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6"/>
  </p:notesMasterIdLst>
  <p:sldIdLst>
    <p:sldId id="256" r:id="rId2"/>
    <p:sldId id="284" r:id="rId3"/>
    <p:sldId id="281" r:id="rId4"/>
    <p:sldId id="274" r:id="rId5"/>
    <p:sldId id="282" r:id="rId6"/>
    <p:sldId id="275" r:id="rId7"/>
    <p:sldId id="258" r:id="rId8"/>
    <p:sldId id="283" r:id="rId9"/>
    <p:sldId id="276" r:id="rId10"/>
    <p:sldId id="280" r:id="rId11"/>
    <p:sldId id="279" r:id="rId12"/>
    <p:sldId id="273" r:id="rId13"/>
    <p:sldId id="272" r:id="rId14"/>
    <p:sldId id="257" r:id="rId15"/>
    <p:sldId id="261" r:id="rId16"/>
    <p:sldId id="262" r:id="rId17"/>
    <p:sldId id="263" r:id="rId18"/>
    <p:sldId id="264" r:id="rId19"/>
    <p:sldId id="260" r:id="rId20"/>
    <p:sldId id="265" r:id="rId21"/>
    <p:sldId id="266" r:id="rId22"/>
    <p:sldId id="268" r:id="rId23"/>
    <p:sldId id="267" r:id="rId24"/>
    <p:sldId id="270" r:id="rId2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7100"/>
    <a:srgbClr val="D2D2C8"/>
    <a:srgbClr val="D0D0CA"/>
    <a:srgbClr val="D3D4C6"/>
    <a:srgbClr val="D1D4C6"/>
    <a:srgbClr val="CFD5C5"/>
    <a:srgbClr val="CFD7C3"/>
    <a:srgbClr val="E2E8CE"/>
    <a:srgbClr val="EBF1E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 autoAdjust="0"/>
    <p:restoredTop sz="87019" autoAdjust="0"/>
  </p:normalViewPr>
  <p:slideViewPr>
    <p:cSldViewPr snapToGrid="0">
      <p:cViewPr varScale="1">
        <p:scale>
          <a:sx n="41" d="100"/>
          <a:sy n="41" d="100"/>
        </p:scale>
        <p:origin x="-114" y="-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1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14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10C68B-4B56-4C57-A100-1112E8D05063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1BE559-B438-492B-8B25-996CFA6FE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692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igshare.com/articles/GRAD521_Research_Data_Management_Lectures/1003835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020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Climate models, and so on . 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2408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Climate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4134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bibliography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2365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</a:t>
            </a:r>
            <a:r>
              <a:rPr lang="en-US" baseline="0" dirty="0" smtClean="0"/>
              <a:t> in a conservation research project (from Tim’s dissertation and previous NGO work)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1" cy="464820"/>
          </a:xfrm>
          <a:prstGeom prst="rect">
            <a:avLst/>
          </a:prstGeom>
        </p:spPr>
        <p:txBody>
          <a:bodyPr lIns="91714" tIns="45857" rIns="91714" bIns="45857"/>
          <a:lstStyle/>
          <a:p>
            <a:fld id="{9524ECC1-EDDB-4719-A571-28906372C5A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7247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viewpoint: Raw, Analyzed, Processed, Published</a:t>
            </a:r>
          </a:p>
          <a:p>
            <a:endParaRPr lang="en-US" dirty="0" smtClean="0"/>
          </a:p>
          <a:p>
            <a:r>
              <a:rPr lang="en-US" dirty="0" smtClean="0"/>
              <a:t>Think about how this also fits</a:t>
            </a:r>
            <a:r>
              <a:rPr lang="en-US" baseline="0" dirty="0" smtClean="0"/>
              <a:t> well with the data lifecycle</a:t>
            </a:r>
          </a:p>
          <a:p>
            <a:r>
              <a:rPr lang="en-US" baseline="0" dirty="0" smtClean="0"/>
              <a:t>Think about iterations, drafts</a:t>
            </a:r>
          </a:p>
          <a:p>
            <a:r>
              <a:rPr lang="en-US" baseline="0" dirty="0" smtClean="0"/>
              <a:t>Think about primary, secondary, tertiary</a:t>
            </a:r>
          </a:p>
          <a:p>
            <a:r>
              <a:rPr lang="en-US" baseline="0" dirty="0" smtClean="0"/>
              <a:t>Think about qualitative and </a:t>
            </a:r>
            <a:r>
              <a:rPr lang="en-US" baseline="0" dirty="0" err="1" smtClean="0"/>
              <a:t>quatitative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1" cy="464820"/>
          </a:xfrm>
          <a:prstGeom prst="rect">
            <a:avLst/>
          </a:prstGeom>
        </p:spPr>
        <p:txBody>
          <a:bodyPr lIns="91714" tIns="45857" rIns="91714" bIns="45857"/>
          <a:lstStyle/>
          <a:p>
            <a:fld id="{9524ECC1-EDDB-4719-A571-28906372C5A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415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Whitmire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Amanda L. (2014). Research Data Management Curriculum, Lecture 3: Introduction to Research Data Management. Oregon State University Libraries. Retrieved 11/04/2015 from: </a:t>
            </a:r>
            <a:r>
              <a:rPr lang="en-US" sz="1200" u="sng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http://figshare.com/articles/GRAD521_Research_Data_Management_Lectures/1003835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4410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7364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577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577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an </a:t>
            </a:r>
            <a:r>
              <a:rPr lang="en-US" dirty="0" err="1" smtClean="0"/>
              <a:t>excercise</a:t>
            </a:r>
            <a:r>
              <a:rPr lang="en-US" dirty="0" smtClean="0"/>
              <a:t> – the referenced link in the </a:t>
            </a:r>
            <a:r>
              <a:rPr lang="en-US" dirty="0" err="1" smtClean="0"/>
              <a:t>kitchin</a:t>
            </a:r>
            <a:r>
              <a:rPr lang="en-US" dirty="0" smtClean="0"/>
              <a:t> book</a:t>
            </a:r>
            <a:r>
              <a:rPr lang="en-US" baseline="0" dirty="0" smtClean="0"/>
              <a:t> is outdated and broken – have them spend one minute trying to find the updated link (search skills)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3525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4EABF-36FB-4EEC-B677-48583AEE8B1C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827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577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577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Examples: sensor readings (list is long)</a:t>
            </a:r>
            <a:r>
              <a:rPr lang="en-US" baseline="0" dirty="0" smtClean="0"/>
              <a:t>, surveys (both human and non-human)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Part of content from </a:t>
            </a:r>
            <a:r>
              <a:rPr lang="en-US" baseline="0" dirty="0" err="1" smtClean="0"/>
              <a:t>Whitmire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7350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Examples: biological/chemical assays, spectroscopy, again, list is long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158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4FBE5-7D0E-42C3-9C65-95F5FA7AE5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E4357-3281-4B33-9E48-914842B7EE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884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AD6C40-3771-478F-96C9-01B51D01C9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9D7D9-3D9C-447F-A864-45C5083082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417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28797-CE5A-411A-B237-F1F860CA80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70DD7-3350-475B-8FFC-A71045E89F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158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CC79F1-62E4-4B1A-9DB3-50BC6FC762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E3DFE-2F78-43A2-A8E5-A0C6419B47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61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7D759-F13E-47BF-ADBA-0802609FC8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AF939-FE08-46CE-804F-AA4DF60488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953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F232C-E11E-4BBB-AF69-E98E3DBA41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94116-419B-4A4A-852B-04D6C81C7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764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9039A0-BB52-4E2C-927F-78EA4817EB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D22F4-2BC0-448F-A19A-1A87057BD7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53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49D41-4B1D-414F-B121-EF2C0C0C7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CAB6B-FA3E-43CC-B886-36A66C6032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428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CEB79-3784-41B5-AA36-F1F8899EDC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47330-A89D-44D1-9B80-EA49DD0E43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315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83249-403D-43AA-ACE6-105B2058379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B0466-85E9-4EEF-8B3F-033B5773E6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3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3A5D9F-E95F-4AB9-A100-5367135594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7844F-A881-4BB8-9D3A-0FD7CFBD97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62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A67DE5-F58F-4B75-A6B2-5C7907516D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FBF5C3-B644-4291-A084-8535F7202E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29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uk.sagepub.com/sites/default/files/upm-binaries/63923_Kitchin_CH1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.gov/preservation/resources/rfs/RFS%202015-2016.pdf" TargetMode="External"/><Relationship Id="rId2" Type="http://schemas.openxmlformats.org/officeDocument/2006/relationships/hyperlink" Target="http://www.data-archive.ac.uk/create-manage/format/forma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uk.sagepub.com/sites/default/files/upm-binaries/63923_Kitchin_CH1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uk.sagepub.com/sites/default/files/upm-binaries/63923_Kitchin_CH1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uk.sagepub.com/sites/default/files/upm-binaries/63923_Kitchin_CH1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uk.sagepub.com/sites/default/files/upm-binaries/63923_Kitchin_CH1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3" y="0"/>
            <a:ext cx="121900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536" y="2098964"/>
            <a:ext cx="10363200" cy="1618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b="1" dirty="0" smtClean="0"/>
              <a:t>Data Management in the </a:t>
            </a:r>
            <a:br>
              <a:rPr lang="en-US" sz="4400" b="1" dirty="0" smtClean="0"/>
            </a:br>
            <a:r>
              <a:rPr lang="en-US" sz="4400" b="1" dirty="0" smtClean="0"/>
              <a:t>Research Environment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536" y="3602038"/>
            <a:ext cx="10519063" cy="554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/>
              <a:t>RSM 574/674 Spring 2016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5789" y="5721164"/>
            <a:ext cx="4017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Timothy </a:t>
            </a:r>
            <a:r>
              <a:rPr lang="en-US" dirty="0"/>
              <a:t>Norris </a:t>
            </a:r>
            <a:r>
              <a:rPr lang="en-US" dirty="0" smtClean="0"/>
              <a:t>– </a:t>
            </a:r>
            <a:r>
              <a:rPr lang="en-US" dirty="0"/>
              <a:t>tnorris@miami.edu</a:t>
            </a:r>
          </a:p>
          <a:p>
            <a:r>
              <a:rPr lang="en-US" dirty="0"/>
              <a:t>Angela Clark </a:t>
            </a:r>
            <a:r>
              <a:rPr lang="en-US" dirty="0" smtClean="0"/>
              <a:t>–  </a:t>
            </a:r>
            <a:r>
              <a:rPr lang="en-US" dirty="0" err="1" smtClean="0"/>
              <a:t>aclark</a:t>
            </a:r>
            <a:r>
              <a:rPr lang="en-US" dirty="0" err="1"/>
              <a:t>@rsmas.miami.edu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56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417"/>
            <a:ext cx="7783286" cy="1325563"/>
          </a:xfrm>
        </p:spPr>
        <p:txBody>
          <a:bodyPr/>
          <a:lstStyle/>
          <a:p>
            <a:r>
              <a:rPr lang="en-US" dirty="0" smtClean="0"/>
              <a:t>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327" y="1662141"/>
            <a:ext cx="3816927" cy="501939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Qualitative - Quantitative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99909" y="1402671"/>
            <a:ext cx="5992091" cy="68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 smtClean="0"/>
              <a:t>Structured, Semi-structured, Unstructured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98619" y="2059968"/>
            <a:ext cx="3816927" cy="993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Nominal,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Ordinal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Interval, Ratio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8765" y="886288"/>
            <a:ext cx="2618508" cy="92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Non-numeric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ext, Image, Sound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569529" y="1836319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model, Schema,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Relational Database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966366" y="599305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Irregular, Flexible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Nested, Trees, Tagged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53950" y="4689359"/>
            <a:ext cx="5417128" cy="633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 smtClean="0"/>
              <a:t>Captured, Exhaust, Transient, Derived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92841" y="3538443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Observed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Experimental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Modeled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66223" y="5104997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Modeled,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Technical Metadata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60781" y="4286196"/>
            <a:ext cx="1762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Non-Observed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078695" y="5065416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“Raw”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Levels (more on this in a moment)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680364" y="4235111"/>
            <a:ext cx="4211782" cy="68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 smtClean="0"/>
              <a:t>Primary, Secondary, Tertiary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056909" y="4640862"/>
            <a:ext cx="2299855" cy="93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Created, Collected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913418" y="3486974"/>
            <a:ext cx="2299855" cy="93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Incorporated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Re-used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0458199" y="4675498"/>
            <a:ext cx="1558637" cy="93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Released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Truncated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53640" y="62281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(2014). “Conceptualizing Data” in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Revolution.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Washington DC: Sage.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http://uk.sagepub.com/sites/default/files/upm-binaries/63923_Kitchin_CH1.pdf</a:t>
            </a:r>
            <a:endParaRPr lang="en-US" sz="1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848590" y="3514498"/>
            <a:ext cx="4468091" cy="68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 smtClean="0"/>
              <a:t>Indexical, Attribute, Metadata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08377" y="3197621"/>
            <a:ext cx="1242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Identifiers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5272605" y="3872536"/>
            <a:ext cx="17110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Characteristics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6665976" y="3132307"/>
            <a:ext cx="14787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Descriptions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One persons data is another persons metadata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0756" y="1820129"/>
            <a:ext cx="4282440" cy="4351338"/>
          </a:xfrm>
        </p:spPr>
        <p:txBody>
          <a:bodyPr/>
          <a:lstStyle/>
          <a:p>
            <a:pPr algn="r">
              <a:buNone/>
            </a:pPr>
            <a:r>
              <a:rPr lang="en-US" dirty="0" smtClean="0"/>
              <a:t>“Information is not knowledge.</a:t>
            </a:r>
          </a:p>
          <a:p>
            <a:pPr algn="r">
              <a:buNone/>
            </a:pPr>
            <a:r>
              <a:rPr lang="en-US" dirty="0" smtClean="0"/>
              <a:t>Knowledge is not wisdom.</a:t>
            </a:r>
          </a:p>
          <a:p>
            <a:pPr algn="r">
              <a:buNone/>
            </a:pPr>
            <a:r>
              <a:rPr lang="en-US" dirty="0" smtClean="0"/>
              <a:t>Wisdom is not truth.</a:t>
            </a:r>
          </a:p>
          <a:p>
            <a:pPr algn="r">
              <a:buNone/>
            </a:pPr>
            <a:r>
              <a:rPr lang="en-US" dirty="0" smtClean="0"/>
              <a:t>Truth is not beauty.</a:t>
            </a:r>
          </a:p>
          <a:p>
            <a:pPr algn="r">
              <a:buNone/>
            </a:pPr>
            <a:r>
              <a:rPr lang="en-US" dirty="0" smtClean="0"/>
              <a:t>Beauty is not love.</a:t>
            </a:r>
          </a:p>
          <a:p>
            <a:pPr algn="r">
              <a:buNone/>
            </a:pPr>
            <a:r>
              <a:rPr lang="en-US" dirty="0" smtClean="0"/>
              <a:t>Love is not music.</a:t>
            </a:r>
          </a:p>
          <a:p>
            <a:pPr algn="r">
              <a:buNone/>
            </a:pPr>
            <a:r>
              <a:rPr lang="en-US" dirty="0" smtClean="0"/>
              <a:t>Music is THE BEST.”</a:t>
            </a:r>
          </a:p>
          <a:p>
            <a:pPr algn="r">
              <a:buNone/>
            </a:pPr>
            <a:r>
              <a:rPr lang="en-US" dirty="0" smtClean="0"/>
              <a:t>― Frank Zappa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731520" y="868680"/>
            <a:ext cx="6614160" cy="5097438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1225319" y="874394"/>
            <a:ext cx="5625481" cy="4332088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758168" y="868680"/>
            <a:ext cx="4550983" cy="3507377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2334099" y="864869"/>
            <a:ext cx="3405773" cy="2624780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2867353" y="863917"/>
            <a:ext cx="2341602" cy="1804638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49688" y="5366038"/>
            <a:ext cx="139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WORLD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425959" y="4417420"/>
            <a:ext cx="32377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</a:t>
            </a:r>
          </a:p>
          <a:p>
            <a:pPr algn="ctr"/>
            <a:r>
              <a:rPr lang="en-US" dirty="0" smtClean="0"/>
              <a:t>abstracted elements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5166" y="3559004"/>
            <a:ext cx="2379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INFORMATION</a:t>
            </a:r>
          </a:p>
          <a:p>
            <a:pPr algn="ctr"/>
            <a:r>
              <a:rPr lang="en-US" dirty="0" smtClean="0"/>
              <a:t>linked elements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55166" y="2694363"/>
            <a:ext cx="2379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KNOWLEDGE</a:t>
            </a:r>
          </a:p>
          <a:p>
            <a:pPr algn="ctr"/>
            <a:r>
              <a:rPr lang="en-US" dirty="0" smtClean="0"/>
              <a:t>organized information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55166" y="1873283"/>
            <a:ext cx="2379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WISDOM</a:t>
            </a:r>
          </a:p>
          <a:p>
            <a:pPr algn="ctr"/>
            <a:r>
              <a:rPr lang="en-US" dirty="0" smtClean="0"/>
              <a:t>applied knowledge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06630" y="365127"/>
            <a:ext cx="5987050" cy="1325563"/>
          </a:xfrm>
        </p:spPr>
        <p:txBody>
          <a:bodyPr/>
          <a:lstStyle/>
          <a:p>
            <a:r>
              <a:rPr lang="en-US" dirty="0" smtClean="0"/>
              <a:t>Useful generalizations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of Seeing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What data will you collect / create / wrangle?</a:t>
            </a:r>
            <a:endParaRPr lang="en-US" sz="3200" b="1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you use sensors? – OBSERVATIONAL</a:t>
            </a:r>
          </a:p>
          <a:p>
            <a:pPr lvl="1"/>
            <a:r>
              <a:rPr lang="en-US" dirty="0" smtClean="0"/>
              <a:t>Captured </a:t>
            </a:r>
            <a:r>
              <a:rPr lang="en-US" i="1" dirty="0" smtClean="0"/>
              <a:t>in situ</a:t>
            </a:r>
          </a:p>
          <a:p>
            <a:pPr lvl="1"/>
            <a:r>
              <a:rPr lang="en-US" dirty="0" smtClean="0"/>
              <a:t>Can’t be recreated, recaptured or replaced - </a:t>
            </a:r>
            <a:r>
              <a:rPr lang="en-US" i="1" dirty="0" smtClean="0"/>
              <a:t>VALUE</a:t>
            </a:r>
            <a:endParaRPr lang="en-US" dirty="0" smtClean="0"/>
          </a:p>
          <a:p>
            <a:pPr lvl="1"/>
            <a:r>
              <a:rPr lang="en-US" dirty="0" smtClean="0"/>
              <a:t>Includes survey instruments and hired research assistants</a:t>
            </a:r>
          </a:p>
          <a:p>
            <a:pPr lvl="1"/>
            <a:r>
              <a:rPr lang="en-US" i="1" dirty="0" smtClean="0"/>
              <a:t>But</a:t>
            </a:r>
            <a:r>
              <a:rPr lang="en-US" dirty="0" smtClean="0"/>
              <a:t>, will you collect data, buy data from a provider, or receive data as a contracted service?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35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data will you collect / create / wrangle?</a:t>
            </a:r>
            <a:endParaRPr lang="en-US" sz="3200" b="1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you conduct an experiment? - EXPERIMENTAL</a:t>
            </a:r>
          </a:p>
          <a:p>
            <a:pPr lvl="1"/>
            <a:r>
              <a:rPr lang="en-US" i="1" dirty="0" smtClean="0"/>
              <a:t>In situ </a:t>
            </a:r>
            <a:r>
              <a:rPr lang="en-US" dirty="0" smtClean="0"/>
              <a:t>or laboratory based (also considered are natural experiments)</a:t>
            </a:r>
          </a:p>
          <a:p>
            <a:pPr lvl="1"/>
            <a:r>
              <a:rPr lang="en-US" dirty="0" smtClean="0"/>
              <a:t>Should be reproducible, but can be expensive</a:t>
            </a:r>
          </a:p>
          <a:p>
            <a:pPr lvl="1"/>
            <a:r>
              <a:rPr lang="en-US" dirty="0" smtClean="0"/>
              <a:t>May include sensors and observations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35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data will you collect / create / wrangle?</a:t>
            </a:r>
            <a:endParaRPr lang="en-US" sz="3200" b="1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you build models? – SIMULATED</a:t>
            </a:r>
          </a:p>
          <a:p>
            <a:pPr lvl="1"/>
            <a:r>
              <a:rPr lang="en-US" dirty="0" smtClean="0"/>
              <a:t>Will you  write code?</a:t>
            </a:r>
          </a:p>
          <a:p>
            <a:pPr lvl="1"/>
            <a:r>
              <a:rPr lang="en-US" dirty="0" smtClean="0"/>
              <a:t>How will you parametrize the model?</a:t>
            </a:r>
          </a:p>
          <a:p>
            <a:pPr lvl="1"/>
            <a:r>
              <a:rPr lang="en-US" dirty="0" smtClean="0"/>
              <a:t>Inputs may be more valuable than outputs</a:t>
            </a:r>
          </a:p>
          <a:p>
            <a:pPr lvl="1"/>
            <a:r>
              <a:rPr lang="en-US" dirty="0" smtClean="0"/>
              <a:t>What software (or other tools) will you use?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35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data will you collect / create / wrangle?</a:t>
            </a:r>
            <a:endParaRPr lang="en-US" sz="3200" b="1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you combine and analyze previously shared data to create new data? – DERIVED or COMPILED</a:t>
            </a:r>
          </a:p>
          <a:p>
            <a:pPr lvl="1"/>
            <a:r>
              <a:rPr lang="en-US" dirty="0" smtClean="0"/>
              <a:t>Integration from several sources</a:t>
            </a:r>
          </a:p>
          <a:p>
            <a:pPr lvl="1"/>
            <a:r>
              <a:rPr lang="en-US" dirty="0" smtClean="0"/>
              <a:t>Recreation can be very expensive</a:t>
            </a:r>
          </a:p>
          <a:p>
            <a:pPr lvl="1"/>
            <a:r>
              <a:rPr lang="en-US" dirty="0" smtClean="0"/>
              <a:t>Again, software and tools?</a:t>
            </a:r>
          </a:p>
          <a:p>
            <a:pPr lvl="1"/>
            <a:r>
              <a:rPr lang="en-US" dirty="0" smtClean="0"/>
              <a:t>Are there copyright concerns?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35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data will you collect / create / wrangle?</a:t>
            </a:r>
            <a:endParaRPr lang="en-US" sz="3200" b="1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you draw from previously published materials? – REFERENCE or CANONICAL</a:t>
            </a:r>
          </a:p>
          <a:p>
            <a:pPr lvl="1"/>
            <a:r>
              <a:rPr lang="en-US" dirty="0" smtClean="0"/>
              <a:t>Peer reviewed</a:t>
            </a:r>
          </a:p>
          <a:p>
            <a:pPr lvl="1"/>
            <a:r>
              <a:rPr lang="en-US" dirty="0" smtClean="0"/>
              <a:t>Can be data or textual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the most creative, important and valuable aspect of research data</a:t>
            </a:r>
          </a:p>
          <a:p>
            <a:pPr lvl="1"/>
            <a:r>
              <a:rPr lang="en-US" dirty="0" smtClean="0"/>
              <a:t>Do you agree? (write a paragraph on why or why not you agree with this statement)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35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4910087" y="409905"/>
            <a:ext cx="2930631" cy="655583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Topographic Model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45090" y="3670751"/>
            <a:ext cx="3407104" cy="838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Ministry of the Energy and Mines</a:t>
            </a:r>
            <a:endParaRPr lang="en-US" dirty="0"/>
          </a:p>
        </p:txBody>
      </p:sp>
      <p:pic>
        <p:nvPicPr>
          <p:cNvPr id="5" name="Picture 3" descr="D:\2011_water-pasture\zonificacion\2011_Nov_HuayhuashZonificacion_PPT_ZONIFICACION_TODO.pn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352874" y="2447239"/>
            <a:ext cx="2754412" cy="2070381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458953" y="2935027"/>
            <a:ext cx="3352800" cy="838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Ministry of the Environment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819701" y="2705108"/>
            <a:ext cx="2963915" cy="838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 data collected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95633" y="1998285"/>
            <a:ext cx="2547004" cy="838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Quality Analysis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409791" y="4288220"/>
            <a:ext cx="2680139" cy="838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Ten communities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543159" y="4871545"/>
            <a:ext cx="3352800" cy="838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Three state governments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945821" y="3623442"/>
            <a:ext cx="3132084" cy="838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Six county  governments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876800" y="4850536"/>
            <a:ext cx="2958662" cy="838200"/>
          </a:xfrm>
          <a:prstGeom prst="ellipse">
            <a:avLst/>
          </a:prstGeom>
          <a:solidFill>
            <a:srgbClr val="8071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USGS /NASA satellite imagery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227147" y="5623047"/>
            <a:ext cx="3657600" cy="604333"/>
          </a:xfrm>
          <a:prstGeom prst="ellipse">
            <a:avLst/>
          </a:prstGeom>
          <a:solidFill>
            <a:srgbClr val="8071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SRTM topographic data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91629" y="2243971"/>
            <a:ext cx="3048000" cy="838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National Geographic Institute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402557" y="1441237"/>
            <a:ext cx="2930631" cy="65558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Pasture Transects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9609961" y="4267200"/>
            <a:ext cx="2024992" cy="69893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SURVEYS</a:t>
            </a:r>
          </a:p>
          <a:p>
            <a:pPr algn="ctr"/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77909" y="4713887"/>
            <a:ext cx="3657600" cy="71733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 Area Studies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095055" y="5265683"/>
            <a:ext cx="2918372" cy="67266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Systemic Theories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50337" y="5286703"/>
            <a:ext cx="2298261" cy="67266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572943" y="616169"/>
            <a:ext cx="2930631" cy="655583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Disturbance Model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148792" y="137946"/>
            <a:ext cx="2930631" cy="655583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Productivity Model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30618" y="357352"/>
            <a:ext cx="3909849" cy="655583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Conservation Zoning Maps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14549" y="935421"/>
            <a:ext cx="3184635" cy="655583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Land Use Maps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4856" y="6085491"/>
            <a:ext cx="3444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Reference / Canonical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58208" y="1524001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Compiled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33036" y="5806966"/>
            <a:ext cx="227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Observational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42635" y="1324305"/>
            <a:ext cx="168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Simulated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6862" y="2719753"/>
            <a:ext cx="4572000" cy="3457209"/>
          </a:xfrm>
        </p:spPr>
        <p:txBody>
          <a:bodyPr/>
          <a:lstStyle/>
          <a:p>
            <a:r>
              <a:rPr lang="en-US" dirty="0" smtClean="0"/>
              <a:t>Categorizing  Data</a:t>
            </a:r>
          </a:p>
          <a:p>
            <a:r>
              <a:rPr lang="en-US" dirty="0" smtClean="0"/>
              <a:t>Data in the Research Lifecycle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4910087" y="409905"/>
            <a:ext cx="2930631" cy="6555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Topographic Model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45090" y="3670751"/>
            <a:ext cx="3407104" cy="838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Ministry of the Energy and Mines</a:t>
            </a:r>
            <a:endParaRPr lang="en-US" dirty="0"/>
          </a:p>
        </p:txBody>
      </p:sp>
      <p:pic>
        <p:nvPicPr>
          <p:cNvPr id="5" name="Picture 3" descr="D:\2011_water-pasture\zonificacion\2011_Nov_HuayhuashZonificacion_PPT_ZONIFICACION_TODO.pn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352874" y="2447239"/>
            <a:ext cx="2754412" cy="2070381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458953" y="2935027"/>
            <a:ext cx="3352800" cy="838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Ministry of the Environment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819701" y="2705108"/>
            <a:ext cx="2963915" cy="838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 data collected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95633" y="1998285"/>
            <a:ext cx="2547004" cy="838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Quality Analysis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409791" y="4288220"/>
            <a:ext cx="2680139" cy="838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Ten communities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543159" y="4871545"/>
            <a:ext cx="3352800" cy="838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Three state governments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945821" y="3623442"/>
            <a:ext cx="3132084" cy="838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Six county  governments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876800" y="4850536"/>
            <a:ext cx="2958662" cy="838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USGS /NASA satellite imagery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227147" y="5623047"/>
            <a:ext cx="3657600" cy="6043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SRTM topographic data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91629" y="2243971"/>
            <a:ext cx="3048000" cy="838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National Geographic Institute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402557" y="1441237"/>
            <a:ext cx="2930631" cy="65558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Pasture Transects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9609961" y="4267200"/>
            <a:ext cx="2024992" cy="69893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SURVEYS</a:t>
            </a:r>
          </a:p>
          <a:p>
            <a:pPr algn="ctr"/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77909" y="4713887"/>
            <a:ext cx="3657600" cy="71733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 Area Studies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095055" y="5265683"/>
            <a:ext cx="2918372" cy="67266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Systemic Theories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50337" y="5286703"/>
            <a:ext cx="2298261" cy="67266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572943" y="616169"/>
            <a:ext cx="2930631" cy="6555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Disturbance Model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148792" y="137946"/>
            <a:ext cx="2930631" cy="6555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Productivity Model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30618" y="357352"/>
            <a:ext cx="3909849" cy="655583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Conservation Zoning Maps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14549" y="935421"/>
            <a:ext cx="3184635" cy="655583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Land Use Maps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4856" y="6085491"/>
            <a:ext cx="3271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Finalized / Published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989627" y="5787088"/>
            <a:ext cx="829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Raw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32127" y="1487954"/>
            <a:ext cx="1764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Processed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043081" y="1336021"/>
            <a:ext cx="15384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Analyzed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6" grpId="0"/>
      <p:bldP spid="28" grpId="0"/>
      <p:bldP spid="29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your research project – if you don’t have one, partner with someone who does OR imagine your future internship</a:t>
            </a:r>
          </a:p>
          <a:p>
            <a:pPr lvl="1"/>
            <a:r>
              <a:rPr lang="en-US" dirty="0" smtClean="0"/>
              <a:t>DRAW your RESEARCH LIFE CYCLE</a:t>
            </a:r>
          </a:p>
          <a:p>
            <a:pPr lvl="2"/>
            <a:r>
              <a:rPr lang="en-US" dirty="0" smtClean="0"/>
              <a:t>Remember: before, during, after</a:t>
            </a:r>
          </a:p>
          <a:p>
            <a:pPr lvl="1"/>
            <a:r>
              <a:rPr lang="en-US" dirty="0" smtClean="0"/>
              <a:t>CONSIDER DATA as</a:t>
            </a:r>
          </a:p>
          <a:p>
            <a:pPr lvl="2"/>
            <a:r>
              <a:rPr lang="en-US" dirty="0" smtClean="0"/>
              <a:t>qualitative and quantitative</a:t>
            </a:r>
          </a:p>
          <a:p>
            <a:pPr lvl="2"/>
            <a:r>
              <a:rPr lang="en-US" dirty="0" smtClean="0"/>
              <a:t>observational, experimental, derived, simulated, reference</a:t>
            </a:r>
          </a:p>
          <a:p>
            <a:pPr lvl="2"/>
            <a:r>
              <a:rPr lang="en-US" dirty="0" smtClean="0"/>
              <a:t>raw, processed, analyzed, published</a:t>
            </a:r>
          </a:p>
          <a:p>
            <a:pPr lvl="2"/>
            <a:r>
              <a:rPr lang="en-US" dirty="0" smtClean="0"/>
              <a:t>primary, secondary, tertiary</a:t>
            </a:r>
          </a:p>
          <a:p>
            <a:pPr lvl="1"/>
            <a:r>
              <a:rPr lang="en-US" dirty="0" smtClean="0"/>
              <a:t>MATCH the STAGES of the research lifecycle with DATA TYPES</a:t>
            </a:r>
          </a:p>
          <a:p>
            <a:pPr lvl="2"/>
            <a:r>
              <a:rPr lang="en-US" dirty="0" smtClean="0"/>
              <a:t>Think about management/wrangling at each research stage with each data type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343431"/>
            <a:ext cx="1081692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“A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file format </a:t>
            </a:r>
            <a:r>
              <a:rPr lang="en-US" dirty="0"/>
              <a:t>is a standard way that information is encoded for storage in a computer file. It specifies how bits are used to encode information in a digital storage medium</a:t>
            </a:r>
            <a:r>
              <a:rPr lang="en-US" dirty="0" smtClean="0"/>
              <a:t>.”    - Wikipedia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31247" y="3001679"/>
            <a:ext cx="5833001" cy="1362103"/>
            <a:chOff x="526003" y="3001678"/>
            <a:chExt cx="4374751" cy="1362103"/>
          </a:xfrm>
        </p:grpSpPr>
        <p:sp>
          <p:nvSpPr>
            <p:cNvPr id="4" name="TextBox 3"/>
            <p:cNvSpPr txBox="1"/>
            <p:nvPr/>
          </p:nvSpPr>
          <p:spPr>
            <a:xfrm>
              <a:off x="526003" y="3655895"/>
              <a:ext cx="43747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Qualitative, tabular</a:t>
              </a:r>
            </a:p>
            <a:p>
              <a:pPr algn="ctr"/>
              <a:r>
                <a:rPr lang="en-US" sz="2000" dirty="0" smtClean="0"/>
                <a:t>experimental data</a:t>
              </a:r>
              <a:endParaRPr lang="en-US" sz="2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99535" y="3001678"/>
              <a:ext cx="302768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accent4">
                      <a:lumMod val="50000"/>
                    </a:schemeClr>
                  </a:solidFill>
                </a:rPr>
                <a:t>Data type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075435" y="3001679"/>
            <a:ext cx="5180931" cy="2593209"/>
            <a:chOff x="5106015" y="3001678"/>
            <a:chExt cx="3885698" cy="2593209"/>
          </a:xfrm>
        </p:grpSpPr>
        <p:sp>
          <p:nvSpPr>
            <p:cNvPr id="6" name="TextBox 5"/>
            <p:cNvSpPr txBox="1"/>
            <p:nvPr/>
          </p:nvSpPr>
          <p:spPr>
            <a:xfrm>
              <a:off x="5106015" y="3655895"/>
              <a:ext cx="388569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Excel spreadsheet (.</a:t>
              </a:r>
              <a:r>
                <a:rPr lang="en-US" sz="2000" dirty="0" err="1" smtClean="0"/>
                <a:t>xlsx</a:t>
              </a:r>
              <a:r>
                <a:rPr lang="en-US" sz="2000" dirty="0" smtClean="0"/>
                <a:t>)</a:t>
              </a:r>
            </a:p>
            <a:p>
              <a:pPr algn="ctr"/>
              <a:r>
                <a:rPr lang="en-US" sz="2000" dirty="0" smtClean="0"/>
                <a:t>Comma-delimited text (.</a:t>
              </a:r>
              <a:r>
                <a:rPr lang="en-US" sz="2000" dirty="0" err="1" smtClean="0"/>
                <a:t>csv</a:t>
              </a:r>
              <a:r>
                <a:rPr lang="en-US" sz="2000" dirty="0" smtClean="0"/>
                <a:t>)</a:t>
              </a:r>
              <a:endParaRPr lang="en-US" sz="2000" dirty="0"/>
            </a:p>
            <a:p>
              <a:pPr algn="ctr"/>
              <a:r>
                <a:rPr lang="en-US" sz="2000" dirty="0" smtClean="0"/>
                <a:t>Access database (.</a:t>
              </a:r>
              <a:r>
                <a:rPr lang="en-US" sz="2000" dirty="0" err="1" smtClean="0"/>
                <a:t>mdb</a:t>
              </a:r>
              <a:r>
                <a:rPr lang="en-US" sz="2000" dirty="0" smtClean="0"/>
                <a:t>/,</a:t>
              </a:r>
              <a:r>
                <a:rPr lang="en-US" sz="2000" dirty="0" err="1" smtClean="0"/>
                <a:t>accdb</a:t>
              </a:r>
              <a:r>
                <a:rPr lang="en-US" sz="2000" dirty="0" smtClean="0"/>
                <a:t>)</a:t>
              </a:r>
            </a:p>
            <a:p>
              <a:pPr algn="ctr"/>
              <a:r>
                <a:rPr lang="en-US" sz="2000" dirty="0" smtClean="0"/>
                <a:t>Google Spreadsheet</a:t>
              </a:r>
            </a:p>
            <a:p>
              <a:pPr algn="ctr"/>
              <a:r>
                <a:rPr lang="en-US" sz="2000" dirty="0" smtClean="0"/>
                <a:t>SPSS portable file (.</a:t>
              </a:r>
              <a:r>
                <a:rPr lang="en-US" sz="2000" dirty="0" err="1" smtClean="0"/>
                <a:t>por</a:t>
              </a:r>
              <a:r>
                <a:rPr lang="en-US" sz="2000" dirty="0" smtClean="0"/>
                <a:t>)</a:t>
              </a:r>
            </a:p>
            <a:p>
              <a:pPr algn="ctr"/>
              <a:r>
                <a:rPr lang="en-US" sz="2000" dirty="0" smtClean="0"/>
                <a:t>XML file</a:t>
              </a: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35021" y="3001678"/>
              <a:ext cx="302768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accent4">
                      <a:lumMod val="50000"/>
                    </a:schemeClr>
                  </a:solidFill>
                </a:rPr>
                <a:t>Possible formats</a:t>
              </a:r>
            </a:p>
          </p:txBody>
        </p:sp>
      </p:grpSp>
      <p:sp>
        <p:nvSpPr>
          <p:cNvPr id="8" name="Left Brace 7"/>
          <p:cNvSpPr/>
          <p:nvPr/>
        </p:nvSpPr>
        <p:spPr>
          <a:xfrm>
            <a:off x="5749400" y="3732864"/>
            <a:ext cx="378389" cy="1882370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693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60485"/>
          </a:xfrm>
        </p:spPr>
        <p:txBody>
          <a:bodyPr/>
          <a:lstStyle/>
          <a:p>
            <a:r>
              <a:rPr lang="en-US" dirty="0" smtClean="0"/>
              <a:t>File Formats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02877" y="6469791"/>
            <a:ext cx="65078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en.wikipedia.org/wiki/List_of_file_formats - accessed Jan 30 2015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 descr="format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5635" y="1306512"/>
            <a:ext cx="11545455" cy="465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083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Readings for Wednesday</a:t>
            </a:r>
            <a:br>
              <a:rPr lang="en-US" dirty="0" smtClean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UK Data Archive (2015). Create and Manage Data: formatting Your Data: File Formats and Software. </a:t>
            </a:r>
            <a:r>
              <a:rPr lang="en-US" i="1" dirty="0">
                <a:hlinkClick r:id="rId2"/>
              </a:rPr>
              <a:t>http://www.data-archive.ac.uk/create-manage/format/formats</a:t>
            </a:r>
            <a:r>
              <a:rPr lang="en-US" dirty="0"/>
              <a:t>. (follow “Recommended File Formats” link as well).</a:t>
            </a:r>
          </a:p>
          <a:p>
            <a:r>
              <a:rPr lang="en-US" dirty="0"/>
              <a:t>Library of Congress (2015). Recommended Formats Statement 2015-2016. </a:t>
            </a:r>
            <a:r>
              <a:rPr lang="en-US" i="1" dirty="0">
                <a:hlinkClick r:id="rId3"/>
              </a:rPr>
              <a:t>https://www.loc.gov/preservation/resources/rfs/RFS%202015-2016.pdf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9204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417"/>
            <a:ext cx="7783286" cy="1325563"/>
          </a:xfrm>
        </p:spPr>
        <p:txBody>
          <a:bodyPr/>
          <a:lstStyle/>
          <a:p>
            <a:r>
              <a:rPr lang="en-US" dirty="0" smtClean="0"/>
              <a:t>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327" y="1662141"/>
            <a:ext cx="3816927" cy="501939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Qualitative - Quantitative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98619" y="2059968"/>
            <a:ext cx="3816927" cy="993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Nominal,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Ordinal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Interval, Ratio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8765" y="886288"/>
            <a:ext cx="2618508" cy="92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Non-numeric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ext, Image, Sound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53640" y="62281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(2014). “Conceptualizing Data” in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Revolution.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Washington DC: Sage.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http://uk.sagepub.com/sites/default/files/upm-binaries/63923_Kitchin_CH1.pdf</a:t>
            </a:r>
            <a:endParaRPr lang="en-US" sz="1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68793629"/>
              </p:ext>
            </p:extLst>
          </p:nvPr>
        </p:nvGraphicFramePr>
        <p:xfrm>
          <a:off x="839348" y="1479032"/>
          <a:ext cx="105791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739"/>
                <a:gridCol w="6899028"/>
                <a:gridCol w="2105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Measurement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Nominal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 in nature, with observations recorded into discrete units.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Unmarried, married, divorced, widowed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Observations that are placed in a rank order, where certain observations are greater than 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Low, medium,</a:t>
                      </a:r>
                      <a:r>
                        <a:rPr lang="en-US" baseline="0" dirty="0" smtClean="0"/>
                        <a:t> 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Measurements along a scale which possesses a fixed but arbitrary interval and an arbitrary origin. Addition or multiplication by a constant will not alter the interval nature of the observations. Data can either be continuous or discrete in nature.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Temperature along the Celsius scale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Similar to interval data except the scale possesses a true zero origin, and multiplication by a constant will not alter the ratio nature of the observations.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 marks on a scale of 0–10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03617" y="620514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Kitchin</a:t>
            </a:r>
            <a:r>
              <a:rPr lang="en-US" sz="1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, R. (2014). </a:t>
            </a:r>
            <a:r>
              <a:rPr lang="en-US" sz="1400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The Data Revolution</a:t>
            </a:r>
            <a:r>
              <a:rPr lang="en-US" sz="14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. Washington DC: SAGE.</a:t>
            </a: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3640" y="62281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(2014). “Conceptualizing Data” in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Revolution.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Washington DC: Sage.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http://uk.sagepub.com/sites/default/files/upm-binaries/63923_Kitchin_CH1.pdf</a:t>
            </a:r>
            <a:endParaRPr lang="en-US" sz="1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5349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417"/>
            <a:ext cx="7783286" cy="1325563"/>
          </a:xfrm>
        </p:spPr>
        <p:txBody>
          <a:bodyPr/>
          <a:lstStyle/>
          <a:p>
            <a:r>
              <a:rPr lang="en-US" dirty="0" smtClean="0"/>
              <a:t>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327" y="1662141"/>
            <a:ext cx="3816927" cy="501939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Qualitative - Quantitative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98619" y="2059968"/>
            <a:ext cx="3816927" cy="993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Nominal,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Ordinal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Interval, Ratio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8765" y="886288"/>
            <a:ext cx="2618508" cy="92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Non-numeric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ext, Image, Sound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53950" y="4689359"/>
            <a:ext cx="5417128" cy="633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 smtClean="0"/>
              <a:t>Captured, Exhaust, Transient, Derived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92841" y="3538443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Observed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Experimental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Modeled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66223" y="5104997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Modeled,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Technical Metadata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60781" y="4286196"/>
            <a:ext cx="1762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Non-Observed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078695" y="5065416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“Raw”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Levels (more on this in a moment)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53640" y="62281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(2014). “Conceptualizing Data” in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Revolution.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Washington DC: Sage.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http://uk.sagepub.com/sites/default/files/upm-binaries/63923_Kitchin_CH1.pdf</a:t>
            </a:r>
            <a:endParaRPr lang="en-US" sz="1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Levels (as described by NASA)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39639561"/>
              </p:ext>
            </p:extLst>
          </p:nvPr>
        </p:nvGraphicFramePr>
        <p:xfrm>
          <a:off x="675029" y="1541943"/>
          <a:ext cx="10937762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765"/>
                <a:gridCol w="97249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Reconstructed, unprocessed instrument and payload data at full resolution, with any and all communications artefacts (e.g.,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synchronisation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frames, communications headers, duplicate data) Removed.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 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Reconstructed, unprocessed instrument data at full resolution, time-referenced, and annotated with ancillary information, including radiometric and geometric calibration coefficients and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georeferencing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parameters computed and appended but not applied to Level 0 data.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 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1A data that have been processed to sensor units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Derived geophysical variables at the same resolution and location as Level 1 source data.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Variables mapped on uniform space-time grid scales, usually with some completeness and consistency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output or results from analyses of lower-level data (e.g., variables derived from multiple measurements).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462390" y="6364600"/>
            <a:ext cx="83625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http://science.nasa.gov/earth-science/earth-science-data/data-processing-levels-for-eosdis-data-products/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28153" y="5926855"/>
            <a:ext cx="54442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https://earthdata.nasa.gov/user-resources/standards-and-references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1644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14567" y="735732"/>
            <a:ext cx="8229600" cy="51939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Sensors and Data Levels</a:t>
            </a:r>
            <a:endParaRPr lang="en-US" sz="3200" b="1" dirty="0">
              <a:latin typeface="+mn-lt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2731641027"/>
              </p:ext>
            </p:extLst>
          </p:nvPr>
        </p:nvGraphicFramePr>
        <p:xfrm>
          <a:off x="1411705" y="1853764"/>
          <a:ext cx="9355756" cy="3824915"/>
        </p:xfrm>
        <a:graphic>
          <a:graphicData uri="http://schemas.openxmlformats.org/drawingml/2006/table">
            <a:tbl>
              <a:tblPr firstRow="1" firstCol="1" bandRow="1"/>
              <a:tblGrid>
                <a:gridCol w="1402631"/>
                <a:gridCol w="2254651"/>
                <a:gridCol w="3303463"/>
                <a:gridCol w="2395011"/>
              </a:tblGrid>
              <a:tr h="8505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Active vs. Static:</a:t>
                      </a:r>
                      <a:endParaRPr lang="en-US" sz="1700" b="1" i="1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Data Stage:</a:t>
                      </a:r>
                      <a:endParaRPr lang="en-US" sz="1700" b="1" i="1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Example or Focus:</a:t>
                      </a:r>
                      <a:endParaRPr lang="en-US" sz="1700" b="1" i="1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Typical File Formats:</a:t>
                      </a:r>
                      <a:endParaRPr lang="en-US" sz="1700" b="1" i="1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575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1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ACTIVE</a:t>
                      </a:r>
                      <a:endParaRPr lang="en-US" sz="41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Raw 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Data:</a:t>
                      </a:r>
                      <a:endParaRPr lang="en-US" sz="17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Temperature 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readings over time</a:t>
                      </a:r>
                      <a:endParaRPr lang="en-US" sz="17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Paper?  Device-specific? .</a:t>
                      </a:r>
                      <a:r>
                        <a:rPr lang="en-US" sz="1700" baseline="0" dirty="0" err="1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xlsx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, …</a:t>
                      </a:r>
                      <a:endParaRPr lang="en-US" sz="17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50583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Processed 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Data:</a:t>
                      </a:r>
                      <a:endParaRPr lang="en-US" sz="17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“Cleaned,” normalized temperature data compiled in spreadsheet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en-US" sz="1700" baseline="0" dirty="0" err="1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xlsx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, .</a:t>
                      </a:r>
                      <a:r>
                        <a:rPr lang="en-US" sz="1700" baseline="0" dirty="0" err="1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sas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, …</a:t>
                      </a:r>
                      <a:endParaRPr lang="en-US" sz="17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850583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Analyzed 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Data:</a:t>
                      </a:r>
                      <a:endParaRPr lang="en-US" sz="17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Temperature data with averages computed, graphs charted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en-US" sz="1700" baseline="0" dirty="0" err="1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xlsx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, .</a:t>
                      </a:r>
                      <a:r>
                        <a:rPr lang="en-US" sz="1700" baseline="0" dirty="0" err="1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sas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, …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772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aseline="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STATIC</a:t>
                      </a:r>
                      <a:endParaRPr lang="en-US" sz="17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Finalized, Published Data:</a:t>
                      </a:r>
                      <a:endParaRPr lang="en-US" sz="17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Do the data support hypothesis?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.csv</a:t>
                      </a:r>
                      <a:endParaRPr lang="en-US" sz="17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189927" y="6180925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http://classguides.lib.uconn.edu/content.php?pid=355458&amp;sid=3391384</a:t>
            </a:r>
          </a:p>
        </p:txBody>
      </p:sp>
    </p:spTree>
    <p:extLst>
      <p:ext uri="{BB962C8B-B14F-4D97-AF65-F5344CB8AC3E}">
        <p14:creationId xmlns:p14="http://schemas.microsoft.com/office/powerpoint/2010/main" xmlns="" val="38480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417"/>
            <a:ext cx="7783286" cy="1325563"/>
          </a:xfrm>
        </p:spPr>
        <p:txBody>
          <a:bodyPr/>
          <a:lstStyle/>
          <a:p>
            <a:r>
              <a:rPr lang="en-US" dirty="0" smtClean="0"/>
              <a:t>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327" y="1662141"/>
            <a:ext cx="3816927" cy="501939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Qualitative - Quantitative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99909" y="1402671"/>
            <a:ext cx="5992091" cy="68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 smtClean="0"/>
              <a:t>Structured, Semi-structured, Unstructured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98619" y="2059968"/>
            <a:ext cx="3816927" cy="993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Nominal,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Ordinal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Interval, Ratio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8765" y="886288"/>
            <a:ext cx="2618508" cy="92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Non-numeric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ext, Image, Sound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569529" y="1836319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model, Schema,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Relational Database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966366" y="599305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Irregular, Flexible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Nested, Trees, Tagged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53950" y="4689359"/>
            <a:ext cx="5417128" cy="633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 smtClean="0"/>
              <a:t>Captured, Exhaust, Transient, Derived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92841" y="3538443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Observed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Experimental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Modeled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66223" y="5104997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Modeled,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Technical Metadata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60781" y="4286196"/>
            <a:ext cx="1762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Non-Observed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078695" y="5065416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“Raw”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Levels (more on this in a moment)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680364" y="4235111"/>
            <a:ext cx="4211782" cy="68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 smtClean="0"/>
              <a:t>Primary, Secondary, Tertiary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056909" y="4640862"/>
            <a:ext cx="2299855" cy="93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Created, Collected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913418" y="3486974"/>
            <a:ext cx="2299855" cy="93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Incorporated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Re-used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0458199" y="4675498"/>
            <a:ext cx="1558637" cy="93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Released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Truncated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53640" y="62281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(2014). “Conceptualizing Data” in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Revolution.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Washington DC: Sage.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http://uk.sagepub.com/sites/default/files/upm-binaries/63923_Kitchin_CH1.pdf</a:t>
            </a:r>
            <a:endParaRPr lang="en-US" sz="1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Primary, Secondary and Tertiary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Primary: research generated (from instruments or observations)</a:t>
            </a:r>
          </a:p>
          <a:p>
            <a:r>
              <a:rPr lang="en-US" dirty="0" smtClean="0"/>
              <a:t>Secondary: acquired for research project from another source</a:t>
            </a:r>
          </a:p>
          <a:p>
            <a:r>
              <a:rPr lang="en-US" dirty="0" smtClean="0"/>
              <a:t>Tertiary: derivative of primary or secondary data (anonymized, annotated, bundled, and so 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2807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1667</Words>
  <Application>Microsoft Office PowerPoint</Application>
  <PresentationFormat>Custom</PresentationFormat>
  <Paragraphs>310</Paragraphs>
  <Slides>24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Data Management in the  Research Environment</vt:lpstr>
      <vt:lpstr>Class Outline</vt:lpstr>
      <vt:lpstr>On Data</vt:lpstr>
      <vt:lpstr>What is data?</vt:lpstr>
      <vt:lpstr>On Data</vt:lpstr>
      <vt:lpstr>Data Levels (as described by NASA)</vt:lpstr>
      <vt:lpstr>Sensors and Data Levels</vt:lpstr>
      <vt:lpstr>On Data</vt:lpstr>
      <vt:lpstr>Data: Primary, Secondary and Tertiary</vt:lpstr>
      <vt:lpstr>On Data</vt:lpstr>
      <vt:lpstr>On Metadata</vt:lpstr>
      <vt:lpstr>Useful generalizations</vt:lpstr>
      <vt:lpstr>Another Way of Seeing</vt:lpstr>
      <vt:lpstr>What data will you collect / create / wrangle?</vt:lpstr>
      <vt:lpstr>What data will you collect / create / wrangle?</vt:lpstr>
      <vt:lpstr>What data will you collect / create / wrangle?</vt:lpstr>
      <vt:lpstr>What data will you collect / create / wrangle?</vt:lpstr>
      <vt:lpstr>What data will you collect / create / wrangle?</vt:lpstr>
      <vt:lpstr>Slide 19</vt:lpstr>
      <vt:lpstr>Slide 20</vt:lpstr>
      <vt:lpstr>Your Turn</vt:lpstr>
      <vt:lpstr>File Formats</vt:lpstr>
      <vt:lpstr>File Formats</vt:lpstr>
      <vt:lpstr>Readings for Wednesday </vt:lpstr>
    </vt:vector>
  </TitlesOfParts>
  <Company>University of Miami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Norris</dc:creator>
  <cp:lastModifiedBy>NorrisMarch2012</cp:lastModifiedBy>
  <cp:revision>241</cp:revision>
  <cp:lastPrinted>2015-02-20T18:57:29Z</cp:lastPrinted>
  <dcterms:created xsi:type="dcterms:W3CDTF">2015-01-21T19:33:25Z</dcterms:created>
  <dcterms:modified xsi:type="dcterms:W3CDTF">2016-01-25T16:39:02Z</dcterms:modified>
</cp:coreProperties>
</file>