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5"/>
  </p:notesMasterIdLst>
  <p:sldIdLst>
    <p:sldId id="256" r:id="rId2"/>
    <p:sldId id="262" r:id="rId3"/>
    <p:sldId id="309" r:id="rId4"/>
    <p:sldId id="283" r:id="rId5"/>
    <p:sldId id="265" r:id="rId6"/>
    <p:sldId id="289" r:id="rId7"/>
    <p:sldId id="290" r:id="rId8"/>
    <p:sldId id="287" r:id="rId9"/>
    <p:sldId id="292" r:id="rId10"/>
    <p:sldId id="293" r:id="rId11"/>
    <p:sldId id="291" r:id="rId12"/>
    <p:sldId id="296" r:id="rId13"/>
    <p:sldId id="295" r:id="rId14"/>
    <p:sldId id="297" r:id="rId15"/>
    <p:sldId id="294" r:id="rId16"/>
    <p:sldId id="301" r:id="rId17"/>
    <p:sldId id="302" r:id="rId18"/>
    <p:sldId id="304" r:id="rId19"/>
    <p:sldId id="300" r:id="rId20"/>
    <p:sldId id="299" r:id="rId21"/>
    <p:sldId id="298" r:id="rId22"/>
    <p:sldId id="311" r:id="rId23"/>
    <p:sldId id="312" r:id="rId24"/>
    <p:sldId id="313" r:id="rId25"/>
    <p:sldId id="314" r:id="rId26"/>
    <p:sldId id="285" r:id="rId27"/>
    <p:sldId id="307" r:id="rId28"/>
    <p:sldId id="308" r:id="rId29"/>
    <p:sldId id="310" r:id="rId30"/>
    <p:sldId id="306" r:id="rId31"/>
    <p:sldId id="286" r:id="rId32"/>
    <p:sldId id="305" r:id="rId33"/>
    <p:sldId id="284" r:id="rId3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D2C8"/>
    <a:srgbClr val="D0D0CA"/>
    <a:srgbClr val="D3D4C6"/>
    <a:srgbClr val="D1D4C6"/>
    <a:srgbClr val="CFD5C5"/>
    <a:srgbClr val="CFD7C3"/>
    <a:srgbClr val="E2E8CE"/>
    <a:srgbClr val="EBF1E7"/>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91740" autoAdjust="0"/>
  </p:normalViewPr>
  <p:slideViewPr>
    <p:cSldViewPr snapToGrid="0">
      <p:cViewPr varScale="1">
        <p:scale>
          <a:sx n="108" d="100"/>
          <a:sy n="108" d="100"/>
        </p:scale>
        <p:origin x="-348" y="-78"/>
      </p:cViewPr>
      <p:guideLst>
        <p:guide orient="horz" pos="2160"/>
        <p:guide pos="3840"/>
      </p:guideLst>
    </p:cSldViewPr>
  </p:slideViewPr>
  <p:outlineViewPr>
    <p:cViewPr>
      <p:scale>
        <a:sx n="33" d="100"/>
        <a:sy n="33" d="100"/>
      </p:scale>
      <p:origin x="0" y="-18180"/>
    </p:cViewPr>
  </p:outlineViewPr>
  <p:notesTextViewPr>
    <p:cViewPr>
      <p:scale>
        <a:sx n="1" d="1"/>
        <a:sy n="1" d="1"/>
      </p:scale>
      <p:origin x="0" y="0"/>
    </p:cViewPr>
  </p:notesTextViewPr>
  <p:sorterViewPr>
    <p:cViewPr>
      <p:scale>
        <a:sx n="33" d="100"/>
        <a:sy n="33" d="100"/>
      </p:scale>
      <p:origin x="0" y="146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B10C68B-4B56-4C57-A100-1112E8D05063}" type="datetimeFigureOut">
              <a:rPr lang="en-US" smtClean="0"/>
              <a:pPr/>
              <a:t>3/27/2016</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BD1BE559-B438-492B-8B25-996CFA6FE800}" type="slidenum">
              <a:rPr lang="en-US" smtClean="0"/>
              <a:pPr/>
              <a:t>‹#›</a:t>
            </a:fld>
            <a:endParaRPr lang="en-US"/>
          </a:p>
        </p:txBody>
      </p:sp>
    </p:spTree>
    <p:extLst>
      <p:ext uri="{BB962C8B-B14F-4D97-AF65-F5344CB8AC3E}">
        <p14:creationId xmlns="" xmlns:p14="http://schemas.microsoft.com/office/powerpoint/2010/main" val="2616926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1</a:t>
            </a:fld>
            <a:endParaRPr lang="en-US"/>
          </a:p>
        </p:txBody>
      </p:sp>
    </p:spTree>
    <p:extLst>
      <p:ext uri="{BB962C8B-B14F-4D97-AF65-F5344CB8AC3E}">
        <p14:creationId xmlns="" xmlns:p14="http://schemas.microsoft.com/office/powerpoint/2010/main" val="111020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4</a:t>
            </a:fld>
            <a:endParaRPr lang="en-US"/>
          </a:p>
        </p:txBody>
      </p:sp>
    </p:spTree>
    <p:extLst>
      <p:ext uri="{BB962C8B-B14F-4D97-AF65-F5344CB8AC3E}">
        <p14:creationId xmlns="" xmlns:p14="http://schemas.microsoft.com/office/powerpoint/2010/main" val="3711245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Purpose?? And place?</a:t>
            </a:r>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5</a:t>
            </a:fld>
            <a:endParaRPr lang="en-US"/>
          </a:p>
        </p:txBody>
      </p:sp>
    </p:spTree>
    <p:extLst>
      <p:ext uri="{BB962C8B-B14F-4D97-AF65-F5344CB8AC3E}">
        <p14:creationId xmlns="" xmlns:p14="http://schemas.microsoft.com/office/powerpoint/2010/main" val="767013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6</a:t>
            </a:fld>
            <a:endParaRPr lang="en-US"/>
          </a:p>
        </p:txBody>
      </p:sp>
    </p:spTree>
    <p:extLst>
      <p:ext uri="{BB962C8B-B14F-4D97-AF65-F5344CB8AC3E}">
        <p14:creationId xmlns="" xmlns:p14="http://schemas.microsoft.com/office/powerpoint/2010/main" val="3711245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1B94FBE5-7D0E-42C3-9C65-95F5FA7AE582}" type="datetimeFigureOut">
              <a:rPr lang="en-US" smtClean="0">
                <a:solidFill>
                  <a:prstClr val="black">
                    <a:tint val="75000"/>
                  </a:prstClr>
                </a:solidFill>
              </a:rPr>
              <a:pPr>
                <a:defRPr/>
              </a:pPr>
              <a:t>3/27/2016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DBE4357-3281-4B33-9E48-914842B7EE3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 xmlns:p14="http://schemas.microsoft.com/office/powerpoint/2010/main" val="588844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42AD6C40-3771-478F-96C9-01B51D01C9C0}" type="datetimeFigureOut">
              <a:rPr lang="en-US" smtClean="0">
                <a:solidFill>
                  <a:prstClr val="black">
                    <a:tint val="75000"/>
                  </a:prstClr>
                </a:solidFill>
              </a:rPr>
              <a:pPr>
                <a:defRPr/>
              </a:pPr>
              <a:t>3/27/2016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319D7D9-3D9C-447F-A864-45C5083082BC}"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 xmlns:p14="http://schemas.microsoft.com/office/powerpoint/2010/main" val="2374176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72028797-CE5A-411A-B237-F1F860CA802D}" type="datetimeFigureOut">
              <a:rPr lang="en-US" smtClean="0">
                <a:solidFill>
                  <a:prstClr val="black">
                    <a:tint val="75000"/>
                  </a:prstClr>
                </a:solidFill>
              </a:rPr>
              <a:pPr>
                <a:defRPr/>
              </a:pPr>
              <a:t>3/27/2016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F970DD7-3350-475B-8FFC-A71045E89FA5}"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 xmlns:p14="http://schemas.microsoft.com/office/powerpoint/2010/main" val="991584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b="1">
                <a:latin typeface="+mn-lt"/>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D2CC79F1-62E4-4B1A-9DB3-50BC6FC762A0}" type="datetimeFigureOut">
              <a:rPr lang="en-US" smtClean="0">
                <a:solidFill>
                  <a:prstClr val="black">
                    <a:tint val="75000"/>
                  </a:prstClr>
                </a:solidFill>
              </a:rPr>
              <a:pPr>
                <a:defRPr/>
              </a:pPr>
              <a:t>3/27/2016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22E3DFE-2F78-43A2-A8E5-A0C6419B470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 xmlns:p14="http://schemas.microsoft.com/office/powerpoint/2010/main" val="379613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ED37D759-F13E-47BF-ADBA-0802609FC8C3}" type="datetimeFigureOut">
              <a:rPr lang="en-US" smtClean="0">
                <a:solidFill>
                  <a:prstClr val="black">
                    <a:tint val="75000"/>
                  </a:prstClr>
                </a:solidFill>
              </a:rPr>
              <a:pPr>
                <a:defRPr/>
              </a:pPr>
              <a:t>3/27/2016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F9AF939-FE08-46CE-804F-AA4DF604880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 xmlns:p14="http://schemas.microsoft.com/office/powerpoint/2010/main" val="174953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b="1">
                <a:latin typeface="+mn-lt"/>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pPr>
              <a:defRPr/>
            </a:pPr>
            <a:fld id="{DECF232C-E11E-4BBB-AF69-E98E3DBA414B}" type="datetimeFigureOut">
              <a:rPr lang="en-US" smtClean="0">
                <a:solidFill>
                  <a:prstClr val="black">
                    <a:tint val="75000"/>
                  </a:prstClr>
                </a:solidFill>
              </a:rPr>
              <a:pPr>
                <a:defRPr/>
              </a:pPr>
              <a:t>3/27/2016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B4894116-419B-4A4A-852B-04D6C81C742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 xmlns:p14="http://schemas.microsoft.com/office/powerpoint/2010/main" val="4117643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normAutofit/>
          </a:bodyPr>
          <a:lstStyle>
            <a:lvl1pPr algn="ctr">
              <a:defRPr sz="3200" b="1">
                <a:latin typeface="+mn-l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079039A0-BB52-4E2C-927F-78EA4817EBBA}" type="datetimeFigureOut">
              <a:rPr lang="en-US" smtClean="0">
                <a:solidFill>
                  <a:prstClr val="black">
                    <a:tint val="75000"/>
                  </a:prstClr>
                </a:solidFill>
              </a:rPr>
              <a:pPr>
                <a:defRPr/>
              </a:pPr>
              <a:t>3/27/2016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B75D22F4-2BC0-448F-A19A-1A87057BD781}"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 xmlns:p14="http://schemas.microsoft.com/office/powerpoint/2010/main" val="3305394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b="1">
                <a:latin typeface="+mn-lt"/>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0A249D41-4B1D-414F-B121-EF2C0C0C7210}" type="datetimeFigureOut">
              <a:rPr lang="en-US" smtClean="0">
                <a:solidFill>
                  <a:prstClr val="black">
                    <a:tint val="75000"/>
                  </a:prstClr>
                </a:solidFill>
              </a:rPr>
              <a:pPr>
                <a:defRPr/>
              </a:pPr>
              <a:t>3/27/2016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F11CAB6B-FA3E-43CC-B886-36A66C6032A0}"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 xmlns:p14="http://schemas.microsoft.com/office/powerpoint/2010/main" val="2564282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C3CEB79-3784-41B5-AA36-F1F8899EDC37}" type="datetimeFigureOut">
              <a:rPr lang="en-US" smtClean="0">
                <a:solidFill>
                  <a:prstClr val="black">
                    <a:tint val="75000"/>
                  </a:prstClr>
                </a:solidFill>
              </a:rPr>
              <a:pPr>
                <a:defRPr/>
              </a:pPr>
              <a:t>3/27/2016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7CF47330-A89D-44D1-9B80-EA49DD0E434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 xmlns:p14="http://schemas.microsoft.com/office/powerpoint/2010/main" val="2633152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8D83249-403D-43AA-ACE6-105B20583796}" type="datetimeFigureOut">
              <a:rPr lang="en-US" smtClean="0">
                <a:solidFill>
                  <a:prstClr val="black">
                    <a:tint val="75000"/>
                  </a:prstClr>
                </a:solidFill>
              </a:rPr>
              <a:pPr>
                <a:defRPr/>
              </a:pPr>
              <a:t>3/27/2016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904B0466-85E9-4EEF-8B3F-033B5773E62F}"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 xmlns:p14="http://schemas.microsoft.com/office/powerpoint/2010/main" val="4283600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83A5D9F-E95F-4AB9-A100-5367135594E0}" type="datetimeFigureOut">
              <a:rPr lang="en-US" smtClean="0">
                <a:solidFill>
                  <a:prstClr val="black">
                    <a:tint val="75000"/>
                  </a:prstClr>
                </a:solidFill>
              </a:rPr>
              <a:pPr>
                <a:defRPr/>
              </a:pPr>
              <a:t>3/27/2016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3697844F-A881-4BB8-9D3A-0FD7CFBD97EC}"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 xmlns:p14="http://schemas.microsoft.com/office/powerpoint/2010/main" val="3406240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4CA67DE5-F58F-4B75-A6B2-5C7907516D5A}" type="datetimeFigureOut">
              <a:rPr lang="en-US" smtClean="0">
                <a:solidFill>
                  <a:prstClr val="black">
                    <a:tint val="75000"/>
                  </a:prstClr>
                </a:solidFill>
              </a:rPr>
              <a:pPr>
                <a:defRPr/>
              </a:pPr>
              <a:t>3/27/2016</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9FBF5C3-B644-4291-A084-8535F7202E5B}"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 xmlns:p14="http://schemas.microsoft.com/office/powerpoint/2010/main" val="165292077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usnaviguide.com/google-tile.htm" TargetMode="External"/><Relationship Id="rId2" Type="http://schemas.openxmlformats.org/officeDocument/2006/relationships/hyperlink" Target="http://www.gnu.org/licenses/gpl-3.0.en.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miami.edu/index.php/u_innovation/submit_an_invention/" TargetMode="External"/><Relationship Id="rId2" Type="http://schemas.openxmlformats.org/officeDocument/2006/relationships/hyperlink" Target="http://www.miami.edu/index.php/u_innovation/resources_for_um/C2C/" TargetMode="Externa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ippr.org/publication/55/1526/the-value-of-the-public-domai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opengovdata.org/" TargetMode="External"/><Relationship Id="rId2" Type="http://schemas.openxmlformats.org/officeDocument/2006/relationships/hyperlink" Target="http://opendefinition.org/"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53" y="0"/>
            <a:ext cx="12190095" cy="6858000"/>
          </a:xfrm>
          <a:prstGeom prst="rect">
            <a:avLst/>
          </a:prstGeom>
        </p:spPr>
      </p:pic>
      <p:sp>
        <p:nvSpPr>
          <p:cNvPr id="2" name="Title 1"/>
          <p:cNvSpPr>
            <a:spLocks noGrp="1"/>
          </p:cNvSpPr>
          <p:nvPr>
            <p:ph type="ctrTitle"/>
          </p:nvPr>
        </p:nvSpPr>
        <p:spPr>
          <a:xfrm>
            <a:off x="758536" y="2098964"/>
            <a:ext cx="10363200" cy="1618818"/>
          </a:xfrm>
          <a:effectLst>
            <a:outerShdw blurRad="50800" dist="38100" dir="2700000" algn="tl" rotWithShape="0">
              <a:prstClr val="black">
                <a:alpha val="40000"/>
              </a:prstClr>
            </a:outerShdw>
          </a:effectLst>
        </p:spPr>
        <p:txBody>
          <a:bodyPr>
            <a:normAutofit/>
          </a:bodyPr>
          <a:lstStyle/>
          <a:p>
            <a:r>
              <a:rPr lang="en-US" sz="4400" b="1" dirty="0" smtClean="0"/>
              <a:t>Data Management in the </a:t>
            </a:r>
            <a:br>
              <a:rPr lang="en-US" sz="4400" b="1" dirty="0" smtClean="0"/>
            </a:br>
            <a:r>
              <a:rPr lang="en-US" sz="4400" b="1" dirty="0" smtClean="0"/>
              <a:t>Research Environment</a:t>
            </a:r>
            <a:endParaRPr lang="en-US" sz="4400" b="1" dirty="0"/>
          </a:p>
        </p:txBody>
      </p:sp>
      <p:sp>
        <p:nvSpPr>
          <p:cNvPr id="3" name="Subtitle 2"/>
          <p:cNvSpPr>
            <a:spLocks noGrp="1"/>
          </p:cNvSpPr>
          <p:nvPr>
            <p:ph type="subTitle" idx="1"/>
          </p:nvPr>
        </p:nvSpPr>
        <p:spPr>
          <a:xfrm>
            <a:off x="758536" y="3602038"/>
            <a:ext cx="10519063" cy="554326"/>
          </a:xfrm>
          <a:effectLst>
            <a:outerShdw blurRad="50800" dist="38100" dir="2700000" algn="tl" rotWithShape="0">
              <a:prstClr val="black">
                <a:alpha val="40000"/>
              </a:prstClr>
            </a:outerShdw>
          </a:effectLst>
        </p:spPr>
        <p:txBody>
          <a:bodyPr>
            <a:normAutofit/>
          </a:bodyPr>
          <a:lstStyle/>
          <a:p>
            <a:r>
              <a:rPr lang="en-US" dirty="0" smtClean="0"/>
              <a:t>RSM 574/674 Spring 2016</a:t>
            </a:r>
          </a:p>
          <a:p>
            <a:endParaRPr lang="en-US" dirty="0"/>
          </a:p>
        </p:txBody>
      </p:sp>
      <p:sp>
        <p:nvSpPr>
          <p:cNvPr id="5" name="Rectangle 4"/>
          <p:cNvSpPr/>
          <p:nvPr/>
        </p:nvSpPr>
        <p:spPr>
          <a:xfrm>
            <a:off x="3315789" y="5721164"/>
            <a:ext cx="4017848" cy="646331"/>
          </a:xfrm>
          <a:prstGeom prst="rect">
            <a:avLst/>
          </a:prstGeom>
        </p:spPr>
        <p:txBody>
          <a:bodyPr wrap="square">
            <a:spAutoFit/>
          </a:bodyPr>
          <a:lstStyle/>
          <a:p>
            <a:r>
              <a:rPr lang="en-US" dirty="0" smtClean="0"/>
              <a:t>Timothy </a:t>
            </a:r>
            <a:r>
              <a:rPr lang="en-US" dirty="0"/>
              <a:t>Norris </a:t>
            </a:r>
            <a:r>
              <a:rPr lang="en-US" dirty="0" smtClean="0"/>
              <a:t>– </a:t>
            </a:r>
            <a:r>
              <a:rPr lang="en-US" dirty="0"/>
              <a:t>tnorris@miami.edu</a:t>
            </a:r>
          </a:p>
          <a:p>
            <a:r>
              <a:rPr lang="en-US" dirty="0"/>
              <a:t>Angela Clark </a:t>
            </a:r>
            <a:r>
              <a:rPr lang="en-US" dirty="0" smtClean="0"/>
              <a:t>–  </a:t>
            </a:r>
            <a:r>
              <a:rPr lang="en-US" dirty="0" err="1" smtClean="0"/>
              <a:t>aclark</a:t>
            </a:r>
            <a:r>
              <a:rPr lang="en-US" dirty="0" err="1"/>
              <a:t>@rsmas.miami.edu</a:t>
            </a:r>
            <a:endParaRPr lang="en-US" dirty="0"/>
          </a:p>
        </p:txBody>
      </p:sp>
    </p:spTree>
    <p:extLst>
      <p:ext uri="{BB962C8B-B14F-4D97-AF65-F5344CB8AC3E}">
        <p14:creationId xmlns="" xmlns:p14="http://schemas.microsoft.com/office/powerpoint/2010/main" val="18756800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Open Data</a:t>
            </a:r>
            <a:endParaRPr lang="en-US" dirty="0"/>
          </a:p>
        </p:txBody>
      </p:sp>
      <p:graphicFrame>
        <p:nvGraphicFramePr>
          <p:cNvPr id="6" name="Content Placeholder 5"/>
          <p:cNvGraphicFramePr>
            <a:graphicFrameLocks noGrp="1"/>
          </p:cNvGraphicFramePr>
          <p:nvPr>
            <p:ph idx="1"/>
          </p:nvPr>
        </p:nvGraphicFramePr>
        <p:xfrm>
          <a:off x="1219201" y="2258244"/>
          <a:ext cx="10176386" cy="2895600"/>
        </p:xfrm>
        <a:graphic>
          <a:graphicData uri="http://schemas.openxmlformats.org/drawingml/2006/table">
            <a:tbl>
              <a:tblPr>
                <a:tableStyleId>{5C22544A-7EE6-4342-B048-85BDC9FD1C3A}</a:tableStyleId>
              </a:tblPr>
              <a:tblGrid>
                <a:gridCol w="1582993"/>
                <a:gridCol w="8593393"/>
              </a:tblGrid>
              <a:tr h="370840">
                <a:tc>
                  <a:txBody>
                    <a:bodyPr/>
                    <a:lstStyle/>
                    <a:p>
                      <a:pPr algn="ctr">
                        <a:spcBef>
                          <a:spcPts val="1800"/>
                        </a:spcBef>
                        <a:spcAft>
                          <a:spcPts val="1800"/>
                        </a:spcAft>
                      </a:pPr>
                      <a:r>
                        <a:rPr lang="en-US" sz="2000" dirty="0" smtClean="0"/>
                        <a:t>★</a:t>
                      </a:r>
                    </a:p>
                  </a:txBody>
                  <a:tcPr marL="137160" marR="137160" marT="137160" marB="137160">
                    <a:solidFill>
                      <a:schemeClr val="accent2">
                        <a:lumMod val="20000"/>
                        <a:lumOff val="80000"/>
                      </a:schemeClr>
                    </a:solidFill>
                  </a:tcPr>
                </a:tc>
                <a:tc>
                  <a:txBody>
                    <a:bodyPr/>
                    <a:lstStyle/>
                    <a:p>
                      <a:pPr>
                        <a:spcBef>
                          <a:spcPts val="1800"/>
                        </a:spcBef>
                        <a:spcAft>
                          <a:spcPts val="1800"/>
                        </a:spcAft>
                      </a:pPr>
                      <a:r>
                        <a:rPr lang="en-US" sz="2000" dirty="0" smtClean="0"/>
                        <a:t>make your stuff available on the Web (whatever format) under an open license</a:t>
                      </a:r>
                      <a:endParaRPr lang="en-US" sz="2000" dirty="0"/>
                    </a:p>
                  </a:txBody>
                  <a:tcPr marL="137160" marR="137160" marT="137160" marB="137160">
                    <a:solidFill>
                      <a:schemeClr val="accent2">
                        <a:lumMod val="20000"/>
                        <a:lumOff val="80000"/>
                      </a:schemeClr>
                    </a:solidFill>
                  </a:tcPr>
                </a:tc>
              </a:tr>
              <a:tr h="370840">
                <a:tc>
                  <a:txBody>
                    <a:bodyPr/>
                    <a:lstStyle/>
                    <a:p>
                      <a:pPr algn="ctr">
                        <a:spcBef>
                          <a:spcPts val="1800"/>
                        </a:spcBef>
                        <a:spcAft>
                          <a:spcPts val="1800"/>
                        </a:spcAft>
                      </a:pPr>
                      <a:r>
                        <a:rPr lang="en-US" sz="2000" dirty="0" smtClean="0"/>
                        <a:t>★★</a:t>
                      </a:r>
                    </a:p>
                  </a:txBody>
                  <a:tcPr marL="137160" marR="137160" marT="137160" marB="137160">
                    <a:solidFill>
                      <a:schemeClr val="accent6">
                        <a:lumMod val="20000"/>
                        <a:lumOff val="80000"/>
                      </a:schemeClr>
                    </a:solidFill>
                  </a:tcPr>
                </a:tc>
                <a:tc>
                  <a:txBody>
                    <a:bodyPr/>
                    <a:lstStyle/>
                    <a:p>
                      <a:pPr>
                        <a:spcBef>
                          <a:spcPts val="1800"/>
                        </a:spcBef>
                        <a:spcAft>
                          <a:spcPts val="1800"/>
                        </a:spcAft>
                      </a:pPr>
                      <a:r>
                        <a:rPr lang="en-US" sz="2000" dirty="0" smtClean="0"/>
                        <a:t>make it available as structured data (e.g., Excel instead of image scan of a table)</a:t>
                      </a:r>
                      <a:endParaRPr lang="en-US" sz="2000" dirty="0"/>
                    </a:p>
                  </a:txBody>
                  <a:tcPr marL="137160" marR="137160" marT="137160" marB="137160">
                    <a:solidFill>
                      <a:schemeClr val="accent6">
                        <a:lumMod val="20000"/>
                        <a:lumOff val="80000"/>
                      </a:schemeClr>
                    </a:solidFill>
                  </a:tcPr>
                </a:tc>
              </a:tr>
              <a:tr h="370840">
                <a:tc>
                  <a:txBody>
                    <a:bodyPr/>
                    <a:lstStyle/>
                    <a:p>
                      <a:pPr algn="ctr">
                        <a:spcBef>
                          <a:spcPts val="1800"/>
                        </a:spcBef>
                        <a:spcAft>
                          <a:spcPts val="1800"/>
                        </a:spcAft>
                      </a:pPr>
                      <a:r>
                        <a:rPr lang="en-US" sz="2000" dirty="0" smtClean="0"/>
                        <a:t>★★★</a:t>
                      </a:r>
                      <a:endParaRPr lang="en-US" sz="2000" dirty="0"/>
                    </a:p>
                  </a:txBody>
                  <a:tcPr marL="137160" marR="137160" marT="137160" marB="137160">
                    <a:solidFill>
                      <a:schemeClr val="accent4">
                        <a:lumMod val="20000"/>
                        <a:lumOff val="80000"/>
                      </a:schemeClr>
                    </a:solidFill>
                  </a:tcPr>
                </a:tc>
                <a:tc>
                  <a:txBody>
                    <a:bodyPr/>
                    <a:lstStyle/>
                    <a:p>
                      <a:pPr>
                        <a:spcBef>
                          <a:spcPts val="1800"/>
                        </a:spcBef>
                        <a:spcAft>
                          <a:spcPts val="1800"/>
                        </a:spcAft>
                      </a:pPr>
                      <a:r>
                        <a:rPr lang="en-US" sz="2000" dirty="0" smtClean="0"/>
                        <a:t>make it available in a non-proprietary open format (e.g., CSV as well as of Excel)</a:t>
                      </a:r>
                      <a:endParaRPr lang="en-US" sz="2000" dirty="0"/>
                    </a:p>
                  </a:txBody>
                  <a:tcPr marL="137160" marR="137160" marT="137160" marB="137160">
                    <a:solidFill>
                      <a:schemeClr val="accent4">
                        <a:lumMod val="20000"/>
                        <a:lumOff val="80000"/>
                      </a:schemeClr>
                    </a:solidFill>
                  </a:tcPr>
                </a:tc>
              </a:tr>
              <a:tr h="370840">
                <a:tc>
                  <a:txBody>
                    <a:bodyPr/>
                    <a:lstStyle/>
                    <a:p>
                      <a:pPr algn="ctr">
                        <a:spcBef>
                          <a:spcPts val="1800"/>
                        </a:spcBef>
                        <a:spcAft>
                          <a:spcPts val="1800"/>
                        </a:spcAft>
                      </a:pPr>
                      <a:r>
                        <a:rPr lang="en-US" sz="2000" dirty="0" smtClean="0"/>
                        <a:t>★★★★</a:t>
                      </a:r>
                    </a:p>
                  </a:txBody>
                  <a:tcPr marL="137160" marR="137160" marT="137160" marB="137160">
                    <a:solidFill>
                      <a:schemeClr val="accent5">
                        <a:lumMod val="20000"/>
                        <a:lumOff val="80000"/>
                      </a:schemeClr>
                    </a:solidFill>
                  </a:tcPr>
                </a:tc>
                <a:tc>
                  <a:txBody>
                    <a:bodyPr/>
                    <a:lstStyle/>
                    <a:p>
                      <a:pPr>
                        <a:spcBef>
                          <a:spcPts val="1800"/>
                        </a:spcBef>
                        <a:spcAft>
                          <a:spcPts val="1800"/>
                        </a:spcAft>
                      </a:pPr>
                      <a:r>
                        <a:rPr lang="en-US" sz="2000" dirty="0" smtClean="0"/>
                        <a:t>use URIs to denote things, so that people can point at your stuff</a:t>
                      </a:r>
                      <a:endParaRPr lang="en-US" sz="2000" dirty="0"/>
                    </a:p>
                  </a:txBody>
                  <a:tcPr marL="137160" marR="137160" marT="137160" marB="137160">
                    <a:solidFill>
                      <a:schemeClr val="accent5">
                        <a:lumMod val="20000"/>
                        <a:lumOff val="80000"/>
                      </a:schemeClr>
                    </a:solidFill>
                  </a:tcPr>
                </a:tc>
              </a:tr>
              <a:tr h="370840">
                <a:tc>
                  <a:txBody>
                    <a:bodyPr/>
                    <a:lstStyle/>
                    <a:p>
                      <a:pPr algn="ctr">
                        <a:spcBef>
                          <a:spcPts val="1800"/>
                        </a:spcBef>
                        <a:spcAft>
                          <a:spcPts val="1800"/>
                        </a:spcAft>
                      </a:pPr>
                      <a:r>
                        <a:rPr lang="en-US" sz="2000" dirty="0" smtClean="0"/>
                        <a:t>★★★★★</a:t>
                      </a:r>
                    </a:p>
                  </a:txBody>
                  <a:tcPr marL="137160" marR="137160" marT="137160" marB="137160">
                    <a:solidFill>
                      <a:schemeClr val="bg1">
                        <a:lumMod val="85000"/>
                      </a:schemeClr>
                    </a:solidFill>
                  </a:tcPr>
                </a:tc>
                <a:tc>
                  <a:txBody>
                    <a:bodyPr/>
                    <a:lstStyle/>
                    <a:p>
                      <a:pPr marL="0" marR="0" indent="0" algn="l" defTabSz="914400" rtl="0" eaLnBrk="1" fontAlgn="auto" latinLnBrk="0" hangingPunct="1">
                        <a:lnSpc>
                          <a:spcPct val="100000"/>
                        </a:lnSpc>
                        <a:spcBef>
                          <a:spcPts val="1800"/>
                        </a:spcBef>
                        <a:spcAft>
                          <a:spcPts val="1800"/>
                        </a:spcAft>
                        <a:buClrTx/>
                        <a:buSzTx/>
                        <a:buFontTx/>
                        <a:buNone/>
                        <a:tabLst/>
                        <a:defRPr/>
                      </a:pPr>
                      <a:r>
                        <a:rPr lang="en-US" sz="2000" dirty="0" smtClean="0"/>
                        <a:t>link your data to other data to provide context5</a:t>
                      </a:r>
                    </a:p>
                  </a:txBody>
                  <a:tcPr marL="137160" marR="137160" marT="137160" marB="137160">
                    <a:solidFill>
                      <a:schemeClr val="bg1">
                        <a:lumMod val="85000"/>
                      </a:schemeClr>
                    </a:solidFill>
                  </a:tcPr>
                </a:tc>
              </a:tr>
            </a:tbl>
          </a:graphicData>
        </a:graphic>
      </p:graphicFrame>
      <p:sp>
        <p:nvSpPr>
          <p:cNvPr id="7" name="TextBox 6"/>
          <p:cNvSpPr txBox="1"/>
          <p:nvPr/>
        </p:nvSpPr>
        <p:spPr>
          <a:xfrm>
            <a:off x="4773559" y="6069309"/>
            <a:ext cx="5707629" cy="307777"/>
          </a:xfrm>
          <a:prstGeom prst="rect">
            <a:avLst/>
          </a:prstGeom>
          <a:noFill/>
        </p:spPr>
        <p:txBody>
          <a:bodyPr wrap="square" rtlCol="0">
            <a:spAutoFit/>
          </a:bodyPr>
          <a:lstStyle/>
          <a:p>
            <a:r>
              <a:rPr lang="en-US" sz="1400" dirty="0" smtClean="0">
                <a:solidFill>
                  <a:schemeClr val="tx1">
                    <a:lumMod val="65000"/>
                    <a:lumOff val="35000"/>
                  </a:schemeClr>
                </a:solidFill>
              </a:rPr>
              <a:t>Adapted from Berners-Lee, </a:t>
            </a:r>
            <a:r>
              <a:rPr lang="en-US" sz="1400" dirty="0" smtClean="0">
                <a:solidFill>
                  <a:schemeClr val="tx1">
                    <a:lumMod val="65000"/>
                    <a:lumOff val="35000"/>
                  </a:schemeClr>
                </a:solidFill>
              </a:rPr>
              <a:t>http://5stardata.info/en</a:t>
            </a:r>
            <a:r>
              <a:rPr lang="en-US" sz="1400" dirty="0" smtClean="0">
                <a:solidFill>
                  <a:schemeClr val="tx1">
                    <a:lumMod val="65000"/>
                    <a:lumOff val="35000"/>
                  </a:schemeClr>
                </a:solidFill>
              </a:rPr>
              <a:t>/, accessed 03-27-2016</a:t>
            </a:r>
            <a:endParaRPr lang="en-US" sz="1400" dirty="0" smtClean="0">
              <a:solidFill>
                <a:schemeClr val="tx1">
                  <a:lumMod val="65000"/>
                  <a:lumOff val="3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768473"/>
          </a:xfrm>
        </p:spPr>
        <p:txBody>
          <a:bodyPr/>
          <a:lstStyle/>
          <a:p>
            <a:r>
              <a:rPr lang="en-US" dirty="0" smtClean="0"/>
              <a:t>Open Data</a:t>
            </a:r>
            <a:br>
              <a:rPr lang="en-US" dirty="0" smtClean="0"/>
            </a:br>
            <a:r>
              <a:rPr lang="en-US" dirty="0" smtClean="0"/>
              <a:t>Research Environment</a:t>
            </a:r>
            <a:endParaRPr lang="en-US" dirty="0"/>
          </a:p>
        </p:txBody>
      </p:sp>
      <p:sp>
        <p:nvSpPr>
          <p:cNvPr id="4" name="Text Placeholder 3"/>
          <p:cNvSpPr>
            <a:spLocks noGrp="1"/>
          </p:cNvSpPr>
          <p:nvPr>
            <p:ph type="body" idx="1"/>
          </p:nvPr>
        </p:nvSpPr>
        <p:spPr>
          <a:xfrm>
            <a:off x="1419877" y="2074443"/>
            <a:ext cx="5157787" cy="823912"/>
          </a:xfrm>
        </p:spPr>
        <p:txBody>
          <a:bodyPr/>
          <a:lstStyle/>
          <a:p>
            <a:r>
              <a:rPr lang="en-US" dirty="0" smtClean="0"/>
              <a:t>Benefits</a:t>
            </a:r>
            <a:endParaRPr lang="en-US" dirty="0"/>
          </a:p>
        </p:txBody>
      </p:sp>
      <p:sp>
        <p:nvSpPr>
          <p:cNvPr id="5" name="Content Placeholder 4"/>
          <p:cNvSpPr>
            <a:spLocks noGrp="1"/>
          </p:cNvSpPr>
          <p:nvPr>
            <p:ph sz="half" idx="2"/>
          </p:nvPr>
        </p:nvSpPr>
        <p:spPr>
          <a:xfrm>
            <a:off x="1419877" y="2898355"/>
            <a:ext cx="5157787" cy="3684588"/>
          </a:xfrm>
        </p:spPr>
        <p:txBody>
          <a:bodyPr/>
          <a:lstStyle/>
          <a:p>
            <a:pPr marL="342900" indent="-342900">
              <a:spcBef>
                <a:spcPct val="20000"/>
              </a:spcBef>
              <a:buFont typeface="Arial" charset="0"/>
              <a:buChar char="•"/>
            </a:pPr>
            <a:r>
              <a:rPr lang="en-US" dirty="0" smtClean="0">
                <a:latin typeface="Calibri" pitchFamily="34" charset="0"/>
              </a:rPr>
              <a:t>Reproduction</a:t>
            </a:r>
          </a:p>
          <a:p>
            <a:pPr marL="342900" indent="-342900">
              <a:spcBef>
                <a:spcPct val="20000"/>
              </a:spcBef>
              <a:buFont typeface="Arial" charset="0"/>
              <a:buChar char="•"/>
            </a:pPr>
            <a:r>
              <a:rPr lang="en-US" dirty="0" smtClean="0">
                <a:latin typeface="Calibri" pitchFamily="34" charset="0"/>
              </a:rPr>
              <a:t>Meta-analyses</a:t>
            </a:r>
          </a:p>
          <a:p>
            <a:pPr marL="342900" indent="-342900">
              <a:spcBef>
                <a:spcPct val="20000"/>
              </a:spcBef>
              <a:buFont typeface="Arial" charset="0"/>
              <a:buChar char="•"/>
            </a:pPr>
            <a:r>
              <a:rPr lang="en-US" dirty="0" smtClean="0">
                <a:latin typeface="Calibri" pitchFamily="34" charset="0"/>
              </a:rPr>
              <a:t>Scientific Inquiry Approaches</a:t>
            </a:r>
          </a:p>
          <a:p>
            <a:pPr marL="342900" indent="-342900">
              <a:spcBef>
                <a:spcPct val="20000"/>
              </a:spcBef>
              <a:buFont typeface="Arial" charset="0"/>
              <a:buChar char="•"/>
            </a:pPr>
            <a:r>
              <a:rPr lang="en-US" dirty="0" smtClean="0">
                <a:latin typeface="Calibri" pitchFamily="34" charset="0"/>
              </a:rPr>
              <a:t>New Questions</a:t>
            </a:r>
          </a:p>
          <a:p>
            <a:pPr marL="342900" indent="-342900">
              <a:spcBef>
                <a:spcPct val="20000"/>
              </a:spcBef>
              <a:buFont typeface="Arial" charset="0"/>
              <a:buChar char="•"/>
            </a:pPr>
            <a:r>
              <a:rPr lang="en-US" dirty="0" smtClean="0">
                <a:latin typeface="Calibri" pitchFamily="34" charset="0"/>
              </a:rPr>
              <a:t>Meet Requirements</a:t>
            </a:r>
          </a:p>
          <a:p>
            <a:pPr marL="342900" indent="-342900">
              <a:spcBef>
                <a:spcPct val="20000"/>
              </a:spcBef>
              <a:buFont typeface="Arial" charset="0"/>
              <a:buChar char="•"/>
            </a:pPr>
            <a:r>
              <a:rPr lang="en-US" dirty="0" smtClean="0">
                <a:latin typeface="Calibri" pitchFamily="34" charset="0"/>
              </a:rPr>
              <a:t>Increase Impact/Visibility</a:t>
            </a:r>
          </a:p>
          <a:p>
            <a:endParaRPr lang="en-US" dirty="0"/>
          </a:p>
        </p:txBody>
      </p:sp>
      <p:sp>
        <p:nvSpPr>
          <p:cNvPr id="6" name="Text Placeholder 5"/>
          <p:cNvSpPr>
            <a:spLocks noGrp="1"/>
          </p:cNvSpPr>
          <p:nvPr>
            <p:ph type="body" sz="quarter" idx="3"/>
          </p:nvPr>
        </p:nvSpPr>
        <p:spPr>
          <a:xfrm>
            <a:off x="6752289" y="2074443"/>
            <a:ext cx="5183188" cy="823912"/>
          </a:xfrm>
        </p:spPr>
        <p:txBody>
          <a:bodyPr/>
          <a:lstStyle/>
          <a:p>
            <a:r>
              <a:rPr lang="en-US" dirty="0" smtClean="0"/>
              <a:t>Barriers</a:t>
            </a:r>
            <a:endParaRPr lang="en-US" dirty="0"/>
          </a:p>
        </p:txBody>
      </p:sp>
      <p:sp>
        <p:nvSpPr>
          <p:cNvPr id="7" name="Content Placeholder 6"/>
          <p:cNvSpPr>
            <a:spLocks noGrp="1"/>
          </p:cNvSpPr>
          <p:nvPr>
            <p:ph sz="quarter" idx="4"/>
          </p:nvPr>
        </p:nvSpPr>
        <p:spPr>
          <a:xfrm>
            <a:off x="6752289" y="2898355"/>
            <a:ext cx="5183188" cy="3684588"/>
          </a:xfrm>
        </p:spPr>
        <p:txBody>
          <a:bodyPr/>
          <a:lstStyle/>
          <a:p>
            <a:r>
              <a:rPr lang="en-US" dirty="0" smtClean="0"/>
              <a:t>Competition</a:t>
            </a:r>
          </a:p>
          <a:p>
            <a:r>
              <a:rPr lang="en-US" dirty="0" smtClean="0"/>
              <a:t>Lack of recognition</a:t>
            </a:r>
          </a:p>
          <a:p>
            <a:r>
              <a:rPr lang="en-US" dirty="0" smtClean="0"/>
              <a:t>Difficult and time consuming</a:t>
            </a:r>
          </a:p>
          <a:p>
            <a:r>
              <a:rPr lang="en-US" dirty="0" smtClean="0"/>
              <a:t>Sensitivity issues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768473"/>
          </a:xfrm>
        </p:spPr>
        <p:txBody>
          <a:bodyPr/>
          <a:lstStyle/>
          <a:p>
            <a:r>
              <a:rPr lang="en-US" dirty="0" smtClean="0"/>
              <a:t>Open Data</a:t>
            </a:r>
            <a:br>
              <a:rPr lang="en-US" dirty="0" smtClean="0"/>
            </a:br>
            <a:r>
              <a:rPr lang="en-US" dirty="0" smtClean="0"/>
              <a:t>Research Environment</a:t>
            </a:r>
            <a:endParaRPr lang="en-US" dirty="0"/>
          </a:p>
        </p:txBody>
      </p:sp>
      <p:sp>
        <p:nvSpPr>
          <p:cNvPr id="12" name="Content Placeholder 6"/>
          <p:cNvSpPr txBox="1">
            <a:spLocks/>
          </p:cNvSpPr>
          <p:nvPr/>
        </p:nvSpPr>
        <p:spPr>
          <a:xfrm>
            <a:off x="3015762" y="2782529"/>
            <a:ext cx="8338038" cy="3394433"/>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i="0" u="none" strike="noStrike" kern="1200" cap="none" spc="0" normalizeH="0" baseline="0" noProof="0" dirty="0" smtClean="0">
                <a:ln>
                  <a:noFill/>
                </a:ln>
                <a:solidFill>
                  <a:schemeClr val="tx1"/>
                </a:solidFill>
                <a:effectLst/>
                <a:uLnTx/>
                <a:uFillTx/>
                <a:latin typeface="+mn-lt"/>
                <a:ea typeface="+mn-ea"/>
                <a:cs typeface="+mn-cs"/>
              </a:rPr>
              <a:t>Competition -&gt; embargos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i="0" u="none" strike="noStrike" kern="1200" cap="none" spc="0" normalizeH="0" baseline="0" noProof="0" dirty="0" smtClean="0">
                <a:ln>
                  <a:noFill/>
                </a:ln>
                <a:solidFill>
                  <a:schemeClr val="tx1"/>
                </a:solidFill>
                <a:effectLst/>
                <a:uLnTx/>
                <a:uFillTx/>
                <a:latin typeface="+mn-lt"/>
                <a:ea typeface="+mn-ea"/>
                <a:cs typeface="+mn-cs"/>
              </a:rPr>
              <a:t>Lack of recognition -&gt; citations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i="0" u="none" strike="noStrike" kern="1200" cap="none" spc="0" normalizeH="0" baseline="0" noProof="0" dirty="0" smtClean="0">
                <a:ln>
                  <a:noFill/>
                </a:ln>
                <a:solidFill>
                  <a:schemeClr val="tx1"/>
                </a:solidFill>
                <a:effectLst/>
                <a:uLnTx/>
                <a:uFillTx/>
                <a:latin typeface="+mn-lt"/>
                <a:ea typeface="+mn-ea"/>
                <a:cs typeface="+mn-cs"/>
              </a:rPr>
              <a:t>Difficult and Time Consuming -&gt; data repositories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i="0" u="none" strike="noStrike" kern="1200" cap="none" spc="0" normalizeH="0" baseline="0" noProof="0" dirty="0" smtClean="0">
                <a:ln>
                  <a:noFill/>
                </a:ln>
                <a:solidFill>
                  <a:schemeClr val="tx1"/>
                </a:solidFill>
                <a:effectLst/>
                <a:uLnTx/>
                <a:uFillTx/>
                <a:latin typeface="+mn-lt"/>
                <a:ea typeface="+mn-ea"/>
                <a:cs typeface="+mn-cs"/>
              </a:rPr>
              <a:t>Sensitivity Issues -&gt; restrict access</a:t>
            </a:r>
            <a:endParaRPr kumimoji="0" lang="en-US" sz="240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768473"/>
          </a:xfrm>
        </p:spPr>
        <p:txBody>
          <a:bodyPr/>
          <a:lstStyle/>
          <a:p>
            <a:r>
              <a:rPr lang="en-US" dirty="0" smtClean="0"/>
              <a:t>Open Data</a:t>
            </a:r>
            <a:br>
              <a:rPr lang="en-US" dirty="0" smtClean="0"/>
            </a:br>
            <a:r>
              <a:rPr lang="en-US" dirty="0" smtClean="0"/>
              <a:t>The World Writ Large</a:t>
            </a:r>
            <a:endParaRPr lang="en-US" dirty="0"/>
          </a:p>
        </p:txBody>
      </p:sp>
      <p:sp>
        <p:nvSpPr>
          <p:cNvPr id="4" name="Text Placeholder 3"/>
          <p:cNvSpPr>
            <a:spLocks noGrp="1"/>
          </p:cNvSpPr>
          <p:nvPr>
            <p:ph type="body" idx="1"/>
          </p:nvPr>
        </p:nvSpPr>
        <p:spPr>
          <a:xfrm>
            <a:off x="1419877" y="1749987"/>
            <a:ext cx="5157787" cy="823912"/>
          </a:xfrm>
        </p:spPr>
        <p:txBody>
          <a:bodyPr/>
          <a:lstStyle/>
          <a:p>
            <a:r>
              <a:rPr lang="en-US" dirty="0" smtClean="0"/>
              <a:t>Benefits</a:t>
            </a:r>
            <a:endParaRPr lang="en-US" dirty="0"/>
          </a:p>
        </p:txBody>
      </p:sp>
      <p:sp>
        <p:nvSpPr>
          <p:cNvPr id="5" name="Content Placeholder 4"/>
          <p:cNvSpPr>
            <a:spLocks noGrp="1"/>
          </p:cNvSpPr>
          <p:nvPr>
            <p:ph sz="half" idx="2"/>
          </p:nvPr>
        </p:nvSpPr>
        <p:spPr>
          <a:xfrm>
            <a:off x="1419877" y="2573899"/>
            <a:ext cx="5157787" cy="3684588"/>
          </a:xfrm>
        </p:spPr>
        <p:txBody>
          <a:bodyPr/>
          <a:lstStyle/>
          <a:p>
            <a:pPr marL="342900" indent="-342900">
              <a:spcBef>
                <a:spcPct val="20000"/>
              </a:spcBef>
              <a:buFont typeface="Arial" charset="0"/>
              <a:buChar char="•"/>
            </a:pPr>
            <a:r>
              <a:rPr lang="en-US" dirty="0" smtClean="0">
                <a:latin typeface="Calibri" pitchFamily="34" charset="0"/>
              </a:rPr>
              <a:t>Transparency</a:t>
            </a:r>
          </a:p>
          <a:p>
            <a:pPr marL="342900" indent="-342900">
              <a:spcBef>
                <a:spcPct val="20000"/>
              </a:spcBef>
              <a:buFont typeface="Arial" charset="0"/>
              <a:buChar char="•"/>
            </a:pPr>
            <a:r>
              <a:rPr lang="en-US" dirty="0" smtClean="0">
                <a:latin typeface="Calibri" pitchFamily="34" charset="0"/>
              </a:rPr>
              <a:t>Informed choice (democracy)</a:t>
            </a:r>
          </a:p>
          <a:p>
            <a:pPr marL="342900" indent="-342900">
              <a:spcBef>
                <a:spcPct val="20000"/>
              </a:spcBef>
              <a:buFont typeface="Arial" charset="0"/>
              <a:buChar char="•"/>
            </a:pPr>
            <a:r>
              <a:rPr lang="en-US" dirty="0" smtClean="0">
                <a:latin typeface="Calibri" pitchFamily="34" charset="0"/>
              </a:rPr>
              <a:t>Improved efficiencies/productivities</a:t>
            </a:r>
          </a:p>
          <a:p>
            <a:pPr marL="342900" indent="-342900">
              <a:spcBef>
                <a:spcPct val="20000"/>
              </a:spcBef>
              <a:buFont typeface="Arial" charset="0"/>
              <a:buChar char="•"/>
            </a:pPr>
            <a:r>
              <a:rPr lang="en-US" dirty="0" smtClean="0">
                <a:latin typeface="Calibri" pitchFamily="34" charset="0"/>
              </a:rPr>
              <a:t>Organizational Branding (like “greening” of a business)</a:t>
            </a:r>
          </a:p>
          <a:p>
            <a:pPr marL="342900" indent="-342900">
              <a:spcBef>
                <a:spcPct val="20000"/>
              </a:spcBef>
              <a:buFont typeface="Arial" charset="0"/>
              <a:buChar char="•"/>
            </a:pPr>
            <a:r>
              <a:rPr lang="en-US" dirty="0" smtClean="0">
                <a:latin typeface="Calibri" pitchFamily="34" charset="0"/>
              </a:rPr>
              <a:t>Commercial Value</a:t>
            </a:r>
            <a:endParaRPr lang="en-US" dirty="0" smtClean="0">
              <a:latin typeface="Calibri" pitchFamily="34" charset="0"/>
            </a:endParaRPr>
          </a:p>
          <a:p>
            <a:endParaRPr lang="en-US" dirty="0"/>
          </a:p>
        </p:txBody>
      </p:sp>
      <p:sp>
        <p:nvSpPr>
          <p:cNvPr id="6" name="Text Placeholder 5"/>
          <p:cNvSpPr>
            <a:spLocks noGrp="1"/>
          </p:cNvSpPr>
          <p:nvPr>
            <p:ph type="body" sz="quarter" idx="3"/>
          </p:nvPr>
        </p:nvSpPr>
        <p:spPr>
          <a:xfrm>
            <a:off x="6752289" y="1749987"/>
            <a:ext cx="5183188" cy="823912"/>
          </a:xfrm>
        </p:spPr>
        <p:txBody>
          <a:bodyPr/>
          <a:lstStyle/>
          <a:p>
            <a:r>
              <a:rPr lang="en-US" dirty="0" smtClean="0"/>
              <a:t>Barriers</a:t>
            </a:r>
            <a:endParaRPr lang="en-US" dirty="0"/>
          </a:p>
        </p:txBody>
      </p:sp>
      <p:sp>
        <p:nvSpPr>
          <p:cNvPr id="7" name="Content Placeholder 6"/>
          <p:cNvSpPr>
            <a:spLocks noGrp="1"/>
          </p:cNvSpPr>
          <p:nvPr>
            <p:ph sz="quarter" idx="4"/>
          </p:nvPr>
        </p:nvSpPr>
        <p:spPr>
          <a:xfrm>
            <a:off x="6752289" y="2573899"/>
            <a:ext cx="4898937" cy="3684588"/>
          </a:xfrm>
        </p:spPr>
        <p:txBody>
          <a:bodyPr/>
          <a:lstStyle/>
          <a:p>
            <a:r>
              <a:rPr lang="en-US" dirty="0" smtClean="0"/>
              <a:t>Makes valuable resources selectively accessible</a:t>
            </a:r>
            <a:endParaRPr lang="en-US" dirty="0" smtClean="0"/>
          </a:p>
          <a:p>
            <a:r>
              <a:rPr lang="en-US" dirty="0" smtClean="0"/>
              <a:t>May be co-opted by corporate business for profit</a:t>
            </a:r>
          </a:p>
          <a:p>
            <a:r>
              <a:rPr lang="en-US" dirty="0" smtClean="0"/>
              <a:t>Should businesses “open” their data?</a:t>
            </a:r>
          </a:p>
          <a:p>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768473"/>
          </a:xfrm>
        </p:spPr>
        <p:txBody>
          <a:bodyPr/>
          <a:lstStyle/>
          <a:p>
            <a:r>
              <a:rPr lang="en-US" dirty="0" smtClean="0"/>
              <a:t>Open Data</a:t>
            </a:r>
            <a:br>
              <a:rPr lang="en-US" dirty="0" smtClean="0"/>
            </a:br>
            <a:r>
              <a:rPr lang="en-US" dirty="0" smtClean="0"/>
              <a:t>The World Writ Large</a:t>
            </a:r>
            <a:endParaRPr lang="en-US" dirty="0"/>
          </a:p>
        </p:txBody>
      </p:sp>
      <p:sp>
        <p:nvSpPr>
          <p:cNvPr id="12" name="Content Placeholder 6"/>
          <p:cNvSpPr txBox="1">
            <a:spLocks/>
          </p:cNvSpPr>
          <p:nvPr/>
        </p:nvSpPr>
        <p:spPr>
          <a:xfrm>
            <a:off x="4050890" y="2782529"/>
            <a:ext cx="7302910" cy="3394433"/>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i="0" u="none" strike="noStrike" kern="1200" cap="none" spc="0" normalizeH="0" baseline="0" noProof="0" dirty="0" smtClean="0">
                <a:ln>
                  <a:noFill/>
                </a:ln>
                <a:solidFill>
                  <a:schemeClr val="tx1"/>
                </a:solidFill>
                <a:effectLst/>
                <a:uLnTx/>
                <a:uFillTx/>
                <a:latin typeface="+mn-lt"/>
                <a:ea typeface="+mn-ea"/>
                <a:cs typeface="+mn-cs"/>
              </a:rPr>
              <a:t>Sustainability (who pays)?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dirty="0" smtClean="0"/>
              <a:t>Open Data  %LIKE%  Free Trade?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i="0" u="none" strike="noStrike" kern="1200" cap="none" spc="0" normalizeH="0" baseline="0" noProof="0" dirty="0" smtClean="0">
                <a:ln>
                  <a:noFill/>
                </a:ln>
                <a:solidFill>
                  <a:schemeClr val="tx1"/>
                </a:solidFill>
                <a:effectLst/>
                <a:uLnTx/>
                <a:uFillTx/>
                <a:latin typeface="+mn-lt"/>
                <a:ea typeface="+mn-ea"/>
                <a:cs typeface="+mn-cs"/>
              </a:rPr>
              <a:t>Who does it empower</a:t>
            </a:r>
            <a:r>
              <a:rPr kumimoji="0" lang="en-US" sz="2400" i="0" u="none" strike="noStrike" kern="1200" cap="none" spc="0" normalizeH="0" noProof="0" dirty="0" smtClean="0">
                <a:ln>
                  <a:noFill/>
                </a:ln>
                <a:solidFill>
                  <a:schemeClr val="tx1"/>
                </a:solidFill>
                <a:effectLst/>
                <a:uLnTx/>
                <a:uFillTx/>
                <a:latin typeface="+mn-lt"/>
                <a:ea typeface="+mn-ea"/>
                <a:cs typeface="+mn-cs"/>
              </a:rPr>
              <a:t> (social justice)</a:t>
            </a:r>
            <a:r>
              <a:rPr lang="en-US" sz="2400" dirty="0" smtClean="0"/>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i="0" u="none" strike="noStrike" kern="1200" cap="none" spc="0" normalizeH="0" noProof="0" dirty="0" smtClean="0">
                <a:ln>
                  <a:noFill/>
                </a:ln>
                <a:solidFill>
                  <a:schemeClr val="tx1"/>
                </a:solidFill>
                <a:effectLst/>
                <a:uLnTx/>
                <a:uFillTx/>
                <a:latin typeface="+mn-lt"/>
                <a:ea typeface="+mn-ea"/>
                <a:cs typeface="+mn-cs"/>
              </a:rPr>
              <a:t>Who does the work for whom?</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dirty="0" smtClean="0"/>
              <a:t>Data Shadows and </a:t>
            </a:r>
            <a:r>
              <a:rPr lang="en-US" sz="2400" dirty="0" err="1" smtClean="0"/>
              <a:t>Dataveillance</a:t>
            </a:r>
            <a:r>
              <a:rPr lang="en-US" sz="2400" dirty="0" smtClean="0"/>
              <a:t>?</a:t>
            </a:r>
            <a:endParaRPr kumimoji="0" lang="en-US" sz="2400" i="0" u="none" strike="noStrike" kern="1200" cap="none" spc="0" normalizeH="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Break **</a:t>
            </a:r>
            <a:endParaRPr lang="en-US" dirty="0"/>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a:t>
            </a:r>
            <a:endParaRPr lang="en-US" dirty="0"/>
          </a:p>
        </p:txBody>
      </p:sp>
      <p:sp>
        <p:nvSpPr>
          <p:cNvPr id="3" name="Content Placeholder 2"/>
          <p:cNvSpPr>
            <a:spLocks noGrp="1"/>
          </p:cNvSpPr>
          <p:nvPr>
            <p:ph idx="1"/>
          </p:nvPr>
        </p:nvSpPr>
        <p:spPr>
          <a:xfrm>
            <a:off x="1767254" y="1649779"/>
            <a:ext cx="6954715" cy="4351338"/>
          </a:xfrm>
        </p:spPr>
        <p:txBody>
          <a:bodyPr>
            <a:normAutofit lnSpcReduction="10000"/>
          </a:bodyPr>
          <a:lstStyle/>
          <a:p>
            <a:pPr>
              <a:buNone/>
            </a:pPr>
            <a:r>
              <a:rPr lang="en-US" dirty="0" smtClean="0"/>
              <a:t>1. Free Redistribution</a:t>
            </a:r>
          </a:p>
          <a:p>
            <a:pPr>
              <a:buNone/>
            </a:pPr>
            <a:r>
              <a:rPr lang="en-US" dirty="0" smtClean="0"/>
              <a:t>2</a:t>
            </a:r>
            <a:r>
              <a:rPr lang="en-US" dirty="0" smtClean="0"/>
              <a:t>. Source Code</a:t>
            </a:r>
          </a:p>
          <a:p>
            <a:pPr>
              <a:buNone/>
            </a:pPr>
            <a:r>
              <a:rPr lang="en-US" dirty="0" smtClean="0"/>
              <a:t>3</a:t>
            </a:r>
            <a:r>
              <a:rPr lang="en-US" dirty="0" smtClean="0"/>
              <a:t>. Derived Works</a:t>
            </a:r>
          </a:p>
          <a:p>
            <a:pPr>
              <a:buNone/>
            </a:pPr>
            <a:r>
              <a:rPr lang="en-US" dirty="0" smtClean="0"/>
              <a:t>4</a:t>
            </a:r>
            <a:r>
              <a:rPr lang="en-US" dirty="0" smtClean="0"/>
              <a:t>. Integrity of The Author's Source Code</a:t>
            </a:r>
          </a:p>
          <a:p>
            <a:pPr>
              <a:buNone/>
            </a:pPr>
            <a:r>
              <a:rPr lang="en-US" dirty="0" smtClean="0"/>
              <a:t>5</a:t>
            </a:r>
            <a:r>
              <a:rPr lang="en-US" dirty="0" smtClean="0"/>
              <a:t>. No Discrimination Against Persons or Groups</a:t>
            </a:r>
          </a:p>
          <a:p>
            <a:pPr>
              <a:buNone/>
            </a:pPr>
            <a:r>
              <a:rPr lang="en-US" dirty="0" smtClean="0"/>
              <a:t>6</a:t>
            </a:r>
            <a:r>
              <a:rPr lang="en-US" dirty="0" smtClean="0"/>
              <a:t>. No Discrimination Against Fields of Endeavor</a:t>
            </a:r>
          </a:p>
          <a:p>
            <a:pPr>
              <a:buNone/>
            </a:pPr>
            <a:r>
              <a:rPr lang="en-US" dirty="0" smtClean="0"/>
              <a:t>7</a:t>
            </a:r>
            <a:r>
              <a:rPr lang="en-US" dirty="0" smtClean="0"/>
              <a:t>. Distribution of License</a:t>
            </a:r>
          </a:p>
          <a:p>
            <a:pPr>
              <a:buNone/>
            </a:pPr>
            <a:r>
              <a:rPr lang="en-US" dirty="0" smtClean="0"/>
              <a:t>8</a:t>
            </a:r>
            <a:r>
              <a:rPr lang="en-US" dirty="0" smtClean="0"/>
              <a:t>. License Must Not Be Specific to a Product</a:t>
            </a:r>
          </a:p>
          <a:p>
            <a:pPr>
              <a:buNone/>
            </a:pPr>
            <a:r>
              <a:rPr lang="en-US" dirty="0" smtClean="0"/>
              <a:t>9</a:t>
            </a:r>
            <a:r>
              <a:rPr lang="en-US" dirty="0" smtClean="0"/>
              <a:t>. License Must Not Restrict Other Software</a:t>
            </a:r>
          </a:p>
          <a:p>
            <a:pPr>
              <a:buNone/>
            </a:pPr>
            <a:r>
              <a:rPr lang="en-US" dirty="0" smtClean="0"/>
              <a:t>10</a:t>
            </a:r>
            <a:r>
              <a:rPr lang="en-US" dirty="0" smtClean="0"/>
              <a:t>. License Must Be Technology-Neutral</a:t>
            </a:r>
          </a:p>
          <a:p>
            <a:endParaRPr lang="en-US" dirty="0"/>
          </a:p>
        </p:txBody>
      </p:sp>
      <p:sp>
        <p:nvSpPr>
          <p:cNvPr id="4" name="TextBox 3"/>
          <p:cNvSpPr txBox="1"/>
          <p:nvPr/>
        </p:nvSpPr>
        <p:spPr>
          <a:xfrm>
            <a:off x="7729855" y="6012047"/>
            <a:ext cx="3490453" cy="307777"/>
          </a:xfrm>
          <a:prstGeom prst="rect">
            <a:avLst/>
          </a:prstGeom>
          <a:noFill/>
        </p:spPr>
        <p:txBody>
          <a:bodyPr wrap="square" rtlCol="0">
            <a:spAutoFit/>
          </a:bodyPr>
          <a:lstStyle/>
          <a:p>
            <a:r>
              <a:rPr lang="en-US" sz="1400" dirty="0" smtClean="0">
                <a:solidFill>
                  <a:schemeClr val="tx1">
                    <a:lumMod val="65000"/>
                    <a:lumOff val="35000"/>
                  </a:schemeClr>
                </a:solidFill>
              </a:rPr>
              <a:t>https://opensource.org/osd</a:t>
            </a:r>
            <a:endParaRPr lang="en-US" sz="1400" dirty="0">
              <a:solidFill>
                <a:schemeClr val="tx1">
                  <a:lumMod val="65000"/>
                  <a:lumOff val="3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Example</a:t>
            </a:r>
            <a:endParaRPr lang="en-US" dirty="0"/>
          </a:p>
        </p:txBody>
      </p:sp>
      <p:sp>
        <p:nvSpPr>
          <p:cNvPr id="3" name="Content Placeholder 2"/>
          <p:cNvSpPr>
            <a:spLocks noGrp="1"/>
          </p:cNvSpPr>
          <p:nvPr>
            <p:ph idx="1"/>
          </p:nvPr>
        </p:nvSpPr>
        <p:spPr>
          <a:xfrm>
            <a:off x="838199" y="1825625"/>
            <a:ext cx="10732477" cy="4351338"/>
          </a:xfrm>
        </p:spPr>
        <p:txBody>
          <a:bodyPr/>
          <a:lstStyle/>
          <a:p>
            <a:pPr indent="0">
              <a:buNone/>
            </a:pPr>
            <a:r>
              <a:rPr lang="en-US" dirty="0" smtClean="0"/>
              <a:t>This set of tools is </a:t>
            </a:r>
            <a:r>
              <a:rPr lang="en-US" dirty="0" smtClean="0"/>
              <a:t>distributed </a:t>
            </a:r>
            <a:r>
              <a:rPr lang="en-US" dirty="0" smtClean="0"/>
              <a:t>under the GNU General Public License</a:t>
            </a:r>
            <a:br>
              <a:rPr lang="en-US" dirty="0" smtClean="0"/>
            </a:br>
            <a:r>
              <a:rPr lang="en-US" dirty="0" smtClean="0">
                <a:hlinkClick r:id="rId2"/>
              </a:rPr>
              <a:t>http://</a:t>
            </a:r>
            <a:r>
              <a:rPr lang="en-US" dirty="0" smtClean="0">
                <a:hlinkClick r:id="rId2"/>
              </a:rPr>
              <a:t>www.gnu.org/licenses/gpl-3.0.en.html</a:t>
            </a:r>
            <a:endParaRPr lang="en-US" dirty="0" smtClean="0"/>
          </a:p>
          <a:p>
            <a:pPr>
              <a:buNone/>
            </a:pPr>
            <a:endParaRPr lang="en-US" dirty="0" smtClean="0"/>
          </a:p>
          <a:p>
            <a:pPr>
              <a:buNone/>
            </a:pPr>
            <a:r>
              <a:rPr lang="en-US" dirty="0" smtClean="0"/>
              <a:t>-- or – </a:t>
            </a:r>
          </a:p>
          <a:p>
            <a:pPr>
              <a:buNone/>
            </a:pPr>
            <a:endParaRPr lang="en-US" dirty="0" smtClean="0"/>
          </a:p>
          <a:p>
            <a:pPr marL="342900" indent="-280988">
              <a:buNone/>
            </a:pPr>
            <a:r>
              <a:rPr lang="en-US" dirty="0" smtClean="0"/>
              <a:t>/* googleTiles.php is adapted by Tim Norris 07/18/2008 from the </a:t>
            </a:r>
            <a:r>
              <a:rPr lang="en-US" dirty="0" err="1" smtClean="0"/>
              <a:t>perl</a:t>
            </a:r>
            <a:r>
              <a:rPr lang="en-US" dirty="0" smtClean="0"/>
              <a:t> script </a:t>
            </a:r>
            <a:r>
              <a:rPr lang="en-US" dirty="0" smtClean="0"/>
              <a:t>   googleTiles.pl </a:t>
            </a:r>
            <a:r>
              <a:rPr lang="en-US" dirty="0" smtClean="0"/>
              <a:t>published under the GNU general public license: </a:t>
            </a:r>
            <a:r>
              <a:rPr lang="en-US" dirty="0" smtClean="0">
                <a:hlinkClick r:id="rId2"/>
              </a:rPr>
              <a:t>http://</a:t>
            </a:r>
            <a:r>
              <a:rPr lang="en-US" dirty="0" smtClean="0">
                <a:hlinkClick r:id="rId2"/>
              </a:rPr>
              <a:t>www.gnu.org/licenses/gpl-3.0.en.html</a:t>
            </a:r>
            <a:r>
              <a:rPr lang="en-US" dirty="0" smtClean="0"/>
              <a:t> </a:t>
            </a:r>
          </a:p>
          <a:p>
            <a:pPr marL="342900" indent="-342900">
              <a:buNone/>
            </a:pPr>
            <a:r>
              <a:rPr lang="en-US" dirty="0" smtClean="0"/>
              <a:t> </a:t>
            </a:r>
            <a:r>
              <a:rPr lang="en-US" dirty="0" smtClean="0"/>
              <a:t>    The </a:t>
            </a:r>
            <a:r>
              <a:rPr lang="en-US" dirty="0" smtClean="0"/>
              <a:t>original </a:t>
            </a:r>
            <a:r>
              <a:rPr lang="en-US" dirty="0" err="1" smtClean="0"/>
              <a:t>perl</a:t>
            </a:r>
            <a:r>
              <a:rPr lang="en-US" dirty="0" smtClean="0"/>
              <a:t> script was found here: </a:t>
            </a:r>
            <a:endParaRPr lang="en-US" dirty="0" smtClean="0"/>
          </a:p>
          <a:p>
            <a:pPr marL="342900" indent="0">
              <a:spcBef>
                <a:spcPts val="0"/>
              </a:spcBef>
              <a:buNone/>
            </a:pPr>
            <a:r>
              <a:rPr lang="en-US" dirty="0" smtClean="0">
                <a:hlinkClick r:id="rId3"/>
              </a:rPr>
              <a:t>http</a:t>
            </a:r>
            <a:r>
              <a:rPr lang="en-US" dirty="0" smtClean="0">
                <a:hlinkClick r:id="rId3"/>
              </a:rPr>
              <a:t>://</a:t>
            </a:r>
            <a:r>
              <a:rPr lang="en-US" dirty="0" smtClean="0">
                <a:hlinkClick r:id="rId3"/>
              </a:rPr>
              <a:t>www.usnaviguide.com/google-tile.htm</a:t>
            </a:r>
            <a:r>
              <a:rPr lang="en-US" dirty="0" smtClean="0"/>
              <a:t>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 Software</a:t>
            </a:r>
            <a:endParaRPr lang="en-US" dirty="0"/>
          </a:p>
        </p:txBody>
      </p:sp>
      <p:sp>
        <p:nvSpPr>
          <p:cNvPr id="3" name="Content Placeholder 2"/>
          <p:cNvSpPr>
            <a:spLocks noGrp="1"/>
          </p:cNvSpPr>
          <p:nvPr>
            <p:ph idx="1"/>
          </p:nvPr>
        </p:nvSpPr>
        <p:spPr/>
        <p:txBody>
          <a:bodyPr/>
          <a:lstStyle/>
          <a:p>
            <a:r>
              <a:rPr lang="en-US" dirty="0" smtClean="0"/>
              <a:t>The freedom to run the program as you wish, for any purpose (freedom 0).</a:t>
            </a:r>
          </a:p>
          <a:p>
            <a:r>
              <a:rPr lang="en-US" dirty="0" smtClean="0"/>
              <a:t>The freedom to study how the program works, and change it so it does your computing as you wish (freedom 1). Access to the source code is a precondition for this. </a:t>
            </a:r>
          </a:p>
          <a:p>
            <a:r>
              <a:rPr lang="en-US" dirty="0" smtClean="0"/>
              <a:t>The freedom to redistribute copies so you can help your neighbor (freedom 2). </a:t>
            </a:r>
          </a:p>
          <a:p>
            <a:r>
              <a:rPr lang="en-US" dirty="0" smtClean="0"/>
              <a:t>The freedom to distribute copies of your modified versions to others (freedom 3). By doing this you can give the whole community a chance to benefit from your changes. Access to the source code is a precondition for this. </a:t>
            </a:r>
          </a:p>
          <a:p>
            <a:endParaRPr lang="en-US" dirty="0"/>
          </a:p>
        </p:txBody>
      </p:sp>
      <p:sp>
        <p:nvSpPr>
          <p:cNvPr id="4" name="Rectangle 3"/>
          <p:cNvSpPr/>
          <p:nvPr/>
        </p:nvSpPr>
        <p:spPr>
          <a:xfrm>
            <a:off x="6488165" y="5521543"/>
            <a:ext cx="3519618" cy="307777"/>
          </a:xfrm>
          <a:prstGeom prst="rect">
            <a:avLst/>
          </a:prstGeom>
        </p:spPr>
        <p:txBody>
          <a:bodyPr wrap="none">
            <a:spAutoFit/>
          </a:bodyPr>
          <a:lstStyle/>
          <a:p>
            <a:r>
              <a:rPr lang="en-US" sz="1400" dirty="0" smtClean="0">
                <a:solidFill>
                  <a:schemeClr val="tx1">
                    <a:lumMod val="65000"/>
                    <a:lumOff val="35000"/>
                  </a:schemeClr>
                </a:solidFill>
              </a:rPr>
              <a:t>http://www.gnu.org/philosophy/free-sw.html</a:t>
            </a:r>
            <a:endParaRPr lang="en-US" sz="1400" dirty="0">
              <a:solidFill>
                <a:schemeClr val="tx1">
                  <a:lumMod val="65000"/>
                  <a:lumOff val="35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9501554" cy="1325563"/>
          </a:xfrm>
        </p:spPr>
        <p:txBody>
          <a:bodyPr/>
          <a:lstStyle/>
          <a:p>
            <a:r>
              <a:rPr lang="en-US" dirty="0" smtClean="0"/>
              <a:t>Licenses to be aware of</a:t>
            </a:r>
            <a:endParaRPr lang="en-US" dirty="0"/>
          </a:p>
        </p:txBody>
      </p:sp>
      <p:sp>
        <p:nvSpPr>
          <p:cNvPr id="7" name="Content Placeholder 6"/>
          <p:cNvSpPr>
            <a:spLocks noGrp="1"/>
          </p:cNvSpPr>
          <p:nvPr>
            <p:ph idx="1"/>
          </p:nvPr>
        </p:nvSpPr>
        <p:spPr>
          <a:xfrm>
            <a:off x="3067665" y="1825625"/>
            <a:ext cx="8286135" cy="4351338"/>
          </a:xfrm>
        </p:spPr>
        <p:txBody>
          <a:bodyPr/>
          <a:lstStyle/>
          <a:p>
            <a:pPr>
              <a:buNone/>
            </a:pPr>
            <a:r>
              <a:rPr lang="en-US" dirty="0" smtClean="0"/>
              <a:t>Apache License, 2.0 (Apache-2.0) </a:t>
            </a:r>
            <a:endParaRPr lang="en-US" dirty="0" smtClean="0"/>
          </a:p>
          <a:p>
            <a:pPr>
              <a:buNone/>
            </a:pPr>
            <a:r>
              <a:rPr lang="en-US" dirty="0" smtClean="0"/>
              <a:t>BSD </a:t>
            </a:r>
            <a:r>
              <a:rPr lang="en-US" dirty="0" smtClean="0"/>
              <a:t>3-Clause "New" or "Revised" license (BSD-3-Clause) </a:t>
            </a:r>
            <a:endParaRPr lang="en-US" dirty="0" smtClean="0"/>
          </a:p>
          <a:p>
            <a:pPr>
              <a:buNone/>
            </a:pPr>
            <a:r>
              <a:rPr lang="en-US" dirty="0" smtClean="0"/>
              <a:t>BSD </a:t>
            </a:r>
            <a:r>
              <a:rPr lang="en-US" dirty="0" smtClean="0"/>
              <a:t>2-Clause "Simplified" or "FreeBSD" license (BSD-2-Clause) </a:t>
            </a:r>
            <a:endParaRPr lang="en-US" dirty="0" smtClean="0"/>
          </a:p>
          <a:p>
            <a:pPr>
              <a:buNone/>
            </a:pPr>
            <a:r>
              <a:rPr lang="en-US" dirty="0" smtClean="0"/>
              <a:t>GNU </a:t>
            </a:r>
            <a:r>
              <a:rPr lang="en-US" dirty="0" smtClean="0"/>
              <a:t>General Public License (GPL) </a:t>
            </a:r>
            <a:endParaRPr lang="en-US" dirty="0" smtClean="0"/>
          </a:p>
          <a:p>
            <a:pPr>
              <a:buNone/>
            </a:pPr>
            <a:r>
              <a:rPr lang="en-US" dirty="0" smtClean="0"/>
              <a:t>GNU </a:t>
            </a:r>
            <a:r>
              <a:rPr lang="en-US" dirty="0" smtClean="0"/>
              <a:t>Library or "Lesser" General Public License (LGPL) </a:t>
            </a:r>
            <a:endParaRPr lang="en-US" dirty="0" smtClean="0"/>
          </a:p>
          <a:p>
            <a:pPr>
              <a:buNone/>
            </a:pPr>
            <a:r>
              <a:rPr lang="en-US" dirty="0" smtClean="0"/>
              <a:t>MIT </a:t>
            </a:r>
            <a:r>
              <a:rPr lang="en-US" dirty="0" smtClean="0"/>
              <a:t>license (MIT) </a:t>
            </a:r>
            <a:endParaRPr lang="en-US" dirty="0" smtClean="0"/>
          </a:p>
          <a:p>
            <a:pPr>
              <a:buNone/>
            </a:pPr>
            <a:r>
              <a:rPr lang="en-US" dirty="0" smtClean="0"/>
              <a:t>Mozilla </a:t>
            </a:r>
            <a:r>
              <a:rPr lang="en-US" dirty="0" smtClean="0"/>
              <a:t>Public License 2.0 (MPL-2.0)</a:t>
            </a:r>
            <a:endParaRPr lang="en-US" dirty="0"/>
          </a:p>
        </p:txBody>
      </p:sp>
      <p:pic>
        <p:nvPicPr>
          <p:cNvPr id="8" name="Picture 7" descr="gnu.jpg"/>
          <p:cNvPicPr>
            <a:picLocks noChangeAspect="1"/>
          </p:cNvPicPr>
          <p:nvPr/>
        </p:nvPicPr>
        <p:blipFill>
          <a:blip r:embed="rId2" cstate="print"/>
          <a:stretch>
            <a:fillRect/>
          </a:stretch>
        </p:blipFill>
        <p:spPr>
          <a:xfrm>
            <a:off x="674255" y="1042231"/>
            <a:ext cx="1781175" cy="2562225"/>
          </a:xfrm>
          <a:prstGeom prst="rect">
            <a:avLst/>
          </a:prstGeom>
        </p:spPr>
      </p:pic>
      <p:pic>
        <p:nvPicPr>
          <p:cNvPr id="9" name="Picture 8" descr="asf_logo.png"/>
          <p:cNvPicPr>
            <a:picLocks noChangeAspect="1"/>
          </p:cNvPicPr>
          <p:nvPr/>
        </p:nvPicPr>
        <p:blipFill>
          <a:blip r:embed="rId3" cstate="print"/>
          <a:stretch>
            <a:fillRect/>
          </a:stretch>
        </p:blipFill>
        <p:spPr>
          <a:xfrm>
            <a:off x="8533274" y="369277"/>
            <a:ext cx="3415618" cy="1393317"/>
          </a:xfrm>
          <a:prstGeom prst="rect">
            <a:avLst/>
          </a:prstGeom>
        </p:spPr>
      </p:pic>
      <p:sp>
        <p:nvSpPr>
          <p:cNvPr id="3074" name="AutoShape 2" descr="https://upload.wikimedia.org/wikipedia/commons/b/bf/License_icon-bsd.svg"/>
          <p:cNvSpPr>
            <a:spLocks noChangeAspect="1" noChangeArrowheads="1"/>
          </p:cNvSpPr>
          <p:nvPr/>
        </p:nvSpPr>
        <p:spPr bwMode="auto">
          <a:xfrm>
            <a:off x="155575" y="-1165225"/>
            <a:ext cx="2438400" cy="24384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https://upload.wikimedia.org/wikipedia/commons/b/bf/License_icon-bsd.svg"/>
          <p:cNvSpPr>
            <a:spLocks noChangeAspect="1" noChangeArrowheads="1"/>
          </p:cNvSpPr>
          <p:nvPr/>
        </p:nvSpPr>
        <p:spPr bwMode="auto">
          <a:xfrm>
            <a:off x="155575" y="-1165225"/>
            <a:ext cx="2438400" cy="24384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8" name="Picture 6" descr="File:License icon-bsd.svg"/>
          <p:cNvPicPr>
            <a:picLocks noChangeAspect="1" noChangeArrowheads="1"/>
          </p:cNvPicPr>
          <p:nvPr/>
        </p:nvPicPr>
        <p:blipFill>
          <a:blip r:embed="rId4" cstate="print"/>
          <a:srcRect/>
          <a:stretch>
            <a:fillRect/>
          </a:stretch>
        </p:blipFill>
        <p:spPr bwMode="auto">
          <a:xfrm>
            <a:off x="4877043" y="5147651"/>
            <a:ext cx="1543295" cy="1543295"/>
          </a:xfrm>
          <a:prstGeom prst="rect">
            <a:avLst/>
          </a:prstGeom>
          <a:noFill/>
        </p:spPr>
      </p:pic>
      <p:pic>
        <p:nvPicPr>
          <p:cNvPr id="3080" name="Picture 8" descr="MIT"/>
          <p:cNvPicPr>
            <a:picLocks noChangeAspect="1" noChangeArrowheads="1"/>
          </p:cNvPicPr>
          <p:nvPr/>
        </p:nvPicPr>
        <p:blipFill>
          <a:blip r:embed="rId5" cstate="print"/>
          <a:srcRect/>
          <a:stretch>
            <a:fillRect/>
          </a:stretch>
        </p:blipFill>
        <p:spPr bwMode="auto">
          <a:xfrm>
            <a:off x="964465" y="4758347"/>
            <a:ext cx="1541344" cy="1541344"/>
          </a:xfrm>
          <a:prstGeom prst="rect">
            <a:avLst/>
          </a:prstGeom>
          <a:noFill/>
        </p:spPr>
      </p:pic>
      <p:pic>
        <p:nvPicPr>
          <p:cNvPr id="3082" name="Picture 10" descr="mozilla-logo"/>
          <p:cNvPicPr>
            <a:picLocks noChangeAspect="1" noChangeArrowheads="1"/>
          </p:cNvPicPr>
          <p:nvPr/>
        </p:nvPicPr>
        <p:blipFill>
          <a:blip r:embed="rId6" cstate="print"/>
          <a:srcRect/>
          <a:stretch>
            <a:fillRect/>
          </a:stretch>
        </p:blipFill>
        <p:spPr bwMode="auto">
          <a:xfrm>
            <a:off x="8455513" y="4191855"/>
            <a:ext cx="2288687" cy="1767002"/>
          </a:xfrm>
          <a:prstGeom prst="rect">
            <a:avLst/>
          </a:prstGeom>
          <a:noFill/>
        </p:spPr>
      </p:pic>
      <p:sp>
        <p:nvSpPr>
          <p:cNvPr id="15" name="TextBox 14"/>
          <p:cNvSpPr txBox="1"/>
          <p:nvPr/>
        </p:nvSpPr>
        <p:spPr>
          <a:xfrm>
            <a:off x="7228694" y="6179101"/>
            <a:ext cx="3490453" cy="307777"/>
          </a:xfrm>
          <a:prstGeom prst="rect">
            <a:avLst/>
          </a:prstGeom>
          <a:noFill/>
        </p:spPr>
        <p:txBody>
          <a:bodyPr wrap="square" rtlCol="0">
            <a:spAutoFit/>
          </a:bodyPr>
          <a:lstStyle/>
          <a:p>
            <a:r>
              <a:rPr lang="en-US" sz="1400" dirty="0" smtClean="0">
                <a:solidFill>
                  <a:schemeClr val="tx1">
                    <a:lumMod val="65000"/>
                    <a:lumOff val="35000"/>
                  </a:schemeClr>
                </a:solidFill>
              </a:rPr>
              <a:t>https://opensource.org/licenses/category</a:t>
            </a:r>
            <a:endParaRPr lang="en-US" sz="1400" dirty="0">
              <a:solidFill>
                <a:schemeClr val="tx1">
                  <a:lumMod val="65000"/>
                  <a:lumOff val="3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Todays </a:t>
            </a:r>
            <a:r>
              <a:rPr lang="en-US" sz="2400" dirty="0"/>
              <a:t>Topics</a:t>
            </a:r>
            <a:r>
              <a:rPr lang="en-US" dirty="0"/>
              <a:t/>
            </a:r>
            <a:br>
              <a:rPr lang="en-US" dirty="0"/>
            </a:br>
            <a:r>
              <a:rPr lang="en-US" dirty="0" smtClean="0"/>
              <a:t>Sharing Data</a:t>
            </a:r>
            <a:endParaRPr lang="en-US" dirty="0"/>
          </a:p>
        </p:txBody>
      </p:sp>
      <p:sp>
        <p:nvSpPr>
          <p:cNvPr id="3" name="Content Placeholder 2"/>
          <p:cNvSpPr>
            <a:spLocks noGrp="1"/>
          </p:cNvSpPr>
          <p:nvPr>
            <p:ph idx="1"/>
          </p:nvPr>
        </p:nvSpPr>
        <p:spPr>
          <a:xfrm>
            <a:off x="5029200" y="2565399"/>
            <a:ext cx="5268896" cy="3709099"/>
          </a:xfrm>
        </p:spPr>
        <p:txBody>
          <a:bodyPr>
            <a:normAutofit/>
          </a:bodyPr>
          <a:lstStyle/>
          <a:p>
            <a:r>
              <a:rPr lang="en-US" dirty="0" smtClean="0"/>
              <a:t>Open Data</a:t>
            </a:r>
          </a:p>
          <a:p>
            <a:r>
              <a:rPr lang="en-US" dirty="0" smtClean="0"/>
              <a:t>Open Software </a:t>
            </a:r>
          </a:p>
          <a:p>
            <a:r>
              <a:rPr lang="en-US" dirty="0" smtClean="0"/>
              <a:t>UM Policies</a:t>
            </a:r>
          </a:p>
          <a:p>
            <a:endParaRPr lang="en-US" dirty="0" smtClean="0"/>
          </a:p>
          <a:p>
            <a:pPr marL="0" indent="0">
              <a:buNone/>
            </a:pPr>
            <a:endParaRPr lang="en-US" dirty="0" smtClean="0"/>
          </a:p>
        </p:txBody>
      </p:sp>
    </p:spTree>
    <p:extLst>
      <p:ext uri="{BB962C8B-B14F-4D97-AF65-F5344CB8AC3E}">
        <p14:creationId xmlns="" xmlns:p14="http://schemas.microsoft.com/office/powerpoint/2010/main" val="40756266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394" y="227475"/>
            <a:ext cx="7529052" cy="1325563"/>
          </a:xfrm>
        </p:spPr>
        <p:txBody>
          <a:bodyPr/>
          <a:lstStyle/>
          <a:p>
            <a:r>
              <a:rPr lang="en-US" dirty="0" smtClean="0"/>
              <a:t>Open Source Software</a:t>
            </a:r>
            <a:endParaRPr lang="en-US" dirty="0"/>
          </a:p>
        </p:txBody>
      </p:sp>
      <p:sp>
        <p:nvSpPr>
          <p:cNvPr id="7" name="Content Placeholder 6"/>
          <p:cNvSpPr>
            <a:spLocks noGrp="1"/>
          </p:cNvSpPr>
          <p:nvPr>
            <p:ph idx="1"/>
          </p:nvPr>
        </p:nvSpPr>
        <p:spPr>
          <a:xfrm>
            <a:off x="580104" y="1460089"/>
            <a:ext cx="3048000" cy="4891549"/>
          </a:xfrm>
        </p:spPr>
        <p:txBody>
          <a:bodyPr numCol="1">
            <a:normAutofit lnSpcReduction="10000"/>
          </a:bodyPr>
          <a:lstStyle/>
          <a:p>
            <a:pPr>
              <a:buNone/>
            </a:pPr>
            <a:r>
              <a:rPr lang="en-US" dirty="0" smtClean="0"/>
              <a:t>Linux</a:t>
            </a:r>
          </a:p>
          <a:p>
            <a:pPr marL="458788" lvl="1"/>
            <a:r>
              <a:rPr lang="en-US" dirty="0" smtClean="0"/>
              <a:t>Fedora/</a:t>
            </a:r>
            <a:r>
              <a:rPr lang="en-US" dirty="0" err="1" smtClean="0"/>
              <a:t>Redhat</a:t>
            </a:r>
            <a:endParaRPr lang="en-US" dirty="0" smtClean="0"/>
          </a:p>
          <a:p>
            <a:pPr marL="458788" lvl="1"/>
            <a:r>
              <a:rPr lang="en-US" dirty="0" err="1" smtClean="0"/>
              <a:t>Debian</a:t>
            </a:r>
            <a:endParaRPr lang="en-US" dirty="0" smtClean="0"/>
          </a:p>
          <a:p>
            <a:pPr marL="458788" lvl="1"/>
            <a:r>
              <a:rPr lang="en-US" dirty="0" err="1" smtClean="0"/>
              <a:t>Ubuntu</a:t>
            </a:r>
            <a:endParaRPr lang="en-US" dirty="0" smtClean="0"/>
          </a:p>
          <a:p>
            <a:pPr marL="458788" lvl="1"/>
            <a:r>
              <a:rPr lang="en-US" dirty="0" err="1" smtClean="0"/>
              <a:t>OpenSUSE</a:t>
            </a:r>
            <a:endParaRPr lang="en-US" dirty="0" smtClean="0"/>
          </a:p>
          <a:p>
            <a:pPr>
              <a:buNone/>
            </a:pPr>
            <a:r>
              <a:rPr lang="en-US" dirty="0" smtClean="0"/>
              <a:t>Apache</a:t>
            </a:r>
          </a:p>
          <a:p>
            <a:pPr marL="458788" lvl="1"/>
            <a:r>
              <a:rPr lang="en-US" sz="2100" dirty="0" err="1" smtClean="0"/>
              <a:t>Webserver</a:t>
            </a:r>
            <a:endParaRPr lang="en-US" sz="2100" dirty="0" smtClean="0"/>
          </a:p>
          <a:p>
            <a:pPr marL="458788" lvl="1"/>
            <a:r>
              <a:rPr lang="en-US" sz="2100" dirty="0" smtClean="0"/>
              <a:t>Flex</a:t>
            </a:r>
          </a:p>
          <a:p>
            <a:pPr marL="458788" lvl="1"/>
            <a:r>
              <a:rPr lang="en-US" sz="2100" dirty="0" err="1" smtClean="0"/>
              <a:t>Solr</a:t>
            </a:r>
            <a:r>
              <a:rPr lang="en-US" sz="2100" dirty="0" smtClean="0"/>
              <a:t>/</a:t>
            </a:r>
            <a:r>
              <a:rPr lang="en-US" sz="2100" dirty="0" err="1" smtClean="0"/>
              <a:t>Lucene</a:t>
            </a:r>
            <a:endParaRPr lang="en-US" sz="2100" dirty="0" smtClean="0"/>
          </a:p>
          <a:p>
            <a:pPr>
              <a:buNone/>
            </a:pPr>
            <a:r>
              <a:rPr lang="en-US" dirty="0" smtClean="0"/>
              <a:t>Databases</a:t>
            </a:r>
          </a:p>
          <a:p>
            <a:pPr marL="458788" lvl="1"/>
            <a:r>
              <a:rPr lang="en-US" sz="2100" dirty="0" err="1" smtClean="0"/>
              <a:t>MySQL</a:t>
            </a:r>
            <a:endParaRPr lang="en-US" sz="2100" dirty="0" smtClean="0"/>
          </a:p>
          <a:p>
            <a:pPr marL="458788" lvl="1"/>
            <a:r>
              <a:rPr lang="en-US" sz="2100" dirty="0" err="1" smtClean="0"/>
              <a:t>PostgreSQL</a:t>
            </a:r>
            <a:endParaRPr lang="en-US" sz="2100" dirty="0" smtClean="0"/>
          </a:p>
          <a:p>
            <a:pPr marL="458788" lvl="1"/>
            <a:r>
              <a:rPr lang="en-US" sz="2100" dirty="0" err="1" smtClean="0"/>
              <a:t>MongoDB</a:t>
            </a:r>
            <a:endParaRPr lang="en-US" sz="2100" dirty="0" smtClean="0"/>
          </a:p>
          <a:p>
            <a:pPr marL="458788" lvl="1"/>
            <a:r>
              <a:rPr lang="en-US" sz="2100" dirty="0" err="1" smtClean="0"/>
              <a:t>SQLite</a:t>
            </a:r>
            <a:endParaRPr lang="en-US" dirty="0" smtClean="0"/>
          </a:p>
          <a:p>
            <a:pPr>
              <a:buNone/>
            </a:pPr>
            <a:endParaRPr lang="en-US" sz="2100" dirty="0" smtClean="0"/>
          </a:p>
          <a:p>
            <a:endParaRPr lang="en-US" dirty="0"/>
          </a:p>
        </p:txBody>
      </p:sp>
      <p:sp>
        <p:nvSpPr>
          <p:cNvPr id="8" name="Content Placeholder 6"/>
          <p:cNvSpPr txBox="1">
            <a:spLocks/>
          </p:cNvSpPr>
          <p:nvPr/>
        </p:nvSpPr>
        <p:spPr>
          <a:xfrm>
            <a:off x="3338053" y="1460090"/>
            <a:ext cx="4273412" cy="4857135"/>
          </a:xfrm>
          <a:prstGeom prst="rect">
            <a:avLst/>
          </a:prstGeom>
        </p:spPr>
        <p:txBody>
          <a:bodyPr vert="horz" lIns="91440" tIns="45720" rIns="91440" bIns="45720" numCol="1" rtlCol="0">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Languages</a:t>
            </a:r>
          </a:p>
          <a:p>
            <a:pPr marL="458788"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100" b="0" i="0" u="none" strike="noStrike" kern="1200" cap="none" spc="0" normalizeH="0" baseline="0" noProof="0" dirty="0" smtClean="0">
                <a:ln>
                  <a:noFill/>
                </a:ln>
                <a:solidFill>
                  <a:schemeClr val="tx1"/>
                </a:solidFill>
                <a:effectLst/>
                <a:uLnTx/>
                <a:uFillTx/>
                <a:latin typeface="+mn-lt"/>
                <a:ea typeface="+mn-ea"/>
                <a:cs typeface="+mn-cs"/>
              </a:rPr>
              <a:t>Java and </a:t>
            </a:r>
            <a:r>
              <a:rPr kumimoji="0" lang="en-US" sz="2100" b="0" i="0" u="none" strike="noStrike" kern="1200" cap="none" spc="0" normalizeH="0" baseline="0" noProof="0" dirty="0" err="1" smtClean="0">
                <a:ln>
                  <a:noFill/>
                </a:ln>
                <a:solidFill>
                  <a:schemeClr val="tx1"/>
                </a:solidFill>
                <a:effectLst/>
                <a:uLnTx/>
                <a:uFillTx/>
                <a:latin typeface="+mn-lt"/>
                <a:ea typeface="+mn-ea"/>
                <a:cs typeface="+mn-cs"/>
              </a:rPr>
              <a:t>javascript</a:t>
            </a:r>
            <a:endParaRPr kumimoji="0" lang="en-US" sz="2100" b="0" i="0" u="none" strike="noStrike" kern="1200" cap="none" spc="0" normalizeH="0" baseline="0" noProof="0" dirty="0" smtClean="0">
              <a:ln>
                <a:noFill/>
              </a:ln>
              <a:solidFill>
                <a:schemeClr val="tx1"/>
              </a:solidFill>
              <a:effectLst/>
              <a:uLnTx/>
              <a:uFillTx/>
              <a:latin typeface="+mn-lt"/>
              <a:ea typeface="+mn-ea"/>
              <a:cs typeface="+mn-cs"/>
            </a:endParaRPr>
          </a:p>
          <a:p>
            <a:pPr marL="458788"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100" b="0" i="0" u="none" strike="noStrike" kern="1200" cap="none" spc="0" normalizeH="0" baseline="0" noProof="0" dirty="0" smtClean="0">
                <a:ln>
                  <a:noFill/>
                </a:ln>
                <a:solidFill>
                  <a:schemeClr val="tx1"/>
                </a:solidFill>
                <a:effectLst/>
                <a:uLnTx/>
                <a:uFillTx/>
                <a:latin typeface="+mn-lt"/>
                <a:ea typeface="+mn-ea"/>
                <a:cs typeface="+mn-cs"/>
              </a:rPr>
              <a:t>C++ (on </a:t>
            </a:r>
            <a:r>
              <a:rPr kumimoji="0" lang="en-US" sz="2100" b="0" i="0" u="none" strike="noStrike" kern="1200" cap="none" spc="0" normalizeH="0" baseline="0" noProof="0" dirty="0" err="1" smtClean="0">
                <a:ln>
                  <a:noFill/>
                </a:ln>
                <a:solidFill>
                  <a:schemeClr val="tx1"/>
                </a:solidFill>
                <a:effectLst/>
                <a:uLnTx/>
                <a:uFillTx/>
                <a:latin typeface="+mn-lt"/>
                <a:ea typeface="+mn-ea"/>
                <a:cs typeface="+mn-cs"/>
              </a:rPr>
              <a:t>linux</a:t>
            </a:r>
            <a:r>
              <a:rPr kumimoji="0" lang="en-US" sz="2100" b="0" i="0" u="none" strike="noStrike" kern="1200" cap="none" spc="0" normalizeH="0" baseline="0" noProof="0" dirty="0" smtClean="0">
                <a:ln>
                  <a:noFill/>
                </a:ln>
                <a:solidFill>
                  <a:schemeClr val="tx1"/>
                </a:solidFill>
                <a:effectLst/>
                <a:uLnTx/>
                <a:uFillTx/>
                <a:latin typeface="+mn-lt"/>
                <a:ea typeface="+mn-ea"/>
                <a:cs typeface="+mn-cs"/>
              </a:rPr>
              <a:t>)</a:t>
            </a:r>
          </a:p>
          <a:p>
            <a:pPr marL="458788"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100" b="0" i="0" u="none" strike="noStrike" kern="1200" cap="none" spc="0" normalizeH="0" baseline="0" noProof="0" dirty="0" smtClean="0">
                <a:ln>
                  <a:noFill/>
                </a:ln>
                <a:solidFill>
                  <a:schemeClr val="tx1"/>
                </a:solidFill>
                <a:effectLst/>
                <a:uLnTx/>
                <a:uFillTx/>
                <a:latin typeface="+mn-lt"/>
                <a:ea typeface="+mn-ea"/>
                <a:cs typeface="+mn-cs"/>
              </a:rPr>
              <a:t>PHP</a:t>
            </a:r>
          </a:p>
          <a:p>
            <a:pPr marL="458788"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100" b="0" i="0" u="none" strike="noStrike" kern="1200" cap="none" spc="0" normalizeH="0" baseline="0" noProof="0" dirty="0" smtClean="0">
                <a:ln>
                  <a:noFill/>
                </a:ln>
                <a:solidFill>
                  <a:schemeClr val="tx1"/>
                </a:solidFill>
                <a:effectLst/>
                <a:uLnTx/>
                <a:uFillTx/>
                <a:latin typeface="+mn-lt"/>
                <a:ea typeface="+mn-ea"/>
                <a:cs typeface="+mn-cs"/>
              </a:rPr>
              <a:t>Python</a:t>
            </a:r>
          </a:p>
          <a:p>
            <a:pPr marL="458788"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100" b="0" i="0" u="none" strike="noStrike" kern="1200" cap="none" spc="0" normalizeH="0" baseline="0" noProof="0" dirty="0" smtClean="0">
                <a:ln>
                  <a:noFill/>
                </a:ln>
                <a:solidFill>
                  <a:schemeClr val="tx1"/>
                </a:solidFill>
                <a:effectLst/>
                <a:uLnTx/>
                <a:uFillTx/>
                <a:latin typeface="+mn-lt"/>
                <a:ea typeface="+mn-ea"/>
                <a:cs typeface="+mn-cs"/>
              </a:rPr>
              <a:t>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Content Management Systems</a:t>
            </a:r>
          </a:p>
          <a:p>
            <a:pPr marL="458788"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100" b="0" i="0" u="none" strike="noStrike" kern="1200" cap="none" spc="0" normalizeH="0" baseline="0" noProof="0" dirty="0" err="1" smtClean="0">
                <a:ln>
                  <a:noFill/>
                </a:ln>
                <a:solidFill>
                  <a:schemeClr val="tx1"/>
                </a:solidFill>
                <a:effectLst/>
                <a:uLnTx/>
                <a:uFillTx/>
                <a:latin typeface="+mn-lt"/>
                <a:ea typeface="+mn-ea"/>
                <a:cs typeface="+mn-cs"/>
              </a:rPr>
              <a:t>Wordpress</a:t>
            </a:r>
            <a:endParaRPr kumimoji="0" lang="en-US" sz="2100" b="0" i="0" u="none" strike="noStrike" kern="1200" cap="none" spc="0" normalizeH="0" baseline="0" noProof="0" dirty="0" smtClean="0">
              <a:ln>
                <a:noFill/>
              </a:ln>
              <a:solidFill>
                <a:schemeClr val="tx1"/>
              </a:solidFill>
              <a:effectLst/>
              <a:uLnTx/>
              <a:uFillTx/>
              <a:latin typeface="+mn-lt"/>
              <a:ea typeface="+mn-ea"/>
              <a:cs typeface="+mn-cs"/>
            </a:endParaRPr>
          </a:p>
          <a:p>
            <a:pPr marL="458788"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100" b="0" i="0" u="none" strike="noStrike" kern="1200" cap="none" spc="0" normalizeH="0" baseline="0" noProof="0" dirty="0" err="1" smtClean="0">
                <a:ln>
                  <a:noFill/>
                </a:ln>
                <a:solidFill>
                  <a:schemeClr val="tx1"/>
                </a:solidFill>
                <a:effectLst/>
                <a:uLnTx/>
                <a:uFillTx/>
                <a:latin typeface="+mn-lt"/>
                <a:ea typeface="+mn-ea"/>
                <a:cs typeface="+mn-cs"/>
              </a:rPr>
              <a:t>Drupal</a:t>
            </a:r>
            <a:endParaRPr kumimoji="0" lang="en-US" sz="2100" b="0" i="0" u="none" strike="noStrike" kern="1200" cap="none" spc="0" normalizeH="0" baseline="0" noProof="0" dirty="0" smtClean="0">
              <a:ln>
                <a:noFill/>
              </a:ln>
              <a:solidFill>
                <a:schemeClr val="tx1"/>
              </a:solidFill>
              <a:effectLst/>
              <a:uLnTx/>
              <a:uFillTx/>
              <a:latin typeface="+mn-lt"/>
              <a:ea typeface="+mn-ea"/>
              <a:cs typeface="+mn-cs"/>
            </a:endParaRPr>
          </a:p>
          <a:p>
            <a:pPr marL="458788"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100" b="0" i="0" u="none" strike="noStrike" kern="1200" cap="none" spc="0" normalizeH="0" baseline="0" noProof="0" dirty="0" err="1" smtClean="0">
                <a:ln>
                  <a:noFill/>
                </a:ln>
                <a:solidFill>
                  <a:schemeClr val="tx1"/>
                </a:solidFill>
                <a:effectLst/>
                <a:uLnTx/>
                <a:uFillTx/>
                <a:latin typeface="+mn-lt"/>
                <a:ea typeface="+mn-ea"/>
                <a:cs typeface="+mn-cs"/>
              </a:rPr>
              <a:t>Joomla</a:t>
            </a:r>
            <a:endParaRPr kumimoji="0" lang="en-US" sz="21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Office</a:t>
            </a:r>
          </a:p>
          <a:p>
            <a:pPr marL="458788"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100" b="0" i="0" u="none" strike="noStrike" kern="1200" cap="none" spc="0" normalizeH="0" baseline="0" noProof="0" dirty="0" smtClean="0">
                <a:ln>
                  <a:noFill/>
                </a:ln>
                <a:solidFill>
                  <a:schemeClr val="tx1"/>
                </a:solidFill>
                <a:effectLst/>
                <a:uLnTx/>
                <a:uFillTx/>
                <a:latin typeface="+mn-lt"/>
                <a:ea typeface="+mn-ea"/>
                <a:cs typeface="+mn-cs"/>
              </a:rPr>
              <a:t>Open Office</a:t>
            </a:r>
          </a:p>
          <a:p>
            <a:pPr marL="458788"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100" b="0" i="0" u="none" strike="noStrike" kern="1200" cap="none" spc="0" normalizeH="0" baseline="0" noProof="0" dirty="0" err="1" smtClean="0">
                <a:ln>
                  <a:noFill/>
                </a:ln>
                <a:solidFill>
                  <a:schemeClr val="tx1"/>
                </a:solidFill>
                <a:effectLst/>
                <a:uLnTx/>
                <a:uFillTx/>
                <a:latin typeface="+mn-lt"/>
                <a:ea typeface="+mn-ea"/>
                <a:cs typeface="+mn-cs"/>
              </a:rPr>
              <a:t>Libre</a:t>
            </a:r>
            <a:r>
              <a:rPr kumimoji="0" lang="en-US" sz="2100" b="0" i="0" u="none" strike="noStrike" kern="1200" cap="none" spc="0" normalizeH="0" baseline="0" noProof="0" dirty="0" smtClean="0">
                <a:ln>
                  <a:noFill/>
                </a:ln>
                <a:solidFill>
                  <a:schemeClr val="tx1"/>
                </a:solidFill>
                <a:effectLst/>
                <a:uLnTx/>
                <a:uFillTx/>
                <a:latin typeface="+mn-lt"/>
                <a:ea typeface="+mn-ea"/>
                <a:cs typeface="+mn-cs"/>
              </a:rPr>
              <a:t> Office</a:t>
            </a:r>
          </a:p>
          <a:p>
            <a:pPr marL="458788"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100" b="0" i="0" u="none" strike="noStrike" kern="1200" cap="none" spc="0" normalizeH="0" baseline="0" noProof="0" dirty="0" smtClean="0">
                <a:ln>
                  <a:noFill/>
                </a:ln>
                <a:solidFill>
                  <a:schemeClr val="tx1"/>
                </a:solidFill>
                <a:effectLst/>
                <a:uLnTx/>
                <a:uFillTx/>
                <a:latin typeface="+mn-lt"/>
                <a:ea typeface="+mn-ea"/>
                <a:cs typeface="+mn-cs"/>
              </a:rPr>
              <a:t>Notepad++</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Content Placeholder 6"/>
          <p:cNvSpPr txBox="1">
            <a:spLocks/>
          </p:cNvSpPr>
          <p:nvPr/>
        </p:nvSpPr>
        <p:spPr>
          <a:xfrm>
            <a:off x="7580679" y="790077"/>
            <a:ext cx="4139378" cy="5648630"/>
          </a:xfrm>
          <a:prstGeom prst="rect">
            <a:avLst/>
          </a:prstGeom>
        </p:spPr>
        <p:txBody>
          <a:bodyPr vert="horz" lIns="91440" tIns="45720" rIns="91440" bIns="45720" numCol="1" rtlCol="0">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Maps</a:t>
            </a:r>
          </a:p>
          <a:p>
            <a:pPr marL="458788"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100" b="0" i="0" u="none" strike="noStrike" kern="1200" cap="none" spc="0" normalizeH="0" baseline="0" noProof="0" dirty="0" smtClean="0">
                <a:ln>
                  <a:noFill/>
                </a:ln>
                <a:solidFill>
                  <a:schemeClr val="tx1"/>
                </a:solidFill>
                <a:effectLst/>
                <a:uLnTx/>
                <a:uFillTx/>
                <a:latin typeface="+mn-lt"/>
                <a:ea typeface="+mn-ea"/>
                <a:cs typeface="+mn-cs"/>
              </a:rPr>
              <a:t>QGIS</a:t>
            </a:r>
          </a:p>
          <a:p>
            <a:pPr marL="458788"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100" b="0" i="0" u="none" strike="noStrike" kern="1200" cap="none" spc="0" normalizeH="0" baseline="0" noProof="0" dirty="0" err="1" smtClean="0">
                <a:ln>
                  <a:noFill/>
                </a:ln>
                <a:solidFill>
                  <a:schemeClr val="tx1"/>
                </a:solidFill>
                <a:effectLst/>
                <a:uLnTx/>
                <a:uFillTx/>
                <a:latin typeface="+mn-lt"/>
                <a:ea typeface="+mn-ea"/>
                <a:cs typeface="+mn-cs"/>
              </a:rPr>
              <a:t>Mapserver</a:t>
            </a:r>
            <a:endParaRPr kumimoji="0" lang="en-US" sz="2100" b="0" i="0" u="none" strike="noStrike" kern="1200" cap="none" spc="0" normalizeH="0" baseline="0" noProof="0" dirty="0" smtClean="0">
              <a:ln>
                <a:noFill/>
              </a:ln>
              <a:solidFill>
                <a:schemeClr val="tx1"/>
              </a:solidFill>
              <a:effectLst/>
              <a:uLnTx/>
              <a:uFillTx/>
              <a:latin typeface="+mn-lt"/>
              <a:ea typeface="+mn-ea"/>
              <a:cs typeface="+mn-cs"/>
            </a:endParaRPr>
          </a:p>
          <a:p>
            <a:pPr marL="458788"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100" b="0" i="0" u="none" strike="noStrike" kern="1200" cap="none" spc="0" normalizeH="0" baseline="0" noProof="0" dirty="0" smtClean="0">
                <a:ln>
                  <a:noFill/>
                </a:ln>
                <a:solidFill>
                  <a:schemeClr val="tx1"/>
                </a:solidFill>
                <a:effectLst/>
                <a:uLnTx/>
                <a:uFillTx/>
                <a:latin typeface="+mn-lt"/>
                <a:ea typeface="+mn-ea"/>
                <a:cs typeface="+mn-cs"/>
              </a:rPr>
              <a:t>GDAL/OGR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Desktop</a:t>
            </a:r>
          </a:p>
          <a:p>
            <a:pPr marL="458788"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100" b="0" i="0" u="none" strike="noStrike" kern="1200" cap="none" spc="0" normalizeH="0" baseline="0" noProof="0" dirty="0" smtClean="0">
                <a:ln>
                  <a:noFill/>
                </a:ln>
                <a:solidFill>
                  <a:schemeClr val="tx1"/>
                </a:solidFill>
                <a:effectLst/>
                <a:uLnTx/>
                <a:uFillTx/>
                <a:latin typeface="+mn-lt"/>
                <a:ea typeface="+mn-ea"/>
                <a:cs typeface="+mn-cs"/>
              </a:rPr>
              <a:t>Mozilla Firefox</a:t>
            </a:r>
          </a:p>
          <a:p>
            <a:pPr marL="458788"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100" b="0" i="0" u="none" strike="noStrike" kern="1200" cap="none" spc="0" normalizeH="0" baseline="0" noProof="0" dirty="0" smtClean="0">
                <a:ln>
                  <a:noFill/>
                </a:ln>
                <a:solidFill>
                  <a:schemeClr val="tx1"/>
                </a:solidFill>
                <a:effectLst/>
                <a:uLnTx/>
                <a:uFillTx/>
                <a:latin typeface="+mn-lt"/>
                <a:ea typeface="+mn-ea"/>
                <a:cs typeface="+mn-cs"/>
              </a:rPr>
              <a:t>Mozilla Thunderbird</a:t>
            </a:r>
          </a:p>
          <a:p>
            <a:pPr marL="458788"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100" b="0" i="0" u="none" strike="noStrike" kern="1200" cap="none" spc="0" normalizeH="0" baseline="0" noProof="0" dirty="0" smtClean="0">
                <a:ln>
                  <a:noFill/>
                </a:ln>
                <a:solidFill>
                  <a:schemeClr val="tx1"/>
                </a:solidFill>
                <a:effectLst/>
                <a:uLnTx/>
                <a:uFillTx/>
                <a:latin typeface="+mn-lt"/>
                <a:ea typeface="+mn-ea"/>
                <a:cs typeface="+mn-cs"/>
              </a:rPr>
              <a:t>7-zip</a:t>
            </a:r>
          </a:p>
          <a:p>
            <a:pPr marL="458788"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100" b="0" i="0" u="none" strike="noStrike" kern="1200" cap="none" spc="0" normalizeH="0" baseline="0" noProof="0" dirty="0" err="1" smtClean="0">
                <a:ln>
                  <a:noFill/>
                </a:ln>
                <a:solidFill>
                  <a:schemeClr val="tx1"/>
                </a:solidFill>
                <a:effectLst/>
                <a:uLnTx/>
                <a:uFillTx/>
                <a:latin typeface="+mn-lt"/>
                <a:ea typeface="+mn-ea"/>
                <a:cs typeface="+mn-cs"/>
              </a:rPr>
              <a:t>KeePass</a:t>
            </a:r>
            <a:r>
              <a:rPr kumimoji="0" lang="en-US" sz="2100" b="0" i="0" u="none" strike="noStrike" kern="1200" cap="none" spc="0" normalizeH="0" baseline="0" noProof="0" dirty="0" smtClean="0">
                <a:ln>
                  <a:noFill/>
                </a:ln>
                <a:solidFill>
                  <a:schemeClr val="tx1"/>
                </a:solidFill>
                <a:effectLst/>
                <a:uLnTx/>
                <a:uFillTx/>
                <a:latin typeface="+mn-lt"/>
                <a:ea typeface="+mn-ea"/>
                <a:cs typeface="+mn-cs"/>
              </a:rPr>
              <a:t> (password manager)</a:t>
            </a:r>
          </a:p>
          <a:p>
            <a:pPr marL="458788"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100" b="0" i="0" u="none" strike="noStrike" kern="1200" cap="none" spc="0" normalizeH="0" baseline="0" noProof="0" dirty="0" smtClean="0">
                <a:ln>
                  <a:noFill/>
                </a:ln>
                <a:solidFill>
                  <a:schemeClr val="tx1"/>
                </a:solidFill>
                <a:effectLst/>
                <a:uLnTx/>
                <a:uFillTx/>
                <a:latin typeface="+mn-lt"/>
                <a:ea typeface="+mn-ea"/>
                <a:cs typeface="+mn-cs"/>
              </a:rPr>
              <a:t>Virtual Box (machine </a:t>
            </a:r>
            <a:r>
              <a:rPr kumimoji="0" lang="en-US" sz="2100" b="0" i="0" u="none" strike="noStrike" kern="1200" cap="none" spc="0" normalizeH="0" baseline="0" noProof="0" dirty="0" err="1" smtClean="0">
                <a:ln>
                  <a:noFill/>
                </a:ln>
                <a:solidFill>
                  <a:schemeClr val="tx1"/>
                </a:solidFill>
                <a:effectLst/>
                <a:uLnTx/>
                <a:uFillTx/>
                <a:latin typeface="+mn-lt"/>
                <a:ea typeface="+mn-ea"/>
                <a:cs typeface="+mn-cs"/>
              </a:rPr>
              <a:t>sims</a:t>
            </a:r>
            <a:r>
              <a:rPr kumimoji="0" lang="en-US" sz="2100" b="0" i="0" u="none" strike="noStrike" kern="1200" cap="none" spc="0" normalizeH="0" baseline="0" noProof="0" dirty="0" smtClean="0">
                <a:ln>
                  <a:noFill/>
                </a:ln>
                <a:solidFill>
                  <a:schemeClr val="tx1"/>
                </a:solidFill>
                <a:effectLst/>
                <a:uLnTx/>
                <a:uFillTx/>
                <a:latin typeface="+mn-lt"/>
                <a:ea typeface="+mn-ea"/>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Graphics</a:t>
            </a:r>
          </a:p>
          <a:p>
            <a:pPr marL="458788"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100" b="0" i="0" u="none" strike="noStrike" kern="1200" cap="none" spc="0" normalizeH="0" baseline="0" noProof="0" dirty="0" smtClean="0">
                <a:ln>
                  <a:noFill/>
                </a:ln>
                <a:solidFill>
                  <a:schemeClr val="tx1"/>
                </a:solidFill>
                <a:effectLst/>
                <a:uLnTx/>
                <a:uFillTx/>
                <a:latin typeface="+mn-lt"/>
                <a:ea typeface="+mn-ea"/>
                <a:cs typeface="+mn-cs"/>
              </a:rPr>
              <a:t>Handbrake (video processor)</a:t>
            </a:r>
          </a:p>
          <a:p>
            <a:pPr marL="458788"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100" b="0" i="0" u="none" strike="noStrike" kern="1200" cap="none" spc="0" normalizeH="0" baseline="0" noProof="0" dirty="0" smtClean="0">
                <a:ln>
                  <a:noFill/>
                </a:ln>
                <a:solidFill>
                  <a:schemeClr val="tx1"/>
                </a:solidFill>
                <a:effectLst/>
                <a:uLnTx/>
                <a:uFillTx/>
                <a:latin typeface="+mn-lt"/>
                <a:ea typeface="+mn-ea"/>
                <a:cs typeface="+mn-cs"/>
              </a:rPr>
              <a:t>VLC (video tools)</a:t>
            </a:r>
          </a:p>
          <a:p>
            <a:pPr marL="458788"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100" b="0" i="0" u="none" strike="noStrike" kern="1200" cap="none" spc="0" normalizeH="0" baseline="0" noProof="0" dirty="0" err="1" smtClean="0">
                <a:ln>
                  <a:noFill/>
                </a:ln>
                <a:solidFill>
                  <a:schemeClr val="tx1"/>
                </a:solidFill>
                <a:effectLst/>
                <a:uLnTx/>
                <a:uFillTx/>
                <a:latin typeface="+mn-lt"/>
                <a:ea typeface="+mn-ea"/>
                <a:cs typeface="+mn-cs"/>
              </a:rPr>
              <a:t>InkScape</a:t>
            </a:r>
            <a:r>
              <a:rPr kumimoji="0" lang="en-US" sz="2100" b="0" i="0" u="none" strike="noStrike" kern="1200" cap="none" spc="0" normalizeH="0" baseline="0" noProof="0" dirty="0" smtClean="0">
                <a:ln>
                  <a:noFill/>
                </a:ln>
                <a:solidFill>
                  <a:schemeClr val="tx1"/>
                </a:solidFill>
                <a:effectLst/>
                <a:uLnTx/>
                <a:uFillTx/>
                <a:latin typeface="+mn-lt"/>
                <a:ea typeface="+mn-ea"/>
                <a:cs typeface="+mn-cs"/>
              </a:rPr>
              <a:t> (drawing)</a:t>
            </a:r>
          </a:p>
          <a:p>
            <a:pPr marL="458788"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100" b="0" i="0" u="none" strike="noStrike" kern="1200" cap="none" spc="0" normalizeH="0" baseline="0" noProof="0" dirty="0" err="1" smtClean="0">
                <a:ln>
                  <a:noFill/>
                </a:ln>
                <a:solidFill>
                  <a:schemeClr val="tx1"/>
                </a:solidFill>
                <a:effectLst/>
                <a:uLnTx/>
                <a:uFillTx/>
                <a:latin typeface="+mn-lt"/>
                <a:ea typeface="+mn-ea"/>
                <a:cs typeface="+mn-cs"/>
              </a:rPr>
              <a:t>Meshlab</a:t>
            </a:r>
            <a:r>
              <a:rPr kumimoji="0" lang="en-US" sz="2100" b="0" i="0" u="none" strike="noStrike" kern="1200" cap="none" spc="0" normalizeH="0" baseline="0" noProof="0" dirty="0" smtClean="0">
                <a:ln>
                  <a:noFill/>
                </a:ln>
                <a:solidFill>
                  <a:schemeClr val="tx1"/>
                </a:solidFill>
                <a:effectLst/>
                <a:uLnTx/>
                <a:uFillTx/>
                <a:latin typeface="+mn-lt"/>
                <a:ea typeface="+mn-ea"/>
                <a:cs typeface="+mn-cs"/>
              </a:rPr>
              <a:t> (3D model editor)</a:t>
            </a:r>
          </a:p>
          <a:p>
            <a:pPr marL="458788"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100" b="0" i="0" u="none" strike="noStrike" kern="1200" cap="none" spc="0" normalizeH="0" baseline="0" noProof="0" dirty="0" smtClean="0">
                <a:ln>
                  <a:noFill/>
                </a:ln>
                <a:solidFill>
                  <a:schemeClr val="tx1"/>
                </a:solidFill>
                <a:effectLst/>
                <a:uLnTx/>
                <a:uFillTx/>
                <a:latin typeface="+mn-lt"/>
                <a:ea typeface="+mn-ea"/>
                <a:cs typeface="+mn-cs"/>
              </a:rPr>
              <a:t>Blender (3D animation)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Break **</a:t>
            </a:r>
            <a:endParaRPr lang="en-US" dirty="0"/>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What About Data?</a:t>
            </a:r>
            <a:br>
              <a:rPr lang="en-US" dirty="0" smtClean="0"/>
            </a:br>
            <a:r>
              <a:rPr lang="en-US" dirty="0" smtClean="0"/>
              <a:t>In The Research Environment</a:t>
            </a:r>
            <a:endParaRPr lang="en-US" dirty="0"/>
          </a:p>
        </p:txBody>
      </p:sp>
      <p:sp>
        <p:nvSpPr>
          <p:cNvPr id="8" name="Content Placeholder 7"/>
          <p:cNvSpPr>
            <a:spLocks noGrp="1"/>
          </p:cNvSpPr>
          <p:nvPr>
            <p:ph idx="1"/>
          </p:nvPr>
        </p:nvSpPr>
        <p:spPr>
          <a:xfrm>
            <a:off x="838200" y="2013437"/>
            <a:ext cx="10515600" cy="4163525"/>
          </a:xfrm>
        </p:spPr>
        <p:txBody>
          <a:bodyPr/>
          <a:lstStyle/>
          <a:p>
            <a:r>
              <a:rPr lang="en-US" dirty="0" smtClean="0"/>
              <a:t>What </a:t>
            </a:r>
            <a:r>
              <a:rPr lang="en-US" dirty="0" smtClean="0"/>
              <a:t>happens if a researcher leaves the institution?</a:t>
            </a:r>
          </a:p>
          <a:p>
            <a:r>
              <a:rPr lang="en-US" dirty="0" smtClean="0"/>
              <a:t>What </a:t>
            </a:r>
            <a:r>
              <a:rPr lang="en-US" dirty="0" smtClean="0"/>
              <a:t>if someone needs access to my data?</a:t>
            </a:r>
          </a:p>
          <a:p>
            <a:r>
              <a:rPr lang="en-US" dirty="0" smtClean="0"/>
              <a:t>How </a:t>
            </a:r>
            <a:r>
              <a:rPr lang="en-US" dirty="0" smtClean="0"/>
              <a:t>long do I have to keep them and how should I discard them?</a:t>
            </a:r>
          </a:p>
          <a:p>
            <a:r>
              <a:rPr lang="en-US" dirty="0" smtClean="0"/>
              <a:t>How </a:t>
            </a:r>
            <a:r>
              <a:rPr lang="en-US" dirty="0" smtClean="0"/>
              <a:t>do I set policy for my team, my lab or myself?</a:t>
            </a:r>
          </a:p>
          <a:p>
            <a:r>
              <a:rPr lang="en-US" dirty="0" smtClean="0"/>
              <a:t>But </a:t>
            </a:r>
            <a:r>
              <a:rPr lang="en-US" dirty="0" smtClean="0"/>
              <a:t>I’m collaborating: whose policy wins?</a:t>
            </a:r>
          </a:p>
          <a:p>
            <a:r>
              <a:rPr lang="en-US" dirty="0" smtClean="0"/>
              <a:t>What </a:t>
            </a:r>
            <a:r>
              <a:rPr lang="en-US" dirty="0" smtClean="0"/>
              <a:t>if there isn’t a policy?</a:t>
            </a:r>
          </a:p>
          <a:p>
            <a:r>
              <a:rPr lang="en-US" dirty="0" smtClean="0"/>
              <a:t>What </a:t>
            </a:r>
            <a:r>
              <a:rPr lang="en-US" dirty="0" smtClean="0"/>
              <a:t>help can I get?</a:t>
            </a:r>
            <a:endParaRPr lang="en-US" dirty="0"/>
          </a:p>
        </p:txBody>
      </p:sp>
      <p:sp>
        <p:nvSpPr>
          <p:cNvPr id="9" name="Rectangle 8"/>
          <p:cNvSpPr/>
          <p:nvPr/>
        </p:nvSpPr>
        <p:spPr>
          <a:xfrm>
            <a:off x="1439006" y="5688512"/>
            <a:ext cx="9041423" cy="738664"/>
          </a:xfrm>
          <a:prstGeom prst="rect">
            <a:avLst/>
          </a:prstGeom>
        </p:spPr>
        <p:txBody>
          <a:bodyPr wrap="square">
            <a:spAutoFit/>
          </a:bodyPr>
          <a:lstStyle/>
          <a:p>
            <a:r>
              <a:rPr lang="en-US" sz="1400" dirty="0" err="1" smtClean="0">
                <a:solidFill>
                  <a:schemeClr val="tx1">
                    <a:lumMod val="65000"/>
                    <a:lumOff val="35000"/>
                  </a:schemeClr>
                </a:solidFill>
              </a:rPr>
              <a:t>Briney</a:t>
            </a:r>
            <a:r>
              <a:rPr lang="en-US" sz="1400" dirty="0" smtClean="0">
                <a:solidFill>
                  <a:schemeClr val="tx1">
                    <a:lumMod val="65000"/>
                    <a:lumOff val="35000"/>
                  </a:schemeClr>
                </a:solidFill>
              </a:rPr>
              <a:t>, K., </a:t>
            </a:r>
            <a:r>
              <a:rPr lang="en-US" sz="1400" dirty="0" err="1" smtClean="0">
                <a:solidFill>
                  <a:schemeClr val="tx1">
                    <a:lumMod val="65000"/>
                    <a:lumOff val="35000"/>
                  </a:schemeClr>
                </a:solidFill>
              </a:rPr>
              <a:t>Goben</a:t>
            </a:r>
            <a:r>
              <a:rPr lang="en-US" sz="1400" dirty="0" smtClean="0">
                <a:solidFill>
                  <a:schemeClr val="tx1">
                    <a:lumMod val="65000"/>
                    <a:lumOff val="35000"/>
                  </a:schemeClr>
                </a:solidFill>
              </a:rPr>
              <a:t>, A., &amp; </a:t>
            </a:r>
            <a:r>
              <a:rPr lang="en-US" sz="1400" dirty="0" err="1" smtClean="0">
                <a:solidFill>
                  <a:schemeClr val="tx1">
                    <a:lumMod val="65000"/>
                    <a:lumOff val="35000"/>
                  </a:schemeClr>
                </a:solidFill>
              </a:rPr>
              <a:t>Zilinski</a:t>
            </a:r>
            <a:r>
              <a:rPr lang="en-US" sz="1400" dirty="0" smtClean="0">
                <a:solidFill>
                  <a:schemeClr val="tx1">
                    <a:lumMod val="65000"/>
                    <a:lumOff val="35000"/>
                  </a:schemeClr>
                </a:solidFill>
              </a:rPr>
              <a:t>, L. (2015). Do You Have an Institutional Data Policy? A Review of the Current Landscape of Library Data Services and Institutional Data Policies. </a:t>
            </a:r>
            <a:r>
              <a:rPr lang="en-US" sz="1400" i="1" dirty="0" smtClean="0">
                <a:solidFill>
                  <a:schemeClr val="tx1">
                    <a:lumMod val="65000"/>
                    <a:lumOff val="35000"/>
                  </a:schemeClr>
                </a:solidFill>
              </a:rPr>
              <a:t>Journal of Librarianship and Scholarly Communication</a:t>
            </a:r>
            <a:r>
              <a:rPr lang="en-US" sz="1400" dirty="0" smtClean="0">
                <a:solidFill>
                  <a:schemeClr val="tx1">
                    <a:lumMod val="65000"/>
                    <a:lumOff val="35000"/>
                  </a:schemeClr>
                </a:solidFill>
              </a:rPr>
              <a:t>, 3(2), eP1232. http://dx.doi.org/10.7710/2162-3309.1232</a:t>
            </a:r>
            <a:endParaRPr lang="en-US" sz="1400" dirty="0">
              <a:solidFill>
                <a:schemeClr val="tx1">
                  <a:lumMod val="65000"/>
                  <a:lumOff val="35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3"/>
          <p:cNvPicPr>
            <a:picLocks noChangeAspect="1" noChangeArrowheads="1"/>
          </p:cNvPicPr>
          <p:nvPr/>
        </p:nvPicPr>
        <p:blipFill>
          <a:blip r:embed="rId2" cstate="print"/>
          <a:srcRect/>
          <a:stretch>
            <a:fillRect/>
          </a:stretch>
        </p:blipFill>
        <p:spPr bwMode="auto">
          <a:xfrm>
            <a:off x="1591530" y="211401"/>
            <a:ext cx="8765809" cy="645317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2" cstate="print"/>
          <a:srcRect/>
          <a:stretch>
            <a:fillRect/>
          </a:stretch>
        </p:blipFill>
        <p:spPr bwMode="auto">
          <a:xfrm>
            <a:off x="1480770" y="1409210"/>
            <a:ext cx="8959584" cy="3539009"/>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2" cstate="print"/>
          <a:srcRect/>
          <a:stretch>
            <a:fillRect/>
          </a:stretch>
        </p:blipFill>
        <p:spPr bwMode="auto">
          <a:xfrm>
            <a:off x="1558561" y="52752"/>
            <a:ext cx="9079462" cy="6775718"/>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 Policy – Faculty Manual</a:t>
            </a:r>
            <a:endParaRPr lang="en-US" dirty="0"/>
          </a:p>
        </p:txBody>
      </p:sp>
      <p:sp>
        <p:nvSpPr>
          <p:cNvPr id="3" name="Content Placeholder 2"/>
          <p:cNvSpPr>
            <a:spLocks noGrp="1"/>
          </p:cNvSpPr>
          <p:nvPr>
            <p:ph idx="1"/>
          </p:nvPr>
        </p:nvSpPr>
        <p:spPr/>
        <p:txBody>
          <a:bodyPr>
            <a:normAutofit/>
          </a:bodyPr>
          <a:lstStyle/>
          <a:p>
            <a:r>
              <a:rPr lang="en-US" b="1" dirty="0" smtClean="0"/>
              <a:t>Page 123 – Ownership </a:t>
            </a:r>
            <a:r>
              <a:rPr lang="en-US" b="1" dirty="0" smtClean="0"/>
              <a:t>of Discoveries and Inventions. </a:t>
            </a:r>
          </a:p>
          <a:p>
            <a:pPr marL="457200" indent="0">
              <a:buNone/>
            </a:pPr>
            <a:r>
              <a:rPr lang="en-US" i="1" dirty="0" smtClean="0"/>
              <a:t>(a) A discovery or invention, whether or not subject to patent, developed as a direct result of the regular duties of a faculty or staff member, or developed by a faculty member or staff member or student as a result of research done on or in connection with theses or dissertations or problems pertaining thereto, or as a result of a program of research financed wholly or in part by University funds, or </a:t>
            </a:r>
            <a:r>
              <a:rPr lang="en-US" i="1" dirty="0" smtClean="0"/>
              <a:t>by </a:t>
            </a:r>
            <a:r>
              <a:rPr lang="en-US" i="1" dirty="0" smtClean="0"/>
              <a:t>funds under the control of the University, except as otherwise owned for reasons mentioned in the Preamble, is the exclusive property of the University. Any and all right, title and interest in any such discovery or invention, and any patent rights pertaining thereto, are hereby and will be assigned to the University and shall be administered in accordance with the determination of the Committee. </a:t>
            </a:r>
            <a:endParaRPr lang="en-US" i="1"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 Policy – Faculty Manual</a:t>
            </a:r>
            <a:endParaRPr lang="en-US" dirty="0"/>
          </a:p>
        </p:txBody>
      </p:sp>
      <p:sp>
        <p:nvSpPr>
          <p:cNvPr id="3" name="Content Placeholder 2"/>
          <p:cNvSpPr>
            <a:spLocks noGrp="1"/>
          </p:cNvSpPr>
          <p:nvPr>
            <p:ph idx="1"/>
          </p:nvPr>
        </p:nvSpPr>
        <p:spPr/>
        <p:txBody>
          <a:bodyPr>
            <a:normAutofit/>
          </a:bodyPr>
          <a:lstStyle/>
          <a:p>
            <a:r>
              <a:rPr lang="en-US" b="1" dirty="0" smtClean="0">
                <a:solidFill>
                  <a:schemeClr val="bg1">
                    <a:lumMod val="50000"/>
                  </a:schemeClr>
                </a:solidFill>
              </a:rPr>
              <a:t>Page 123 – Ownership </a:t>
            </a:r>
            <a:r>
              <a:rPr lang="en-US" b="1" dirty="0" smtClean="0">
                <a:solidFill>
                  <a:schemeClr val="bg1">
                    <a:lumMod val="50000"/>
                  </a:schemeClr>
                </a:solidFill>
              </a:rPr>
              <a:t>of Discoveries and Inventions. </a:t>
            </a:r>
          </a:p>
          <a:p>
            <a:pPr marL="457200" indent="0">
              <a:buNone/>
            </a:pPr>
            <a:r>
              <a:rPr lang="en-US" i="1" dirty="0" smtClean="0">
                <a:solidFill>
                  <a:schemeClr val="bg1">
                    <a:lumMod val="50000"/>
                  </a:schemeClr>
                </a:solidFill>
              </a:rPr>
              <a:t>(a) </a:t>
            </a:r>
            <a:r>
              <a:rPr lang="en-US" i="1" dirty="0" smtClean="0"/>
              <a:t>A discovery or invention, whether or not subject to patent</a:t>
            </a:r>
            <a:r>
              <a:rPr lang="en-US" i="1" dirty="0" smtClean="0">
                <a:solidFill>
                  <a:schemeClr val="bg1">
                    <a:lumMod val="50000"/>
                  </a:schemeClr>
                </a:solidFill>
              </a:rPr>
              <a:t>, developed as a direct result of the regular duties of a faculty or staff member, or developed by a </a:t>
            </a:r>
            <a:r>
              <a:rPr lang="en-US" i="1" dirty="0" smtClean="0"/>
              <a:t>faculty member or staff member or student </a:t>
            </a:r>
            <a:r>
              <a:rPr lang="en-US" i="1" dirty="0" smtClean="0">
                <a:solidFill>
                  <a:schemeClr val="bg1">
                    <a:lumMod val="50000"/>
                  </a:schemeClr>
                </a:solidFill>
              </a:rPr>
              <a:t>as a result of research done on or in connection with theses or dissertations or problems pertaining thereto, or as a result of a program of research financed wholly or in part by University funds, or </a:t>
            </a:r>
            <a:r>
              <a:rPr lang="en-US" i="1" dirty="0" smtClean="0">
                <a:solidFill>
                  <a:schemeClr val="bg1">
                    <a:lumMod val="50000"/>
                  </a:schemeClr>
                </a:solidFill>
              </a:rPr>
              <a:t>by </a:t>
            </a:r>
            <a:r>
              <a:rPr lang="en-US" i="1" dirty="0" smtClean="0">
                <a:solidFill>
                  <a:schemeClr val="bg1">
                    <a:lumMod val="50000"/>
                  </a:schemeClr>
                </a:solidFill>
              </a:rPr>
              <a:t>funds under the control of the University, except as otherwise owned for reasons mentioned in the Preamble, </a:t>
            </a:r>
            <a:r>
              <a:rPr lang="en-US" i="1" dirty="0" smtClean="0"/>
              <a:t>is the exclusive property of the University</a:t>
            </a:r>
            <a:r>
              <a:rPr lang="en-US" i="1" dirty="0" smtClean="0">
                <a:solidFill>
                  <a:schemeClr val="bg1">
                    <a:lumMod val="50000"/>
                  </a:schemeClr>
                </a:solidFill>
              </a:rPr>
              <a:t>. Any and all right, title and interest in any such discovery or invention, and any patent rights pertaining thereto, are hereby and will be assigned to the University and shall be administered in accordance with the determination of the Committee. </a:t>
            </a:r>
            <a:endParaRPr lang="en-US" i="1" dirty="0" smtClean="0">
              <a:solidFill>
                <a:schemeClr val="bg1">
                  <a:lumMod val="50000"/>
                </a:scheme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 Policy – Faculty Manual</a:t>
            </a:r>
            <a:endParaRPr lang="en-US" dirty="0"/>
          </a:p>
        </p:txBody>
      </p:sp>
      <p:sp>
        <p:nvSpPr>
          <p:cNvPr id="3" name="Content Placeholder 2"/>
          <p:cNvSpPr>
            <a:spLocks noGrp="1"/>
          </p:cNvSpPr>
          <p:nvPr>
            <p:ph idx="1"/>
          </p:nvPr>
        </p:nvSpPr>
        <p:spPr/>
        <p:txBody>
          <a:bodyPr>
            <a:normAutofit/>
          </a:bodyPr>
          <a:lstStyle/>
          <a:p>
            <a:r>
              <a:rPr lang="en-US" b="1" dirty="0" smtClean="0"/>
              <a:t>Page 138 – Software. </a:t>
            </a:r>
            <a:endParaRPr lang="en-US" b="1" dirty="0" smtClean="0"/>
          </a:p>
          <a:p>
            <a:pPr marL="457200" indent="0">
              <a:buNone/>
            </a:pPr>
            <a:r>
              <a:rPr lang="en-US" i="1" dirty="0" smtClean="0"/>
              <a:t>Faculty, students, and research associates or postdoctoral researchers working under faculty guidance on funded research, who develop software will normally be deemed to own the software. Exceptions are </a:t>
            </a:r>
            <a:r>
              <a:rPr lang="en-US" i="1" dirty="0" smtClean="0"/>
              <a:t>... 1) prior written agreement with University, 2) prior written agreement with funder, 3) work is part of patentable invention, 4) the University made a substantial investment in the work, and 5) works made for hire.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 Innovation</a:t>
            </a:r>
            <a:endParaRPr lang="en-US" dirty="0"/>
          </a:p>
        </p:txBody>
      </p:sp>
      <p:sp>
        <p:nvSpPr>
          <p:cNvPr id="3" name="Content Placeholder 2"/>
          <p:cNvSpPr>
            <a:spLocks noGrp="1"/>
          </p:cNvSpPr>
          <p:nvPr>
            <p:ph idx="1"/>
          </p:nvPr>
        </p:nvSpPr>
        <p:spPr>
          <a:xfrm>
            <a:off x="1778977" y="1781664"/>
            <a:ext cx="9316915" cy="3572852"/>
          </a:xfrm>
        </p:spPr>
        <p:txBody>
          <a:bodyPr/>
          <a:lstStyle/>
          <a:p>
            <a:pPr>
              <a:buNone/>
            </a:pPr>
            <a:r>
              <a:rPr lang="en-US" dirty="0" smtClean="0"/>
              <a:t>Concept to commercialization seminars (C2C)</a:t>
            </a:r>
          </a:p>
          <a:p>
            <a:pPr lvl="1"/>
            <a:r>
              <a:rPr lang="en-US" dirty="0" smtClean="0">
                <a:hlinkClick r:id="rId2"/>
              </a:rPr>
              <a:t>http://www.miami.edu/index.php/u_innovation/resources_for_um/C2C</a:t>
            </a:r>
            <a:r>
              <a:rPr lang="en-US" dirty="0" smtClean="0">
                <a:hlinkClick r:id="rId2"/>
              </a:rPr>
              <a:t>/</a:t>
            </a:r>
            <a:endParaRPr lang="en-US" dirty="0" smtClean="0"/>
          </a:p>
          <a:p>
            <a:pPr lvl="1"/>
            <a:endParaRPr lang="en-US" dirty="0" smtClean="0"/>
          </a:p>
          <a:p>
            <a:pPr>
              <a:buNone/>
            </a:pPr>
            <a:r>
              <a:rPr lang="en-US" dirty="0" smtClean="0"/>
              <a:t>Submit an invention</a:t>
            </a:r>
          </a:p>
          <a:p>
            <a:pPr lvl="1"/>
            <a:r>
              <a:rPr lang="en-US" dirty="0" smtClean="0">
                <a:hlinkClick r:id="rId3"/>
              </a:rPr>
              <a:t>http://www.miami.edu/index.php/u_innovation/submit_an_invention</a:t>
            </a:r>
            <a:r>
              <a:rPr lang="en-US" dirty="0" smtClean="0">
                <a:hlinkClick r:id="rId3"/>
              </a:rPr>
              <a:t>/</a:t>
            </a:r>
            <a:r>
              <a:rPr lang="en-US" dirty="0" smtClean="0"/>
              <a:t> </a:t>
            </a:r>
            <a:endParaRPr lang="en-US" dirty="0" smtClean="0"/>
          </a:p>
          <a:p>
            <a:endParaRPr lang="en-US" dirty="0" smtClean="0"/>
          </a:p>
          <a:p>
            <a:endParaRPr lang="en-US" dirty="0"/>
          </a:p>
        </p:txBody>
      </p:sp>
      <p:sp>
        <p:nvSpPr>
          <p:cNvPr id="4" name="Rectangle 3"/>
          <p:cNvSpPr/>
          <p:nvPr/>
        </p:nvSpPr>
        <p:spPr>
          <a:xfrm>
            <a:off x="6545323" y="6128212"/>
            <a:ext cx="4798621" cy="369332"/>
          </a:xfrm>
          <a:prstGeom prst="rect">
            <a:avLst/>
          </a:prstGeom>
        </p:spPr>
        <p:txBody>
          <a:bodyPr wrap="none">
            <a:spAutoFit/>
          </a:bodyPr>
          <a:lstStyle/>
          <a:p>
            <a:pPr>
              <a:buNone/>
            </a:pPr>
            <a:r>
              <a:rPr lang="en-US" dirty="0" smtClean="0">
                <a:solidFill>
                  <a:schemeClr val="tx1">
                    <a:lumMod val="65000"/>
                    <a:lumOff val="35000"/>
                  </a:schemeClr>
                </a:solidFill>
              </a:rPr>
              <a:t>http://www.miami.edu/index.php/u_innovation</a:t>
            </a:r>
            <a:r>
              <a:rPr lang="en-US" dirty="0" smtClean="0">
                <a:solidFill>
                  <a:schemeClr val="tx1">
                    <a:lumMod val="65000"/>
                    <a:lumOff val="35000"/>
                  </a:schemeClr>
                </a:solidFill>
              </a:rPr>
              <a:t>/</a:t>
            </a:r>
            <a:endParaRPr lang="en-US" dirty="0" smtClean="0">
              <a:solidFill>
                <a:schemeClr val="tx1">
                  <a:lumMod val="65000"/>
                  <a:lumOff val="35000"/>
                </a:schemeClr>
              </a:solidFill>
            </a:endParaRPr>
          </a:p>
        </p:txBody>
      </p:sp>
      <p:pic>
        <p:nvPicPr>
          <p:cNvPr id="5" name="Picture 4" descr="logo_u_innovation.jpg"/>
          <p:cNvPicPr>
            <a:picLocks noChangeAspect="1"/>
          </p:cNvPicPr>
          <p:nvPr/>
        </p:nvPicPr>
        <p:blipFill>
          <a:blip r:embed="rId4" cstate="print"/>
          <a:stretch>
            <a:fillRect/>
          </a:stretch>
        </p:blipFill>
        <p:spPr>
          <a:xfrm>
            <a:off x="7040073" y="5077191"/>
            <a:ext cx="3914775" cy="9239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 Wednesday March 30</a:t>
            </a:r>
            <a:r>
              <a:rPr lang="en-US" baseline="30000" dirty="0" smtClean="0"/>
              <a:t>th</a:t>
            </a:r>
            <a:r>
              <a:rPr lang="en-US" dirty="0" smtClean="0"/>
              <a:t> 2016</a:t>
            </a:r>
            <a:endParaRPr lang="en-US" dirty="0"/>
          </a:p>
        </p:txBody>
      </p:sp>
      <p:sp>
        <p:nvSpPr>
          <p:cNvPr id="3" name="Content Placeholder 2"/>
          <p:cNvSpPr>
            <a:spLocks noGrp="1"/>
          </p:cNvSpPr>
          <p:nvPr>
            <p:ph idx="1"/>
          </p:nvPr>
        </p:nvSpPr>
        <p:spPr/>
        <p:txBody>
          <a:bodyPr/>
          <a:lstStyle/>
          <a:p>
            <a:r>
              <a:rPr lang="en-US" dirty="0" smtClean="0"/>
              <a:t>One written paragraph sent by email to both Angela and Tim that describes the content and type of final project that you will do for this class.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 Policy – Faculty Manual</a:t>
            </a:r>
            <a:endParaRPr lang="en-US" dirty="0"/>
          </a:p>
        </p:txBody>
      </p:sp>
      <p:sp>
        <p:nvSpPr>
          <p:cNvPr id="3" name="Content Placeholder 2"/>
          <p:cNvSpPr>
            <a:spLocks noGrp="1"/>
          </p:cNvSpPr>
          <p:nvPr>
            <p:ph idx="1"/>
          </p:nvPr>
        </p:nvSpPr>
        <p:spPr/>
        <p:txBody>
          <a:bodyPr/>
          <a:lstStyle/>
          <a:p>
            <a:r>
              <a:rPr lang="en-US" dirty="0" smtClean="0"/>
              <a:t>Page 20 – all data with respect to hiring, promotion, and tenure of faculty</a:t>
            </a:r>
          </a:p>
          <a:p>
            <a:r>
              <a:rPr lang="en-US" dirty="0" smtClean="0"/>
              <a:t>Page 26 – senate appointments and voting</a:t>
            </a:r>
          </a:p>
          <a:p>
            <a:endParaRPr lang="en-US" dirty="0" smtClean="0"/>
          </a:p>
          <a:p>
            <a:r>
              <a:rPr lang="en-US" b="1" dirty="0" smtClean="0"/>
              <a:t>Page 123 – Policies </a:t>
            </a:r>
            <a:r>
              <a:rPr lang="en-US" b="1" dirty="0" smtClean="0"/>
              <a:t>and Procedures of the University of Miami Relating to Allegations of Misconduct in Research </a:t>
            </a:r>
            <a:endParaRPr lang="en-US" b="1" dirty="0" smtClean="0"/>
          </a:p>
          <a:p>
            <a:pPr marL="631825" indent="-3175">
              <a:buNone/>
            </a:pPr>
            <a:r>
              <a:rPr lang="en-US" i="1" dirty="0" smtClean="0"/>
              <a:t>In order to respond to allegations regarding the integrity of any published report, adequate records of the original protocols and research records, including all raw data, must be preserved for at least seven years (or longer if required by the funding agency), so they can be made available for inspection</a:t>
            </a:r>
            <a:r>
              <a:rPr lang="en-US" i="1" dirty="0" smtClean="0"/>
              <a:t>...</a:t>
            </a:r>
          </a:p>
          <a:p>
            <a:pPr marL="631825" indent="-3175">
              <a:buNone/>
            </a:pPr>
            <a:r>
              <a:rPr lang="en-US" i="1" dirty="0" smtClean="0"/>
              <a:t>...</a:t>
            </a:r>
            <a:r>
              <a:rPr lang="en-US" dirty="0" smtClean="0"/>
              <a:t> </a:t>
            </a:r>
            <a:r>
              <a:rPr lang="en-US" i="1" dirty="0" smtClean="0"/>
              <a:t>Fabrication is making up data or results and recording or reporting them</a:t>
            </a:r>
            <a:r>
              <a:rPr lang="en-US" dirty="0" smtClean="0"/>
              <a:t>. </a:t>
            </a:r>
            <a:r>
              <a:rPr lang="en-US" i="1" dirty="0" smtClean="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 Policy – Faculty Manual</a:t>
            </a:r>
            <a:endParaRPr lang="en-US" dirty="0"/>
          </a:p>
        </p:txBody>
      </p:sp>
      <p:sp>
        <p:nvSpPr>
          <p:cNvPr id="3" name="Content Placeholder 2"/>
          <p:cNvSpPr>
            <a:spLocks noGrp="1"/>
          </p:cNvSpPr>
          <p:nvPr>
            <p:ph idx="1"/>
          </p:nvPr>
        </p:nvSpPr>
        <p:spPr/>
        <p:txBody>
          <a:bodyPr>
            <a:normAutofit/>
          </a:bodyPr>
          <a:lstStyle/>
          <a:p>
            <a:r>
              <a:rPr lang="en-US" b="1" dirty="0" smtClean="0"/>
              <a:t>Page 124 – Policies </a:t>
            </a:r>
            <a:r>
              <a:rPr lang="en-US" b="1" dirty="0" smtClean="0"/>
              <a:t>and Procedures of the University of Miami Relating to Allegations of Misconduct in Research </a:t>
            </a:r>
            <a:endParaRPr lang="en-US" b="1" dirty="0" smtClean="0"/>
          </a:p>
          <a:p>
            <a:pPr marL="631825" indent="-3175">
              <a:buNone/>
            </a:pPr>
            <a:r>
              <a:rPr lang="en-US" i="1" dirty="0" smtClean="0"/>
              <a:t>Research record means the record of data or results that embody the facts resulting from scientific inquiry, including but not limited to, research proposals, laboratory records, both physical and electronic, progress reports, abstracts, theses, oral presentations, chapters, books, audio or video tapes, CDs, internal reports, journal articles, and any documents and materials provided to the University or to a University official by a respondent in the course of the research misconduct proceeding. </a:t>
            </a:r>
            <a:endParaRPr lang="en-US" i="1" dirty="0" smtClean="0"/>
          </a:p>
          <a:p>
            <a:pPr marL="631825" indent="-3175">
              <a:buNone/>
            </a:pPr>
            <a:endParaRPr lang="en-US" i="1" dirty="0" smtClean="0"/>
          </a:p>
          <a:p>
            <a:r>
              <a:rPr lang="en-US" dirty="0" smtClean="0"/>
              <a:t>P 128 – The University has the right to obtain custody of all of the research record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 Policy Grad Handbook</a:t>
            </a:r>
            <a:endParaRPr lang="en-US" dirty="0"/>
          </a:p>
        </p:txBody>
      </p:sp>
      <p:sp>
        <p:nvSpPr>
          <p:cNvPr id="3" name="Content Placeholder 2"/>
          <p:cNvSpPr>
            <a:spLocks noGrp="1"/>
          </p:cNvSpPr>
          <p:nvPr>
            <p:ph idx="1"/>
          </p:nvPr>
        </p:nvSpPr>
        <p:spPr/>
        <p:txBody>
          <a:bodyPr/>
          <a:lstStyle/>
          <a:p>
            <a:r>
              <a:rPr lang="en-US" b="1" dirty="0" smtClean="0"/>
              <a:t>P. 15 – Ethics, Student Rights and Responsibilities </a:t>
            </a:r>
          </a:p>
          <a:p>
            <a:pPr marL="457200" indent="0">
              <a:buNone/>
            </a:pPr>
            <a:r>
              <a:rPr lang="en-US" i="1" dirty="0" smtClean="0"/>
              <a:t>All forms of academic fraud are strictly prohibited. These include, but are not limited to, plagiarism, cheating, collusion, falsification, violation of professional ethics, or misrepresentation of </a:t>
            </a:r>
            <a:r>
              <a:rPr lang="en-US" b="1" i="1" dirty="0" smtClean="0"/>
              <a:t>research data</a:t>
            </a:r>
            <a:r>
              <a:rPr lang="en-US" i="1" dirty="0" smtClean="0"/>
              <a:t>. Students certify that all work (whether an examination, dissertation, thesis, research paper, research project, form of creative expression, </a:t>
            </a:r>
            <a:r>
              <a:rPr lang="en-US" b="1" i="1" dirty="0" smtClean="0"/>
              <a:t>experimental data</a:t>
            </a:r>
            <a:r>
              <a:rPr lang="en-US" i="1" dirty="0" smtClean="0"/>
              <a:t>, or any other academic undertaking) submitted for evaluation, presentation, or publication meets these standards. </a:t>
            </a:r>
            <a:endParaRPr lang="en-US" i="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578072" y="336330"/>
          <a:ext cx="10804630" cy="5997024"/>
        </p:xfrm>
        <a:graphic>
          <a:graphicData uri="http://schemas.openxmlformats.org/drawingml/2006/table">
            <a:tbl>
              <a:tblPr/>
              <a:tblGrid>
                <a:gridCol w="2648604"/>
                <a:gridCol w="599090"/>
                <a:gridCol w="798786"/>
                <a:gridCol w="861848"/>
                <a:gridCol w="1093076"/>
                <a:gridCol w="1072055"/>
                <a:gridCol w="557048"/>
                <a:gridCol w="578069"/>
                <a:gridCol w="735724"/>
                <a:gridCol w="620111"/>
                <a:gridCol w="1240219"/>
              </a:tblGrid>
              <a:tr h="541564">
                <a:tc rowSpan="2">
                  <a:txBody>
                    <a:bodyPr/>
                    <a:lstStyle/>
                    <a:p>
                      <a:pPr algn="l" fontAlgn="b"/>
                      <a:r>
                        <a:rPr lang="en-US" sz="1400" b="1" i="0" u="none" strike="noStrike" dirty="0">
                          <a:solidFill>
                            <a:srgbClr val="000000"/>
                          </a:solidFill>
                          <a:latin typeface="+mn-lt"/>
                        </a:rPr>
                        <a:t>Peer Institutions</a:t>
                      </a:r>
                    </a:p>
                  </a:txBody>
                  <a:tcPr marL="9525" marR="9525" marT="9525"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ctr" fontAlgn="b"/>
                      <a:r>
                        <a:rPr lang="en-US" sz="1200" b="1" i="0" u="none" strike="noStrike" dirty="0">
                          <a:solidFill>
                            <a:srgbClr val="000000"/>
                          </a:solidFill>
                          <a:latin typeface="+mn-lt"/>
                        </a:rPr>
                        <a:t>last revised</a:t>
                      </a:r>
                    </a:p>
                  </a:txBody>
                  <a:tcPr marL="9525" marR="9525" marT="9525" marB="0" anchor="b">
                    <a:lnL>
                      <a:noFill/>
                    </a:lnL>
                    <a:lnR>
                      <a:noFill/>
                    </a:lnR>
                    <a:lnT>
                      <a:noFill/>
                    </a:lnT>
                    <a:lnB>
                      <a:noFill/>
                    </a:lnB>
                  </a:tcPr>
                </a:tc>
                <a:tc>
                  <a:txBody>
                    <a:bodyPr/>
                    <a:lstStyle/>
                    <a:p>
                      <a:pPr algn="ctr" fontAlgn="b"/>
                      <a:r>
                        <a:rPr lang="en-US" sz="1200" b="1" i="0" u="none" strike="noStrike" dirty="0">
                          <a:solidFill>
                            <a:srgbClr val="000000"/>
                          </a:solidFill>
                          <a:latin typeface="+mn-lt"/>
                        </a:rPr>
                        <a:t>responsible party</a:t>
                      </a:r>
                    </a:p>
                  </a:txBody>
                  <a:tcPr marL="9525" marR="9525" marT="9525" marB="0" anchor="b">
                    <a:lnL>
                      <a:noFill/>
                    </a:lnL>
                    <a:lnR>
                      <a:noFill/>
                    </a:lnR>
                    <a:lnT>
                      <a:noFill/>
                    </a:lnT>
                    <a:lnB>
                      <a:noFill/>
                    </a:lnB>
                  </a:tcPr>
                </a:tc>
                <a:tc>
                  <a:txBody>
                    <a:bodyPr/>
                    <a:lstStyle/>
                    <a:p>
                      <a:pPr algn="ctr" fontAlgn="b"/>
                      <a:r>
                        <a:rPr lang="en-US" sz="1200" b="1" i="0" u="none" strike="noStrike" dirty="0">
                          <a:solidFill>
                            <a:srgbClr val="000000"/>
                          </a:solidFill>
                          <a:latin typeface="+mn-lt"/>
                        </a:rPr>
                        <a:t>ownership stated</a:t>
                      </a:r>
                    </a:p>
                  </a:txBody>
                  <a:tcPr marL="9525" marR="9525" marT="9525" marB="0" anchor="b">
                    <a:lnL>
                      <a:noFill/>
                    </a:lnL>
                    <a:lnR>
                      <a:noFill/>
                    </a:lnR>
                    <a:lnT>
                      <a:noFill/>
                    </a:lnT>
                    <a:lnB>
                      <a:noFill/>
                    </a:lnB>
                  </a:tcPr>
                </a:tc>
                <a:tc>
                  <a:txBody>
                    <a:bodyPr/>
                    <a:lstStyle/>
                    <a:p>
                      <a:pPr algn="ctr" fontAlgn="b"/>
                      <a:r>
                        <a:rPr lang="en-US" sz="1200" b="1" i="0" u="none" strike="noStrike">
                          <a:solidFill>
                            <a:srgbClr val="000000"/>
                          </a:solidFill>
                          <a:latin typeface="+mn-lt"/>
                        </a:rPr>
                        <a:t>"research data" defined</a:t>
                      </a:r>
                    </a:p>
                  </a:txBody>
                  <a:tcPr marL="9525" marR="9525" marT="9525" marB="0" anchor="b">
                    <a:lnL>
                      <a:noFill/>
                    </a:lnL>
                    <a:lnR>
                      <a:noFill/>
                    </a:lnR>
                    <a:lnT>
                      <a:noFill/>
                    </a:lnT>
                    <a:lnB>
                      <a:noFill/>
                    </a:lnB>
                  </a:tcPr>
                </a:tc>
                <a:tc>
                  <a:txBody>
                    <a:bodyPr/>
                    <a:lstStyle/>
                    <a:p>
                      <a:pPr algn="ctr" fontAlgn="b"/>
                      <a:r>
                        <a:rPr lang="en-US" sz="1200" b="1" i="0" u="none" strike="noStrike" dirty="0">
                          <a:solidFill>
                            <a:srgbClr val="000000"/>
                          </a:solidFill>
                          <a:latin typeface="+mn-lt"/>
                        </a:rPr>
                        <a:t>data retention (min.)</a:t>
                      </a:r>
                    </a:p>
                  </a:txBody>
                  <a:tcPr marL="9525" marR="9525" marT="9525" marB="0" anchor="b">
                    <a:lnL>
                      <a:noFill/>
                    </a:lnL>
                    <a:lnR>
                      <a:noFill/>
                    </a:lnR>
                    <a:lnT>
                      <a:noFill/>
                    </a:lnT>
                    <a:lnB>
                      <a:noFill/>
                    </a:lnB>
                  </a:tcPr>
                </a:tc>
                <a:tc>
                  <a:txBody>
                    <a:bodyPr/>
                    <a:lstStyle/>
                    <a:p>
                      <a:pPr algn="ctr" fontAlgn="b"/>
                      <a:r>
                        <a:rPr lang="en-US" sz="1200" b="1" i="0" u="none" strike="noStrike">
                          <a:solidFill>
                            <a:srgbClr val="000000"/>
                          </a:solidFill>
                          <a:latin typeface="+mn-lt"/>
                        </a:rPr>
                        <a:t>data access</a:t>
                      </a:r>
                    </a:p>
                  </a:txBody>
                  <a:tcPr marL="9525" marR="9525" marT="9525" marB="0" anchor="b">
                    <a:lnL>
                      <a:noFill/>
                    </a:lnL>
                    <a:lnR>
                      <a:noFill/>
                    </a:lnR>
                    <a:lnT>
                      <a:noFill/>
                    </a:lnT>
                    <a:lnB>
                      <a:noFill/>
                    </a:lnB>
                  </a:tcPr>
                </a:tc>
                <a:tc>
                  <a:txBody>
                    <a:bodyPr/>
                    <a:lstStyle/>
                    <a:p>
                      <a:pPr algn="ctr" fontAlgn="b"/>
                      <a:r>
                        <a:rPr lang="en-US" sz="1200" b="1" i="0" u="none" strike="noStrike">
                          <a:solidFill>
                            <a:srgbClr val="000000"/>
                          </a:solidFill>
                          <a:latin typeface="+mn-lt"/>
                        </a:rPr>
                        <a:t>PI moves</a:t>
                      </a:r>
                    </a:p>
                  </a:txBody>
                  <a:tcPr marL="9525" marR="9525" marT="9525" marB="0" anchor="b">
                    <a:lnL>
                      <a:noFill/>
                    </a:lnL>
                    <a:lnR>
                      <a:noFill/>
                    </a:lnR>
                    <a:lnT>
                      <a:noFill/>
                    </a:lnT>
                    <a:lnB>
                      <a:noFill/>
                    </a:lnB>
                  </a:tcPr>
                </a:tc>
                <a:tc>
                  <a:txBody>
                    <a:bodyPr/>
                    <a:lstStyle/>
                    <a:p>
                      <a:pPr algn="ctr" fontAlgn="b"/>
                      <a:r>
                        <a:rPr lang="en-US" sz="1200" b="1" i="0" u="none" strike="noStrike">
                          <a:solidFill>
                            <a:srgbClr val="000000"/>
                          </a:solidFill>
                          <a:latin typeface="+mn-lt"/>
                        </a:rPr>
                        <a:t>disputes</a:t>
                      </a:r>
                    </a:p>
                  </a:txBody>
                  <a:tcPr marL="9525" marR="9525" marT="9525" marB="0" anchor="b">
                    <a:lnL>
                      <a:noFill/>
                    </a:lnL>
                    <a:lnR>
                      <a:noFill/>
                    </a:lnR>
                    <a:lnT>
                      <a:noFill/>
                    </a:lnT>
                    <a:lnB>
                      <a:noFill/>
                    </a:lnB>
                  </a:tcPr>
                </a:tc>
                <a:tc>
                  <a:txBody>
                    <a:bodyPr/>
                    <a:lstStyle/>
                    <a:p>
                      <a:pPr algn="ctr" fontAlgn="b"/>
                      <a:r>
                        <a:rPr lang="en-US" sz="1200" b="1" i="0" u="none" strike="noStrike" dirty="0">
                          <a:solidFill>
                            <a:srgbClr val="000000"/>
                          </a:solidFill>
                          <a:latin typeface="+mn-lt"/>
                        </a:rPr>
                        <a:t>take-down</a:t>
                      </a:r>
                    </a:p>
                  </a:txBody>
                  <a:tcPr marL="9525" marR="9525" marT="9525" marB="0" anchor="b">
                    <a:lnL>
                      <a:noFill/>
                    </a:lnL>
                    <a:lnR>
                      <a:noFill/>
                    </a:lnR>
                    <a:lnT>
                      <a:noFill/>
                    </a:lnT>
                    <a:lnB>
                      <a:noFill/>
                    </a:lnB>
                  </a:tcPr>
                </a:tc>
                <a:tc>
                  <a:txBody>
                    <a:bodyPr/>
                    <a:lstStyle/>
                    <a:p>
                      <a:pPr algn="l" fontAlgn="b"/>
                      <a:r>
                        <a:rPr lang="en-US" sz="1200" b="1" i="0" u="none" strike="noStrike" dirty="0">
                          <a:solidFill>
                            <a:srgbClr val="000000"/>
                          </a:solidFill>
                          <a:latin typeface="+mn-lt"/>
                        </a:rPr>
                        <a:t>notes</a:t>
                      </a:r>
                    </a:p>
                  </a:txBody>
                  <a:tcPr marL="9525" marR="9525" marT="9525" marB="0" anchor="b">
                    <a:lnL>
                      <a:noFill/>
                    </a:lnL>
                    <a:lnR>
                      <a:noFill/>
                    </a:lnR>
                    <a:lnT>
                      <a:noFill/>
                    </a:lnT>
                    <a:lnB w="6350" cap="flat" cmpd="sng" algn="ctr">
                      <a:noFill/>
                      <a:prstDash val="dot"/>
                      <a:round/>
                      <a:headEnd type="none" w="med" len="med"/>
                      <a:tailEnd type="none" w="med" len="med"/>
                    </a:lnB>
                    <a:lnTlToBr w="12700" cmpd="sng">
                      <a:noFill/>
                      <a:prstDash val="solid"/>
                    </a:lnTlToBr>
                    <a:lnBlToTr w="12700" cmpd="sng">
                      <a:noFill/>
                      <a:prstDash val="solid"/>
                    </a:lnBlToTr>
                  </a:tcPr>
                </a:tc>
              </a:tr>
              <a:tr h="175771">
                <a:tc vMerge="1">
                  <a:txBody>
                    <a:bodyPr/>
                    <a:lstStyle/>
                    <a:p>
                      <a:endParaRPr lang="en-US"/>
                    </a:p>
                  </a:txBody>
                  <a:tcPr/>
                </a:tc>
                <a:tc>
                  <a:txBody>
                    <a:bodyPr/>
                    <a:lstStyle/>
                    <a:p>
                      <a:pPr algn="ctr" fontAlgn="b"/>
                      <a:endParaRPr lang="en-US" sz="1200" b="1" i="0" u="none" strike="noStrike" dirty="0">
                        <a:solidFill>
                          <a:srgbClr val="000000"/>
                        </a:solidFill>
                        <a:latin typeface="+mn-lt"/>
                      </a:endParaRPr>
                    </a:p>
                  </a:txBody>
                  <a:tcPr marL="9525" marR="9525" marT="9525"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ctr" fontAlgn="b"/>
                      <a:endParaRPr lang="en-US" sz="1200" b="1" i="0" u="none" strike="noStrike">
                        <a:solidFill>
                          <a:srgbClr val="000000"/>
                        </a:solidFill>
                        <a:latin typeface="+mn-lt"/>
                      </a:endParaRPr>
                    </a:p>
                  </a:txBody>
                  <a:tcPr marL="9525" marR="9525" marT="9525"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ctr" fontAlgn="b"/>
                      <a:endParaRPr lang="en-US" sz="1200" b="1" i="0" u="none" strike="noStrike">
                        <a:solidFill>
                          <a:srgbClr val="000000"/>
                        </a:solidFill>
                        <a:latin typeface="+mn-lt"/>
                      </a:endParaRPr>
                    </a:p>
                  </a:txBody>
                  <a:tcPr marL="9525" marR="9525" marT="9525"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ctr" fontAlgn="b"/>
                      <a:endParaRPr lang="en-US" sz="1200" b="1" i="0" u="none" strike="noStrike">
                        <a:solidFill>
                          <a:srgbClr val="000000"/>
                        </a:solidFill>
                        <a:latin typeface="+mn-lt"/>
                      </a:endParaRPr>
                    </a:p>
                  </a:txBody>
                  <a:tcPr marL="9525" marR="9525" marT="9525"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ctr" fontAlgn="b"/>
                      <a:endParaRPr lang="en-US" sz="1200" b="1" i="0" u="none" strike="noStrike" dirty="0">
                        <a:solidFill>
                          <a:srgbClr val="000000"/>
                        </a:solidFill>
                        <a:latin typeface="+mn-lt"/>
                      </a:endParaRPr>
                    </a:p>
                  </a:txBody>
                  <a:tcPr marL="9525" marR="9525" marT="9525"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ctr" fontAlgn="b"/>
                      <a:endParaRPr lang="en-US" sz="1200" b="1" i="0" u="none" strike="noStrike">
                        <a:solidFill>
                          <a:srgbClr val="000000"/>
                        </a:solidFill>
                        <a:latin typeface="+mn-lt"/>
                      </a:endParaRPr>
                    </a:p>
                  </a:txBody>
                  <a:tcPr marL="9525" marR="9525" marT="9525"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ctr" fontAlgn="b"/>
                      <a:endParaRPr lang="en-US" sz="1200" b="1" i="0" u="none" strike="noStrike">
                        <a:solidFill>
                          <a:srgbClr val="000000"/>
                        </a:solidFill>
                        <a:latin typeface="+mn-lt"/>
                      </a:endParaRPr>
                    </a:p>
                  </a:txBody>
                  <a:tcPr marL="9525" marR="9525" marT="9525"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ctr" fontAlgn="b"/>
                      <a:endParaRPr lang="en-US" sz="1200" b="1" i="0" u="none" strike="noStrike">
                        <a:solidFill>
                          <a:srgbClr val="000000"/>
                        </a:solidFill>
                        <a:latin typeface="+mn-lt"/>
                      </a:endParaRPr>
                    </a:p>
                  </a:txBody>
                  <a:tcPr marL="9525" marR="9525" marT="9525"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ctr" fontAlgn="b"/>
                      <a:endParaRPr lang="en-US" sz="1200" b="1" i="0" u="none" strike="noStrike" dirty="0">
                        <a:solidFill>
                          <a:srgbClr val="000000"/>
                        </a:solidFill>
                        <a:latin typeface="+mn-lt"/>
                      </a:endParaRPr>
                    </a:p>
                  </a:txBody>
                  <a:tcPr marL="9525" marR="9525" marT="9525" marB="0" anchor="b">
                    <a:lnL>
                      <a:noFill/>
                    </a:lnL>
                    <a:lnR>
                      <a:noFill/>
                    </a:lnR>
                    <a:lnT>
                      <a:noFill/>
                    </a:lnT>
                    <a:lnB w="6350" cap="flat" cmpd="sng" algn="ctr">
                      <a:solidFill>
                        <a:srgbClr val="000000"/>
                      </a:solidFill>
                      <a:prstDash val="dot"/>
                      <a:round/>
                      <a:headEnd type="none" w="med" len="med"/>
                      <a:tailEnd type="none" w="med" len="med"/>
                    </a:lnB>
                  </a:tcPr>
                </a:tc>
                <a:tc>
                  <a:txBody>
                    <a:bodyPr/>
                    <a:lstStyle/>
                    <a:p>
                      <a:endParaRPr lang="en-US" sz="1200" dirty="0">
                        <a:latin typeface="+mn-lt"/>
                      </a:endParaRPr>
                    </a:p>
                  </a:txBody>
                  <a:tcPr marL="9525" marR="9525" marT="9525" marB="0" anchor="b">
                    <a:lnL>
                      <a:noFill/>
                    </a:lnL>
                    <a:lnR>
                      <a:noFill/>
                    </a:lnR>
                    <a:lnT w="6350" cap="flat" cmpd="sng" algn="ctr">
                      <a:noFill/>
                      <a:prstDash val="dot"/>
                      <a:round/>
                      <a:headEnd type="none" w="med" len="med"/>
                      <a:tailEnd type="none" w="med" len="med"/>
                    </a:lnT>
                    <a:lnB w="6350" cap="flat" cmpd="sng" algn="ctr">
                      <a:solidFill>
                        <a:srgbClr val="000000"/>
                      </a:solidFill>
                      <a:prstDash val="dot"/>
                      <a:round/>
                      <a:headEnd type="none" w="med" len="med"/>
                      <a:tailEnd type="none" w="med" len="med"/>
                    </a:lnB>
                  </a:tcPr>
                </a:tc>
              </a:tr>
              <a:tr h="264583">
                <a:tc>
                  <a:txBody>
                    <a:bodyPr/>
                    <a:lstStyle/>
                    <a:p>
                      <a:pPr algn="l" fontAlgn="b"/>
                      <a:r>
                        <a:rPr lang="en-US" sz="1400" b="0" i="0" u="none" strike="noStrike">
                          <a:solidFill>
                            <a:srgbClr val="000000"/>
                          </a:solidFill>
                          <a:latin typeface="+mn-lt"/>
                        </a:rPr>
                        <a:t>Case Western Reserve University *</a:t>
                      </a:r>
                    </a:p>
                  </a:txBody>
                  <a:tcPr marL="9525" marR="9525" marT="9525" marB="0" anchor="b">
                    <a:lnL>
                      <a:noFill/>
                    </a:lnL>
                    <a:lnR>
                      <a:noFill/>
                    </a:lnR>
                    <a:lnT w="6350" cap="flat" cmpd="sng" algn="ctr">
                      <a:solidFill>
                        <a:srgbClr val="000000"/>
                      </a:solidFill>
                      <a:prstDash val="dot"/>
                      <a:round/>
                      <a:headEnd type="none" w="med" len="med"/>
                      <a:tailEnd type="none" w="med" len="med"/>
                    </a:lnT>
                    <a:lnB>
                      <a:noFill/>
                    </a:lnB>
                  </a:tcPr>
                </a:tc>
                <a:tc>
                  <a:txBody>
                    <a:bodyPr/>
                    <a:lstStyle/>
                    <a:p>
                      <a:pPr algn="ctr" fontAlgn="b"/>
                      <a:r>
                        <a:rPr lang="en-US" sz="1200" b="0" i="0" u="none" strike="noStrike" dirty="0">
                          <a:solidFill>
                            <a:srgbClr val="000000"/>
                          </a:solidFill>
                          <a:latin typeface="+mn-lt"/>
                        </a:rPr>
                        <a:t>2000</a:t>
                      </a:r>
                    </a:p>
                  </a:txBody>
                  <a:tcPr marL="9525" marR="9525" marT="9525" marB="0" anchor="b">
                    <a:lnL>
                      <a:noFill/>
                    </a:lnL>
                    <a:lnR>
                      <a:noFill/>
                    </a:lnR>
                    <a:lnT w="6350" cap="flat" cmpd="sng" algn="ctr">
                      <a:solidFill>
                        <a:srgbClr val="000000"/>
                      </a:solidFill>
                      <a:prstDash val="dot"/>
                      <a:round/>
                      <a:headEnd type="none" w="med" len="med"/>
                      <a:tailEnd type="none" w="med" len="med"/>
                    </a:lnT>
                    <a:lnB>
                      <a:noFill/>
                    </a:lnB>
                  </a:tcPr>
                </a:tc>
                <a:tc>
                  <a:txBody>
                    <a:bodyPr/>
                    <a:lstStyle/>
                    <a:p>
                      <a:pPr algn="ctr" fontAlgn="b"/>
                      <a:r>
                        <a:rPr lang="en-US" sz="1200" b="0" i="0" u="none" strike="noStrike" dirty="0">
                          <a:solidFill>
                            <a:srgbClr val="000000"/>
                          </a:solidFill>
                          <a:latin typeface="+mn-lt"/>
                        </a:rPr>
                        <a:t>X</a:t>
                      </a:r>
                    </a:p>
                  </a:txBody>
                  <a:tcPr marL="9525" marR="9525" marT="9525" marB="0" anchor="b">
                    <a:lnL>
                      <a:noFill/>
                    </a:lnL>
                    <a:lnR>
                      <a:noFill/>
                    </a:lnR>
                    <a:lnT w="6350" cap="flat" cmpd="sng" algn="ctr">
                      <a:solidFill>
                        <a:srgbClr val="000000"/>
                      </a:solidFill>
                      <a:prstDash val="dot"/>
                      <a:round/>
                      <a:headEnd type="none" w="med" len="med"/>
                      <a:tailEnd type="none" w="med" len="med"/>
                    </a:lnT>
                    <a:lnB>
                      <a:noFill/>
                    </a:lnB>
                  </a:tcPr>
                </a:tc>
                <a:tc>
                  <a:txBody>
                    <a:bodyPr/>
                    <a:lstStyle/>
                    <a:p>
                      <a:pPr algn="ctr" fontAlgn="b"/>
                      <a:r>
                        <a:rPr lang="en-US" sz="1200" b="0" i="0" u="none" strike="noStrike">
                          <a:solidFill>
                            <a:srgbClr val="000000"/>
                          </a:solidFill>
                          <a:latin typeface="+mn-lt"/>
                        </a:rPr>
                        <a:t> </a:t>
                      </a:r>
                    </a:p>
                  </a:txBody>
                  <a:tcPr marL="9525" marR="9525" marT="9525" marB="0" anchor="b">
                    <a:lnL>
                      <a:noFill/>
                    </a:lnL>
                    <a:lnR>
                      <a:noFill/>
                    </a:lnR>
                    <a:lnT w="6350" cap="flat" cmpd="sng" algn="ctr">
                      <a:solidFill>
                        <a:srgbClr val="000000"/>
                      </a:solidFill>
                      <a:prstDash val="dot"/>
                      <a:round/>
                      <a:headEnd type="none" w="med" len="med"/>
                      <a:tailEnd type="none" w="med" len="med"/>
                    </a:lnT>
                    <a:lnB>
                      <a:noFill/>
                    </a:lnB>
                  </a:tcPr>
                </a:tc>
                <a:tc>
                  <a:txBody>
                    <a:bodyPr/>
                    <a:lstStyle/>
                    <a:p>
                      <a:pPr algn="ctr" fontAlgn="b"/>
                      <a:r>
                        <a:rPr lang="en-US" sz="1200" b="0" i="0" u="none" strike="noStrike">
                          <a:solidFill>
                            <a:srgbClr val="000000"/>
                          </a:solidFill>
                          <a:latin typeface="+mn-lt"/>
                        </a:rPr>
                        <a:t>X</a:t>
                      </a:r>
                    </a:p>
                  </a:txBody>
                  <a:tcPr marL="9525" marR="9525" marT="9525" marB="0" anchor="b">
                    <a:lnL>
                      <a:noFill/>
                    </a:lnL>
                    <a:lnR>
                      <a:noFill/>
                    </a:lnR>
                    <a:lnT w="6350" cap="flat" cmpd="sng" algn="ctr">
                      <a:solidFill>
                        <a:srgbClr val="000000"/>
                      </a:solidFill>
                      <a:prstDash val="dot"/>
                      <a:round/>
                      <a:headEnd type="none" w="med" len="med"/>
                      <a:tailEnd type="none" w="med" len="med"/>
                    </a:lnT>
                    <a:lnB>
                      <a:noFill/>
                    </a:lnB>
                  </a:tcPr>
                </a:tc>
                <a:tc>
                  <a:txBody>
                    <a:bodyPr/>
                    <a:lstStyle/>
                    <a:p>
                      <a:pPr algn="ctr" fontAlgn="b"/>
                      <a:r>
                        <a:rPr lang="en-US" sz="1200" b="0" i="0" u="none" strike="noStrike" dirty="0">
                          <a:solidFill>
                            <a:srgbClr val="000000"/>
                          </a:solidFill>
                          <a:latin typeface="+mn-lt"/>
                        </a:rPr>
                        <a:t>3 years</a:t>
                      </a:r>
                    </a:p>
                  </a:txBody>
                  <a:tcPr marL="9525" marR="9525" marT="9525" marB="0" anchor="b">
                    <a:lnL>
                      <a:noFill/>
                    </a:lnL>
                    <a:lnR>
                      <a:noFill/>
                    </a:lnR>
                    <a:lnT w="6350" cap="flat" cmpd="sng" algn="ctr">
                      <a:solidFill>
                        <a:srgbClr val="000000"/>
                      </a:solidFill>
                      <a:prstDash val="dot"/>
                      <a:round/>
                      <a:headEnd type="none" w="med" len="med"/>
                      <a:tailEnd type="none" w="med" len="med"/>
                    </a:lnT>
                    <a:lnB>
                      <a:noFill/>
                    </a:lnB>
                  </a:tcPr>
                </a:tc>
                <a:tc>
                  <a:txBody>
                    <a:bodyPr/>
                    <a:lstStyle/>
                    <a:p>
                      <a:pPr algn="ctr" fontAlgn="b"/>
                      <a:r>
                        <a:rPr lang="en-US" sz="1200" b="0" i="0" u="none" strike="noStrike">
                          <a:solidFill>
                            <a:srgbClr val="000000"/>
                          </a:solidFill>
                          <a:latin typeface="+mn-lt"/>
                        </a:rPr>
                        <a:t>X</a:t>
                      </a:r>
                    </a:p>
                  </a:txBody>
                  <a:tcPr marL="9525" marR="9525" marT="9525" marB="0" anchor="b">
                    <a:lnL>
                      <a:noFill/>
                    </a:lnL>
                    <a:lnR>
                      <a:noFill/>
                    </a:lnR>
                    <a:lnT w="6350" cap="flat" cmpd="sng" algn="ctr">
                      <a:solidFill>
                        <a:srgbClr val="000000"/>
                      </a:solidFill>
                      <a:prstDash val="dot"/>
                      <a:round/>
                      <a:headEnd type="none" w="med" len="med"/>
                      <a:tailEnd type="none" w="med" len="med"/>
                    </a:lnT>
                    <a:lnB>
                      <a:noFill/>
                    </a:lnB>
                  </a:tcPr>
                </a:tc>
                <a:tc>
                  <a:txBody>
                    <a:bodyPr/>
                    <a:lstStyle/>
                    <a:p>
                      <a:pPr algn="ctr" fontAlgn="b"/>
                      <a:r>
                        <a:rPr lang="en-US" sz="1200" b="0" i="0" u="none" strike="noStrike">
                          <a:solidFill>
                            <a:srgbClr val="000000"/>
                          </a:solidFill>
                          <a:latin typeface="+mn-lt"/>
                        </a:rPr>
                        <a:t>X</a:t>
                      </a:r>
                    </a:p>
                  </a:txBody>
                  <a:tcPr marL="9525" marR="9525" marT="9525" marB="0" anchor="b">
                    <a:lnL>
                      <a:noFill/>
                    </a:lnL>
                    <a:lnR>
                      <a:noFill/>
                    </a:lnR>
                    <a:lnT w="6350" cap="flat" cmpd="sng" algn="ctr">
                      <a:solidFill>
                        <a:srgbClr val="000000"/>
                      </a:solidFill>
                      <a:prstDash val="dot"/>
                      <a:round/>
                      <a:headEnd type="none" w="med" len="med"/>
                      <a:tailEnd type="none" w="med" len="med"/>
                    </a:lnT>
                    <a:lnB>
                      <a:noFill/>
                    </a:lnB>
                  </a:tcPr>
                </a:tc>
                <a:tc>
                  <a:txBody>
                    <a:bodyPr/>
                    <a:lstStyle/>
                    <a:p>
                      <a:pPr algn="ctr" fontAlgn="b"/>
                      <a:r>
                        <a:rPr lang="en-US" sz="1200" b="0" i="0" u="none" strike="noStrike">
                          <a:solidFill>
                            <a:srgbClr val="000000"/>
                          </a:solidFill>
                          <a:latin typeface="+mn-lt"/>
                        </a:rPr>
                        <a:t>X</a:t>
                      </a:r>
                    </a:p>
                  </a:txBody>
                  <a:tcPr marL="9525" marR="9525" marT="9525" marB="0" anchor="b">
                    <a:lnL>
                      <a:noFill/>
                    </a:lnL>
                    <a:lnR>
                      <a:noFill/>
                    </a:lnR>
                    <a:lnT w="6350" cap="flat" cmpd="sng" algn="ctr">
                      <a:solidFill>
                        <a:srgbClr val="000000"/>
                      </a:solidFill>
                      <a:prstDash val="dot"/>
                      <a:round/>
                      <a:headEnd type="none" w="med" len="med"/>
                      <a:tailEnd type="none" w="med" len="med"/>
                    </a:lnT>
                    <a:lnB>
                      <a:noFill/>
                    </a:lnB>
                  </a:tcPr>
                </a:tc>
                <a:tc>
                  <a:txBody>
                    <a:bodyPr/>
                    <a:lstStyle/>
                    <a:p>
                      <a:pPr algn="ctr" fontAlgn="b"/>
                      <a:r>
                        <a:rPr lang="en-US" sz="1200" b="0" i="0" u="none" strike="noStrike">
                          <a:solidFill>
                            <a:srgbClr val="000000"/>
                          </a:solidFill>
                          <a:latin typeface="+mn-lt"/>
                        </a:rPr>
                        <a:t>X</a:t>
                      </a:r>
                    </a:p>
                  </a:txBody>
                  <a:tcPr marL="9525" marR="9525" marT="9525" marB="0" anchor="b">
                    <a:lnL>
                      <a:noFill/>
                    </a:lnL>
                    <a:lnR>
                      <a:noFill/>
                    </a:lnR>
                    <a:lnT w="6350" cap="flat" cmpd="sng" algn="ctr">
                      <a:solidFill>
                        <a:srgbClr val="000000"/>
                      </a:solidFill>
                      <a:prstDash val="dot"/>
                      <a:round/>
                      <a:headEnd type="none" w="med" len="med"/>
                      <a:tailEnd type="none" w="med" len="med"/>
                    </a:lnT>
                    <a:lnB>
                      <a:noFill/>
                    </a:lnB>
                  </a:tcPr>
                </a:tc>
                <a:tc>
                  <a:txBody>
                    <a:bodyPr/>
                    <a:lstStyle/>
                    <a:p>
                      <a:pPr algn="l" fontAlgn="b"/>
                      <a:r>
                        <a:rPr lang="en-US" sz="1200" b="0" i="0" u="none" strike="noStrike" dirty="0">
                          <a:solidFill>
                            <a:srgbClr val="000000"/>
                          </a:solidFill>
                          <a:latin typeface="+mn-lt"/>
                        </a:rPr>
                        <a:t> </a:t>
                      </a:r>
                    </a:p>
                  </a:txBody>
                  <a:tcPr marL="9525" marR="9525" marT="9525" marB="0" anchor="b">
                    <a:lnL>
                      <a:noFill/>
                    </a:lnL>
                    <a:lnR>
                      <a:noFill/>
                    </a:lnR>
                    <a:lnT w="6350" cap="flat" cmpd="sng" algn="ctr">
                      <a:solidFill>
                        <a:srgbClr val="000000"/>
                      </a:solidFill>
                      <a:prstDash val="dot"/>
                      <a:round/>
                      <a:headEnd type="none" w="med" len="med"/>
                      <a:tailEnd type="none" w="med" len="med"/>
                    </a:lnT>
                    <a:lnB>
                      <a:noFill/>
                    </a:lnB>
                  </a:tcPr>
                </a:tc>
              </a:tr>
              <a:tr h="264583">
                <a:tc>
                  <a:txBody>
                    <a:bodyPr/>
                    <a:lstStyle/>
                    <a:p>
                      <a:pPr algn="l" fontAlgn="b"/>
                      <a:r>
                        <a:rPr lang="en-US" sz="1400" b="0" i="0" u="none" strike="noStrike">
                          <a:solidFill>
                            <a:srgbClr val="000000"/>
                          </a:solidFill>
                          <a:latin typeface="+mn-lt"/>
                        </a:rPr>
                        <a:t>New York University *</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latin typeface="+mn-lt"/>
                        </a:rPr>
                        <a:t>2010</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latin typeface="+mn-lt"/>
                        </a:rPr>
                        <a:t>X</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latin typeface="+mn-lt"/>
                        </a:rPr>
                        <a:t>X</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latin typeface="+mn-lt"/>
                        </a:rPr>
                        <a:t>X</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latin typeface="+mn-lt"/>
                        </a:rPr>
                        <a:t>3 years</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latin typeface="+mn-lt"/>
                        </a:rPr>
                        <a:t>X</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latin typeface="+mn-lt"/>
                        </a:rPr>
                        <a:t>X</a:t>
                      </a: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latin typeface="+mn-lt"/>
                      </a:endParaRP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latin typeface="+mn-lt"/>
                        </a:rPr>
                        <a:t>X</a:t>
                      </a: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latin typeface="+mn-lt"/>
                      </a:endParaRPr>
                    </a:p>
                  </a:txBody>
                  <a:tcPr marL="9525" marR="9525" marT="9525" marB="0" anchor="b">
                    <a:lnL>
                      <a:noFill/>
                    </a:lnL>
                    <a:lnR>
                      <a:noFill/>
                    </a:lnR>
                    <a:lnT>
                      <a:noFill/>
                    </a:lnT>
                    <a:lnB>
                      <a:noFill/>
                    </a:lnB>
                  </a:tcPr>
                </a:tc>
              </a:tr>
              <a:tr h="264583">
                <a:tc>
                  <a:txBody>
                    <a:bodyPr/>
                    <a:lstStyle/>
                    <a:p>
                      <a:pPr algn="l" fontAlgn="b"/>
                      <a:r>
                        <a:rPr lang="en-US" sz="1400" b="0" i="0" u="none" strike="noStrike">
                          <a:solidFill>
                            <a:srgbClr val="000000"/>
                          </a:solidFill>
                          <a:latin typeface="+mn-lt"/>
                        </a:rPr>
                        <a:t>University of Rochester *</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latin typeface="+mn-lt"/>
                        </a:rPr>
                        <a:t>2014</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latin typeface="+mn-lt"/>
                        </a:rPr>
                        <a:t>X</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latin typeface="+mn-lt"/>
                        </a:rPr>
                        <a:t>X</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latin typeface="+mn-lt"/>
                        </a:rPr>
                        <a:t>X</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latin typeface="+mn-lt"/>
                        </a:rPr>
                        <a:t>3 years</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latin typeface="+mn-lt"/>
                        </a:rPr>
                        <a:t>X</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latin typeface="+mn-lt"/>
                        </a:rPr>
                        <a:t>X</a:t>
                      </a: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latin typeface="+mn-lt"/>
                      </a:endParaRPr>
                    </a:p>
                  </a:txBody>
                  <a:tcPr marL="9525" marR="9525" marT="9525" marB="0" anchor="b">
                    <a:lnL>
                      <a:noFill/>
                    </a:lnL>
                    <a:lnR>
                      <a:noFill/>
                    </a:lnR>
                    <a:lnT>
                      <a:noFill/>
                    </a:lnT>
                    <a:lnB>
                      <a:noFill/>
                    </a:lnB>
                  </a:tcPr>
                </a:tc>
                <a:tc>
                  <a:txBody>
                    <a:bodyPr/>
                    <a:lstStyle/>
                    <a:p>
                      <a:pPr algn="ctr" fontAlgn="b"/>
                      <a:endParaRPr lang="en-US" sz="1200" b="0" i="0" u="none" strike="noStrike" dirty="0">
                        <a:solidFill>
                          <a:srgbClr val="000000"/>
                        </a:solidFill>
                        <a:latin typeface="+mn-lt"/>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latin typeface="+mn-lt"/>
                      </a:endParaRPr>
                    </a:p>
                  </a:txBody>
                  <a:tcPr marL="9525" marR="9525" marT="9525" marB="0" anchor="b">
                    <a:lnL>
                      <a:noFill/>
                    </a:lnL>
                    <a:lnR>
                      <a:noFill/>
                    </a:lnR>
                    <a:lnT>
                      <a:noFill/>
                    </a:lnT>
                    <a:lnB>
                      <a:noFill/>
                    </a:lnB>
                  </a:tcPr>
                </a:tc>
              </a:tr>
              <a:tr h="264583">
                <a:tc>
                  <a:txBody>
                    <a:bodyPr/>
                    <a:lstStyle/>
                    <a:p>
                      <a:pPr algn="l" fontAlgn="b"/>
                      <a:r>
                        <a:rPr lang="en-US" sz="1400" b="0" i="1" u="none" strike="noStrike">
                          <a:solidFill>
                            <a:srgbClr val="000000"/>
                          </a:solidFill>
                          <a:latin typeface="+mn-lt"/>
                        </a:rPr>
                        <a:t>University of Miami</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latin typeface="+mn-lt"/>
                        </a:rPr>
                        <a:t>2014</a:t>
                      </a:r>
                    </a:p>
                  </a:txBody>
                  <a:tcPr marL="9525" marR="9525" marT="9525" marB="0" anchor="b">
                    <a:lnL>
                      <a:noFill/>
                    </a:lnL>
                    <a:lnR>
                      <a:noFill/>
                    </a:lnR>
                    <a:lnT>
                      <a:noFill/>
                    </a:lnT>
                    <a:lnB>
                      <a:noFill/>
                    </a:lnB>
                  </a:tcPr>
                </a:tc>
                <a:tc>
                  <a:txBody>
                    <a:bodyPr/>
                    <a:lstStyle/>
                    <a:p>
                      <a:pPr algn="ctr" fontAlgn="b"/>
                      <a:endParaRPr lang="en-US" sz="1200" b="0" i="1" u="none" strike="noStrike">
                        <a:solidFill>
                          <a:srgbClr val="000000"/>
                        </a:solidFill>
                        <a:latin typeface="+mn-lt"/>
                      </a:endParaRPr>
                    </a:p>
                  </a:txBody>
                  <a:tcPr marL="9525" marR="9525" marT="9525" marB="0" anchor="b">
                    <a:lnL>
                      <a:noFill/>
                    </a:lnL>
                    <a:lnR>
                      <a:noFill/>
                    </a:lnR>
                    <a:lnT>
                      <a:noFill/>
                    </a:lnT>
                    <a:lnB>
                      <a:noFill/>
                    </a:lnB>
                  </a:tcPr>
                </a:tc>
                <a:tc>
                  <a:txBody>
                    <a:bodyPr/>
                    <a:lstStyle/>
                    <a:p>
                      <a:pPr algn="ctr" fontAlgn="b"/>
                      <a:endParaRPr lang="en-US" sz="1200" b="0" i="1" u="none" strike="noStrike">
                        <a:solidFill>
                          <a:srgbClr val="000000"/>
                        </a:solidFill>
                        <a:latin typeface="+mn-lt"/>
                      </a:endParaRPr>
                    </a:p>
                  </a:txBody>
                  <a:tcPr marL="9525" marR="9525" marT="9525" marB="0" anchor="b">
                    <a:lnL>
                      <a:noFill/>
                    </a:lnL>
                    <a:lnR>
                      <a:noFill/>
                    </a:lnR>
                    <a:lnT>
                      <a:noFill/>
                    </a:lnT>
                    <a:lnB>
                      <a:noFill/>
                    </a:lnB>
                  </a:tcPr>
                </a:tc>
                <a:tc>
                  <a:txBody>
                    <a:bodyPr/>
                    <a:lstStyle/>
                    <a:p>
                      <a:pPr algn="ctr" fontAlgn="b"/>
                      <a:endParaRPr lang="en-US" sz="1200" b="0" i="1" u="none" strike="noStrike">
                        <a:solidFill>
                          <a:srgbClr val="000000"/>
                        </a:solidFill>
                        <a:latin typeface="+mn-lt"/>
                      </a:endParaRPr>
                    </a:p>
                  </a:txBody>
                  <a:tcPr marL="9525" marR="9525" marT="9525" marB="0" anchor="b">
                    <a:lnL>
                      <a:noFill/>
                    </a:lnL>
                    <a:lnR>
                      <a:noFill/>
                    </a:lnR>
                    <a:lnT>
                      <a:noFill/>
                    </a:lnT>
                    <a:lnB>
                      <a:noFill/>
                    </a:lnB>
                  </a:tcPr>
                </a:tc>
                <a:tc>
                  <a:txBody>
                    <a:bodyPr/>
                    <a:lstStyle/>
                    <a:p>
                      <a:pPr algn="ctr" fontAlgn="b"/>
                      <a:r>
                        <a:rPr lang="en-US" sz="1200" b="0" i="1" u="none" strike="noStrike">
                          <a:solidFill>
                            <a:srgbClr val="000000"/>
                          </a:solidFill>
                          <a:latin typeface="+mn-lt"/>
                        </a:rPr>
                        <a:t>7 years</a:t>
                      </a:r>
                    </a:p>
                  </a:txBody>
                  <a:tcPr marL="9525" marR="9525" marT="9525" marB="0" anchor="b">
                    <a:lnL>
                      <a:noFill/>
                    </a:lnL>
                    <a:lnR>
                      <a:noFill/>
                    </a:lnR>
                    <a:lnT>
                      <a:noFill/>
                    </a:lnT>
                    <a:lnB>
                      <a:noFill/>
                    </a:lnB>
                  </a:tcPr>
                </a:tc>
                <a:tc>
                  <a:txBody>
                    <a:bodyPr/>
                    <a:lstStyle/>
                    <a:p>
                      <a:pPr algn="ctr" fontAlgn="b"/>
                      <a:endParaRPr lang="en-US" sz="1200" b="0" i="1" u="none" strike="noStrike">
                        <a:solidFill>
                          <a:srgbClr val="000000"/>
                        </a:solidFill>
                        <a:latin typeface="+mn-lt"/>
                      </a:endParaRPr>
                    </a:p>
                  </a:txBody>
                  <a:tcPr marL="9525" marR="9525" marT="9525" marB="0" anchor="b">
                    <a:lnL>
                      <a:noFill/>
                    </a:lnL>
                    <a:lnR>
                      <a:noFill/>
                    </a:lnR>
                    <a:lnT>
                      <a:noFill/>
                    </a:lnT>
                    <a:lnB>
                      <a:noFill/>
                    </a:lnB>
                  </a:tcPr>
                </a:tc>
                <a:tc>
                  <a:txBody>
                    <a:bodyPr/>
                    <a:lstStyle/>
                    <a:p>
                      <a:pPr algn="ctr" fontAlgn="b"/>
                      <a:endParaRPr lang="en-US" sz="1200" b="0" i="1" u="none" strike="noStrike">
                        <a:solidFill>
                          <a:srgbClr val="000000"/>
                        </a:solidFill>
                        <a:latin typeface="+mn-lt"/>
                      </a:endParaRPr>
                    </a:p>
                  </a:txBody>
                  <a:tcPr marL="9525" marR="9525" marT="9525" marB="0" anchor="b">
                    <a:lnL>
                      <a:noFill/>
                    </a:lnL>
                    <a:lnR>
                      <a:noFill/>
                    </a:lnR>
                    <a:lnT>
                      <a:noFill/>
                    </a:lnT>
                    <a:lnB>
                      <a:noFill/>
                    </a:lnB>
                  </a:tcPr>
                </a:tc>
                <a:tc>
                  <a:txBody>
                    <a:bodyPr/>
                    <a:lstStyle/>
                    <a:p>
                      <a:pPr algn="ctr" fontAlgn="b"/>
                      <a:endParaRPr lang="en-US" sz="1200" b="0" i="1" u="none" strike="noStrike" dirty="0">
                        <a:solidFill>
                          <a:srgbClr val="000000"/>
                        </a:solidFill>
                        <a:latin typeface="+mn-lt"/>
                      </a:endParaRPr>
                    </a:p>
                  </a:txBody>
                  <a:tcPr marL="9525" marR="9525" marT="9525" marB="0" anchor="b">
                    <a:lnL>
                      <a:noFill/>
                    </a:lnL>
                    <a:lnR>
                      <a:noFill/>
                    </a:lnR>
                    <a:lnT>
                      <a:noFill/>
                    </a:lnT>
                    <a:lnB>
                      <a:noFill/>
                    </a:lnB>
                  </a:tcPr>
                </a:tc>
                <a:tc>
                  <a:txBody>
                    <a:bodyPr/>
                    <a:lstStyle/>
                    <a:p>
                      <a:pPr algn="ctr" fontAlgn="b"/>
                      <a:endParaRPr lang="en-US" sz="1200" b="0" i="1" u="none" strike="noStrike">
                        <a:solidFill>
                          <a:srgbClr val="000000"/>
                        </a:solidFill>
                        <a:latin typeface="+mn-lt"/>
                      </a:endParaRPr>
                    </a:p>
                  </a:txBody>
                  <a:tcPr marL="9525" marR="9525" marT="9525" marB="0" anchor="b">
                    <a:lnL>
                      <a:noFill/>
                    </a:lnL>
                    <a:lnR>
                      <a:noFill/>
                    </a:lnR>
                    <a:lnT>
                      <a:noFill/>
                    </a:lnT>
                    <a:lnB>
                      <a:noFill/>
                    </a:lnB>
                  </a:tcPr>
                </a:tc>
                <a:tc>
                  <a:txBody>
                    <a:bodyPr/>
                    <a:lstStyle/>
                    <a:p>
                      <a:pPr algn="l" fontAlgn="b"/>
                      <a:r>
                        <a:rPr lang="en-US" sz="1200" b="0" i="1" u="none" strike="noStrike">
                          <a:solidFill>
                            <a:srgbClr val="000000"/>
                          </a:solidFill>
                          <a:latin typeface="+mn-lt"/>
                        </a:rPr>
                        <a:t>in faculty manual</a:t>
                      </a:r>
                    </a:p>
                  </a:txBody>
                  <a:tcPr marL="9525" marR="9525" marT="9525" marB="0" anchor="b">
                    <a:lnL>
                      <a:noFill/>
                    </a:lnL>
                    <a:lnR>
                      <a:noFill/>
                    </a:lnR>
                    <a:lnT>
                      <a:noFill/>
                    </a:lnT>
                    <a:lnB>
                      <a:noFill/>
                    </a:lnB>
                  </a:tcPr>
                </a:tc>
              </a:tr>
              <a:tr h="264583">
                <a:tc>
                  <a:txBody>
                    <a:bodyPr/>
                    <a:lstStyle/>
                    <a:p>
                      <a:pPr algn="l" fontAlgn="b"/>
                      <a:r>
                        <a:rPr lang="en-US" sz="1400" b="0" i="0" u="none" strike="noStrike">
                          <a:solidFill>
                            <a:srgbClr val="000000"/>
                          </a:solidFill>
                          <a:latin typeface="+mn-lt"/>
                        </a:rPr>
                        <a:t>Emory University *</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latin typeface="+mn-lt"/>
                        </a:rPr>
                        <a:t>2007</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latin typeface="+mn-lt"/>
                        </a:rPr>
                        <a:t>X</a:t>
                      </a:r>
                    </a:p>
                  </a:txBody>
                  <a:tcPr marL="9525" marR="9525" marT="9525" marB="0" anchor="b">
                    <a:lnL>
                      <a:noFill/>
                    </a:lnL>
                    <a:lnR>
                      <a:noFill/>
                    </a:lnR>
                    <a:lnT>
                      <a:noFill/>
                    </a:lnT>
                    <a:lnB>
                      <a:noFill/>
                    </a:lnB>
                  </a:tcPr>
                </a:tc>
                <a:tc>
                  <a:txBody>
                    <a:bodyPr/>
                    <a:lstStyle/>
                    <a:p>
                      <a:pPr algn="ctr" fontAlgn="b"/>
                      <a:endParaRPr lang="en-US" sz="1200" b="0" i="0" u="none" strike="noStrike" dirty="0">
                        <a:solidFill>
                          <a:srgbClr val="000000"/>
                        </a:solidFill>
                        <a:latin typeface="+mn-lt"/>
                      </a:endParaRP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latin typeface="+mn-lt"/>
                      </a:endParaRP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latin typeface="+mn-lt"/>
                        </a:rPr>
                        <a:t>7 years</a:t>
                      </a:r>
                    </a:p>
                  </a:txBody>
                  <a:tcPr marL="9525" marR="9525" marT="9525" marB="0" anchor="b">
                    <a:lnL>
                      <a:noFill/>
                    </a:lnL>
                    <a:lnR>
                      <a:noFill/>
                    </a:lnR>
                    <a:lnT>
                      <a:noFill/>
                    </a:lnT>
                    <a:lnB>
                      <a:noFill/>
                    </a:lnB>
                  </a:tcPr>
                </a:tc>
                <a:tc>
                  <a:txBody>
                    <a:bodyPr/>
                    <a:lstStyle/>
                    <a:p>
                      <a:pPr algn="ctr" fontAlgn="b"/>
                      <a:endParaRPr lang="en-US" sz="1200" b="0" i="0" u="none" strike="noStrike" dirty="0">
                        <a:solidFill>
                          <a:srgbClr val="000000"/>
                        </a:solidFill>
                        <a:latin typeface="+mn-lt"/>
                      </a:endParaRP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latin typeface="+mn-lt"/>
                        </a:rPr>
                        <a:t>X</a:t>
                      </a:r>
                    </a:p>
                  </a:txBody>
                  <a:tcPr marL="9525" marR="9525" marT="9525" marB="0" anchor="b">
                    <a:lnL>
                      <a:noFill/>
                    </a:lnL>
                    <a:lnR>
                      <a:noFill/>
                    </a:lnR>
                    <a:lnT>
                      <a:noFill/>
                    </a:lnT>
                    <a:lnB>
                      <a:noFill/>
                    </a:lnB>
                  </a:tcPr>
                </a:tc>
                <a:tc>
                  <a:txBody>
                    <a:bodyPr/>
                    <a:lstStyle/>
                    <a:p>
                      <a:pPr algn="ctr" fontAlgn="b"/>
                      <a:endParaRPr lang="en-US" sz="1200" b="0" i="0" u="none" strike="noStrike" dirty="0">
                        <a:solidFill>
                          <a:srgbClr val="000000"/>
                        </a:solidFill>
                        <a:latin typeface="+mn-lt"/>
                      </a:endParaRP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latin typeface="+mn-lt"/>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latin typeface="+mn-lt"/>
                        </a:rPr>
                        <a:t>in faculty manual</a:t>
                      </a:r>
                    </a:p>
                  </a:txBody>
                  <a:tcPr marL="9525" marR="9525" marT="9525" marB="0" anchor="b">
                    <a:lnL>
                      <a:noFill/>
                    </a:lnL>
                    <a:lnR>
                      <a:noFill/>
                    </a:lnR>
                    <a:lnT>
                      <a:noFill/>
                    </a:lnT>
                    <a:lnB>
                      <a:noFill/>
                    </a:lnB>
                  </a:tcPr>
                </a:tc>
              </a:tr>
              <a:tr h="264583">
                <a:tc>
                  <a:txBody>
                    <a:bodyPr/>
                    <a:lstStyle/>
                    <a:p>
                      <a:pPr algn="l" fontAlgn="b"/>
                      <a:r>
                        <a:rPr lang="en-US" sz="1400" b="0" i="0" u="none" strike="noStrike">
                          <a:solidFill>
                            <a:srgbClr val="000000"/>
                          </a:solidFill>
                          <a:latin typeface="+mn-lt"/>
                        </a:rPr>
                        <a:t>Brandeis University *</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latin typeface="+mn-lt"/>
                        </a:rPr>
                        <a:t>2003</a:t>
                      </a: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latin typeface="+mn-lt"/>
                      </a:endParaRP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latin typeface="+mn-lt"/>
                        </a:rPr>
                        <a:t>X</a:t>
                      </a: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latin typeface="+mn-lt"/>
                      </a:endParaRP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latin typeface="+mn-lt"/>
                      </a:endParaRP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latin typeface="+mn-lt"/>
                      </a:endParaRPr>
                    </a:p>
                  </a:txBody>
                  <a:tcPr marL="9525" marR="9525" marT="9525" marB="0" anchor="b">
                    <a:lnL>
                      <a:noFill/>
                    </a:lnL>
                    <a:lnR>
                      <a:noFill/>
                    </a:lnR>
                    <a:lnT>
                      <a:noFill/>
                    </a:lnT>
                    <a:lnB>
                      <a:noFill/>
                    </a:lnB>
                  </a:tcPr>
                </a:tc>
                <a:tc>
                  <a:txBody>
                    <a:bodyPr/>
                    <a:lstStyle/>
                    <a:p>
                      <a:pPr algn="ctr" fontAlgn="b"/>
                      <a:endParaRPr lang="en-US" sz="1200" b="0" i="0" u="none" strike="noStrike" dirty="0">
                        <a:solidFill>
                          <a:srgbClr val="000000"/>
                        </a:solidFill>
                        <a:latin typeface="+mn-lt"/>
                      </a:endParaRP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latin typeface="+mn-lt"/>
                      </a:endParaRP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latin typeface="+mn-lt"/>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latin typeface="+mn-lt"/>
                        </a:rPr>
                        <a:t>in IP policy</a:t>
                      </a:r>
                    </a:p>
                  </a:txBody>
                  <a:tcPr marL="9525" marR="9525" marT="9525" marB="0" anchor="b">
                    <a:lnL>
                      <a:noFill/>
                    </a:lnL>
                    <a:lnR>
                      <a:noFill/>
                    </a:lnR>
                    <a:lnT>
                      <a:noFill/>
                    </a:lnT>
                    <a:lnB>
                      <a:noFill/>
                    </a:lnB>
                  </a:tcPr>
                </a:tc>
              </a:tr>
              <a:tr h="264583">
                <a:tc>
                  <a:txBody>
                    <a:bodyPr/>
                    <a:lstStyle/>
                    <a:p>
                      <a:pPr algn="l" fontAlgn="b"/>
                      <a:r>
                        <a:rPr lang="en-US" sz="1400" b="0" i="0" u="none" strike="noStrike">
                          <a:solidFill>
                            <a:srgbClr val="000000"/>
                          </a:solidFill>
                          <a:latin typeface="+mn-lt"/>
                        </a:rPr>
                        <a:t>University of Southern California *</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latin typeface="+mn-lt"/>
                        </a:rPr>
                        <a:t>2001</a:t>
                      </a: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latin typeface="+mn-lt"/>
                      </a:endParaRP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latin typeface="+mn-lt"/>
                        </a:rPr>
                        <a:t>X</a:t>
                      </a:r>
                    </a:p>
                  </a:txBody>
                  <a:tcPr marL="9525" marR="9525" marT="9525" marB="0" anchor="b">
                    <a:lnL>
                      <a:noFill/>
                    </a:lnL>
                    <a:lnR>
                      <a:noFill/>
                    </a:lnR>
                    <a:lnT>
                      <a:noFill/>
                    </a:lnT>
                    <a:lnB>
                      <a:noFill/>
                    </a:lnB>
                  </a:tcPr>
                </a:tc>
                <a:tc>
                  <a:txBody>
                    <a:bodyPr/>
                    <a:lstStyle/>
                    <a:p>
                      <a:pPr algn="ctr" fontAlgn="b"/>
                      <a:endParaRPr lang="en-US" sz="1200" b="0" i="0" u="none" strike="noStrike" dirty="0">
                        <a:solidFill>
                          <a:srgbClr val="000000"/>
                        </a:solidFill>
                        <a:latin typeface="+mn-lt"/>
                      </a:endParaRP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latin typeface="+mn-lt"/>
                      </a:endParaRPr>
                    </a:p>
                  </a:txBody>
                  <a:tcPr marL="9525" marR="9525" marT="9525" marB="0" anchor="b">
                    <a:lnL>
                      <a:noFill/>
                    </a:lnL>
                    <a:lnR>
                      <a:noFill/>
                    </a:lnR>
                    <a:lnT>
                      <a:noFill/>
                    </a:lnT>
                    <a:lnB>
                      <a:noFill/>
                    </a:lnB>
                  </a:tcPr>
                </a:tc>
                <a:tc>
                  <a:txBody>
                    <a:bodyPr/>
                    <a:lstStyle/>
                    <a:p>
                      <a:pPr algn="ctr" fontAlgn="b"/>
                      <a:endParaRPr lang="en-US" sz="1200" b="0" i="0" u="none" strike="noStrike" dirty="0">
                        <a:solidFill>
                          <a:srgbClr val="000000"/>
                        </a:solidFill>
                        <a:latin typeface="+mn-lt"/>
                      </a:endParaRP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latin typeface="+mn-lt"/>
                      </a:endParaRP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latin typeface="+mn-lt"/>
                      </a:endParaRP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latin typeface="+mn-lt"/>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latin typeface="+mn-lt"/>
                        </a:rPr>
                        <a:t>in IP policy </a:t>
                      </a:r>
                    </a:p>
                  </a:txBody>
                  <a:tcPr marL="9525" marR="9525" marT="9525" marB="0" anchor="b">
                    <a:lnL>
                      <a:noFill/>
                    </a:lnL>
                    <a:lnR>
                      <a:noFill/>
                    </a:lnR>
                    <a:lnT>
                      <a:noFill/>
                    </a:lnT>
                    <a:lnB>
                      <a:noFill/>
                    </a:lnB>
                  </a:tcPr>
                </a:tc>
              </a:tr>
              <a:tr h="264583">
                <a:tc>
                  <a:txBody>
                    <a:bodyPr/>
                    <a:lstStyle/>
                    <a:p>
                      <a:pPr algn="l" fontAlgn="b"/>
                      <a:r>
                        <a:rPr lang="en-US" sz="1400" b="0" i="0" u="none" strike="noStrike">
                          <a:solidFill>
                            <a:srgbClr val="000000"/>
                          </a:solidFill>
                          <a:latin typeface="+mn-lt"/>
                        </a:rPr>
                        <a:t>Carnegie Mellon University *</a:t>
                      </a:r>
                    </a:p>
                  </a:txBody>
                  <a:tcPr marL="9525" marR="9525" marT="9525" marB="0" anchor="b">
                    <a:lnL>
                      <a:noFill/>
                    </a:lnL>
                    <a:lnR>
                      <a:noFill/>
                    </a:lnR>
                    <a:lnT>
                      <a:noFill/>
                    </a:lnT>
                    <a:lnB>
                      <a:noFill/>
                    </a:lnB>
                  </a:tcPr>
                </a:tc>
                <a:tc>
                  <a:txBody>
                    <a:bodyPr/>
                    <a:lstStyle/>
                    <a:p>
                      <a:pPr algn="ctr" fontAlgn="b"/>
                      <a:endParaRPr lang="en-US" sz="1200" b="0" i="0" u="none" strike="noStrike" dirty="0">
                        <a:solidFill>
                          <a:srgbClr val="000000"/>
                        </a:solidFill>
                        <a:latin typeface="+mn-lt"/>
                      </a:endParaRP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latin typeface="+mn-lt"/>
                      </a:endParaRPr>
                    </a:p>
                  </a:txBody>
                  <a:tcPr marL="9525" marR="9525" marT="9525" marB="0" anchor="b">
                    <a:lnL>
                      <a:noFill/>
                    </a:lnL>
                    <a:lnR>
                      <a:noFill/>
                    </a:lnR>
                    <a:lnT>
                      <a:noFill/>
                    </a:lnT>
                    <a:lnB>
                      <a:noFill/>
                    </a:lnB>
                  </a:tcPr>
                </a:tc>
                <a:tc>
                  <a:txBody>
                    <a:bodyPr/>
                    <a:lstStyle/>
                    <a:p>
                      <a:pPr algn="ctr" fontAlgn="b"/>
                      <a:endParaRPr lang="en-US" sz="1200" b="0" i="0" u="none" strike="noStrike" dirty="0">
                        <a:solidFill>
                          <a:srgbClr val="000000"/>
                        </a:solidFill>
                        <a:latin typeface="+mn-lt"/>
                      </a:endParaRP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latin typeface="+mn-lt"/>
                      </a:endParaRP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latin typeface="+mn-lt"/>
                      </a:endParaRPr>
                    </a:p>
                  </a:txBody>
                  <a:tcPr marL="9525" marR="9525" marT="9525" marB="0" anchor="b">
                    <a:lnL>
                      <a:noFill/>
                    </a:lnL>
                    <a:lnR>
                      <a:noFill/>
                    </a:lnR>
                    <a:lnT>
                      <a:noFill/>
                    </a:lnT>
                    <a:lnB>
                      <a:noFill/>
                    </a:lnB>
                  </a:tcPr>
                </a:tc>
                <a:tc>
                  <a:txBody>
                    <a:bodyPr/>
                    <a:lstStyle/>
                    <a:p>
                      <a:pPr algn="ctr" fontAlgn="b"/>
                      <a:endParaRPr lang="en-US" sz="1200" b="0" i="0" u="none" strike="noStrike" dirty="0">
                        <a:solidFill>
                          <a:srgbClr val="000000"/>
                        </a:solidFill>
                        <a:latin typeface="+mn-lt"/>
                      </a:endParaRP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latin typeface="+mn-lt"/>
                      </a:endParaRP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latin typeface="+mn-lt"/>
                      </a:endParaRP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latin typeface="+mn-lt"/>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latin typeface="+mn-lt"/>
                      </a:endParaRPr>
                    </a:p>
                  </a:txBody>
                  <a:tcPr marL="9525" marR="9525" marT="9525" marB="0" anchor="b">
                    <a:lnL>
                      <a:noFill/>
                    </a:lnL>
                    <a:lnR>
                      <a:noFill/>
                    </a:lnR>
                    <a:lnT>
                      <a:noFill/>
                    </a:lnT>
                    <a:lnB>
                      <a:noFill/>
                    </a:lnB>
                  </a:tcPr>
                </a:tc>
              </a:tr>
              <a:tr h="264583">
                <a:tc>
                  <a:txBody>
                    <a:bodyPr/>
                    <a:lstStyle/>
                    <a:p>
                      <a:pPr algn="l" fontAlgn="b"/>
                      <a:r>
                        <a:rPr lang="en-US" sz="1400" b="0" i="0" u="none" strike="noStrike">
                          <a:solidFill>
                            <a:srgbClr val="000000"/>
                          </a:solidFill>
                          <a:latin typeface="+mn-lt"/>
                        </a:rPr>
                        <a:t>Syracuse University *</a:t>
                      </a:r>
                    </a:p>
                  </a:txBody>
                  <a:tcPr marL="9525" marR="9525" marT="9525" marB="0" anchor="b">
                    <a:lnL>
                      <a:noFill/>
                    </a:lnL>
                    <a:lnR>
                      <a:noFill/>
                    </a:lnR>
                    <a:lnT>
                      <a:noFill/>
                    </a:lnT>
                    <a:lnB>
                      <a:noFill/>
                    </a:lnB>
                  </a:tcPr>
                </a:tc>
                <a:tc>
                  <a:txBody>
                    <a:bodyPr/>
                    <a:lstStyle/>
                    <a:p>
                      <a:pPr algn="ctr" fontAlgn="b"/>
                      <a:endParaRPr lang="en-US" sz="1200" b="0" i="0" u="none" strike="noStrike" dirty="0">
                        <a:solidFill>
                          <a:srgbClr val="000000"/>
                        </a:solidFill>
                        <a:latin typeface="+mn-lt"/>
                      </a:endParaRP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latin typeface="+mn-lt"/>
                      </a:endParaRP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latin typeface="+mn-lt"/>
                      </a:endParaRP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latin typeface="+mn-lt"/>
                      </a:endParaRPr>
                    </a:p>
                  </a:txBody>
                  <a:tcPr marL="9525" marR="9525" marT="9525" marB="0" anchor="b">
                    <a:lnL>
                      <a:noFill/>
                    </a:lnL>
                    <a:lnR>
                      <a:noFill/>
                    </a:lnR>
                    <a:lnT>
                      <a:noFill/>
                    </a:lnT>
                    <a:lnB>
                      <a:noFill/>
                    </a:lnB>
                  </a:tcPr>
                </a:tc>
                <a:tc>
                  <a:txBody>
                    <a:bodyPr/>
                    <a:lstStyle/>
                    <a:p>
                      <a:pPr algn="ctr" fontAlgn="b"/>
                      <a:endParaRPr lang="en-US" sz="1200" b="0" i="0" u="none" strike="noStrike" dirty="0">
                        <a:solidFill>
                          <a:srgbClr val="000000"/>
                        </a:solidFill>
                        <a:latin typeface="+mn-lt"/>
                      </a:endParaRPr>
                    </a:p>
                  </a:txBody>
                  <a:tcPr marL="9525" marR="9525" marT="9525" marB="0" anchor="b">
                    <a:lnL>
                      <a:noFill/>
                    </a:lnL>
                    <a:lnR>
                      <a:noFill/>
                    </a:lnR>
                    <a:lnT>
                      <a:noFill/>
                    </a:lnT>
                    <a:lnB>
                      <a:noFill/>
                    </a:lnB>
                  </a:tcPr>
                </a:tc>
                <a:tc>
                  <a:txBody>
                    <a:bodyPr/>
                    <a:lstStyle/>
                    <a:p>
                      <a:pPr algn="ctr" fontAlgn="b"/>
                      <a:endParaRPr lang="en-US" sz="1200" b="0" i="0" u="none" strike="noStrike" dirty="0">
                        <a:solidFill>
                          <a:srgbClr val="000000"/>
                        </a:solidFill>
                        <a:latin typeface="+mn-lt"/>
                      </a:endParaRPr>
                    </a:p>
                  </a:txBody>
                  <a:tcPr marL="9525" marR="9525" marT="9525" marB="0" anchor="b">
                    <a:lnL>
                      <a:noFill/>
                    </a:lnL>
                    <a:lnR>
                      <a:noFill/>
                    </a:lnR>
                    <a:lnT>
                      <a:noFill/>
                    </a:lnT>
                    <a:lnB>
                      <a:noFill/>
                    </a:lnB>
                  </a:tcPr>
                </a:tc>
                <a:tc>
                  <a:txBody>
                    <a:bodyPr/>
                    <a:lstStyle/>
                    <a:p>
                      <a:pPr algn="ctr" fontAlgn="b"/>
                      <a:endParaRPr lang="en-US" sz="1200" b="0" i="0" u="none" strike="noStrike" dirty="0">
                        <a:solidFill>
                          <a:srgbClr val="000000"/>
                        </a:solidFill>
                        <a:latin typeface="+mn-lt"/>
                      </a:endParaRP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latin typeface="+mn-lt"/>
                      </a:endParaRP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latin typeface="+mn-lt"/>
                      </a:endParaRPr>
                    </a:p>
                  </a:txBody>
                  <a:tcPr marL="9525" marR="9525" marT="9525" marB="0" anchor="b">
                    <a:lnL>
                      <a:noFill/>
                    </a:lnL>
                    <a:lnR>
                      <a:noFill/>
                    </a:lnR>
                    <a:lnT>
                      <a:noFill/>
                    </a:lnT>
                    <a:lnB>
                      <a:noFill/>
                    </a:lnB>
                  </a:tcPr>
                </a:tc>
                <a:tc>
                  <a:txBody>
                    <a:bodyPr/>
                    <a:lstStyle/>
                    <a:p>
                      <a:pPr algn="l" fontAlgn="b"/>
                      <a:endParaRPr lang="en-US" sz="1200" b="0" i="0" u="none" strike="noStrike" dirty="0">
                        <a:solidFill>
                          <a:srgbClr val="000000"/>
                        </a:solidFill>
                        <a:latin typeface="+mn-lt"/>
                      </a:endParaRPr>
                    </a:p>
                  </a:txBody>
                  <a:tcPr marL="9525" marR="9525" marT="9525" marB="0" anchor="b">
                    <a:lnL>
                      <a:noFill/>
                    </a:lnL>
                    <a:lnR>
                      <a:noFill/>
                    </a:lnR>
                    <a:lnT>
                      <a:noFill/>
                    </a:lnT>
                    <a:lnB>
                      <a:noFill/>
                    </a:lnB>
                  </a:tcPr>
                </a:tc>
              </a:tr>
              <a:tr h="264583">
                <a:tc>
                  <a:txBody>
                    <a:bodyPr/>
                    <a:lstStyle/>
                    <a:p>
                      <a:pPr algn="l" fontAlgn="b"/>
                      <a:r>
                        <a:rPr lang="en-US" sz="1400" b="0" i="0" u="none" strike="noStrike">
                          <a:solidFill>
                            <a:srgbClr val="000000"/>
                          </a:solidFill>
                          <a:latin typeface="+mn-lt"/>
                        </a:rPr>
                        <a:t>Tulane University *</a:t>
                      </a:r>
                    </a:p>
                  </a:txBody>
                  <a:tcPr marL="9525" marR="9525" marT="9525" marB="0" anchor="b">
                    <a:lnL>
                      <a:noFill/>
                    </a:lnL>
                    <a:lnR>
                      <a:noFill/>
                    </a:lnR>
                    <a:lnT>
                      <a:noFill/>
                    </a:lnT>
                    <a:lnB>
                      <a:noFill/>
                    </a:lnB>
                  </a:tcPr>
                </a:tc>
                <a:tc>
                  <a:txBody>
                    <a:bodyPr/>
                    <a:lstStyle/>
                    <a:p>
                      <a:pPr algn="ctr" fontAlgn="b"/>
                      <a:endParaRPr lang="en-US" sz="1200" b="0" i="0" u="none" strike="noStrike" dirty="0">
                        <a:solidFill>
                          <a:srgbClr val="000000"/>
                        </a:solidFill>
                        <a:latin typeface="+mn-lt"/>
                      </a:endParaRP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latin typeface="+mn-lt"/>
                      </a:endParaRP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latin typeface="+mn-lt"/>
                      </a:endParaRPr>
                    </a:p>
                  </a:txBody>
                  <a:tcPr marL="9525" marR="9525" marT="9525" marB="0" anchor="b">
                    <a:lnL>
                      <a:noFill/>
                    </a:lnL>
                    <a:lnR>
                      <a:noFill/>
                    </a:lnR>
                    <a:lnT>
                      <a:noFill/>
                    </a:lnT>
                    <a:lnB>
                      <a:noFill/>
                    </a:lnB>
                  </a:tcPr>
                </a:tc>
                <a:tc>
                  <a:txBody>
                    <a:bodyPr/>
                    <a:lstStyle/>
                    <a:p>
                      <a:pPr algn="ctr" fontAlgn="b"/>
                      <a:endParaRPr lang="en-US" sz="1200" b="0" i="0" u="none" strike="noStrike" dirty="0">
                        <a:solidFill>
                          <a:srgbClr val="000000"/>
                        </a:solidFill>
                        <a:latin typeface="+mn-lt"/>
                      </a:endParaRP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latin typeface="+mn-lt"/>
                      </a:endParaRP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latin typeface="+mn-lt"/>
                      </a:endParaRPr>
                    </a:p>
                  </a:txBody>
                  <a:tcPr marL="9525" marR="9525" marT="9525" marB="0" anchor="b">
                    <a:lnL>
                      <a:noFill/>
                    </a:lnL>
                    <a:lnR>
                      <a:noFill/>
                    </a:lnR>
                    <a:lnT>
                      <a:noFill/>
                    </a:lnT>
                    <a:lnB>
                      <a:noFill/>
                    </a:lnB>
                  </a:tcPr>
                </a:tc>
                <a:tc>
                  <a:txBody>
                    <a:bodyPr/>
                    <a:lstStyle/>
                    <a:p>
                      <a:pPr algn="ctr" fontAlgn="b"/>
                      <a:endParaRPr lang="en-US" sz="1200" b="0" i="0" u="none" strike="noStrike" dirty="0">
                        <a:solidFill>
                          <a:srgbClr val="000000"/>
                        </a:solidFill>
                        <a:latin typeface="+mn-lt"/>
                      </a:endParaRP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latin typeface="+mn-lt"/>
                      </a:endParaRP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latin typeface="+mn-lt"/>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latin typeface="+mn-lt"/>
                      </a:endParaRPr>
                    </a:p>
                  </a:txBody>
                  <a:tcPr marL="9525" marR="9525" marT="9525" marB="0" anchor="b">
                    <a:lnL>
                      <a:noFill/>
                    </a:lnL>
                    <a:lnR>
                      <a:noFill/>
                    </a:lnR>
                    <a:lnT>
                      <a:noFill/>
                    </a:lnT>
                    <a:lnB>
                      <a:noFill/>
                    </a:lnB>
                  </a:tcPr>
                </a:tc>
              </a:tr>
              <a:tr h="264583">
                <a:tc>
                  <a:txBody>
                    <a:bodyPr/>
                    <a:lstStyle/>
                    <a:p>
                      <a:pPr algn="l" fontAlgn="b"/>
                      <a:r>
                        <a:rPr lang="en-US" sz="1400" b="0" i="0" u="none" strike="noStrike">
                          <a:solidFill>
                            <a:srgbClr val="000000"/>
                          </a:solidFill>
                          <a:latin typeface="+mn-lt"/>
                        </a:rPr>
                        <a:t>Vanderbilt University * </a:t>
                      </a:r>
                    </a:p>
                  </a:txBody>
                  <a:tcPr marL="9525" marR="9525" marT="9525"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ctr" fontAlgn="b"/>
                      <a:r>
                        <a:rPr lang="en-US" sz="1200" b="0" i="0" u="none" strike="noStrike">
                          <a:solidFill>
                            <a:srgbClr val="000000"/>
                          </a:solidFill>
                          <a:latin typeface="+mn-lt"/>
                        </a:rPr>
                        <a:t> </a:t>
                      </a:r>
                    </a:p>
                  </a:txBody>
                  <a:tcPr marL="9525" marR="9525" marT="9525"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ctr" fontAlgn="b"/>
                      <a:r>
                        <a:rPr lang="en-US" sz="1200" b="0" i="0" u="none" strike="noStrike">
                          <a:solidFill>
                            <a:srgbClr val="000000"/>
                          </a:solidFill>
                          <a:latin typeface="+mn-lt"/>
                        </a:rPr>
                        <a:t> </a:t>
                      </a:r>
                    </a:p>
                  </a:txBody>
                  <a:tcPr marL="9525" marR="9525" marT="9525"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ctr" fontAlgn="b"/>
                      <a:r>
                        <a:rPr lang="en-US" sz="1200" b="0" i="0" u="none" strike="noStrike">
                          <a:solidFill>
                            <a:srgbClr val="000000"/>
                          </a:solidFill>
                          <a:latin typeface="+mn-lt"/>
                        </a:rPr>
                        <a:t> </a:t>
                      </a:r>
                    </a:p>
                  </a:txBody>
                  <a:tcPr marL="9525" marR="9525" marT="9525"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ctr" fontAlgn="b"/>
                      <a:r>
                        <a:rPr lang="en-US" sz="1200" b="0" i="0" u="none" strike="noStrike" dirty="0">
                          <a:solidFill>
                            <a:srgbClr val="000000"/>
                          </a:solidFill>
                          <a:latin typeface="+mn-lt"/>
                        </a:rPr>
                        <a:t> </a:t>
                      </a:r>
                    </a:p>
                  </a:txBody>
                  <a:tcPr marL="9525" marR="9525" marT="9525"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ctr" fontAlgn="b"/>
                      <a:r>
                        <a:rPr lang="en-US" sz="1200" b="0" i="0" u="none" strike="noStrike">
                          <a:solidFill>
                            <a:srgbClr val="000000"/>
                          </a:solidFill>
                          <a:latin typeface="+mn-lt"/>
                        </a:rPr>
                        <a:t> </a:t>
                      </a:r>
                    </a:p>
                  </a:txBody>
                  <a:tcPr marL="9525" marR="9525" marT="9525"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ctr" fontAlgn="b"/>
                      <a:r>
                        <a:rPr lang="en-US" sz="1200" b="0" i="0" u="none" strike="noStrike">
                          <a:solidFill>
                            <a:srgbClr val="000000"/>
                          </a:solidFill>
                          <a:latin typeface="+mn-lt"/>
                        </a:rPr>
                        <a:t> </a:t>
                      </a:r>
                    </a:p>
                  </a:txBody>
                  <a:tcPr marL="9525" marR="9525" marT="9525"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ctr" fontAlgn="b"/>
                      <a:r>
                        <a:rPr lang="en-US" sz="1200" b="0" i="0" u="none" strike="noStrike" dirty="0">
                          <a:solidFill>
                            <a:srgbClr val="000000"/>
                          </a:solidFill>
                          <a:latin typeface="+mn-lt"/>
                        </a:rPr>
                        <a:t> </a:t>
                      </a:r>
                    </a:p>
                  </a:txBody>
                  <a:tcPr marL="9525" marR="9525" marT="9525"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ctr" fontAlgn="b"/>
                      <a:r>
                        <a:rPr lang="en-US" sz="1200" b="0" i="0" u="none" strike="noStrike">
                          <a:solidFill>
                            <a:srgbClr val="000000"/>
                          </a:solidFill>
                          <a:latin typeface="+mn-lt"/>
                        </a:rPr>
                        <a:t> </a:t>
                      </a:r>
                    </a:p>
                  </a:txBody>
                  <a:tcPr marL="9525" marR="9525" marT="9525"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ctr" fontAlgn="b"/>
                      <a:r>
                        <a:rPr lang="en-US" sz="1200" b="0" i="0" u="none" strike="noStrike">
                          <a:solidFill>
                            <a:srgbClr val="000000"/>
                          </a:solidFill>
                          <a:latin typeface="+mn-lt"/>
                        </a:rPr>
                        <a:t> </a:t>
                      </a:r>
                    </a:p>
                  </a:txBody>
                  <a:tcPr marL="9525" marR="9525" marT="9525"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l" fontAlgn="b"/>
                      <a:r>
                        <a:rPr lang="en-US" sz="1200" b="0" i="0" u="none" strike="noStrike">
                          <a:solidFill>
                            <a:srgbClr val="000000"/>
                          </a:solidFill>
                          <a:latin typeface="+mn-lt"/>
                        </a:rPr>
                        <a:t> </a:t>
                      </a:r>
                    </a:p>
                  </a:txBody>
                  <a:tcPr marL="9525" marR="9525" marT="9525" marB="0" anchor="b">
                    <a:lnL>
                      <a:noFill/>
                    </a:lnL>
                    <a:lnR>
                      <a:noFill/>
                    </a:lnR>
                    <a:lnT>
                      <a:noFill/>
                    </a:lnT>
                    <a:lnB w="6350" cap="flat" cmpd="sng" algn="ctr">
                      <a:solidFill>
                        <a:srgbClr val="000000"/>
                      </a:solidFill>
                      <a:prstDash val="dot"/>
                      <a:round/>
                      <a:headEnd type="none" w="med" len="med"/>
                      <a:tailEnd type="none" w="med" len="med"/>
                    </a:lnB>
                  </a:tcPr>
                </a:tc>
              </a:tr>
              <a:tr h="235978">
                <a:tc>
                  <a:txBody>
                    <a:bodyPr/>
                    <a:lstStyle/>
                    <a:p>
                      <a:pPr algn="l" fontAlgn="b"/>
                      <a:endParaRPr lang="en-US" sz="1400" b="0" i="0" u="none" strike="noStrike">
                        <a:solidFill>
                          <a:srgbClr val="000000"/>
                        </a:solidFill>
                        <a:latin typeface="+mn-lt"/>
                      </a:endParaRPr>
                    </a:p>
                  </a:txBody>
                  <a:tcPr marL="9525" marR="9525" marT="9525" marB="0" anchor="b">
                    <a:lnL>
                      <a:noFill/>
                    </a:lnL>
                    <a:lnR>
                      <a:noFill/>
                    </a:lnR>
                    <a:lnT w="6350" cap="flat" cmpd="sng" algn="ctr">
                      <a:solidFill>
                        <a:srgbClr val="000000"/>
                      </a:solidFill>
                      <a:prstDash val="dot"/>
                      <a:round/>
                      <a:headEnd type="none" w="med" len="med"/>
                      <a:tailEnd type="none" w="med" len="med"/>
                    </a:lnT>
                    <a:lnB>
                      <a:noFill/>
                    </a:lnB>
                  </a:tcPr>
                </a:tc>
                <a:tc>
                  <a:txBody>
                    <a:bodyPr/>
                    <a:lstStyle/>
                    <a:p>
                      <a:pPr algn="ctr" fontAlgn="b"/>
                      <a:endParaRPr lang="en-US" sz="1200" b="0" i="0" u="none" strike="noStrike" dirty="0">
                        <a:solidFill>
                          <a:srgbClr val="000000"/>
                        </a:solidFill>
                        <a:latin typeface="+mn-lt"/>
                      </a:endParaRPr>
                    </a:p>
                  </a:txBody>
                  <a:tcPr marL="9525" marR="9525" marT="9525" marB="0" anchor="b">
                    <a:lnL>
                      <a:noFill/>
                    </a:lnL>
                    <a:lnR>
                      <a:noFill/>
                    </a:lnR>
                    <a:lnT w="6350" cap="flat" cmpd="sng" algn="ctr">
                      <a:solidFill>
                        <a:srgbClr val="000000"/>
                      </a:solidFill>
                      <a:prstDash val="dot"/>
                      <a:round/>
                      <a:headEnd type="none" w="med" len="med"/>
                      <a:tailEnd type="none" w="med" len="med"/>
                    </a:lnT>
                    <a:lnB>
                      <a:noFill/>
                    </a:lnB>
                  </a:tcPr>
                </a:tc>
                <a:tc>
                  <a:txBody>
                    <a:bodyPr/>
                    <a:lstStyle/>
                    <a:p>
                      <a:pPr algn="ctr" fontAlgn="b"/>
                      <a:endParaRPr lang="en-US" sz="1200" b="0" i="0" u="none" strike="noStrike">
                        <a:solidFill>
                          <a:srgbClr val="000000"/>
                        </a:solidFill>
                        <a:latin typeface="+mn-lt"/>
                      </a:endParaRPr>
                    </a:p>
                  </a:txBody>
                  <a:tcPr marL="9525" marR="9525" marT="9525" marB="0" anchor="b">
                    <a:lnL>
                      <a:noFill/>
                    </a:lnL>
                    <a:lnR>
                      <a:noFill/>
                    </a:lnR>
                    <a:lnT w="6350" cap="flat" cmpd="sng" algn="ctr">
                      <a:solidFill>
                        <a:srgbClr val="000000"/>
                      </a:solidFill>
                      <a:prstDash val="dot"/>
                      <a:round/>
                      <a:headEnd type="none" w="med" len="med"/>
                      <a:tailEnd type="none" w="med" len="med"/>
                    </a:lnT>
                    <a:lnB>
                      <a:noFill/>
                    </a:lnB>
                  </a:tcPr>
                </a:tc>
                <a:tc>
                  <a:txBody>
                    <a:bodyPr/>
                    <a:lstStyle/>
                    <a:p>
                      <a:pPr algn="ctr" fontAlgn="b"/>
                      <a:endParaRPr lang="en-US" sz="1200" b="0" i="0" u="none" strike="noStrike">
                        <a:solidFill>
                          <a:srgbClr val="000000"/>
                        </a:solidFill>
                        <a:latin typeface="+mn-lt"/>
                      </a:endParaRPr>
                    </a:p>
                  </a:txBody>
                  <a:tcPr marL="9525" marR="9525" marT="9525" marB="0" anchor="b">
                    <a:lnL>
                      <a:noFill/>
                    </a:lnL>
                    <a:lnR>
                      <a:noFill/>
                    </a:lnR>
                    <a:lnT w="6350" cap="flat" cmpd="sng" algn="ctr">
                      <a:solidFill>
                        <a:srgbClr val="000000"/>
                      </a:solidFill>
                      <a:prstDash val="dot"/>
                      <a:round/>
                      <a:headEnd type="none" w="med" len="med"/>
                      <a:tailEnd type="none" w="med" len="med"/>
                    </a:lnT>
                    <a:lnB>
                      <a:noFill/>
                    </a:lnB>
                  </a:tcPr>
                </a:tc>
                <a:tc>
                  <a:txBody>
                    <a:bodyPr/>
                    <a:lstStyle/>
                    <a:p>
                      <a:pPr algn="ctr" fontAlgn="b"/>
                      <a:endParaRPr lang="en-US" sz="1200" b="0" i="0" u="none" strike="noStrike">
                        <a:solidFill>
                          <a:srgbClr val="000000"/>
                        </a:solidFill>
                        <a:latin typeface="+mn-lt"/>
                      </a:endParaRPr>
                    </a:p>
                  </a:txBody>
                  <a:tcPr marL="9525" marR="9525" marT="9525" marB="0" anchor="b">
                    <a:lnL>
                      <a:noFill/>
                    </a:lnL>
                    <a:lnR>
                      <a:noFill/>
                    </a:lnR>
                    <a:lnT w="6350" cap="flat" cmpd="sng" algn="ctr">
                      <a:solidFill>
                        <a:srgbClr val="000000"/>
                      </a:solidFill>
                      <a:prstDash val="dot"/>
                      <a:round/>
                      <a:headEnd type="none" w="med" len="med"/>
                      <a:tailEnd type="none" w="med" len="med"/>
                    </a:lnT>
                    <a:lnB>
                      <a:noFill/>
                    </a:lnB>
                  </a:tcPr>
                </a:tc>
                <a:tc>
                  <a:txBody>
                    <a:bodyPr/>
                    <a:lstStyle/>
                    <a:p>
                      <a:pPr algn="ctr" fontAlgn="b"/>
                      <a:endParaRPr lang="en-US" sz="1200" b="0" i="0" u="none" strike="noStrike">
                        <a:solidFill>
                          <a:srgbClr val="000000"/>
                        </a:solidFill>
                        <a:latin typeface="+mn-lt"/>
                      </a:endParaRPr>
                    </a:p>
                  </a:txBody>
                  <a:tcPr marL="9525" marR="9525" marT="9525" marB="0" anchor="b">
                    <a:lnL>
                      <a:noFill/>
                    </a:lnL>
                    <a:lnR>
                      <a:noFill/>
                    </a:lnR>
                    <a:lnT w="6350" cap="flat" cmpd="sng" algn="ctr">
                      <a:solidFill>
                        <a:srgbClr val="000000"/>
                      </a:solidFill>
                      <a:prstDash val="dot"/>
                      <a:round/>
                      <a:headEnd type="none" w="med" len="med"/>
                      <a:tailEnd type="none" w="med" len="med"/>
                    </a:lnT>
                    <a:lnB>
                      <a:noFill/>
                    </a:lnB>
                  </a:tcPr>
                </a:tc>
                <a:tc>
                  <a:txBody>
                    <a:bodyPr/>
                    <a:lstStyle/>
                    <a:p>
                      <a:pPr algn="ctr" fontAlgn="b"/>
                      <a:endParaRPr lang="en-US" sz="1200" b="0" i="0" u="none" strike="noStrike">
                        <a:solidFill>
                          <a:srgbClr val="000000"/>
                        </a:solidFill>
                        <a:latin typeface="+mn-lt"/>
                      </a:endParaRPr>
                    </a:p>
                  </a:txBody>
                  <a:tcPr marL="9525" marR="9525" marT="9525" marB="0" anchor="b">
                    <a:lnL>
                      <a:noFill/>
                    </a:lnL>
                    <a:lnR>
                      <a:noFill/>
                    </a:lnR>
                    <a:lnT w="6350" cap="flat" cmpd="sng" algn="ctr">
                      <a:solidFill>
                        <a:srgbClr val="000000"/>
                      </a:solidFill>
                      <a:prstDash val="dot"/>
                      <a:round/>
                      <a:headEnd type="none" w="med" len="med"/>
                      <a:tailEnd type="none" w="med" len="med"/>
                    </a:lnT>
                    <a:lnB>
                      <a:noFill/>
                    </a:lnB>
                  </a:tcPr>
                </a:tc>
                <a:tc>
                  <a:txBody>
                    <a:bodyPr/>
                    <a:lstStyle/>
                    <a:p>
                      <a:pPr algn="ctr" fontAlgn="b"/>
                      <a:endParaRPr lang="en-US" sz="1200" b="0" i="0" u="none" strike="noStrike" dirty="0">
                        <a:solidFill>
                          <a:srgbClr val="000000"/>
                        </a:solidFill>
                        <a:latin typeface="+mn-lt"/>
                      </a:endParaRPr>
                    </a:p>
                  </a:txBody>
                  <a:tcPr marL="9525" marR="9525" marT="9525" marB="0" anchor="b">
                    <a:lnL>
                      <a:noFill/>
                    </a:lnL>
                    <a:lnR>
                      <a:noFill/>
                    </a:lnR>
                    <a:lnT w="6350" cap="flat" cmpd="sng" algn="ctr">
                      <a:solidFill>
                        <a:srgbClr val="000000"/>
                      </a:solidFill>
                      <a:prstDash val="dot"/>
                      <a:round/>
                      <a:headEnd type="none" w="med" len="med"/>
                      <a:tailEnd type="none" w="med" len="med"/>
                    </a:lnT>
                    <a:lnB>
                      <a:noFill/>
                    </a:lnB>
                  </a:tcPr>
                </a:tc>
                <a:tc>
                  <a:txBody>
                    <a:bodyPr/>
                    <a:lstStyle/>
                    <a:p>
                      <a:pPr algn="ctr" fontAlgn="b"/>
                      <a:endParaRPr lang="en-US" sz="1200" b="0" i="0" u="none" strike="noStrike">
                        <a:solidFill>
                          <a:srgbClr val="000000"/>
                        </a:solidFill>
                        <a:latin typeface="+mn-lt"/>
                      </a:endParaRPr>
                    </a:p>
                  </a:txBody>
                  <a:tcPr marL="9525" marR="9525" marT="9525" marB="0" anchor="b">
                    <a:lnL>
                      <a:noFill/>
                    </a:lnL>
                    <a:lnR>
                      <a:noFill/>
                    </a:lnR>
                    <a:lnT w="6350" cap="flat" cmpd="sng" algn="ctr">
                      <a:solidFill>
                        <a:srgbClr val="000000"/>
                      </a:solidFill>
                      <a:prstDash val="dot"/>
                      <a:round/>
                      <a:headEnd type="none" w="med" len="med"/>
                      <a:tailEnd type="none" w="med" len="med"/>
                    </a:lnT>
                    <a:lnB>
                      <a:noFill/>
                    </a:lnB>
                  </a:tcPr>
                </a:tc>
                <a:tc>
                  <a:txBody>
                    <a:bodyPr/>
                    <a:lstStyle/>
                    <a:p>
                      <a:pPr algn="ctr" fontAlgn="b"/>
                      <a:endParaRPr lang="en-US" sz="1200" b="0" i="0" u="none" strike="noStrike">
                        <a:solidFill>
                          <a:srgbClr val="000000"/>
                        </a:solidFill>
                        <a:latin typeface="+mn-lt"/>
                      </a:endParaRPr>
                    </a:p>
                  </a:txBody>
                  <a:tcPr marL="9525" marR="9525" marT="9525" marB="0" anchor="b">
                    <a:lnL>
                      <a:noFill/>
                    </a:lnL>
                    <a:lnR>
                      <a:noFill/>
                    </a:lnR>
                    <a:lnT w="6350" cap="flat" cmpd="sng" algn="ctr">
                      <a:solidFill>
                        <a:srgbClr val="000000"/>
                      </a:solidFill>
                      <a:prstDash val="dot"/>
                      <a:round/>
                      <a:headEnd type="none" w="med" len="med"/>
                      <a:tailEnd type="none" w="med" len="med"/>
                    </a:lnT>
                    <a:lnB>
                      <a:noFill/>
                    </a:lnB>
                  </a:tcPr>
                </a:tc>
                <a:tc>
                  <a:txBody>
                    <a:bodyPr/>
                    <a:lstStyle/>
                    <a:p>
                      <a:pPr algn="l" fontAlgn="b"/>
                      <a:endParaRPr lang="en-US" sz="1200" b="0" i="0" u="none" strike="noStrike">
                        <a:solidFill>
                          <a:srgbClr val="000000"/>
                        </a:solidFill>
                        <a:latin typeface="+mn-lt"/>
                      </a:endParaRPr>
                    </a:p>
                  </a:txBody>
                  <a:tcPr marL="9525" marR="9525" marT="9525" marB="0" anchor="b">
                    <a:lnL>
                      <a:noFill/>
                    </a:lnL>
                    <a:lnR>
                      <a:noFill/>
                    </a:lnR>
                    <a:lnT w="6350" cap="flat" cmpd="sng" algn="ctr">
                      <a:solidFill>
                        <a:srgbClr val="000000"/>
                      </a:solidFill>
                      <a:prstDash val="dot"/>
                      <a:round/>
                      <a:headEnd type="none" w="med" len="med"/>
                      <a:tailEnd type="none" w="med" len="med"/>
                    </a:lnT>
                    <a:lnB>
                      <a:noFill/>
                    </a:lnB>
                  </a:tcPr>
                </a:tc>
              </a:tr>
              <a:tr h="264583">
                <a:tc>
                  <a:txBody>
                    <a:bodyPr/>
                    <a:lstStyle/>
                    <a:p>
                      <a:pPr algn="l" fontAlgn="b"/>
                      <a:r>
                        <a:rPr lang="en-US" sz="1400" b="1" i="0" u="none" strike="noStrike">
                          <a:solidFill>
                            <a:srgbClr val="000000"/>
                          </a:solidFill>
                          <a:latin typeface="+mn-lt"/>
                        </a:rPr>
                        <a:t>Non-peer Institutions</a:t>
                      </a:r>
                    </a:p>
                  </a:txBody>
                  <a:tcPr marL="9525" marR="9525" marT="9525"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ctr" fontAlgn="b"/>
                      <a:r>
                        <a:rPr lang="en-US" sz="1200" b="0" i="0" u="none" strike="noStrike">
                          <a:solidFill>
                            <a:srgbClr val="000000"/>
                          </a:solidFill>
                          <a:latin typeface="+mn-lt"/>
                        </a:rPr>
                        <a:t> </a:t>
                      </a:r>
                    </a:p>
                  </a:txBody>
                  <a:tcPr marL="9525" marR="9525" marT="9525"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ctr" fontAlgn="b"/>
                      <a:r>
                        <a:rPr lang="en-US" sz="1200" b="0" i="0" u="none" strike="noStrike">
                          <a:solidFill>
                            <a:srgbClr val="000000"/>
                          </a:solidFill>
                          <a:latin typeface="+mn-lt"/>
                        </a:rPr>
                        <a:t> </a:t>
                      </a:r>
                    </a:p>
                  </a:txBody>
                  <a:tcPr marL="9525" marR="9525" marT="9525"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ctr" fontAlgn="b"/>
                      <a:r>
                        <a:rPr lang="en-US" sz="1200" b="0" i="0" u="none" strike="noStrike">
                          <a:solidFill>
                            <a:srgbClr val="000000"/>
                          </a:solidFill>
                          <a:latin typeface="+mn-lt"/>
                        </a:rPr>
                        <a:t> </a:t>
                      </a:r>
                    </a:p>
                  </a:txBody>
                  <a:tcPr marL="9525" marR="9525" marT="9525"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ctr" fontAlgn="b"/>
                      <a:r>
                        <a:rPr lang="en-US" sz="1200" b="0" i="0" u="none" strike="noStrike" dirty="0">
                          <a:solidFill>
                            <a:srgbClr val="000000"/>
                          </a:solidFill>
                          <a:latin typeface="+mn-lt"/>
                        </a:rPr>
                        <a:t> </a:t>
                      </a:r>
                    </a:p>
                  </a:txBody>
                  <a:tcPr marL="9525" marR="9525" marT="9525"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ctr" fontAlgn="b"/>
                      <a:r>
                        <a:rPr lang="en-US" sz="1200" b="0" i="0" u="none" strike="noStrike">
                          <a:solidFill>
                            <a:srgbClr val="000000"/>
                          </a:solidFill>
                          <a:latin typeface="+mn-lt"/>
                        </a:rPr>
                        <a:t> </a:t>
                      </a:r>
                    </a:p>
                  </a:txBody>
                  <a:tcPr marL="9525" marR="9525" marT="9525"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ctr" fontAlgn="b"/>
                      <a:r>
                        <a:rPr lang="en-US" sz="1200" b="0" i="0" u="none" strike="noStrike">
                          <a:solidFill>
                            <a:srgbClr val="000000"/>
                          </a:solidFill>
                          <a:latin typeface="+mn-lt"/>
                        </a:rPr>
                        <a:t> </a:t>
                      </a:r>
                    </a:p>
                  </a:txBody>
                  <a:tcPr marL="9525" marR="9525" marT="9525"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ctr" fontAlgn="b"/>
                      <a:r>
                        <a:rPr lang="en-US" sz="1200" b="0" i="0" u="none" strike="noStrike" dirty="0">
                          <a:solidFill>
                            <a:srgbClr val="000000"/>
                          </a:solidFill>
                          <a:latin typeface="+mn-lt"/>
                        </a:rPr>
                        <a:t> </a:t>
                      </a:r>
                    </a:p>
                  </a:txBody>
                  <a:tcPr marL="9525" marR="9525" marT="9525"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ctr" fontAlgn="b"/>
                      <a:r>
                        <a:rPr lang="en-US" sz="1200" b="0" i="0" u="none" strike="noStrike">
                          <a:solidFill>
                            <a:srgbClr val="000000"/>
                          </a:solidFill>
                          <a:latin typeface="+mn-lt"/>
                        </a:rPr>
                        <a:t> </a:t>
                      </a:r>
                    </a:p>
                  </a:txBody>
                  <a:tcPr marL="9525" marR="9525" marT="9525"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ctr" fontAlgn="b"/>
                      <a:r>
                        <a:rPr lang="en-US" sz="1200" b="0" i="0" u="none" strike="noStrike">
                          <a:solidFill>
                            <a:srgbClr val="000000"/>
                          </a:solidFill>
                          <a:latin typeface="+mn-lt"/>
                        </a:rPr>
                        <a:t> </a:t>
                      </a:r>
                    </a:p>
                  </a:txBody>
                  <a:tcPr marL="9525" marR="9525" marT="9525"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l" fontAlgn="b"/>
                      <a:r>
                        <a:rPr lang="en-US" sz="1200" b="0" i="0" u="none" strike="noStrike">
                          <a:solidFill>
                            <a:srgbClr val="000000"/>
                          </a:solidFill>
                          <a:latin typeface="+mn-lt"/>
                        </a:rPr>
                        <a:t> </a:t>
                      </a:r>
                    </a:p>
                  </a:txBody>
                  <a:tcPr marL="9525" marR="9525" marT="9525" marB="0" anchor="b">
                    <a:lnL>
                      <a:noFill/>
                    </a:lnL>
                    <a:lnR>
                      <a:noFill/>
                    </a:lnR>
                    <a:lnT>
                      <a:noFill/>
                    </a:lnT>
                    <a:lnB w="6350" cap="flat" cmpd="sng" algn="ctr">
                      <a:solidFill>
                        <a:srgbClr val="000000"/>
                      </a:solidFill>
                      <a:prstDash val="dot"/>
                      <a:round/>
                      <a:headEnd type="none" w="med" len="med"/>
                      <a:tailEnd type="none" w="med" len="med"/>
                    </a:lnB>
                  </a:tcPr>
                </a:tc>
              </a:tr>
              <a:tr h="264583">
                <a:tc>
                  <a:txBody>
                    <a:bodyPr/>
                    <a:lstStyle/>
                    <a:p>
                      <a:pPr algn="l" fontAlgn="b"/>
                      <a:r>
                        <a:rPr lang="en-US" sz="1400" b="0" i="0" u="none" strike="noStrike">
                          <a:solidFill>
                            <a:srgbClr val="000000"/>
                          </a:solidFill>
                          <a:latin typeface="+mn-lt"/>
                        </a:rPr>
                        <a:t>University of Kentucky</a:t>
                      </a:r>
                    </a:p>
                  </a:txBody>
                  <a:tcPr marL="9525" marR="9525" marT="9525" marB="0" anchor="b">
                    <a:lnL>
                      <a:noFill/>
                    </a:lnL>
                    <a:lnR>
                      <a:noFill/>
                    </a:lnR>
                    <a:lnT w="6350" cap="flat" cmpd="sng" algn="ctr">
                      <a:solidFill>
                        <a:srgbClr val="000000"/>
                      </a:solidFill>
                      <a:prstDash val="dot"/>
                      <a:round/>
                      <a:headEnd type="none" w="med" len="med"/>
                      <a:tailEnd type="none" w="med" len="med"/>
                    </a:lnT>
                    <a:lnB>
                      <a:noFill/>
                    </a:lnB>
                  </a:tcPr>
                </a:tc>
                <a:tc>
                  <a:txBody>
                    <a:bodyPr/>
                    <a:lstStyle/>
                    <a:p>
                      <a:pPr algn="ctr" fontAlgn="b"/>
                      <a:r>
                        <a:rPr lang="en-US" sz="1200" b="0" i="0" u="none" strike="noStrike" dirty="0">
                          <a:solidFill>
                            <a:srgbClr val="000000"/>
                          </a:solidFill>
                          <a:latin typeface="+mn-lt"/>
                        </a:rPr>
                        <a:t>2011</a:t>
                      </a:r>
                    </a:p>
                  </a:txBody>
                  <a:tcPr marL="9525" marR="9525" marT="9525" marB="0" anchor="b">
                    <a:lnL>
                      <a:noFill/>
                    </a:lnL>
                    <a:lnR>
                      <a:noFill/>
                    </a:lnR>
                    <a:lnT w="6350" cap="flat" cmpd="sng" algn="ctr">
                      <a:solidFill>
                        <a:srgbClr val="000000"/>
                      </a:solidFill>
                      <a:prstDash val="dot"/>
                      <a:round/>
                      <a:headEnd type="none" w="med" len="med"/>
                      <a:tailEnd type="none" w="med" len="med"/>
                    </a:lnT>
                    <a:lnB>
                      <a:noFill/>
                    </a:lnB>
                  </a:tcPr>
                </a:tc>
                <a:tc>
                  <a:txBody>
                    <a:bodyPr/>
                    <a:lstStyle/>
                    <a:p>
                      <a:pPr algn="ctr" fontAlgn="b"/>
                      <a:r>
                        <a:rPr lang="en-US" sz="1200" b="0" i="0" u="none" strike="noStrike">
                          <a:solidFill>
                            <a:srgbClr val="000000"/>
                          </a:solidFill>
                          <a:latin typeface="+mn-lt"/>
                        </a:rPr>
                        <a:t>X</a:t>
                      </a:r>
                    </a:p>
                  </a:txBody>
                  <a:tcPr marL="9525" marR="9525" marT="9525" marB="0" anchor="b">
                    <a:lnL>
                      <a:noFill/>
                    </a:lnL>
                    <a:lnR>
                      <a:noFill/>
                    </a:lnR>
                    <a:lnT w="6350" cap="flat" cmpd="sng" algn="ctr">
                      <a:solidFill>
                        <a:srgbClr val="000000"/>
                      </a:solidFill>
                      <a:prstDash val="dot"/>
                      <a:round/>
                      <a:headEnd type="none" w="med" len="med"/>
                      <a:tailEnd type="none" w="med" len="med"/>
                    </a:lnT>
                    <a:lnB>
                      <a:noFill/>
                    </a:lnB>
                  </a:tcPr>
                </a:tc>
                <a:tc>
                  <a:txBody>
                    <a:bodyPr/>
                    <a:lstStyle/>
                    <a:p>
                      <a:pPr algn="ctr" fontAlgn="b"/>
                      <a:r>
                        <a:rPr lang="en-US" sz="1200" b="0" i="0" u="none" strike="noStrike">
                          <a:solidFill>
                            <a:srgbClr val="000000"/>
                          </a:solidFill>
                          <a:latin typeface="+mn-lt"/>
                        </a:rPr>
                        <a:t>X</a:t>
                      </a:r>
                    </a:p>
                  </a:txBody>
                  <a:tcPr marL="9525" marR="9525" marT="9525" marB="0" anchor="b">
                    <a:lnL>
                      <a:noFill/>
                    </a:lnL>
                    <a:lnR>
                      <a:noFill/>
                    </a:lnR>
                    <a:lnT w="6350" cap="flat" cmpd="sng" algn="ctr">
                      <a:solidFill>
                        <a:srgbClr val="000000"/>
                      </a:solidFill>
                      <a:prstDash val="dot"/>
                      <a:round/>
                      <a:headEnd type="none" w="med" len="med"/>
                      <a:tailEnd type="none" w="med" len="med"/>
                    </a:lnT>
                    <a:lnB>
                      <a:noFill/>
                    </a:lnB>
                  </a:tcPr>
                </a:tc>
                <a:tc>
                  <a:txBody>
                    <a:bodyPr/>
                    <a:lstStyle/>
                    <a:p>
                      <a:pPr algn="ctr" fontAlgn="b"/>
                      <a:r>
                        <a:rPr lang="en-US" sz="1200" b="0" i="0" u="none" strike="noStrike" dirty="0">
                          <a:solidFill>
                            <a:srgbClr val="000000"/>
                          </a:solidFill>
                          <a:latin typeface="+mn-lt"/>
                        </a:rPr>
                        <a:t>X</a:t>
                      </a:r>
                    </a:p>
                  </a:txBody>
                  <a:tcPr marL="9525" marR="9525" marT="9525" marB="0" anchor="b">
                    <a:lnL>
                      <a:noFill/>
                    </a:lnL>
                    <a:lnR>
                      <a:noFill/>
                    </a:lnR>
                    <a:lnT w="6350" cap="flat" cmpd="sng" algn="ctr">
                      <a:solidFill>
                        <a:srgbClr val="000000"/>
                      </a:solidFill>
                      <a:prstDash val="dot"/>
                      <a:round/>
                      <a:headEnd type="none" w="med" len="med"/>
                      <a:tailEnd type="none" w="med" len="med"/>
                    </a:lnT>
                    <a:lnB>
                      <a:noFill/>
                    </a:lnB>
                  </a:tcPr>
                </a:tc>
                <a:tc>
                  <a:txBody>
                    <a:bodyPr/>
                    <a:lstStyle/>
                    <a:p>
                      <a:pPr algn="ctr" fontAlgn="b"/>
                      <a:r>
                        <a:rPr lang="en-US" sz="1200" b="0" i="0" u="none" strike="noStrike">
                          <a:solidFill>
                            <a:srgbClr val="000000"/>
                          </a:solidFill>
                          <a:latin typeface="+mn-lt"/>
                        </a:rPr>
                        <a:t>5 years</a:t>
                      </a:r>
                    </a:p>
                  </a:txBody>
                  <a:tcPr marL="9525" marR="9525" marT="9525" marB="0" anchor="b">
                    <a:lnL>
                      <a:noFill/>
                    </a:lnL>
                    <a:lnR>
                      <a:noFill/>
                    </a:lnR>
                    <a:lnT w="6350" cap="flat" cmpd="sng" algn="ctr">
                      <a:solidFill>
                        <a:srgbClr val="000000"/>
                      </a:solidFill>
                      <a:prstDash val="dot"/>
                      <a:round/>
                      <a:headEnd type="none" w="med" len="med"/>
                      <a:tailEnd type="none" w="med" len="med"/>
                    </a:lnT>
                    <a:lnB>
                      <a:noFill/>
                    </a:lnB>
                  </a:tcPr>
                </a:tc>
                <a:tc>
                  <a:txBody>
                    <a:bodyPr/>
                    <a:lstStyle/>
                    <a:p>
                      <a:pPr algn="ctr" fontAlgn="b"/>
                      <a:r>
                        <a:rPr lang="en-US" sz="1200" b="0" i="0" u="none" strike="noStrike">
                          <a:solidFill>
                            <a:srgbClr val="000000"/>
                          </a:solidFill>
                          <a:latin typeface="+mn-lt"/>
                        </a:rPr>
                        <a:t>X</a:t>
                      </a:r>
                    </a:p>
                  </a:txBody>
                  <a:tcPr marL="9525" marR="9525" marT="9525" marB="0" anchor="b">
                    <a:lnL>
                      <a:noFill/>
                    </a:lnL>
                    <a:lnR>
                      <a:noFill/>
                    </a:lnR>
                    <a:lnT w="6350" cap="flat" cmpd="sng" algn="ctr">
                      <a:solidFill>
                        <a:srgbClr val="000000"/>
                      </a:solidFill>
                      <a:prstDash val="dot"/>
                      <a:round/>
                      <a:headEnd type="none" w="med" len="med"/>
                      <a:tailEnd type="none" w="med" len="med"/>
                    </a:lnT>
                    <a:lnB>
                      <a:noFill/>
                    </a:lnB>
                  </a:tcPr>
                </a:tc>
                <a:tc>
                  <a:txBody>
                    <a:bodyPr/>
                    <a:lstStyle/>
                    <a:p>
                      <a:pPr algn="ctr" fontAlgn="b"/>
                      <a:r>
                        <a:rPr lang="en-US" sz="1200" b="0" i="0" u="none" strike="noStrike">
                          <a:solidFill>
                            <a:srgbClr val="000000"/>
                          </a:solidFill>
                          <a:latin typeface="+mn-lt"/>
                        </a:rPr>
                        <a:t>X</a:t>
                      </a:r>
                    </a:p>
                  </a:txBody>
                  <a:tcPr marL="9525" marR="9525" marT="9525" marB="0" anchor="b">
                    <a:lnL>
                      <a:noFill/>
                    </a:lnL>
                    <a:lnR>
                      <a:noFill/>
                    </a:lnR>
                    <a:lnT w="6350" cap="flat" cmpd="sng" algn="ctr">
                      <a:solidFill>
                        <a:srgbClr val="000000"/>
                      </a:solidFill>
                      <a:prstDash val="dot"/>
                      <a:round/>
                      <a:headEnd type="none" w="med" len="med"/>
                      <a:tailEnd type="none" w="med" len="med"/>
                    </a:lnT>
                    <a:lnB>
                      <a:noFill/>
                    </a:lnB>
                  </a:tcPr>
                </a:tc>
                <a:tc>
                  <a:txBody>
                    <a:bodyPr/>
                    <a:lstStyle/>
                    <a:p>
                      <a:pPr algn="ctr" fontAlgn="b"/>
                      <a:r>
                        <a:rPr lang="en-US" sz="1200" b="0" i="0" u="none" strike="noStrike" dirty="0">
                          <a:solidFill>
                            <a:srgbClr val="000000"/>
                          </a:solidFill>
                          <a:latin typeface="+mn-lt"/>
                        </a:rPr>
                        <a:t>X</a:t>
                      </a:r>
                    </a:p>
                  </a:txBody>
                  <a:tcPr marL="9525" marR="9525" marT="9525" marB="0" anchor="b">
                    <a:lnL>
                      <a:noFill/>
                    </a:lnL>
                    <a:lnR>
                      <a:noFill/>
                    </a:lnR>
                    <a:lnT w="6350" cap="flat" cmpd="sng" algn="ctr">
                      <a:solidFill>
                        <a:srgbClr val="000000"/>
                      </a:solidFill>
                      <a:prstDash val="dot"/>
                      <a:round/>
                      <a:headEnd type="none" w="med" len="med"/>
                      <a:tailEnd type="none" w="med" len="med"/>
                    </a:lnT>
                    <a:lnB>
                      <a:noFill/>
                    </a:lnB>
                  </a:tcPr>
                </a:tc>
                <a:tc>
                  <a:txBody>
                    <a:bodyPr/>
                    <a:lstStyle/>
                    <a:p>
                      <a:pPr algn="ctr" fontAlgn="b"/>
                      <a:r>
                        <a:rPr lang="en-US" sz="1200" b="0" i="0" u="none" strike="noStrike">
                          <a:solidFill>
                            <a:srgbClr val="000000"/>
                          </a:solidFill>
                          <a:latin typeface="+mn-lt"/>
                        </a:rPr>
                        <a:t>X</a:t>
                      </a:r>
                    </a:p>
                  </a:txBody>
                  <a:tcPr marL="9525" marR="9525" marT="9525" marB="0" anchor="b">
                    <a:lnL>
                      <a:noFill/>
                    </a:lnL>
                    <a:lnR>
                      <a:noFill/>
                    </a:lnR>
                    <a:lnT w="6350" cap="flat" cmpd="sng" algn="ctr">
                      <a:solidFill>
                        <a:srgbClr val="000000"/>
                      </a:solidFill>
                      <a:prstDash val="dot"/>
                      <a:round/>
                      <a:headEnd type="none" w="med" len="med"/>
                      <a:tailEnd type="none" w="med" len="med"/>
                    </a:lnT>
                    <a:lnB>
                      <a:noFill/>
                    </a:lnB>
                  </a:tcPr>
                </a:tc>
                <a:tc>
                  <a:txBody>
                    <a:bodyPr/>
                    <a:lstStyle/>
                    <a:p>
                      <a:pPr algn="l" fontAlgn="b"/>
                      <a:endParaRPr lang="en-US" sz="1200" b="0" i="0" u="none" strike="noStrike">
                        <a:solidFill>
                          <a:srgbClr val="000000"/>
                        </a:solidFill>
                        <a:latin typeface="+mn-lt"/>
                      </a:endParaRPr>
                    </a:p>
                  </a:txBody>
                  <a:tcPr marL="9525" marR="9525" marT="9525" marB="0" anchor="b">
                    <a:lnL>
                      <a:noFill/>
                    </a:lnL>
                    <a:lnR>
                      <a:noFill/>
                    </a:lnR>
                    <a:lnT w="6350" cap="flat" cmpd="sng" algn="ctr">
                      <a:solidFill>
                        <a:srgbClr val="000000"/>
                      </a:solidFill>
                      <a:prstDash val="dot"/>
                      <a:round/>
                      <a:headEnd type="none" w="med" len="med"/>
                      <a:tailEnd type="none" w="med" len="med"/>
                    </a:lnT>
                    <a:lnB>
                      <a:noFill/>
                    </a:lnB>
                  </a:tcPr>
                </a:tc>
              </a:tr>
              <a:tr h="264583">
                <a:tc>
                  <a:txBody>
                    <a:bodyPr/>
                    <a:lstStyle/>
                    <a:p>
                      <a:pPr algn="l" fontAlgn="b"/>
                      <a:r>
                        <a:rPr lang="en-US" sz="1400" b="0" i="0" u="none" strike="noStrike">
                          <a:solidFill>
                            <a:srgbClr val="000000"/>
                          </a:solidFill>
                          <a:latin typeface="+mn-lt"/>
                        </a:rPr>
                        <a:t>Johns Hopkins University</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latin typeface="+mn-lt"/>
                        </a:rPr>
                        <a:t>2008</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latin typeface="+mn-lt"/>
                        </a:rPr>
                        <a:t>X</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latin typeface="+mn-lt"/>
                        </a:rPr>
                        <a:t>X</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latin typeface="+mn-lt"/>
                        </a:rPr>
                        <a:t>X</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latin typeface="+mn-lt"/>
                        </a:rPr>
                        <a:t>5 years</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latin typeface="+mn-lt"/>
                        </a:rPr>
                        <a:t>X</a:t>
                      </a: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latin typeface="+mn-lt"/>
                      </a:endParaRP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latin typeface="+mn-lt"/>
                      </a:endParaRP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latin typeface="+mn-lt"/>
                        </a:rPr>
                        <a:t>X</a:t>
                      </a: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latin typeface="+mn-lt"/>
                      </a:endParaRPr>
                    </a:p>
                  </a:txBody>
                  <a:tcPr marL="9525" marR="9525" marT="9525" marB="0" anchor="b">
                    <a:lnL>
                      <a:noFill/>
                    </a:lnL>
                    <a:lnR>
                      <a:noFill/>
                    </a:lnR>
                    <a:lnT>
                      <a:noFill/>
                    </a:lnT>
                    <a:lnB>
                      <a:noFill/>
                    </a:lnB>
                  </a:tcPr>
                </a:tc>
              </a:tr>
              <a:tr h="264583">
                <a:tc>
                  <a:txBody>
                    <a:bodyPr/>
                    <a:lstStyle/>
                    <a:p>
                      <a:pPr algn="l" fontAlgn="b"/>
                      <a:r>
                        <a:rPr lang="en-US" sz="1400" b="0" i="0" u="none" strike="noStrike">
                          <a:solidFill>
                            <a:srgbClr val="000000"/>
                          </a:solidFill>
                          <a:latin typeface="+mn-lt"/>
                        </a:rPr>
                        <a:t>Duke University</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latin typeface="+mn-lt"/>
                        </a:rPr>
                        <a:t>2007</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latin typeface="+mn-lt"/>
                        </a:rPr>
                        <a:t>X</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latin typeface="+mn-lt"/>
                        </a:rPr>
                        <a:t>X</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latin typeface="+mn-lt"/>
                        </a:rPr>
                        <a:t>X</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latin typeface="+mn-lt"/>
                        </a:rPr>
                        <a:t>5 Years</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latin typeface="+mn-lt"/>
                        </a:rPr>
                        <a:t>X</a:t>
                      </a: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latin typeface="+mn-lt"/>
                      </a:endParaRPr>
                    </a:p>
                  </a:txBody>
                  <a:tcPr marL="9525" marR="9525" marT="9525" marB="0" anchor="b">
                    <a:lnL>
                      <a:noFill/>
                    </a:lnL>
                    <a:lnR>
                      <a:noFill/>
                    </a:lnR>
                    <a:lnT>
                      <a:noFill/>
                    </a:lnT>
                    <a:lnB>
                      <a:noFill/>
                    </a:lnB>
                  </a:tcPr>
                </a:tc>
                <a:tc>
                  <a:txBody>
                    <a:bodyPr/>
                    <a:lstStyle/>
                    <a:p>
                      <a:pPr algn="ctr" fontAlgn="b"/>
                      <a:endParaRPr lang="en-US" sz="1200" b="0" i="0" u="none" strike="noStrike" dirty="0">
                        <a:solidFill>
                          <a:srgbClr val="000000"/>
                        </a:solidFill>
                        <a:latin typeface="+mn-lt"/>
                      </a:endParaRP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latin typeface="+mn-lt"/>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latin typeface="+mn-lt"/>
                      </a:endParaRPr>
                    </a:p>
                  </a:txBody>
                  <a:tcPr marL="9525" marR="9525" marT="9525" marB="0" anchor="b">
                    <a:lnL>
                      <a:noFill/>
                    </a:lnL>
                    <a:lnR>
                      <a:noFill/>
                    </a:lnR>
                    <a:lnT>
                      <a:noFill/>
                    </a:lnT>
                    <a:lnB>
                      <a:noFill/>
                    </a:lnB>
                  </a:tcPr>
                </a:tc>
              </a:tr>
              <a:tr h="264583">
                <a:tc>
                  <a:txBody>
                    <a:bodyPr/>
                    <a:lstStyle/>
                    <a:p>
                      <a:pPr algn="l" fontAlgn="b"/>
                      <a:r>
                        <a:rPr lang="en-US" sz="1400" b="0" i="0" u="none" strike="noStrike">
                          <a:solidFill>
                            <a:srgbClr val="000000"/>
                          </a:solidFill>
                          <a:latin typeface="+mn-lt"/>
                        </a:rPr>
                        <a:t>The University of Edinburgh</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latin typeface="+mn-lt"/>
                        </a:rPr>
                        <a:t>2011</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latin typeface="+mn-lt"/>
                        </a:rPr>
                        <a:t>X</a:t>
                      </a: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latin typeface="+mn-lt"/>
                      </a:endParaRPr>
                    </a:p>
                  </a:txBody>
                  <a:tcPr marL="9525" marR="9525" marT="9525" marB="0" anchor="b">
                    <a:lnL>
                      <a:noFill/>
                    </a:lnL>
                    <a:lnR>
                      <a:noFill/>
                    </a:lnR>
                    <a:lnT>
                      <a:noFill/>
                    </a:lnT>
                    <a:lnB>
                      <a:noFill/>
                    </a:lnB>
                  </a:tcPr>
                </a:tc>
                <a:tc>
                  <a:txBody>
                    <a:bodyPr/>
                    <a:lstStyle/>
                    <a:p>
                      <a:pPr algn="ctr" fontAlgn="b"/>
                      <a:endParaRPr lang="en-US" sz="1200" b="0" i="0" u="none" strike="noStrike" dirty="0">
                        <a:solidFill>
                          <a:srgbClr val="000000"/>
                        </a:solidFill>
                        <a:latin typeface="+mn-lt"/>
                      </a:endParaRP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latin typeface="+mn-lt"/>
                      </a:endParaRP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latin typeface="+mn-lt"/>
                        </a:rPr>
                        <a:t>X</a:t>
                      </a: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latin typeface="+mn-lt"/>
                      </a:endParaRP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latin typeface="+mn-lt"/>
                      </a:endParaRP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latin typeface="+mn-lt"/>
                        </a:rPr>
                        <a:t>X</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latin typeface="+mn-lt"/>
                        </a:rPr>
                        <a:t>not really a policy</a:t>
                      </a:r>
                    </a:p>
                  </a:txBody>
                  <a:tcPr marL="9525" marR="9525" marT="9525" marB="0" anchor="b">
                    <a:lnL>
                      <a:noFill/>
                    </a:lnL>
                    <a:lnR>
                      <a:noFill/>
                    </a:lnR>
                    <a:lnT>
                      <a:noFill/>
                    </a:lnT>
                    <a:lnB>
                      <a:noFill/>
                    </a:lnB>
                  </a:tcPr>
                </a:tc>
              </a:tr>
              <a:tr h="264583">
                <a:tc>
                  <a:txBody>
                    <a:bodyPr/>
                    <a:lstStyle/>
                    <a:p>
                      <a:pPr algn="l" fontAlgn="b"/>
                      <a:r>
                        <a:rPr lang="en-US" sz="1400" b="0" i="0" u="none" strike="noStrike">
                          <a:solidFill>
                            <a:srgbClr val="000000"/>
                          </a:solidFill>
                          <a:latin typeface="+mn-lt"/>
                        </a:rPr>
                        <a:t>University of Pittsburg</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latin typeface="+mn-lt"/>
                        </a:rPr>
                        <a:t>2009</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latin typeface="+mn-lt"/>
                        </a:rPr>
                        <a:t>X</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latin typeface="+mn-lt"/>
                        </a:rPr>
                        <a:t>X</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latin typeface="+mn-lt"/>
                        </a:rPr>
                        <a:t>X</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latin typeface="+mn-lt"/>
                        </a:rPr>
                        <a:t>7 years</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latin typeface="+mn-lt"/>
                        </a:rPr>
                        <a:t>X</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latin typeface="+mn-lt"/>
                        </a:rPr>
                        <a:t>X</a:t>
                      </a: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latin typeface="+mn-lt"/>
                      </a:endParaRP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latin typeface="+mn-lt"/>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latin typeface="+mn-lt"/>
                      </a:endParaRPr>
                    </a:p>
                  </a:txBody>
                  <a:tcPr marL="9525" marR="9525" marT="9525" marB="0" anchor="b">
                    <a:lnL>
                      <a:noFill/>
                    </a:lnL>
                    <a:lnR>
                      <a:noFill/>
                    </a:lnR>
                    <a:lnT>
                      <a:noFill/>
                    </a:lnT>
                    <a:lnB>
                      <a:noFill/>
                    </a:lnB>
                  </a:tcPr>
                </a:tc>
              </a:tr>
              <a:tr h="264583">
                <a:tc>
                  <a:txBody>
                    <a:bodyPr/>
                    <a:lstStyle/>
                    <a:p>
                      <a:pPr algn="l" fontAlgn="b"/>
                      <a:r>
                        <a:rPr lang="en-US" sz="1400" b="0" i="0" u="none" strike="noStrike">
                          <a:solidFill>
                            <a:srgbClr val="000000"/>
                          </a:solidFill>
                          <a:latin typeface="+mn-lt"/>
                        </a:rPr>
                        <a:t>Pennsylvania State</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latin typeface="+mn-lt"/>
                        </a:rPr>
                        <a:t>2003</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latin typeface="+mn-lt"/>
                        </a:rPr>
                        <a:t>X</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latin typeface="+mn-lt"/>
                        </a:rPr>
                        <a:t>X</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latin typeface="+mn-lt"/>
                        </a:rPr>
                        <a:t>X</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latin typeface="+mn-lt"/>
                        </a:rPr>
                        <a:t>5 years</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latin typeface="+mn-lt"/>
                        </a:rPr>
                        <a:t>X</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latin typeface="+mn-lt"/>
                        </a:rPr>
                        <a:t>X</a:t>
                      </a: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latin typeface="+mn-lt"/>
                      </a:endParaRP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latin typeface="+mn-lt"/>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latin typeface="+mn-lt"/>
                        </a:rPr>
                        <a:t>set of guidelines</a:t>
                      </a:r>
                    </a:p>
                  </a:txBody>
                  <a:tcPr marL="9525" marR="9525" marT="9525" marB="0" anchor="b">
                    <a:lnL>
                      <a:noFill/>
                    </a:lnL>
                    <a:lnR>
                      <a:noFill/>
                    </a:lnR>
                    <a:lnT>
                      <a:noFill/>
                    </a:lnT>
                    <a:lnB>
                      <a:noFill/>
                    </a:lnB>
                  </a:tcPr>
                </a:tc>
              </a:tr>
              <a:tr h="264583">
                <a:tc>
                  <a:txBody>
                    <a:bodyPr/>
                    <a:lstStyle/>
                    <a:p>
                      <a:pPr algn="l" fontAlgn="b"/>
                      <a:r>
                        <a:rPr lang="en-US" sz="1400" b="0" i="0" u="none" strike="noStrike" dirty="0">
                          <a:solidFill>
                            <a:srgbClr val="000000"/>
                          </a:solidFill>
                          <a:latin typeface="+mn-lt"/>
                        </a:rPr>
                        <a:t>Stanford</a:t>
                      </a:r>
                    </a:p>
                  </a:txBody>
                  <a:tcPr marL="9525" marR="9525" marT="9525"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ctr" fontAlgn="b"/>
                      <a:r>
                        <a:rPr lang="en-US" sz="1200" b="0" i="0" u="none" strike="noStrike" dirty="0">
                          <a:solidFill>
                            <a:srgbClr val="000000"/>
                          </a:solidFill>
                          <a:latin typeface="+mn-lt"/>
                        </a:rPr>
                        <a:t>1997</a:t>
                      </a:r>
                    </a:p>
                  </a:txBody>
                  <a:tcPr marL="9525" marR="9525" marT="9525"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ctr" fontAlgn="b"/>
                      <a:r>
                        <a:rPr lang="en-US" sz="1200" b="0" i="0" u="none" strike="noStrike">
                          <a:solidFill>
                            <a:srgbClr val="000000"/>
                          </a:solidFill>
                          <a:latin typeface="+mn-lt"/>
                        </a:rPr>
                        <a:t>X</a:t>
                      </a:r>
                    </a:p>
                  </a:txBody>
                  <a:tcPr marL="9525" marR="9525" marT="9525"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ctr" fontAlgn="b"/>
                      <a:r>
                        <a:rPr lang="en-US" sz="1200" b="0" i="0" u="none" strike="noStrike">
                          <a:solidFill>
                            <a:srgbClr val="000000"/>
                          </a:solidFill>
                          <a:latin typeface="+mn-lt"/>
                        </a:rPr>
                        <a:t>X</a:t>
                      </a:r>
                    </a:p>
                  </a:txBody>
                  <a:tcPr marL="9525" marR="9525" marT="9525"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ctr" fontAlgn="b"/>
                      <a:r>
                        <a:rPr lang="en-US" sz="1200" b="0" i="0" u="none" strike="noStrike" dirty="0">
                          <a:solidFill>
                            <a:srgbClr val="000000"/>
                          </a:solidFill>
                          <a:latin typeface="+mn-lt"/>
                        </a:rPr>
                        <a:t>X</a:t>
                      </a:r>
                    </a:p>
                  </a:txBody>
                  <a:tcPr marL="9525" marR="9525" marT="9525"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ctr" fontAlgn="b"/>
                      <a:r>
                        <a:rPr lang="en-US" sz="1200" b="0" i="0" u="none" strike="noStrike" dirty="0">
                          <a:solidFill>
                            <a:srgbClr val="000000"/>
                          </a:solidFill>
                          <a:latin typeface="+mn-lt"/>
                        </a:rPr>
                        <a:t>3 years</a:t>
                      </a:r>
                    </a:p>
                  </a:txBody>
                  <a:tcPr marL="9525" marR="9525" marT="9525"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ctr" fontAlgn="b"/>
                      <a:r>
                        <a:rPr lang="en-US" sz="1200" b="0" i="0" u="none" strike="noStrike">
                          <a:solidFill>
                            <a:srgbClr val="000000"/>
                          </a:solidFill>
                          <a:latin typeface="+mn-lt"/>
                        </a:rPr>
                        <a:t>X</a:t>
                      </a:r>
                    </a:p>
                  </a:txBody>
                  <a:tcPr marL="9525" marR="9525" marT="9525"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ctr" fontAlgn="b"/>
                      <a:r>
                        <a:rPr lang="en-US" sz="1200" b="0" i="0" u="none" strike="noStrike">
                          <a:solidFill>
                            <a:srgbClr val="000000"/>
                          </a:solidFill>
                          <a:latin typeface="+mn-lt"/>
                        </a:rPr>
                        <a:t>X</a:t>
                      </a:r>
                    </a:p>
                  </a:txBody>
                  <a:tcPr marL="9525" marR="9525" marT="9525"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ctr" fontAlgn="b"/>
                      <a:r>
                        <a:rPr lang="en-US" sz="1200" b="0" i="0" u="none" strike="noStrike">
                          <a:solidFill>
                            <a:srgbClr val="000000"/>
                          </a:solidFill>
                          <a:latin typeface="+mn-lt"/>
                        </a:rPr>
                        <a:t> </a:t>
                      </a:r>
                    </a:p>
                  </a:txBody>
                  <a:tcPr marL="9525" marR="9525" marT="9525"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ctr" fontAlgn="b"/>
                      <a:r>
                        <a:rPr lang="en-US" sz="1200" b="0" i="0" u="none" strike="noStrike" dirty="0">
                          <a:solidFill>
                            <a:srgbClr val="000000"/>
                          </a:solidFill>
                          <a:latin typeface="+mn-lt"/>
                        </a:rPr>
                        <a:t> </a:t>
                      </a:r>
                    </a:p>
                  </a:txBody>
                  <a:tcPr marL="9525" marR="9525" marT="9525"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l" fontAlgn="b"/>
                      <a:r>
                        <a:rPr lang="en-US" sz="1200" b="0" i="0" u="none" strike="noStrike" dirty="0">
                          <a:solidFill>
                            <a:srgbClr val="000000"/>
                          </a:solidFill>
                          <a:latin typeface="+mn-lt"/>
                        </a:rPr>
                        <a:t> </a:t>
                      </a:r>
                    </a:p>
                  </a:txBody>
                  <a:tcPr marL="9525" marR="9525" marT="9525" marB="0" anchor="b">
                    <a:lnL>
                      <a:noFill/>
                    </a:lnL>
                    <a:lnR>
                      <a:noFill/>
                    </a:lnR>
                    <a:lnT>
                      <a:noFill/>
                    </a:lnT>
                    <a:lnB w="6350" cap="flat" cmpd="sng" algn="ctr">
                      <a:solidFill>
                        <a:srgbClr val="000000"/>
                      </a:solidFill>
                      <a:prstDash val="dot"/>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a:t>
            </a:r>
            <a:endParaRPr lang="en-US" dirty="0"/>
          </a:p>
        </p:txBody>
      </p:sp>
      <p:sp>
        <p:nvSpPr>
          <p:cNvPr id="3" name="Content Placeholder 2"/>
          <p:cNvSpPr>
            <a:spLocks noGrp="1"/>
          </p:cNvSpPr>
          <p:nvPr>
            <p:ph idx="1"/>
          </p:nvPr>
        </p:nvSpPr>
        <p:spPr>
          <a:xfrm>
            <a:off x="838200" y="713619"/>
            <a:ext cx="10515600" cy="5463344"/>
          </a:xfrm>
        </p:spPr>
        <p:txBody>
          <a:bodyPr>
            <a:noAutofit/>
          </a:bodyPr>
          <a:lstStyle/>
          <a:p>
            <a:pPr marL="0" indent="0" algn="ctr">
              <a:buNone/>
            </a:pPr>
            <a:r>
              <a:rPr lang="en-US" sz="42000" dirty="0" smtClean="0"/>
              <a:t>?</a:t>
            </a:r>
            <a:endParaRPr lang="en-US" sz="42000" dirty="0"/>
          </a:p>
        </p:txBody>
      </p:sp>
    </p:spTree>
    <p:extLst>
      <p:ext uri="{BB962C8B-B14F-4D97-AF65-F5344CB8AC3E}">
        <p14:creationId xmlns="" xmlns:p14="http://schemas.microsoft.com/office/powerpoint/2010/main" val="1339964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UCSC.ResearchCycle_BlueWords_highRes2-23-2015cc-by-nc.jp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372266" y="463668"/>
            <a:ext cx="7192854" cy="5657919"/>
          </a:xfrm>
          <a:prstGeom prst="rect">
            <a:avLst/>
          </a:prstGeom>
        </p:spPr>
      </p:pic>
      <p:sp>
        <p:nvSpPr>
          <p:cNvPr id="4" name="Rectangle 3"/>
          <p:cNvSpPr/>
          <p:nvPr/>
        </p:nvSpPr>
        <p:spPr>
          <a:xfrm>
            <a:off x="7660118" y="6096899"/>
            <a:ext cx="3788217" cy="307777"/>
          </a:xfrm>
          <a:prstGeom prst="rect">
            <a:avLst/>
          </a:prstGeom>
        </p:spPr>
        <p:txBody>
          <a:bodyPr wrap="none">
            <a:spAutoFit/>
          </a:bodyPr>
          <a:lstStyle/>
          <a:p>
            <a:r>
              <a:rPr lang="en-US" sz="1400" dirty="0">
                <a:solidFill>
                  <a:srgbClr val="595959"/>
                </a:solidFill>
              </a:rPr>
              <a:t>http://</a:t>
            </a:r>
            <a:r>
              <a:rPr lang="en-US" sz="1400" dirty="0" err="1">
                <a:solidFill>
                  <a:srgbClr val="595959"/>
                </a:solidFill>
              </a:rPr>
              <a:t>guides.library.ucsc.edu</a:t>
            </a:r>
            <a:r>
              <a:rPr lang="en-US" sz="1400" dirty="0">
                <a:solidFill>
                  <a:srgbClr val="595959"/>
                </a:solidFill>
              </a:rPr>
              <a:t>/</a:t>
            </a:r>
            <a:r>
              <a:rPr lang="en-US" sz="1400" dirty="0" err="1">
                <a:solidFill>
                  <a:srgbClr val="595959"/>
                </a:solidFill>
              </a:rPr>
              <a:t>datamanagement</a:t>
            </a:r>
            <a:r>
              <a:rPr lang="en-US" sz="1400" dirty="0">
                <a:solidFill>
                  <a:srgbClr val="595959"/>
                </a:solidFill>
              </a:rPr>
              <a:t>/</a:t>
            </a:r>
          </a:p>
        </p:txBody>
      </p:sp>
      <p:cxnSp>
        <p:nvCxnSpPr>
          <p:cNvPr id="8" name="Curved Connector 7"/>
          <p:cNvCxnSpPr>
            <a:stCxn id="5" idx="4"/>
            <a:endCxn id="13" idx="7"/>
          </p:cNvCxnSpPr>
          <p:nvPr/>
        </p:nvCxnSpPr>
        <p:spPr>
          <a:xfrm rot="5400000">
            <a:off x="4314986" y="2929613"/>
            <a:ext cx="2075583" cy="1073493"/>
          </a:xfrm>
          <a:prstGeom prst="curvedConnector3">
            <a:avLst>
              <a:gd name="adj1" fmla="val 50000"/>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4807974" y="1258529"/>
            <a:ext cx="2163097" cy="117003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057832" y="4388763"/>
            <a:ext cx="2059857" cy="78792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086168" y="4857135"/>
            <a:ext cx="884903" cy="125852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Curved Connector 28"/>
          <p:cNvCxnSpPr>
            <a:stCxn id="13" idx="6"/>
            <a:endCxn id="14" idx="1"/>
          </p:cNvCxnSpPr>
          <p:nvPr/>
        </p:nvCxnSpPr>
        <p:spPr>
          <a:xfrm>
            <a:off x="5117689" y="4782723"/>
            <a:ext cx="1098070" cy="258719"/>
          </a:xfrm>
          <a:prstGeom prst="curvedConnector2">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6818670" y="1986116"/>
            <a:ext cx="2163097" cy="101272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Curved Connector 33"/>
          <p:cNvCxnSpPr>
            <a:stCxn id="33" idx="2"/>
            <a:endCxn id="5" idx="5"/>
          </p:cNvCxnSpPr>
          <p:nvPr/>
        </p:nvCxnSpPr>
        <p:spPr>
          <a:xfrm rot="10800000">
            <a:off x="6654294" y="2257220"/>
            <a:ext cx="164377" cy="235258"/>
          </a:xfrm>
          <a:prstGeom prst="curvedConnector2">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8" name="Curved Connector 37"/>
          <p:cNvCxnSpPr>
            <a:stCxn id="14" idx="0"/>
            <a:endCxn id="33" idx="3"/>
          </p:cNvCxnSpPr>
          <p:nvPr/>
        </p:nvCxnSpPr>
        <p:spPr>
          <a:xfrm rot="5400000" flipH="1" flipV="1">
            <a:off x="5828731" y="3550418"/>
            <a:ext cx="2006606" cy="606828"/>
          </a:xfrm>
          <a:prstGeom prst="curvedConnector3">
            <a:avLst>
              <a:gd name="adj1" fmla="val 79400"/>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80507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500"/>
                                        <p:tgtEl>
                                          <p:spTgt spid="33"/>
                                        </p:tgtEl>
                                      </p:cBhvr>
                                    </p:animEffect>
                                  </p:childTnLst>
                                </p:cTn>
                              </p:par>
                              <p:par>
                                <p:cTn id="21" presetID="10" presetClass="entr" presetSubtype="0"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14" grpId="0" animBg="1"/>
      <p:bldP spid="3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a:t>
            </a:r>
            <a:endParaRPr lang="en-US" dirty="0"/>
          </a:p>
        </p:txBody>
      </p:sp>
      <p:sp>
        <p:nvSpPr>
          <p:cNvPr id="3" name="Content Placeholder 2"/>
          <p:cNvSpPr>
            <a:spLocks noGrp="1"/>
          </p:cNvSpPr>
          <p:nvPr>
            <p:ph idx="1"/>
          </p:nvPr>
        </p:nvSpPr>
        <p:spPr>
          <a:xfrm>
            <a:off x="838200" y="713619"/>
            <a:ext cx="10515600" cy="5463344"/>
          </a:xfrm>
        </p:spPr>
        <p:txBody>
          <a:bodyPr>
            <a:noAutofit/>
          </a:bodyPr>
          <a:lstStyle/>
          <a:p>
            <a:pPr marL="0" indent="0" algn="ctr">
              <a:buNone/>
            </a:pPr>
            <a:r>
              <a:rPr lang="en-US" sz="42000" dirty="0" smtClean="0"/>
              <a:t>?</a:t>
            </a:r>
            <a:endParaRPr lang="en-US" sz="42000" dirty="0"/>
          </a:p>
        </p:txBody>
      </p:sp>
    </p:spTree>
    <p:extLst>
      <p:ext uri="{BB962C8B-B14F-4D97-AF65-F5344CB8AC3E}">
        <p14:creationId xmlns="" xmlns:p14="http://schemas.microsoft.com/office/powerpoint/2010/main" val="1339964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Data</a:t>
            </a:r>
            <a:endParaRPr lang="en-US" dirty="0"/>
          </a:p>
        </p:txBody>
      </p:sp>
      <p:sp>
        <p:nvSpPr>
          <p:cNvPr id="3" name="Content Placeholder 2"/>
          <p:cNvSpPr>
            <a:spLocks noGrp="1"/>
          </p:cNvSpPr>
          <p:nvPr>
            <p:ph idx="1"/>
          </p:nvPr>
        </p:nvSpPr>
        <p:spPr>
          <a:xfrm>
            <a:off x="838200" y="2674374"/>
            <a:ext cx="10515600" cy="1966452"/>
          </a:xfrm>
        </p:spPr>
        <p:txBody>
          <a:bodyPr>
            <a:normAutofit/>
          </a:bodyPr>
          <a:lstStyle/>
          <a:p>
            <a:pPr>
              <a:buNone/>
            </a:pPr>
            <a:r>
              <a:rPr lang="en-US" sz="3200" dirty="0" smtClean="0"/>
              <a:t>“data is open if anyone is free to use, reuse, and redistribute it – subject only, at most, to the requirement to attribute and/or share-alike.”</a:t>
            </a:r>
            <a:endParaRPr lang="en-US" sz="3200" dirty="0"/>
          </a:p>
        </p:txBody>
      </p:sp>
      <p:sp>
        <p:nvSpPr>
          <p:cNvPr id="4" name="TextBox 3"/>
          <p:cNvSpPr txBox="1"/>
          <p:nvPr/>
        </p:nvSpPr>
        <p:spPr>
          <a:xfrm>
            <a:off x="3883741" y="5220928"/>
            <a:ext cx="6499123" cy="738664"/>
          </a:xfrm>
          <a:prstGeom prst="rect">
            <a:avLst/>
          </a:prstGeom>
          <a:noFill/>
        </p:spPr>
        <p:txBody>
          <a:bodyPr wrap="square" rtlCol="0">
            <a:spAutoFit/>
          </a:bodyPr>
          <a:lstStyle/>
          <a:p>
            <a:r>
              <a:rPr lang="en-US" sz="1400" dirty="0" smtClean="0">
                <a:solidFill>
                  <a:schemeClr val="tx1">
                    <a:lumMod val="65000"/>
                    <a:lumOff val="35000"/>
                  </a:schemeClr>
                </a:solidFill>
              </a:rPr>
              <a:t>Pollack, R (2006). ‘The value of the public domain’, </a:t>
            </a:r>
            <a:r>
              <a:rPr lang="en-US" sz="1400" i="1" dirty="0" err="1" smtClean="0">
                <a:solidFill>
                  <a:schemeClr val="tx1">
                    <a:lumMod val="65000"/>
                    <a:lumOff val="35000"/>
                  </a:schemeClr>
                </a:solidFill>
              </a:rPr>
              <a:t>Institue</a:t>
            </a:r>
            <a:r>
              <a:rPr lang="en-US" sz="1400" i="1" dirty="0" smtClean="0">
                <a:solidFill>
                  <a:schemeClr val="tx1">
                    <a:lumMod val="65000"/>
                    <a:lumOff val="35000"/>
                  </a:schemeClr>
                </a:solidFill>
              </a:rPr>
              <a:t> for Public Policy Research</a:t>
            </a:r>
            <a:r>
              <a:rPr lang="en-US" sz="1400" dirty="0" smtClean="0">
                <a:solidFill>
                  <a:schemeClr val="tx1">
                    <a:lumMod val="65000"/>
                    <a:lumOff val="35000"/>
                  </a:schemeClr>
                </a:solidFill>
              </a:rPr>
              <a:t>, </a:t>
            </a:r>
            <a:r>
              <a:rPr lang="en-US" sz="1400" dirty="0" smtClean="0">
                <a:solidFill>
                  <a:schemeClr val="tx1">
                    <a:lumMod val="65000"/>
                    <a:lumOff val="35000"/>
                  </a:schemeClr>
                </a:solidFill>
                <a:hlinkClick r:id="rId2"/>
              </a:rPr>
              <a:t>http://www.ippr.org/publication/55/1526/the-value-of-the-public-domain</a:t>
            </a:r>
            <a:r>
              <a:rPr lang="en-US" sz="1400" dirty="0" smtClean="0">
                <a:solidFill>
                  <a:schemeClr val="tx1">
                    <a:lumMod val="65000"/>
                    <a:lumOff val="35000"/>
                  </a:schemeClr>
                </a:solidFill>
              </a:rPr>
              <a:t>, quoted from </a:t>
            </a:r>
            <a:r>
              <a:rPr lang="en-US" sz="1400" dirty="0" err="1" smtClean="0">
                <a:solidFill>
                  <a:schemeClr val="tx1">
                    <a:lumMod val="65000"/>
                    <a:lumOff val="35000"/>
                  </a:schemeClr>
                </a:solidFill>
              </a:rPr>
              <a:t>Kitchin</a:t>
            </a:r>
            <a:r>
              <a:rPr lang="en-US" sz="1400" dirty="0" smtClean="0">
                <a:solidFill>
                  <a:schemeClr val="tx1">
                    <a:lumMod val="65000"/>
                    <a:lumOff val="35000"/>
                  </a:schemeClr>
                </a:solidFill>
              </a:rPr>
              <a:t>, R (2014). </a:t>
            </a:r>
            <a:r>
              <a:rPr lang="en-US" sz="1400" i="1" dirty="0" smtClean="0">
                <a:solidFill>
                  <a:schemeClr val="tx1">
                    <a:lumMod val="65000"/>
                    <a:lumOff val="35000"/>
                  </a:schemeClr>
                </a:solidFill>
              </a:rPr>
              <a:t>The Data Revolution</a:t>
            </a:r>
            <a:r>
              <a:rPr lang="en-US" sz="1400" dirty="0" smtClean="0">
                <a:solidFill>
                  <a:schemeClr val="tx1">
                    <a:lumMod val="65000"/>
                    <a:lumOff val="35000"/>
                  </a:schemeClr>
                </a:solidFill>
              </a:rPr>
              <a:t>. Sage, Los Angeles. P. 49-50.</a:t>
            </a:r>
            <a:endParaRPr lang="en-US" sz="1400" dirty="0">
              <a:solidFill>
                <a:schemeClr val="tx1">
                  <a:lumMod val="65000"/>
                  <a:lumOff val="3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Data</a:t>
            </a:r>
            <a:endParaRPr lang="en-US" dirty="0"/>
          </a:p>
        </p:txBody>
      </p:sp>
      <p:sp>
        <p:nvSpPr>
          <p:cNvPr id="4" name="Text Placeholder 3"/>
          <p:cNvSpPr>
            <a:spLocks noGrp="1"/>
          </p:cNvSpPr>
          <p:nvPr>
            <p:ph type="body" idx="1"/>
          </p:nvPr>
        </p:nvSpPr>
        <p:spPr>
          <a:xfrm>
            <a:off x="839789" y="1140403"/>
            <a:ext cx="5157787" cy="823912"/>
          </a:xfrm>
        </p:spPr>
        <p:txBody>
          <a:bodyPr/>
          <a:lstStyle/>
          <a:p>
            <a:r>
              <a:rPr lang="en-US" dirty="0" smtClean="0">
                <a:hlinkClick r:id="rId2"/>
              </a:rPr>
              <a:t>opendefinition.org</a:t>
            </a:r>
            <a:r>
              <a:rPr lang="en-US" dirty="0" smtClean="0"/>
              <a:t> *</a:t>
            </a:r>
            <a:endParaRPr lang="en-US" dirty="0"/>
          </a:p>
        </p:txBody>
      </p:sp>
      <p:sp>
        <p:nvSpPr>
          <p:cNvPr id="5" name="Content Placeholder 4"/>
          <p:cNvSpPr>
            <a:spLocks noGrp="1"/>
          </p:cNvSpPr>
          <p:nvPr>
            <p:ph sz="half" idx="2"/>
          </p:nvPr>
        </p:nvSpPr>
        <p:spPr>
          <a:xfrm>
            <a:off x="839789" y="1964315"/>
            <a:ext cx="5157787" cy="3684588"/>
          </a:xfrm>
        </p:spPr>
        <p:txBody>
          <a:bodyPr>
            <a:normAutofit/>
          </a:bodyPr>
          <a:lstStyle/>
          <a:p>
            <a:pPr marL="342900" indent="-342900">
              <a:spcBef>
                <a:spcPct val="20000"/>
              </a:spcBef>
              <a:buFont typeface="Arial" charset="0"/>
              <a:buChar char="•"/>
            </a:pPr>
            <a:r>
              <a:rPr lang="en-US" sz="2200" dirty="0" smtClean="0">
                <a:latin typeface="Calibri" pitchFamily="34" charset="0"/>
              </a:rPr>
              <a:t>Accessible</a:t>
            </a:r>
          </a:p>
          <a:p>
            <a:pPr marL="342900" indent="-342900">
              <a:spcBef>
                <a:spcPct val="20000"/>
              </a:spcBef>
              <a:buFont typeface="Arial" charset="0"/>
              <a:buChar char="•"/>
            </a:pPr>
            <a:r>
              <a:rPr lang="en-US" sz="2200" dirty="0" smtClean="0">
                <a:latin typeface="Calibri" pitchFamily="34" charset="0"/>
              </a:rPr>
              <a:t>Redistributable (w or w/o license)</a:t>
            </a:r>
          </a:p>
          <a:p>
            <a:pPr marL="342900" indent="-342900">
              <a:spcBef>
                <a:spcPct val="20000"/>
              </a:spcBef>
              <a:buFont typeface="Arial" charset="0"/>
              <a:buChar char="•"/>
            </a:pPr>
            <a:r>
              <a:rPr lang="en-US" sz="2200" dirty="0" smtClean="0">
                <a:latin typeface="Calibri" pitchFamily="34" charset="0"/>
              </a:rPr>
              <a:t>Reusable</a:t>
            </a:r>
          </a:p>
          <a:p>
            <a:pPr marL="342900" indent="-342900">
              <a:spcBef>
                <a:spcPct val="20000"/>
              </a:spcBef>
              <a:buFont typeface="Arial" charset="0"/>
              <a:buChar char="•"/>
            </a:pPr>
            <a:r>
              <a:rPr lang="en-US" sz="2200" dirty="0" smtClean="0">
                <a:latin typeface="Calibri" pitchFamily="34" charset="0"/>
              </a:rPr>
              <a:t>No Technological restrictions</a:t>
            </a:r>
          </a:p>
          <a:p>
            <a:pPr marL="342900" indent="-342900">
              <a:spcBef>
                <a:spcPct val="20000"/>
              </a:spcBef>
              <a:buFont typeface="Arial" charset="0"/>
              <a:buChar char="•"/>
            </a:pPr>
            <a:r>
              <a:rPr lang="en-US" sz="2200" dirty="0" smtClean="0">
                <a:latin typeface="Calibri" pitchFamily="34" charset="0"/>
              </a:rPr>
              <a:t>Attribution</a:t>
            </a:r>
          </a:p>
          <a:p>
            <a:pPr marL="342900" indent="-342900">
              <a:spcBef>
                <a:spcPct val="20000"/>
              </a:spcBef>
              <a:buFont typeface="Arial" charset="0"/>
              <a:buChar char="•"/>
            </a:pPr>
            <a:r>
              <a:rPr lang="en-US" sz="2200" dirty="0" smtClean="0">
                <a:latin typeface="Calibri" pitchFamily="34" charset="0"/>
              </a:rPr>
              <a:t>Integrity maintained</a:t>
            </a:r>
            <a:endParaRPr lang="en-US" sz="2200" dirty="0" smtClean="0"/>
          </a:p>
          <a:p>
            <a:pPr marL="342900" indent="-342900">
              <a:spcBef>
                <a:spcPct val="20000"/>
              </a:spcBef>
              <a:buFont typeface="Arial" charset="0"/>
              <a:buChar char="•"/>
            </a:pPr>
            <a:r>
              <a:rPr lang="en-US" sz="2200" dirty="0" smtClean="0">
                <a:latin typeface="Calibri" pitchFamily="34" charset="0"/>
              </a:rPr>
              <a:t>Non-discriminatory</a:t>
            </a:r>
          </a:p>
          <a:p>
            <a:pPr marL="342900" indent="-342900">
              <a:spcBef>
                <a:spcPct val="20000"/>
              </a:spcBef>
              <a:buFont typeface="Arial" charset="0"/>
              <a:buChar char="•"/>
            </a:pPr>
            <a:r>
              <a:rPr lang="en-US" sz="2200" dirty="0" smtClean="0">
                <a:latin typeface="Calibri" pitchFamily="34" charset="0"/>
              </a:rPr>
              <a:t>License is redistributable, non-specific, and non-restrictive for derivative works</a:t>
            </a:r>
          </a:p>
          <a:p>
            <a:pPr marL="342900" indent="-342900">
              <a:spcBef>
                <a:spcPct val="20000"/>
              </a:spcBef>
              <a:buFont typeface="Arial" charset="0"/>
              <a:buChar char="•"/>
            </a:pPr>
            <a:endParaRPr lang="en-US" dirty="0" smtClean="0">
              <a:latin typeface="Calibri" pitchFamily="34" charset="0"/>
            </a:endParaRPr>
          </a:p>
        </p:txBody>
      </p:sp>
      <p:sp>
        <p:nvSpPr>
          <p:cNvPr id="6" name="Text Placeholder 5"/>
          <p:cNvSpPr>
            <a:spLocks noGrp="1"/>
          </p:cNvSpPr>
          <p:nvPr>
            <p:ph type="body" sz="quarter" idx="3"/>
          </p:nvPr>
        </p:nvSpPr>
        <p:spPr>
          <a:xfrm>
            <a:off x="6172201" y="1140403"/>
            <a:ext cx="5183188" cy="823912"/>
          </a:xfrm>
        </p:spPr>
        <p:txBody>
          <a:bodyPr/>
          <a:lstStyle/>
          <a:p>
            <a:r>
              <a:rPr lang="en-US" dirty="0" smtClean="0">
                <a:hlinkClick r:id="rId3"/>
              </a:rPr>
              <a:t>www.opengovdata.org</a:t>
            </a:r>
            <a:r>
              <a:rPr lang="en-US" dirty="0" smtClean="0"/>
              <a:t> °</a:t>
            </a:r>
            <a:endParaRPr lang="en-US" dirty="0"/>
          </a:p>
        </p:txBody>
      </p:sp>
      <p:sp>
        <p:nvSpPr>
          <p:cNvPr id="7" name="Content Placeholder 6"/>
          <p:cNvSpPr>
            <a:spLocks noGrp="1"/>
          </p:cNvSpPr>
          <p:nvPr>
            <p:ph sz="quarter" idx="4"/>
          </p:nvPr>
        </p:nvSpPr>
        <p:spPr>
          <a:xfrm>
            <a:off x="6172201" y="1964315"/>
            <a:ext cx="5183188" cy="3684588"/>
          </a:xfrm>
        </p:spPr>
        <p:txBody>
          <a:bodyPr>
            <a:normAutofit fontScale="92500" lnSpcReduction="10000"/>
          </a:bodyPr>
          <a:lstStyle/>
          <a:p>
            <a:r>
              <a:rPr lang="en-US" dirty="0" smtClean="0"/>
              <a:t>Complete</a:t>
            </a:r>
          </a:p>
          <a:p>
            <a:r>
              <a:rPr lang="en-US" dirty="0" smtClean="0"/>
              <a:t>Primary</a:t>
            </a:r>
          </a:p>
          <a:p>
            <a:r>
              <a:rPr lang="en-US" dirty="0" smtClean="0"/>
              <a:t>Timely</a:t>
            </a:r>
          </a:p>
          <a:p>
            <a:r>
              <a:rPr lang="en-US" dirty="0" smtClean="0"/>
              <a:t>Accessible</a:t>
            </a:r>
          </a:p>
          <a:p>
            <a:r>
              <a:rPr lang="en-US" dirty="0" smtClean="0"/>
              <a:t>Machine </a:t>
            </a:r>
            <a:r>
              <a:rPr lang="en-US" dirty="0" err="1" smtClean="0"/>
              <a:t>processable</a:t>
            </a:r>
            <a:endParaRPr lang="en-US" dirty="0" smtClean="0"/>
          </a:p>
          <a:p>
            <a:r>
              <a:rPr lang="en-US" dirty="0" smtClean="0"/>
              <a:t>Non-discriminatory</a:t>
            </a:r>
          </a:p>
          <a:p>
            <a:r>
              <a:rPr lang="en-US" dirty="0" smtClean="0"/>
              <a:t>Non-proprietary formats</a:t>
            </a:r>
          </a:p>
          <a:p>
            <a:r>
              <a:rPr lang="en-US" dirty="0" smtClean="0"/>
              <a:t>License Free</a:t>
            </a:r>
          </a:p>
          <a:p>
            <a:r>
              <a:rPr lang="en-US" dirty="0" smtClean="0"/>
              <a:t>Open for Compliance Review</a:t>
            </a:r>
            <a:endParaRPr lang="en-US" dirty="0" smtClean="0"/>
          </a:p>
          <a:p>
            <a:endParaRPr lang="en-US" dirty="0"/>
          </a:p>
        </p:txBody>
      </p:sp>
      <p:sp>
        <p:nvSpPr>
          <p:cNvPr id="8" name="TextBox 7"/>
          <p:cNvSpPr txBox="1"/>
          <p:nvPr/>
        </p:nvSpPr>
        <p:spPr>
          <a:xfrm>
            <a:off x="8072282" y="2595715"/>
            <a:ext cx="3490453" cy="523220"/>
          </a:xfrm>
          <a:prstGeom prst="rect">
            <a:avLst/>
          </a:prstGeom>
          <a:noFill/>
        </p:spPr>
        <p:txBody>
          <a:bodyPr wrap="square" rtlCol="0">
            <a:spAutoFit/>
          </a:bodyPr>
          <a:lstStyle/>
          <a:p>
            <a:r>
              <a:rPr lang="en-US" sz="1400" dirty="0" smtClean="0"/>
              <a:t>°</a:t>
            </a:r>
            <a:r>
              <a:rPr lang="en-US" sz="1400" dirty="0" smtClean="0">
                <a:solidFill>
                  <a:schemeClr val="tx1">
                    <a:lumMod val="65000"/>
                    <a:lumOff val="35000"/>
                  </a:schemeClr>
                </a:solidFill>
              </a:rPr>
              <a:t> From a 2007 open data workshop. Influenced heavily by Larry </a:t>
            </a:r>
            <a:r>
              <a:rPr lang="en-US" sz="1400" dirty="0" err="1" smtClean="0">
                <a:solidFill>
                  <a:schemeClr val="tx1">
                    <a:lumMod val="65000"/>
                    <a:lumOff val="35000"/>
                  </a:schemeClr>
                </a:solidFill>
              </a:rPr>
              <a:t>Lessig</a:t>
            </a:r>
            <a:r>
              <a:rPr lang="en-US" sz="1400" dirty="0" smtClean="0">
                <a:solidFill>
                  <a:schemeClr val="tx1">
                    <a:lumMod val="65000"/>
                    <a:lumOff val="35000"/>
                  </a:schemeClr>
                </a:solidFill>
              </a:rPr>
              <a:t> </a:t>
            </a:r>
            <a:endParaRPr lang="en-US" sz="1400" dirty="0">
              <a:solidFill>
                <a:schemeClr val="tx1">
                  <a:lumMod val="65000"/>
                  <a:lumOff val="35000"/>
                </a:schemeClr>
              </a:solidFill>
            </a:endParaRPr>
          </a:p>
        </p:txBody>
      </p:sp>
      <p:sp>
        <p:nvSpPr>
          <p:cNvPr id="9" name="TextBox 8"/>
          <p:cNvSpPr txBox="1"/>
          <p:nvPr/>
        </p:nvSpPr>
        <p:spPr>
          <a:xfrm>
            <a:off x="4488423" y="6059477"/>
            <a:ext cx="6366390" cy="523220"/>
          </a:xfrm>
          <a:prstGeom prst="rect">
            <a:avLst/>
          </a:prstGeom>
          <a:noFill/>
        </p:spPr>
        <p:txBody>
          <a:bodyPr wrap="square" rtlCol="0">
            <a:spAutoFit/>
          </a:bodyPr>
          <a:lstStyle/>
          <a:p>
            <a:r>
              <a:rPr lang="en-US" sz="1400" dirty="0" smtClean="0">
                <a:solidFill>
                  <a:schemeClr val="tx1">
                    <a:lumMod val="65000"/>
                    <a:lumOff val="35000"/>
                  </a:schemeClr>
                </a:solidFill>
              </a:rPr>
              <a:t>Adapted from </a:t>
            </a:r>
            <a:r>
              <a:rPr lang="en-US" sz="1400" dirty="0" err="1" smtClean="0">
                <a:solidFill>
                  <a:schemeClr val="tx1">
                    <a:lumMod val="65000"/>
                    <a:lumOff val="35000"/>
                  </a:schemeClr>
                </a:solidFill>
              </a:rPr>
              <a:t>Kitchin</a:t>
            </a:r>
            <a:r>
              <a:rPr lang="en-US" sz="1400" dirty="0" smtClean="0">
                <a:solidFill>
                  <a:schemeClr val="tx1">
                    <a:lumMod val="65000"/>
                    <a:lumOff val="35000"/>
                  </a:schemeClr>
                </a:solidFill>
              </a:rPr>
              <a:t>, R (2014). </a:t>
            </a:r>
            <a:r>
              <a:rPr lang="en-US" sz="1400" i="1" dirty="0" smtClean="0">
                <a:solidFill>
                  <a:schemeClr val="tx1">
                    <a:lumMod val="65000"/>
                    <a:lumOff val="35000"/>
                  </a:schemeClr>
                </a:solidFill>
              </a:rPr>
              <a:t>The Data Revolution</a:t>
            </a:r>
            <a:r>
              <a:rPr lang="en-US" sz="1400" dirty="0" smtClean="0">
                <a:solidFill>
                  <a:schemeClr val="tx1">
                    <a:lumMod val="65000"/>
                    <a:lumOff val="35000"/>
                  </a:schemeClr>
                </a:solidFill>
              </a:rPr>
              <a:t>. Sage, Los Angeles. P. </a:t>
            </a:r>
            <a:r>
              <a:rPr lang="en-US" sz="1400" dirty="0" smtClean="0">
                <a:solidFill>
                  <a:schemeClr val="tx1">
                    <a:lumMod val="65000"/>
                    <a:lumOff val="35000"/>
                  </a:schemeClr>
                </a:solidFill>
              </a:rPr>
              <a:t>50-51</a:t>
            </a:r>
            <a:endParaRPr lang="en-US" sz="1400" dirty="0" smtClean="0">
              <a:solidFill>
                <a:schemeClr val="tx1">
                  <a:lumMod val="65000"/>
                  <a:lumOff val="35000"/>
                </a:schemeClr>
              </a:solidFill>
            </a:endParaRPr>
          </a:p>
          <a:p>
            <a:r>
              <a:rPr lang="en-US" sz="1400" dirty="0" smtClean="0">
                <a:solidFill>
                  <a:schemeClr val="tx1">
                    <a:lumMod val="65000"/>
                    <a:lumOff val="35000"/>
                  </a:schemeClr>
                </a:solidFill>
              </a:rPr>
              <a:t> </a:t>
            </a:r>
            <a:endParaRPr lang="en-US" sz="1400" dirty="0">
              <a:solidFill>
                <a:schemeClr val="tx1">
                  <a:lumMod val="65000"/>
                  <a:lumOff val="35000"/>
                </a:schemeClr>
              </a:solidFill>
            </a:endParaRPr>
          </a:p>
        </p:txBody>
      </p:sp>
      <p:sp>
        <p:nvSpPr>
          <p:cNvPr id="10" name="TextBox 9"/>
          <p:cNvSpPr txBox="1"/>
          <p:nvPr/>
        </p:nvSpPr>
        <p:spPr>
          <a:xfrm>
            <a:off x="1135624" y="5343831"/>
            <a:ext cx="3490453" cy="523220"/>
          </a:xfrm>
          <a:prstGeom prst="rect">
            <a:avLst/>
          </a:prstGeom>
          <a:noFill/>
        </p:spPr>
        <p:txBody>
          <a:bodyPr wrap="square" rtlCol="0">
            <a:spAutoFit/>
          </a:bodyPr>
          <a:lstStyle/>
          <a:p>
            <a:r>
              <a:rPr lang="en-US" sz="1400" dirty="0" smtClean="0">
                <a:solidFill>
                  <a:schemeClr val="tx1">
                    <a:lumMod val="65000"/>
                    <a:lumOff val="35000"/>
                  </a:schemeClr>
                </a:solidFill>
              </a:rPr>
              <a:t>*As a sub-project of the open knowledge foundation, https://okfn.org/</a:t>
            </a:r>
            <a:endParaRPr lang="en-US" sz="1400" dirty="0">
              <a:solidFill>
                <a:schemeClr val="tx1">
                  <a:lumMod val="65000"/>
                  <a:lumOff val="3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6988277" cy="1325563"/>
          </a:xfrm>
        </p:spPr>
        <p:txBody>
          <a:bodyPr/>
          <a:lstStyle/>
          <a:p>
            <a:r>
              <a:rPr lang="en-US" dirty="0" smtClean="0"/>
              <a:t>Linked Open Data</a:t>
            </a:r>
            <a:endParaRPr lang="en-US" dirty="0"/>
          </a:p>
        </p:txBody>
      </p:sp>
      <p:pic>
        <p:nvPicPr>
          <p:cNvPr id="8" name="Content Placeholder 7" descr="5-star-steps.png"/>
          <p:cNvPicPr>
            <a:picLocks noGrp="1" noChangeAspect="1"/>
          </p:cNvPicPr>
          <p:nvPr>
            <p:ph idx="1"/>
          </p:nvPr>
        </p:nvPicPr>
        <p:blipFill>
          <a:blip r:embed="rId2" cstate="print"/>
          <a:stretch>
            <a:fillRect/>
          </a:stretch>
        </p:blipFill>
        <p:spPr>
          <a:xfrm>
            <a:off x="2263215" y="1628985"/>
            <a:ext cx="7665569" cy="4351338"/>
          </a:xfrm>
        </p:spPr>
      </p:pic>
      <p:sp>
        <p:nvSpPr>
          <p:cNvPr id="9" name="TextBox 8"/>
          <p:cNvSpPr txBox="1"/>
          <p:nvPr/>
        </p:nvSpPr>
        <p:spPr>
          <a:xfrm>
            <a:off x="4803056" y="6226625"/>
            <a:ext cx="5707629" cy="307777"/>
          </a:xfrm>
          <a:prstGeom prst="rect">
            <a:avLst/>
          </a:prstGeom>
          <a:noFill/>
        </p:spPr>
        <p:txBody>
          <a:bodyPr wrap="square" rtlCol="0">
            <a:spAutoFit/>
          </a:bodyPr>
          <a:lstStyle/>
          <a:p>
            <a:r>
              <a:rPr lang="en-US" sz="1400" dirty="0" smtClean="0">
                <a:solidFill>
                  <a:schemeClr val="tx1">
                    <a:lumMod val="65000"/>
                    <a:lumOff val="35000"/>
                  </a:schemeClr>
                </a:solidFill>
              </a:rPr>
              <a:t>Berners-Lee, </a:t>
            </a:r>
            <a:r>
              <a:rPr lang="en-US" sz="1400" dirty="0" smtClean="0">
                <a:solidFill>
                  <a:schemeClr val="tx1">
                    <a:lumMod val="65000"/>
                    <a:lumOff val="35000"/>
                  </a:schemeClr>
                </a:solidFill>
              </a:rPr>
              <a:t>http://5stardata.info/en</a:t>
            </a:r>
            <a:r>
              <a:rPr lang="en-US" sz="1400" dirty="0" smtClean="0">
                <a:solidFill>
                  <a:schemeClr val="tx1">
                    <a:lumMod val="65000"/>
                    <a:lumOff val="35000"/>
                  </a:schemeClr>
                </a:solidFill>
              </a:rPr>
              <a:t>/, accessed 03-27-2016</a:t>
            </a:r>
            <a:endParaRPr lang="en-US" sz="1400" dirty="0" smtClean="0">
              <a:solidFill>
                <a:schemeClr val="tx1">
                  <a:lumMod val="65000"/>
                  <a:lumOff val="3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1952</Words>
  <Application>Microsoft Office PowerPoint</Application>
  <PresentationFormat>Custom</PresentationFormat>
  <Paragraphs>359</Paragraphs>
  <Slides>33</Slides>
  <Notes>4</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Data Management in the  Research Environment</vt:lpstr>
      <vt:lpstr>Todays Topics Sharing Data</vt:lpstr>
      <vt:lpstr>By Wednesday March 30th 2016</vt:lpstr>
      <vt:lpstr>Open</vt:lpstr>
      <vt:lpstr>Slide 5</vt:lpstr>
      <vt:lpstr>Open</vt:lpstr>
      <vt:lpstr>Open Data</vt:lpstr>
      <vt:lpstr>Open Data</vt:lpstr>
      <vt:lpstr>Linked Open Data</vt:lpstr>
      <vt:lpstr>Linked Open Data</vt:lpstr>
      <vt:lpstr>Open Data Research Environment</vt:lpstr>
      <vt:lpstr>Open Data Research Environment</vt:lpstr>
      <vt:lpstr>Open Data The World Writ Large</vt:lpstr>
      <vt:lpstr>Open Data The World Writ Large</vt:lpstr>
      <vt:lpstr>** Break **</vt:lpstr>
      <vt:lpstr>Open Source</vt:lpstr>
      <vt:lpstr>Open Source Example</vt:lpstr>
      <vt:lpstr>Free Software</vt:lpstr>
      <vt:lpstr>Licenses to be aware of</vt:lpstr>
      <vt:lpstr>Open Source Software</vt:lpstr>
      <vt:lpstr>** Break **</vt:lpstr>
      <vt:lpstr>What About Data? In The Research Environment</vt:lpstr>
      <vt:lpstr>Slide 23</vt:lpstr>
      <vt:lpstr>Slide 24</vt:lpstr>
      <vt:lpstr>Slide 25</vt:lpstr>
      <vt:lpstr>UM Policy – Faculty Manual</vt:lpstr>
      <vt:lpstr>UM Policy – Faculty Manual</vt:lpstr>
      <vt:lpstr>UM Policy – Faculty Manual</vt:lpstr>
      <vt:lpstr>UM Innovation</vt:lpstr>
      <vt:lpstr>UM Policy – Faculty Manual</vt:lpstr>
      <vt:lpstr>UM Policy – Faculty Manual</vt:lpstr>
      <vt:lpstr>UM Policy Grad Handbook</vt:lpstr>
      <vt:lpstr>Slide 33</vt:lpstr>
    </vt:vector>
  </TitlesOfParts>
  <Company>University of Miami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Norris</dc:creator>
  <cp:lastModifiedBy>NorrisMarch2012</cp:lastModifiedBy>
  <cp:revision>406</cp:revision>
  <cp:lastPrinted>2015-02-20T18:57:29Z</cp:lastPrinted>
  <dcterms:created xsi:type="dcterms:W3CDTF">2015-01-21T19:33:25Z</dcterms:created>
  <dcterms:modified xsi:type="dcterms:W3CDTF">2016-03-27T21:30:26Z</dcterms:modified>
</cp:coreProperties>
</file>