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40"/>
  </p:notesMasterIdLst>
  <p:sldIdLst>
    <p:sldId id="256" r:id="rId2"/>
    <p:sldId id="303" r:id="rId3"/>
    <p:sldId id="262" r:id="rId4"/>
    <p:sldId id="265" r:id="rId5"/>
    <p:sldId id="263" r:id="rId6"/>
    <p:sldId id="264" r:id="rId7"/>
    <p:sldId id="267" r:id="rId8"/>
    <p:sldId id="269" r:id="rId9"/>
    <p:sldId id="270" r:id="rId10"/>
    <p:sldId id="292" r:id="rId11"/>
    <p:sldId id="296" r:id="rId12"/>
    <p:sldId id="293" r:id="rId13"/>
    <p:sldId id="294" r:id="rId14"/>
    <p:sldId id="295" r:id="rId15"/>
    <p:sldId id="271" r:id="rId16"/>
    <p:sldId id="272" r:id="rId17"/>
    <p:sldId id="273" r:id="rId18"/>
    <p:sldId id="274" r:id="rId19"/>
    <p:sldId id="277" r:id="rId20"/>
    <p:sldId id="275" r:id="rId21"/>
    <p:sldId id="279" r:id="rId22"/>
    <p:sldId id="280" r:id="rId23"/>
    <p:sldId id="286" r:id="rId24"/>
    <p:sldId id="287" r:id="rId25"/>
    <p:sldId id="288" r:id="rId26"/>
    <p:sldId id="289" r:id="rId27"/>
    <p:sldId id="290" r:id="rId28"/>
    <p:sldId id="291" r:id="rId29"/>
    <p:sldId id="283" r:id="rId30"/>
    <p:sldId id="281" r:id="rId31"/>
    <p:sldId id="282" r:id="rId32"/>
    <p:sldId id="284" r:id="rId33"/>
    <p:sldId id="285" r:id="rId34"/>
    <p:sldId id="302" r:id="rId35"/>
    <p:sldId id="297" r:id="rId36"/>
    <p:sldId id="299" r:id="rId37"/>
    <p:sldId id="300" r:id="rId38"/>
    <p:sldId id="301" r:id="rId39"/>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2D2C8"/>
    <a:srgbClr val="D0D0CA"/>
    <a:srgbClr val="D3D4C6"/>
    <a:srgbClr val="D1D4C6"/>
    <a:srgbClr val="CFD5C5"/>
    <a:srgbClr val="CFD7C3"/>
    <a:srgbClr val="E2E8CE"/>
    <a:srgbClr val="EBF1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13" autoAdjust="0"/>
    <p:restoredTop sz="92167" autoAdjust="0"/>
  </p:normalViewPr>
  <p:slideViewPr>
    <p:cSldViewPr snapToGrid="0">
      <p:cViewPr varScale="1">
        <p:scale>
          <a:sx n="79" d="100"/>
          <a:sy n="79" d="100"/>
        </p:scale>
        <p:origin x="102" y="432"/>
      </p:cViewPr>
      <p:guideLst>
        <p:guide orient="horz" pos="2160"/>
        <p:guide pos="3840"/>
      </p:guideLst>
    </p:cSldViewPr>
  </p:slideViewPr>
  <p:outlineViewPr>
    <p:cViewPr>
      <p:scale>
        <a:sx n="33" d="100"/>
        <a:sy n="33" d="100"/>
      </p:scale>
      <p:origin x="0" y="-18180"/>
    </p:cViewPr>
  </p:outlineViewPr>
  <p:notesTextViewPr>
    <p:cViewPr>
      <p:scale>
        <a:sx n="1" d="1"/>
        <a:sy n="1" d="1"/>
      </p:scale>
      <p:origin x="0" y="0"/>
    </p:cViewPr>
  </p:notesTextViewPr>
  <p:sorterViewPr>
    <p:cViewPr>
      <p:scale>
        <a:sx n="33" d="100"/>
        <a:sy n="33" d="100"/>
      </p:scale>
      <p:origin x="0" y="146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0B10C68B-4B56-4C57-A100-1112E8D05063}" type="datetimeFigureOut">
              <a:rPr lang="en-US" smtClean="0"/>
              <a:pPr/>
              <a:t>2/8/2016</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BD1BE559-B438-492B-8B25-996CFA6FE800}" type="slidenum">
              <a:rPr lang="en-US" smtClean="0"/>
              <a:pPr/>
              <a:t>‹#›</a:t>
            </a:fld>
            <a:endParaRPr lang="en-US"/>
          </a:p>
        </p:txBody>
      </p:sp>
    </p:spTree>
    <p:extLst>
      <p:ext uri="{BB962C8B-B14F-4D97-AF65-F5344CB8AC3E}">
        <p14:creationId xmlns:p14="http://schemas.microsoft.com/office/powerpoint/2010/main" val="2616926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1BE559-B438-492B-8B25-996CFA6FE800}" type="slidenum">
              <a:rPr lang="en-US" smtClean="0"/>
              <a:pPr/>
              <a:t>1</a:t>
            </a:fld>
            <a:endParaRPr lang="en-US"/>
          </a:p>
        </p:txBody>
      </p:sp>
    </p:spTree>
    <p:extLst>
      <p:ext uri="{BB962C8B-B14F-4D97-AF65-F5344CB8AC3E}">
        <p14:creationId xmlns:p14="http://schemas.microsoft.com/office/powerpoint/2010/main" val="1110203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1BE559-B438-492B-8B25-996CFA6FE800}" type="slidenum">
              <a:rPr lang="en-US" smtClean="0"/>
              <a:pPr/>
              <a:t>35</a:t>
            </a:fld>
            <a:endParaRPr lang="en-US"/>
          </a:p>
        </p:txBody>
      </p:sp>
    </p:spTree>
    <p:extLst>
      <p:ext uri="{BB962C8B-B14F-4D97-AF65-F5344CB8AC3E}">
        <p14:creationId xmlns:p14="http://schemas.microsoft.com/office/powerpoint/2010/main" val="34947784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1BE559-B438-492B-8B25-996CFA6FE800}" type="slidenum">
              <a:rPr lang="en-US" smtClean="0"/>
              <a:pPr/>
              <a:t>38</a:t>
            </a:fld>
            <a:endParaRPr lang="en-US"/>
          </a:p>
        </p:txBody>
      </p:sp>
    </p:spTree>
    <p:extLst>
      <p:ext uri="{BB962C8B-B14F-4D97-AF65-F5344CB8AC3E}">
        <p14:creationId xmlns:p14="http://schemas.microsoft.com/office/powerpoint/2010/main" val="5370565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smtClean="0">
                <a:ea typeface="ＭＳ Ｐゴシック" pitchFamily="34" charset="-128"/>
              </a:rPr>
              <a:t>The terms data protection, data backups, data archiving, and data</a:t>
            </a:r>
            <a:r>
              <a:rPr lang="en-US" baseline="0" dirty="0" smtClean="0">
                <a:ea typeface="ＭＳ Ｐゴシック" pitchFamily="34" charset="-128"/>
              </a:rPr>
              <a:t> preservation</a:t>
            </a:r>
            <a:r>
              <a:rPr lang="en-US" dirty="0" smtClean="0">
                <a:ea typeface="ＭＳ Ｐゴシック" pitchFamily="34" charset="-128"/>
              </a:rPr>
              <a:t> are often used interchangeably but they do have different meanings and purposes.  Data protection  covers a wide variety of topics including backups,</a:t>
            </a:r>
            <a:r>
              <a:rPr lang="en-US" baseline="0" dirty="0" smtClean="0">
                <a:ea typeface="ＭＳ Ｐゴシック" pitchFamily="34" charset="-128"/>
              </a:rPr>
              <a:t> archives, preservation, </a:t>
            </a:r>
            <a:r>
              <a:rPr lang="en-US" dirty="0" smtClean="0">
                <a:ea typeface="ＭＳ Ｐゴシック" pitchFamily="34" charset="-128"/>
              </a:rPr>
              <a:t>physical security (such as the use of smart cards), encryption, and others including laws which govern data security.  However, these slides will not focus on this broader topic but rather will look</a:t>
            </a:r>
            <a:r>
              <a:rPr lang="en-US" baseline="0" dirty="0" smtClean="0">
                <a:ea typeface="ＭＳ Ｐゴシック" pitchFamily="34" charset="-128"/>
              </a:rPr>
              <a:t> specifically at backups, archives, and data preservation</a:t>
            </a:r>
            <a:r>
              <a:rPr lang="en-US" dirty="0" smtClean="0">
                <a:ea typeface="ＭＳ Ｐゴシック" pitchFamily="34" charset="-128"/>
              </a:rPr>
              <a:t>.</a:t>
            </a:r>
          </a:p>
          <a:p>
            <a:pPr eaLnBrk="1" hangingPunct="1">
              <a:spcBef>
                <a:spcPct val="0"/>
              </a:spcBef>
            </a:pPr>
            <a:endParaRPr lang="en-US" dirty="0" smtClean="0">
              <a:ea typeface="ＭＳ Ｐゴシック" pitchFamily="34" charset="-128"/>
            </a:endParaRPr>
          </a:p>
          <a:p>
            <a:pPr eaLnBrk="1" hangingPunct="1">
              <a:spcBef>
                <a:spcPct val="0"/>
              </a:spcBef>
            </a:pPr>
            <a:r>
              <a:rPr lang="en-US" dirty="0" smtClean="0">
                <a:ea typeface="ＭＳ Ｐゴシック" pitchFamily="34" charset="-128"/>
              </a:rPr>
              <a:t>The terms data backups and data archiving are often used interchangeably as they both relate to saving a specific version of a file, but they do convey different processes.  The term “backup” is used specifically when making copies of various files with the knowledge that the files may change.  Backups are kept</a:t>
            </a:r>
            <a:r>
              <a:rPr lang="en-US" baseline="0" dirty="0" smtClean="0">
                <a:ea typeface="ＭＳ Ｐゴシック" pitchFamily="34" charset="-128"/>
              </a:rPr>
              <a:t> for a certain amount of time, but can be discarded after a specified time has passed.</a:t>
            </a:r>
            <a:r>
              <a:rPr lang="en-US" dirty="0" smtClean="0">
                <a:ea typeface="ＭＳ Ｐゴシック" pitchFamily="34" charset="-128"/>
              </a:rPr>
              <a:t>  Archiving is used when a file is to be preserved as-is, often at the end of a project and acts as a static (and usually final) record.</a:t>
            </a:r>
          </a:p>
          <a:p>
            <a:pPr eaLnBrk="1" hangingPunct="1">
              <a:spcBef>
                <a:spcPct val="0"/>
              </a:spcBef>
            </a:pPr>
            <a:endParaRPr lang="en-US" dirty="0" smtClean="0">
              <a:ea typeface="ＭＳ Ｐゴシック" pitchFamily="34" charset="-128"/>
            </a:endParaRPr>
          </a:p>
          <a:p>
            <a:pPr eaLnBrk="1" hangingPunct="1">
              <a:spcBef>
                <a:spcPct val="0"/>
              </a:spcBef>
            </a:pPr>
            <a:r>
              <a:rPr lang="en-US" dirty="0" smtClean="0">
                <a:ea typeface="ＭＳ Ｐゴシック" pitchFamily="34" charset="-128"/>
              </a:rPr>
              <a:t>Data preservation</a:t>
            </a:r>
            <a:r>
              <a:rPr lang="en-US" baseline="0" dirty="0" smtClean="0">
                <a:ea typeface="ＭＳ Ｐゴシック" pitchFamily="34" charset="-128"/>
              </a:rPr>
              <a:t> encompasses many of these same methodologies, but can also include things like data rescue, reformatting of files, converting data, and the creation of metadata.  These first three topics will be discuss briefly in this lesson; however, metadata will be covered in another lesson.</a:t>
            </a:r>
            <a:endParaRPr lang="en-US" dirty="0" smtClean="0">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8</a:t>
            </a:fld>
            <a:endParaRPr lang="en-US" smtClean="0">
              <a:latin typeface="Calibri" pitchFamily="34" charset="0"/>
              <a:ea typeface="ＭＳ Ｐゴシック" pitchFamily="34" charset="-128"/>
            </a:endParaRPr>
          </a:p>
        </p:txBody>
      </p:sp>
    </p:spTree>
    <p:extLst>
      <p:ext uri="{BB962C8B-B14F-4D97-AF65-F5344CB8AC3E}">
        <p14:creationId xmlns:p14="http://schemas.microsoft.com/office/powerpoint/2010/main" val="40814414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smtClean="0">
                <a:ea typeface="ＭＳ Ｐゴシック" pitchFamily="34" charset="-128"/>
              </a:rPr>
              <a:t>The main difference between data backups and archiving is that backups deal with data that is copied elsewhere and potentially can be overwritten again as the data changes.  Archiving makes a record of data that is usually in its final state.</a:t>
            </a:r>
          </a:p>
          <a:p>
            <a:pPr eaLnBrk="1" hangingPunct="1">
              <a:spcBef>
                <a:spcPct val="0"/>
              </a:spcBef>
            </a:pPr>
            <a:endParaRPr lang="en-US" dirty="0" smtClean="0">
              <a:ea typeface="ＭＳ Ｐゴシック" pitchFamily="34" charset="-128"/>
            </a:endParaRPr>
          </a:p>
          <a:p>
            <a:pPr eaLnBrk="1" hangingPunct="1">
              <a:spcBef>
                <a:spcPct val="0"/>
              </a:spcBef>
            </a:pPr>
            <a:r>
              <a:rPr lang="en-US" dirty="0" smtClean="0">
                <a:ea typeface="ＭＳ Ｐゴシック" pitchFamily="34" charset="-128"/>
              </a:rPr>
              <a:t>When a user performs a backup, they are in essence taking a snapshot of the data at that moment in time.  This allows the user to restore the file as needed, such as when the current version of the file is corrupted, lost, or somehow destroyed or altered.  Backups are often used for short-term storage or near long-term storage, depending upon the user’s backup needs and procedures.  Backups are usually scheduled on a frequent basis.</a:t>
            </a:r>
          </a:p>
          <a:p>
            <a:pPr eaLnBrk="1" hangingPunct="1">
              <a:spcBef>
                <a:spcPct val="0"/>
              </a:spcBef>
            </a:pPr>
            <a:endParaRPr lang="en-US" dirty="0" smtClean="0">
              <a:ea typeface="ＭＳ Ｐゴシック" pitchFamily="34" charset="-128"/>
            </a:endParaRPr>
          </a:p>
          <a:p>
            <a:pPr eaLnBrk="1" hangingPunct="1">
              <a:spcBef>
                <a:spcPct val="0"/>
              </a:spcBef>
            </a:pPr>
            <a:r>
              <a:rPr lang="en-US" dirty="0" smtClean="0">
                <a:ea typeface="ＭＳ Ｐゴシック" pitchFamily="34" charset="-128"/>
              </a:rPr>
              <a:t>Archiving deals more with records that are no longer in use and is used to create a historical snapshot of the data.  This provides for preservation of the data for future needs.  Usually, archives are made when  a project ends, or when appropriate.</a:t>
            </a:r>
          </a:p>
          <a:p>
            <a:pPr eaLnBrk="1" hangingPunct="1">
              <a:spcBef>
                <a:spcPct val="0"/>
              </a:spcBef>
            </a:pPr>
            <a:endParaRPr lang="en-US" i="0" dirty="0" smtClean="0">
              <a:ea typeface="ＭＳ Ｐゴシック" pitchFamily="34" charset="-128"/>
            </a:endParaRPr>
          </a:p>
          <a:p>
            <a:pPr eaLnBrk="1" hangingPunct="1">
              <a:spcBef>
                <a:spcPct val="0"/>
              </a:spcBef>
            </a:pPr>
            <a:r>
              <a:rPr lang="en-US" i="0" dirty="0" smtClean="0">
                <a:ea typeface="ＭＳ Ｐゴシック" pitchFamily="34" charset="-128"/>
              </a:rPr>
              <a:t>Regardless</a:t>
            </a:r>
            <a:r>
              <a:rPr lang="en-US" i="0" baseline="0" dirty="0" smtClean="0">
                <a:ea typeface="ＭＳ Ｐゴシック" pitchFamily="34" charset="-128"/>
              </a:rPr>
              <a:t> of whether you are dealing with backups or archives, you should have multiple copies in case one (or many) versions fail.</a:t>
            </a:r>
            <a:endParaRPr lang="en-US" i="0" dirty="0" smtClean="0">
              <a:ea typeface="ＭＳ Ｐゴシック" pitchFamily="34" charset="-128"/>
            </a:endParaRPr>
          </a:p>
          <a:p>
            <a:pPr eaLnBrk="1" hangingPunct="1">
              <a:spcBef>
                <a:spcPct val="0"/>
              </a:spcBef>
            </a:pPr>
            <a:endParaRPr lang="en-US" u="sng" dirty="0" smtClean="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9</a:t>
            </a:fld>
            <a:endParaRPr lang="en-US" smtClean="0">
              <a:latin typeface="Calibri" pitchFamily="34" charset="0"/>
              <a:ea typeface="ＭＳ Ｐゴシック" pitchFamily="34" charset="-128"/>
            </a:endParaRPr>
          </a:p>
        </p:txBody>
      </p:sp>
    </p:spTree>
    <p:extLst>
      <p:ext uri="{BB962C8B-B14F-4D97-AF65-F5344CB8AC3E}">
        <p14:creationId xmlns:p14="http://schemas.microsoft.com/office/powerpoint/2010/main" val="20052500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defRPr/>
            </a:pPr>
            <a:r>
              <a:rPr lang="en-US" b="1" dirty="0" smtClean="0"/>
              <a:t>DATA IN REAL LIFE</a:t>
            </a:r>
            <a:r>
              <a:rPr lang="en-US" dirty="0" smtClean="0"/>
              <a:t>:  An architecture firm was handling their own backups.  The system was working fine – the backup software was reporting that the data was successfully backed up.</a:t>
            </a:r>
            <a:endParaRPr lang="en-US" dirty="0"/>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12</a:t>
            </a:fld>
            <a:endParaRPr lang="en-US" smtClean="0">
              <a:latin typeface="Calibri" pitchFamily="34" charset="0"/>
              <a:ea typeface="ＭＳ Ｐゴシック" pitchFamily="34" charset="-128"/>
            </a:endParaRPr>
          </a:p>
        </p:txBody>
      </p:sp>
    </p:spTree>
    <p:extLst>
      <p:ext uri="{BB962C8B-B14F-4D97-AF65-F5344CB8AC3E}">
        <p14:creationId xmlns:p14="http://schemas.microsoft.com/office/powerpoint/2010/main" val="24582417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Tx/>
              <a:buNone/>
              <a:tabLst/>
              <a:defRPr/>
            </a:pPr>
            <a:r>
              <a:rPr lang="en-US" dirty="0" smtClean="0">
                <a:ea typeface="ＭＳ Ｐゴシック" pitchFamily="34" charset="-128"/>
              </a:rPr>
              <a:t>The administrator checked the backups immediately after they were done and confirmed they were good.  </a:t>
            </a:r>
          </a:p>
          <a:p>
            <a:pPr eaLnBrk="1" hangingPunct="1">
              <a:spcBef>
                <a:spcPct val="0"/>
              </a:spcBef>
            </a:pPr>
            <a:endParaRPr lang="en-US" u="sng" dirty="0" smtClean="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13</a:t>
            </a:fld>
            <a:endParaRPr lang="en-US" smtClean="0">
              <a:latin typeface="Calibri" pitchFamily="34" charset="0"/>
              <a:ea typeface="ＭＳ Ｐゴシック" pitchFamily="34" charset="-128"/>
            </a:endParaRPr>
          </a:p>
        </p:txBody>
      </p:sp>
    </p:spTree>
    <p:extLst>
      <p:ext uri="{BB962C8B-B14F-4D97-AF65-F5344CB8AC3E}">
        <p14:creationId xmlns:p14="http://schemas.microsoft.com/office/powerpoint/2010/main" val="6793833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smtClean="0">
                <a:ea typeface="ＭＳ Ｐゴシック" pitchFamily="34" charset="-128"/>
              </a:rPr>
              <a:t>Unfortunately their computer system became infected with a virus and erased much of their data.  They went back to their backups and found that the backups were all blank and all of the data was gone.  Only after some investigation did they discover that the computer tapes (which contained the backups) were placed against a wall that had an elevator on the other side of it.  When the elevator went past, the magnets inside erased all of the tapes.  Had they checked their backups properly, they probably would have noticed this before there was an emergency.</a:t>
            </a:r>
          </a:p>
          <a:p>
            <a:endParaRPr lang="en-US" dirty="0" smtClean="0">
              <a:ea typeface="ＭＳ Ｐゴシック" pitchFamily="34" charset="-128"/>
            </a:endParaRPr>
          </a:p>
          <a:p>
            <a:pPr eaLnBrk="1" hangingPunct="1">
              <a:spcBef>
                <a:spcPct val="0"/>
              </a:spcBef>
            </a:pPr>
            <a:endParaRPr lang="en-US" u="sng" dirty="0" smtClean="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14</a:t>
            </a:fld>
            <a:endParaRPr lang="en-US" smtClean="0">
              <a:latin typeface="Calibri" pitchFamily="34" charset="0"/>
              <a:ea typeface="ＭＳ Ｐゴシック" pitchFamily="34" charset="-128"/>
            </a:endParaRPr>
          </a:p>
        </p:txBody>
      </p:sp>
    </p:spTree>
    <p:extLst>
      <p:ext uri="{BB962C8B-B14F-4D97-AF65-F5344CB8AC3E}">
        <p14:creationId xmlns:p14="http://schemas.microsoft.com/office/powerpoint/2010/main" val="19326647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1BE559-B438-492B-8B25-996CFA6FE800}" type="slidenum">
              <a:rPr lang="en-US" smtClean="0"/>
              <a:pPr/>
              <a:t>27</a:t>
            </a:fld>
            <a:endParaRPr lang="en-US"/>
          </a:p>
        </p:txBody>
      </p:sp>
    </p:spTree>
    <p:extLst>
      <p:ext uri="{BB962C8B-B14F-4D97-AF65-F5344CB8AC3E}">
        <p14:creationId xmlns:p14="http://schemas.microsoft.com/office/powerpoint/2010/main" val="23101596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Save all original files –</a:t>
            </a:r>
            <a:r>
              <a:rPr lang="en-US" baseline="0" dirty="0" smtClean="0"/>
              <a:t> rename immediately</a:t>
            </a:r>
          </a:p>
        </p:txBody>
      </p:sp>
      <p:sp>
        <p:nvSpPr>
          <p:cNvPr id="4" name="Slide Number Placeholder 3"/>
          <p:cNvSpPr>
            <a:spLocks noGrp="1"/>
          </p:cNvSpPr>
          <p:nvPr>
            <p:ph type="sldNum" sz="quarter" idx="10"/>
          </p:nvPr>
        </p:nvSpPr>
        <p:spPr/>
        <p:txBody>
          <a:bodyPr/>
          <a:lstStyle/>
          <a:p>
            <a:fld id="{BD1BE559-B438-492B-8B25-996CFA6FE800}" type="slidenum">
              <a:rPr lang="en-US" smtClean="0"/>
              <a:pPr/>
              <a:t>32</a:t>
            </a:fld>
            <a:endParaRPr lang="en-US"/>
          </a:p>
        </p:txBody>
      </p:sp>
    </p:spTree>
    <p:extLst>
      <p:ext uri="{BB962C8B-B14F-4D97-AF65-F5344CB8AC3E}">
        <p14:creationId xmlns:p14="http://schemas.microsoft.com/office/powerpoint/2010/main" val="9342001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Save all original files –</a:t>
            </a:r>
            <a:r>
              <a:rPr lang="en-US" baseline="0" dirty="0" smtClean="0"/>
              <a:t> rename immediately</a:t>
            </a:r>
          </a:p>
        </p:txBody>
      </p:sp>
      <p:sp>
        <p:nvSpPr>
          <p:cNvPr id="4" name="Slide Number Placeholder 3"/>
          <p:cNvSpPr>
            <a:spLocks noGrp="1"/>
          </p:cNvSpPr>
          <p:nvPr>
            <p:ph type="sldNum" sz="quarter" idx="10"/>
          </p:nvPr>
        </p:nvSpPr>
        <p:spPr/>
        <p:txBody>
          <a:bodyPr/>
          <a:lstStyle/>
          <a:p>
            <a:fld id="{BD1BE559-B438-492B-8B25-996CFA6FE800}" type="slidenum">
              <a:rPr lang="en-US" smtClean="0"/>
              <a:pPr/>
              <a:t>33</a:t>
            </a:fld>
            <a:endParaRPr lang="en-US"/>
          </a:p>
        </p:txBody>
      </p:sp>
    </p:spTree>
    <p:extLst>
      <p:ext uri="{BB962C8B-B14F-4D97-AF65-F5344CB8AC3E}">
        <p14:creationId xmlns:p14="http://schemas.microsoft.com/office/powerpoint/2010/main" val="14469661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fld id="{1B94FBE5-7D0E-42C3-9C65-95F5FA7AE582}" type="datetimeFigureOut">
              <a:rPr lang="en-US" smtClean="0">
                <a:solidFill>
                  <a:prstClr val="black">
                    <a:tint val="75000"/>
                  </a:prstClr>
                </a:solidFill>
              </a:rPr>
              <a:pPr>
                <a:defRPr/>
              </a:pPr>
              <a:t>2/8/2016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ADBE4357-3281-4B33-9E48-914842B7EE39}"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588844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42AD6C40-3771-478F-96C9-01B51D01C9C0}" type="datetimeFigureOut">
              <a:rPr lang="en-US" smtClean="0">
                <a:solidFill>
                  <a:prstClr val="black">
                    <a:tint val="75000"/>
                  </a:prstClr>
                </a:solidFill>
              </a:rPr>
              <a:pPr>
                <a:defRPr/>
              </a:pPr>
              <a:t>2/8/2016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9319D7D9-3D9C-447F-A864-45C5083082BC}"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374176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72028797-CE5A-411A-B237-F1F860CA802D}" type="datetimeFigureOut">
              <a:rPr lang="en-US" smtClean="0">
                <a:solidFill>
                  <a:prstClr val="black">
                    <a:tint val="75000"/>
                  </a:prstClr>
                </a:solidFill>
              </a:rPr>
              <a:pPr>
                <a:defRPr/>
              </a:pPr>
              <a:t>2/8/2016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AF970DD7-3350-475B-8FFC-A71045E89FA5}"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991584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3200" b="1">
                <a:latin typeface="+mn-lt"/>
              </a:defRPr>
            </a:lvl1pPr>
          </a:lstStyle>
          <a:p>
            <a:r>
              <a:rPr lang="en-US" smtClean="0"/>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D2CC79F1-62E4-4B1A-9DB3-50BC6FC762A0}" type="datetimeFigureOut">
              <a:rPr lang="en-US" smtClean="0">
                <a:solidFill>
                  <a:prstClr val="black">
                    <a:tint val="75000"/>
                  </a:prstClr>
                </a:solidFill>
              </a:rPr>
              <a:pPr>
                <a:defRPr/>
              </a:pPr>
              <a:t>2/8/2016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922E3DFE-2F78-43A2-A8E5-A0C6419B4709}"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79613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ED37D759-F13E-47BF-ADBA-0802609FC8C3}" type="datetimeFigureOut">
              <a:rPr lang="en-US" smtClean="0">
                <a:solidFill>
                  <a:prstClr val="black">
                    <a:tint val="75000"/>
                  </a:prstClr>
                </a:solidFill>
              </a:rPr>
              <a:pPr>
                <a:defRPr/>
              </a:pPr>
              <a:t>2/8/2016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EF9AF939-FE08-46CE-804F-AA4DF6048809}"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74953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3200" b="1">
                <a:latin typeface="+mn-lt"/>
              </a:defRPr>
            </a:lvl1p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normAutofit/>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normAutofit/>
          </a:bodyPr>
          <a:lstStyle>
            <a:lvl1pPr>
              <a:defRPr sz="2400"/>
            </a:lvl1pPr>
            <a:lvl2pPr>
              <a:defRPr sz="2000"/>
            </a:lvl2pPr>
            <a:lvl3pPr>
              <a:defRPr sz="18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pPr>
              <a:defRPr/>
            </a:pPr>
            <a:fld id="{DECF232C-E11E-4BBB-AF69-E98E3DBA414B}" type="datetimeFigureOut">
              <a:rPr lang="en-US" smtClean="0">
                <a:solidFill>
                  <a:prstClr val="black">
                    <a:tint val="75000"/>
                  </a:prstClr>
                </a:solidFill>
              </a:rPr>
              <a:pPr>
                <a:defRPr/>
              </a:pPr>
              <a:t>2/8/2016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B4894116-419B-4A4A-852B-04D6C81C7423}"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117643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normAutofit/>
          </a:bodyPr>
          <a:lstStyle>
            <a:lvl1pPr algn="ctr">
              <a:defRPr sz="3200" b="1">
                <a:latin typeface="+mn-lt"/>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9" y="2505075"/>
            <a:ext cx="5157787" cy="3684588"/>
          </a:xfrm>
        </p:spPr>
        <p:txBody>
          <a:bodyPr>
            <a:normAutofit/>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1" y="2505075"/>
            <a:ext cx="5183188" cy="3684588"/>
          </a:xfrm>
        </p:spPr>
        <p:txBody>
          <a:bodyPr>
            <a:normAutofit/>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fld id="{079039A0-BB52-4E2C-927F-78EA4817EBBA}" type="datetimeFigureOut">
              <a:rPr lang="en-US" smtClean="0">
                <a:solidFill>
                  <a:prstClr val="black">
                    <a:tint val="75000"/>
                  </a:prstClr>
                </a:solidFill>
              </a:rPr>
              <a:pPr>
                <a:defRPr/>
              </a:pPr>
              <a:t>2/8/2016</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pPr>
              <a:defRPr/>
            </a:pPr>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pPr>
              <a:defRPr/>
            </a:pPr>
            <a:fld id="{B75D22F4-2BC0-448F-A19A-1A87057BD781}"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305394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3200" b="1">
                <a:latin typeface="+mn-lt"/>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a:defRPr/>
            </a:pPr>
            <a:fld id="{0A249D41-4B1D-414F-B121-EF2C0C0C7210}" type="datetimeFigureOut">
              <a:rPr lang="en-US" smtClean="0">
                <a:solidFill>
                  <a:prstClr val="black">
                    <a:tint val="75000"/>
                  </a:prstClr>
                </a:solidFill>
              </a:rPr>
              <a:pPr>
                <a:defRPr/>
              </a:pPr>
              <a:t>2/8/2016</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pPr>
              <a:defRPr/>
            </a:pP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pPr>
              <a:defRPr/>
            </a:pPr>
            <a:fld id="{F11CAB6B-FA3E-43CC-B886-36A66C6032A0}"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564282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DC3CEB79-3784-41B5-AA36-F1F8899EDC37}" type="datetimeFigureOut">
              <a:rPr lang="en-US" smtClean="0">
                <a:solidFill>
                  <a:prstClr val="black">
                    <a:tint val="75000"/>
                  </a:prstClr>
                </a:solidFill>
              </a:rPr>
              <a:pPr>
                <a:defRPr/>
              </a:pPr>
              <a:t>2/8/2016</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pPr>
              <a:defRPr/>
            </a:pP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pPr>
              <a:defRPr/>
            </a:pPr>
            <a:fld id="{7CF47330-A89D-44D1-9B80-EA49DD0E4349}"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633152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B8D83249-403D-43AA-ACE6-105B20583796}" type="datetimeFigureOut">
              <a:rPr lang="en-US" smtClean="0">
                <a:solidFill>
                  <a:prstClr val="black">
                    <a:tint val="75000"/>
                  </a:prstClr>
                </a:solidFill>
              </a:rPr>
              <a:pPr>
                <a:defRPr/>
              </a:pPr>
              <a:t>2/8/2016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904B0466-85E9-4EEF-8B3F-033B5773E62F}"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283600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083A5D9F-E95F-4AB9-A100-5367135594E0}" type="datetimeFigureOut">
              <a:rPr lang="en-US" smtClean="0">
                <a:solidFill>
                  <a:prstClr val="black">
                    <a:tint val="75000"/>
                  </a:prstClr>
                </a:solidFill>
              </a:rPr>
              <a:pPr>
                <a:defRPr/>
              </a:pPr>
              <a:t>2/8/2016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3697844F-A881-4BB8-9D3A-0FD7CFBD97EC}"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406240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4CA67DE5-F58F-4B75-A6B2-5C7907516D5A}" type="datetimeFigureOut">
              <a:rPr lang="en-US" smtClean="0">
                <a:solidFill>
                  <a:prstClr val="black">
                    <a:tint val="75000"/>
                  </a:prstClr>
                </a:solidFill>
              </a:rPr>
              <a:pPr>
                <a:defRPr/>
              </a:pPr>
              <a:t>2/8/2016</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79FBF5C3-B644-4291-A084-8535F7202E5B}"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652920772"/>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www.dataone.org/sites/all/documents/L06_DataProtectionBackups.pptx" TargetMode="External"/><Relationship Id="rId3" Type="http://schemas.openxmlformats.org/officeDocument/2006/relationships/image" Target="../media/image4.png"/><Relationship Id="rId7"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www.dataone.org/sites/all/documents/L06_DataProtectionBackups.pptx" TargetMode="Externa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www.dataone.org/sites/all/documents/L06_DataProtectionBackups.pptx"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www.opendoar.org/" TargetMode="External"/><Relationship Id="rId2" Type="http://schemas.openxmlformats.org/officeDocument/2006/relationships/hyperlink" Target="http://www.re3data.org/" TargetMode="External"/><Relationship Id="rId1" Type="http://schemas.openxmlformats.org/officeDocument/2006/relationships/slideLayout" Target="../slideLayouts/slideLayout2.xml"/><Relationship Id="rId4" Type="http://schemas.openxmlformats.org/officeDocument/2006/relationships/hyperlink" Target="http://oad.simmons.edu/oadwiki/Disciplinary_repositories"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knb.ecoinformatics.org/" TargetMode="External"/><Relationship Id="rId7" Type="http://schemas.openxmlformats.org/officeDocument/2006/relationships/hyperlink" Target="http://figshare.com/" TargetMode="External"/><Relationship Id="rId2" Type="http://schemas.openxmlformats.org/officeDocument/2006/relationships/hyperlink" Target="http://www.datadryad.org/repo/" TargetMode="External"/><Relationship Id="rId1" Type="http://schemas.openxmlformats.org/officeDocument/2006/relationships/slideLayout" Target="../slideLayouts/slideLayout2.xml"/><Relationship Id="rId6" Type="http://schemas.openxmlformats.org/officeDocument/2006/relationships/hyperlink" Target="http://www.icpsr.umich.edu/" TargetMode="External"/><Relationship Id="rId5" Type="http://schemas.openxmlformats.org/officeDocument/2006/relationships/hyperlink" Target="https://nsidc.org/" TargetMode="External"/><Relationship Id="rId4" Type="http://schemas.openxmlformats.org/officeDocument/2006/relationships/hyperlink" Target="https://www.dataone.org/"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github.co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teamwork.com/" TargetMode="External"/><Relationship Id="rId5" Type="http://schemas.openxmlformats.org/officeDocument/2006/relationships/hyperlink" Target="http://basecamp.com/" TargetMode="External"/><Relationship Id="rId4" Type="http://schemas.openxmlformats.org/officeDocument/2006/relationships/hyperlink" Target="http://bitbucket.org/"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www.miami.edu/it/index.php/about_it/aas/ps/documentation/box/" TargetMode="External"/><Relationship Id="rId2" Type="http://schemas.openxmlformats.org/officeDocument/2006/relationships/hyperlink" Target="https://www.box.com/"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hyperlink" Target="mailto:jzysman@miami.edu"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5.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mailto:jzysman@miami.edu"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www.dataone.org/sites/all/documents/L06_DataProtectionBackups.pptx"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www.dataone.org/sites/all/documents/L06_DataProtectionBackups.pptx"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3" y="0"/>
            <a:ext cx="12190095" cy="6858000"/>
          </a:xfrm>
          <a:prstGeom prst="rect">
            <a:avLst/>
          </a:prstGeom>
        </p:spPr>
      </p:pic>
      <p:sp>
        <p:nvSpPr>
          <p:cNvPr id="2" name="Title 1"/>
          <p:cNvSpPr>
            <a:spLocks noGrp="1"/>
          </p:cNvSpPr>
          <p:nvPr>
            <p:ph type="ctrTitle"/>
          </p:nvPr>
        </p:nvSpPr>
        <p:spPr>
          <a:xfrm>
            <a:off x="758536" y="2098964"/>
            <a:ext cx="10363200" cy="1618818"/>
          </a:xfrm>
          <a:effectLst>
            <a:outerShdw blurRad="50800" dist="38100" dir="2700000" algn="tl" rotWithShape="0">
              <a:prstClr val="black">
                <a:alpha val="40000"/>
              </a:prstClr>
            </a:outerShdw>
          </a:effectLst>
        </p:spPr>
        <p:txBody>
          <a:bodyPr>
            <a:normAutofit/>
          </a:bodyPr>
          <a:lstStyle/>
          <a:p>
            <a:r>
              <a:rPr lang="en-US" sz="4400" b="1" dirty="0" smtClean="0"/>
              <a:t>Data Management in the </a:t>
            </a:r>
            <a:br>
              <a:rPr lang="en-US" sz="4400" b="1" dirty="0" smtClean="0"/>
            </a:br>
            <a:r>
              <a:rPr lang="en-US" sz="4400" b="1" dirty="0" smtClean="0"/>
              <a:t>Research Environment</a:t>
            </a:r>
            <a:endParaRPr lang="en-US" sz="4400" b="1" dirty="0"/>
          </a:p>
        </p:txBody>
      </p:sp>
      <p:sp>
        <p:nvSpPr>
          <p:cNvPr id="3" name="Subtitle 2"/>
          <p:cNvSpPr>
            <a:spLocks noGrp="1"/>
          </p:cNvSpPr>
          <p:nvPr>
            <p:ph type="subTitle" idx="1"/>
          </p:nvPr>
        </p:nvSpPr>
        <p:spPr>
          <a:xfrm>
            <a:off x="758536" y="3602038"/>
            <a:ext cx="10519063" cy="554326"/>
          </a:xfrm>
          <a:effectLst>
            <a:outerShdw blurRad="50800" dist="38100" dir="2700000" algn="tl" rotWithShape="0">
              <a:prstClr val="black">
                <a:alpha val="40000"/>
              </a:prstClr>
            </a:outerShdw>
          </a:effectLst>
        </p:spPr>
        <p:txBody>
          <a:bodyPr>
            <a:normAutofit/>
          </a:bodyPr>
          <a:lstStyle/>
          <a:p>
            <a:r>
              <a:rPr lang="en-US" dirty="0" smtClean="0"/>
              <a:t>RSM 574/674 Spring 2016</a:t>
            </a:r>
          </a:p>
          <a:p>
            <a:endParaRPr lang="en-US" dirty="0"/>
          </a:p>
        </p:txBody>
      </p:sp>
      <p:sp>
        <p:nvSpPr>
          <p:cNvPr id="5" name="Rectangle 4"/>
          <p:cNvSpPr/>
          <p:nvPr/>
        </p:nvSpPr>
        <p:spPr>
          <a:xfrm>
            <a:off x="3315789" y="5721164"/>
            <a:ext cx="4017848" cy="646331"/>
          </a:xfrm>
          <a:prstGeom prst="rect">
            <a:avLst/>
          </a:prstGeom>
        </p:spPr>
        <p:txBody>
          <a:bodyPr wrap="square">
            <a:spAutoFit/>
          </a:bodyPr>
          <a:lstStyle/>
          <a:p>
            <a:r>
              <a:rPr lang="en-US" dirty="0" smtClean="0"/>
              <a:t>Timothy </a:t>
            </a:r>
            <a:r>
              <a:rPr lang="en-US" dirty="0"/>
              <a:t>Norris </a:t>
            </a:r>
            <a:r>
              <a:rPr lang="en-US" dirty="0" smtClean="0"/>
              <a:t>– </a:t>
            </a:r>
            <a:r>
              <a:rPr lang="en-US" dirty="0"/>
              <a:t>tnorris@miami.edu</a:t>
            </a:r>
          </a:p>
          <a:p>
            <a:r>
              <a:rPr lang="en-US" dirty="0"/>
              <a:t>Angela Clark </a:t>
            </a:r>
            <a:r>
              <a:rPr lang="en-US" dirty="0" smtClean="0"/>
              <a:t>–  </a:t>
            </a:r>
            <a:r>
              <a:rPr lang="en-US" dirty="0" err="1" smtClean="0"/>
              <a:t>aclark</a:t>
            </a:r>
            <a:r>
              <a:rPr lang="en-US" dirty="0" err="1"/>
              <a:t>@rsmas.miami.edu</a:t>
            </a:r>
            <a:endParaRPr lang="en-US" dirty="0"/>
          </a:p>
        </p:txBody>
      </p:sp>
    </p:spTree>
    <p:extLst>
      <p:ext uri="{BB962C8B-B14F-4D97-AF65-F5344CB8AC3E}">
        <p14:creationId xmlns:p14="http://schemas.microsoft.com/office/powerpoint/2010/main" val="18756800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6824" y="2218311"/>
            <a:ext cx="2965704" cy="1325563"/>
          </a:xfrm>
        </p:spPr>
        <p:txBody>
          <a:bodyPr>
            <a:normAutofit fontScale="90000"/>
          </a:bodyPr>
          <a:lstStyle/>
          <a:p>
            <a:pPr algn="l"/>
            <a:r>
              <a:rPr lang="en-US" dirty="0" smtClean="0"/>
              <a:t>Backup and Storage</a:t>
            </a:r>
            <a:br>
              <a:rPr lang="en-US" dirty="0" smtClean="0"/>
            </a:br>
            <a:r>
              <a:rPr lang="en-US" dirty="0" smtClean="0"/>
              <a:t/>
            </a:r>
            <a:br>
              <a:rPr lang="en-US" dirty="0" smtClean="0"/>
            </a:br>
            <a:r>
              <a:rPr lang="en-US" dirty="0" smtClean="0"/>
              <a:t>Major Considerations</a:t>
            </a:r>
            <a:endParaRPr lang="en-US" dirty="0"/>
          </a:p>
        </p:txBody>
      </p:sp>
      <p:sp>
        <p:nvSpPr>
          <p:cNvPr id="3" name="Content Placeholder 2"/>
          <p:cNvSpPr>
            <a:spLocks noGrp="1"/>
          </p:cNvSpPr>
          <p:nvPr>
            <p:ph idx="1"/>
          </p:nvPr>
        </p:nvSpPr>
        <p:spPr>
          <a:xfrm>
            <a:off x="3803904" y="950026"/>
            <a:ext cx="8086344" cy="5602224"/>
          </a:xfrm>
        </p:spPr>
        <p:txBody>
          <a:bodyPr>
            <a:normAutofit/>
          </a:bodyPr>
          <a:lstStyle/>
          <a:p>
            <a:r>
              <a:rPr lang="en-US" b="1" dirty="0" smtClean="0"/>
              <a:t>Who</a:t>
            </a:r>
            <a:r>
              <a:rPr lang="en-US" dirty="0" smtClean="0"/>
              <a:t> is </a:t>
            </a:r>
            <a:r>
              <a:rPr lang="en-US" b="1" dirty="0" smtClean="0"/>
              <a:t>responsible</a:t>
            </a:r>
            <a:r>
              <a:rPr lang="en-US" dirty="0" smtClean="0"/>
              <a:t> for backup </a:t>
            </a:r>
            <a:r>
              <a:rPr lang="en-US" dirty="0"/>
              <a:t>?</a:t>
            </a:r>
            <a:endParaRPr lang="en-US" dirty="0" smtClean="0"/>
          </a:p>
          <a:p>
            <a:r>
              <a:rPr lang="en-US" dirty="0" smtClean="0"/>
              <a:t>How </a:t>
            </a:r>
            <a:r>
              <a:rPr lang="en-US" b="1" dirty="0" smtClean="0"/>
              <a:t>often</a:t>
            </a:r>
            <a:r>
              <a:rPr lang="en-US" dirty="0" smtClean="0"/>
              <a:t> do you backup</a:t>
            </a:r>
            <a:r>
              <a:rPr lang="en-US" dirty="0"/>
              <a:t> ?</a:t>
            </a:r>
            <a:endParaRPr lang="en-US" dirty="0" smtClean="0"/>
          </a:p>
          <a:p>
            <a:r>
              <a:rPr lang="en-US" b="1" dirty="0" smtClean="0"/>
              <a:t>Partial</a:t>
            </a:r>
            <a:r>
              <a:rPr lang="en-US" dirty="0" smtClean="0"/>
              <a:t> vs. </a:t>
            </a:r>
            <a:r>
              <a:rPr lang="en-US" b="1" dirty="0" smtClean="0"/>
              <a:t>full</a:t>
            </a:r>
            <a:r>
              <a:rPr lang="en-US" dirty="0" smtClean="0"/>
              <a:t> backups</a:t>
            </a:r>
            <a:r>
              <a:rPr lang="en-US" dirty="0"/>
              <a:t> ?</a:t>
            </a:r>
            <a:endParaRPr lang="en-US" dirty="0" smtClean="0"/>
          </a:p>
          <a:p>
            <a:r>
              <a:rPr lang="en-US" b="1" dirty="0" smtClean="0"/>
              <a:t>Non-digital</a:t>
            </a:r>
            <a:r>
              <a:rPr lang="en-US" dirty="0" smtClean="0"/>
              <a:t> backups</a:t>
            </a:r>
            <a:r>
              <a:rPr lang="en-US" dirty="0"/>
              <a:t> ?</a:t>
            </a:r>
            <a:endParaRPr lang="en-US" dirty="0" smtClean="0"/>
          </a:p>
          <a:p>
            <a:r>
              <a:rPr lang="en-US" b="1" dirty="0" smtClean="0"/>
              <a:t>Where</a:t>
            </a:r>
            <a:r>
              <a:rPr lang="en-US" dirty="0" smtClean="0"/>
              <a:t> (literally) will the backups be located</a:t>
            </a:r>
            <a:r>
              <a:rPr lang="en-US" dirty="0"/>
              <a:t> ?</a:t>
            </a:r>
            <a:endParaRPr lang="en-US" dirty="0" smtClean="0"/>
          </a:p>
          <a:p>
            <a:r>
              <a:rPr lang="en-US" dirty="0" smtClean="0"/>
              <a:t>Do the backups need a description (</a:t>
            </a:r>
            <a:r>
              <a:rPr lang="en-US" b="1" dirty="0" smtClean="0"/>
              <a:t>metadata</a:t>
            </a:r>
            <a:r>
              <a:rPr lang="en-US" dirty="0" smtClean="0"/>
              <a:t>)</a:t>
            </a:r>
            <a:r>
              <a:rPr lang="en-US" dirty="0"/>
              <a:t> ?</a:t>
            </a:r>
            <a:endParaRPr lang="en-US" dirty="0" smtClean="0"/>
          </a:p>
          <a:p>
            <a:r>
              <a:rPr lang="en-US" b="1" dirty="0" smtClean="0"/>
              <a:t>Manual vs automatic</a:t>
            </a:r>
            <a:r>
              <a:rPr lang="en-US" dirty="0"/>
              <a:t> ?</a:t>
            </a:r>
            <a:endParaRPr lang="en-US" b="1" dirty="0" smtClean="0"/>
          </a:p>
          <a:p>
            <a:r>
              <a:rPr lang="en-US" b="1" dirty="0" smtClean="0"/>
              <a:t>Recovery</a:t>
            </a:r>
            <a:r>
              <a:rPr lang="en-US" dirty="0" smtClean="0"/>
              <a:t> procedures</a:t>
            </a:r>
            <a:r>
              <a:rPr lang="en-US" dirty="0"/>
              <a:t> ?</a:t>
            </a:r>
            <a:endParaRPr lang="en-US" dirty="0" smtClean="0"/>
          </a:p>
          <a:p>
            <a:r>
              <a:rPr lang="en-US" b="1" dirty="0" smtClean="0"/>
              <a:t>Verification</a:t>
            </a:r>
            <a:r>
              <a:rPr lang="en-US" dirty="0" smtClean="0"/>
              <a:t> – how do you know the backup was successful</a:t>
            </a:r>
            <a:r>
              <a:rPr lang="en-US" dirty="0"/>
              <a:t> ?</a:t>
            </a:r>
            <a:endParaRPr lang="en-US" dirty="0" smtClean="0"/>
          </a:p>
          <a:p>
            <a:r>
              <a:rPr lang="en-US" b="1" dirty="0" smtClean="0"/>
              <a:t>How long </a:t>
            </a:r>
            <a:r>
              <a:rPr lang="en-US" dirty="0" smtClean="0"/>
              <a:t>do you keep your backups</a:t>
            </a:r>
            <a:r>
              <a:rPr lang="en-US" dirty="0"/>
              <a:t> ?</a:t>
            </a:r>
            <a:endParaRPr lang="en-US" dirty="0" smtClean="0"/>
          </a:p>
          <a:p>
            <a:r>
              <a:rPr lang="en-US" dirty="0" smtClean="0"/>
              <a:t>What happens when the </a:t>
            </a:r>
            <a:r>
              <a:rPr lang="en-US" b="1" dirty="0" smtClean="0"/>
              <a:t>project ends </a:t>
            </a:r>
            <a:r>
              <a:rPr lang="en-US" dirty="0" smtClean="0"/>
              <a:t>?</a:t>
            </a:r>
          </a:p>
          <a:p>
            <a:pPr lvl="1"/>
            <a:endParaRPr lang="en-US" dirty="0"/>
          </a:p>
        </p:txBody>
      </p:sp>
    </p:spTree>
    <p:extLst>
      <p:ext uri="{BB962C8B-B14F-4D97-AF65-F5344CB8AC3E}">
        <p14:creationId xmlns:p14="http://schemas.microsoft.com/office/powerpoint/2010/main" val="3137581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Don’t forget !!</a:t>
            </a:r>
            <a:endParaRPr lang="en-US" dirty="0"/>
          </a:p>
        </p:txBody>
      </p:sp>
      <p:sp>
        <p:nvSpPr>
          <p:cNvPr id="3" name="Content Placeholder 2"/>
          <p:cNvSpPr>
            <a:spLocks noGrp="1"/>
          </p:cNvSpPr>
          <p:nvPr>
            <p:ph idx="1"/>
          </p:nvPr>
        </p:nvSpPr>
        <p:spPr>
          <a:xfrm>
            <a:off x="4203192" y="2630297"/>
            <a:ext cx="5477256" cy="3307207"/>
          </a:xfrm>
        </p:spPr>
        <p:txBody>
          <a:bodyPr/>
          <a:lstStyle/>
          <a:p>
            <a:r>
              <a:rPr lang="en-US" dirty="0" smtClean="0"/>
              <a:t>Data conversions and formats</a:t>
            </a:r>
          </a:p>
          <a:p>
            <a:r>
              <a:rPr lang="en-US" dirty="0" smtClean="0"/>
              <a:t>Versioning</a:t>
            </a:r>
          </a:p>
          <a:p>
            <a:r>
              <a:rPr lang="en-US" dirty="0" smtClean="0"/>
              <a:t>File Naming</a:t>
            </a:r>
            <a:endParaRPr lang="en-US" dirty="0"/>
          </a:p>
        </p:txBody>
      </p:sp>
    </p:spTree>
    <p:extLst>
      <p:ext uri="{BB962C8B-B14F-4D97-AF65-F5344CB8AC3E}">
        <p14:creationId xmlns:p14="http://schemas.microsoft.com/office/powerpoint/2010/main" val="31118883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2123091" y="1190284"/>
            <a:ext cx="7993117" cy="4737551"/>
          </a:xfrm>
        </p:spPr>
        <p:txBody>
          <a:bodyPr>
            <a:noAutofit/>
          </a:bodyPr>
          <a:lstStyle/>
          <a:p>
            <a:pPr>
              <a:buClr>
                <a:srgbClr val="177F8A"/>
              </a:buClr>
              <a:defRPr/>
            </a:pPr>
            <a:r>
              <a:rPr lang="en-US" dirty="0" smtClean="0"/>
              <a:t>A design firm was handling their own backups.  The system was working fine and the backup software was reporting that the data was successfully backed up. </a:t>
            </a:r>
          </a:p>
          <a:p>
            <a:pPr>
              <a:buClr>
                <a:srgbClr val="177F8A"/>
              </a:buClr>
              <a:buSzPct val="100000"/>
              <a:buNone/>
            </a:pPr>
            <a:endParaRPr lang="en-US" dirty="0">
              <a:ea typeface="ＭＳ Ｐゴシック" pitchFamily="34" charset="-128"/>
            </a:endParaRPr>
          </a:p>
          <a:p>
            <a:pPr>
              <a:buFont typeface="Arial" pitchFamily="34" charset="0"/>
              <a:buChar char="•"/>
            </a:pPr>
            <a:endParaRPr lang="en-US" dirty="0">
              <a:ea typeface="ＭＳ Ｐゴシック" pitchFamily="34" charset="-128"/>
            </a:endParaRPr>
          </a:p>
        </p:txBody>
      </p:sp>
      <p:sp>
        <p:nvSpPr>
          <p:cNvPr id="13314" name="Title 1"/>
          <p:cNvSpPr>
            <a:spLocks noGrp="1"/>
          </p:cNvSpPr>
          <p:nvPr>
            <p:ph type="title"/>
          </p:nvPr>
        </p:nvSpPr>
        <p:spPr>
          <a:xfrm>
            <a:off x="1524000" y="489266"/>
            <a:ext cx="9144000" cy="701018"/>
          </a:xfrm>
        </p:spPr>
        <p:txBody>
          <a:bodyPr>
            <a:normAutofit/>
          </a:bodyPr>
          <a:lstStyle/>
          <a:p>
            <a:r>
              <a:rPr lang="en-US" dirty="0" smtClean="0">
                <a:ea typeface="ＭＳ Ｐゴシック" pitchFamily="34" charset="-128"/>
              </a:rPr>
              <a:t>Data in Real Life</a:t>
            </a:r>
          </a:p>
        </p:txBody>
      </p:sp>
      <p:pic>
        <p:nvPicPr>
          <p:cNvPr id="4" name="Picture 6" descr="backingup_files.gif"/>
          <p:cNvPicPr>
            <a:picLocks noChangeAspect="1"/>
          </p:cNvPicPr>
          <p:nvPr/>
        </p:nvPicPr>
        <p:blipFill>
          <a:blip r:embed="rId3"/>
          <a:srcRect/>
          <a:stretch>
            <a:fillRect/>
          </a:stretch>
        </p:blipFill>
        <p:spPr bwMode="auto">
          <a:xfrm>
            <a:off x="3459163" y="3803650"/>
            <a:ext cx="2971800" cy="1695450"/>
          </a:xfrm>
          <a:prstGeom prst="rect">
            <a:avLst/>
          </a:prstGeom>
          <a:noFill/>
          <a:ln w="9525">
            <a:noFill/>
            <a:miter lim="800000"/>
            <a:headEnd/>
            <a:tailEnd/>
          </a:ln>
        </p:spPr>
      </p:pic>
      <p:sp>
        <p:nvSpPr>
          <p:cNvPr id="5" name="TextBox 4"/>
          <p:cNvSpPr txBox="1"/>
          <p:nvPr/>
        </p:nvSpPr>
        <p:spPr>
          <a:xfrm rot="16200000">
            <a:off x="8810875" y="4461670"/>
            <a:ext cx="2030413" cy="231775"/>
          </a:xfrm>
          <a:prstGeom prst="rect">
            <a:avLst/>
          </a:prstGeom>
          <a:noFill/>
        </p:spPr>
        <p:txBody>
          <a:bodyPr>
            <a:spAutoFit/>
          </a:bodyPr>
          <a:lstStyle/>
          <a:p>
            <a:pPr>
              <a:defRPr/>
            </a:pPr>
            <a:r>
              <a:rPr lang="en-US" sz="900" dirty="0">
                <a:solidFill>
                  <a:schemeClr val="bg1">
                    <a:lumMod val="75000"/>
                  </a:schemeClr>
                </a:solidFill>
              </a:rPr>
              <a:t>Images courtesy of Heather Henkel</a:t>
            </a:r>
          </a:p>
        </p:txBody>
      </p:sp>
      <p:pic>
        <p:nvPicPr>
          <p:cNvPr id="6" name="Picture 5" descr="backup_button.gif"/>
          <p:cNvPicPr>
            <a:picLocks noChangeAspect="1"/>
          </p:cNvPicPr>
          <p:nvPr/>
        </p:nvPicPr>
        <p:blipFill>
          <a:blip r:embed="rId4"/>
          <a:stretch>
            <a:fillRect/>
          </a:stretch>
        </p:blipFill>
        <p:spPr>
          <a:xfrm>
            <a:off x="2859089" y="4184651"/>
            <a:ext cx="1038225" cy="466725"/>
          </a:xfrm>
          <a:prstGeom prst="rect">
            <a:avLst/>
          </a:prstGeom>
          <a:ln>
            <a:noFill/>
          </a:ln>
          <a:effectLst>
            <a:outerShdw blurRad="292100" dist="139700" dir="2700000" algn="tl" rotWithShape="0">
              <a:srgbClr val="333333">
                <a:alpha val="65000"/>
              </a:srgbClr>
            </a:outerShdw>
          </a:effectLst>
        </p:spPr>
      </p:pic>
      <p:pic>
        <p:nvPicPr>
          <p:cNvPr id="7" name="Picture 6" descr="backup_in_progress.gif"/>
          <p:cNvPicPr>
            <a:picLocks noChangeAspect="1"/>
          </p:cNvPicPr>
          <p:nvPr/>
        </p:nvPicPr>
        <p:blipFill>
          <a:blip r:embed="rId5"/>
          <a:stretch>
            <a:fillRect/>
          </a:stretch>
        </p:blipFill>
        <p:spPr>
          <a:xfrm>
            <a:off x="5688013" y="4337050"/>
            <a:ext cx="3867150" cy="628650"/>
          </a:xfrm>
          <a:prstGeom prst="rect">
            <a:avLst/>
          </a:prstGeom>
          <a:ln>
            <a:noFill/>
          </a:ln>
          <a:effectLst>
            <a:outerShdw blurRad="292100" dist="139700" dir="2700000" algn="tl" rotWithShape="0">
              <a:srgbClr val="333333">
                <a:alpha val="65000"/>
              </a:srgbClr>
            </a:outerShdw>
          </a:effectLst>
        </p:spPr>
      </p:pic>
      <p:pic>
        <p:nvPicPr>
          <p:cNvPr id="8" name="Picture 7" descr="backup_successful.gif"/>
          <p:cNvPicPr>
            <a:picLocks noChangeAspect="1"/>
          </p:cNvPicPr>
          <p:nvPr/>
        </p:nvPicPr>
        <p:blipFill>
          <a:blip r:embed="rId6"/>
          <a:stretch>
            <a:fillRect/>
          </a:stretch>
        </p:blipFill>
        <p:spPr>
          <a:xfrm>
            <a:off x="7315200" y="4813301"/>
            <a:ext cx="1885950" cy="447675"/>
          </a:xfrm>
          <a:prstGeom prst="rect">
            <a:avLst/>
          </a:prstGeom>
          <a:ln>
            <a:noFill/>
          </a:ln>
          <a:effectLst>
            <a:outerShdw blurRad="292100" dist="139700" dir="2700000" algn="tl" rotWithShape="0">
              <a:srgbClr val="333333">
                <a:alpha val="65000"/>
              </a:srgbClr>
            </a:outerShdw>
          </a:effectLst>
        </p:spPr>
      </p:pic>
      <p:pic>
        <p:nvPicPr>
          <p:cNvPr id="9" name="Picture 6"/>
          <p:cNvPicPr>
            <a:picLocks noChangeAspect="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369552" y="6117027"/>
            <a:ext cx="2413000" cy="574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Rectangle 9"/>
          <p:cNvSpPr/>
          <p:nvPr/>
        </p:nvSpPr>
        <p:spPr>
          <a:xfrm>
            <a:off x="207264" y="6117027"/>
            <a:ext cx="10753344" cy="646331"/>
          </a:xfrm>
          <a:prstGeom prst="rect">
            <a:avLst/>
          </a:prstGeom>
        </p:spPr>
        <p:txBody>
          <a:bodyPr wrap="square">
            <a:spAutoFit/>
          </a:bodyPr>
          <a:lstStyle/>
          <a:p>
            <a:pPr marL="109728" indent="0">
              <a:buNone/>
            </a:pPr>
            <a:r>
              <a:rPr lang="en-US" dirty="0" err="1">
                <a:solidFill>
                  <a:schemeClr val="tx1">
                    <a:lumMod val="65000"/>
                    <a:lumOff val="35000"/>
                  </a:schemeClr>
                </a:solidFill>
              </a:rPr>
              <a:t>DataONE</a:t>
            </a:r>
            <a:r>
              <a:rPr lang="en-US" dirty="0">
                <a:solidFill>
                  <a:schemeClr val="tx1">
                    <a:lumMod val="65000"/>
                    <a:lumOff val="35000"/>
                  </a:schemeClr>
                </a:solidFill>
              </a:rPr>
              <a:t> Education Module: Data Protection Backups. </a:t>
            </a:r>
            <a:r>
              <a:rPr lang="en-US" dirty="0" err="1">
                <a:solidFill>
                  <a:schemeClr val="tx1">
                    <a:lumMod val="65000"/>
                    <a:lumOff val="35000"/>
                  </a:schemeClr>
                </a:solidFill>
              </a:rPr>
              <a:t>DataONE</a:t>
            </a:r>
            <a:r>
              <a:rPr lang="en-US" dirty="0">
                <a:solidFill>
                  <a:schemeClr val="tx1">
                    <a:lumMod val="65000"/>
                    <a:lumOff val="35000"/>
                  </a:schemeClr>
                </a:solidFill>
              </a:rPr>
              <a:t>. Retrieved </a:t>
            </a:r>
            <a:r>
              <a:rPr lang="en-US" dirty="0" smtClean="0">
                <a:solidFill>
                  <a:schemeClr val="tx1">
                    <a:lumMod val="65000"/>
                    <a:lumOff val="35000"/>
                  </a:schemeClr>
                </a:solidFill>
              </a:rPr>
              <a:t>from </a:t>
            </a:r>
            <a:r>
              <a:rPr lang="en-US" dirty="0" smtClean="0">
                <a:solidFill>
                  <a:schemeClr val="tx1">
                    <a:lumMod val="65000"/>
                    <a:lumOff val="35000"/>
                  </a:schemeClr>
                </a:solidFill>
                <a:hlinkClick r:id="rId8"/>
              </a:rPr>
              <a:t>http</a:t>
            </a:r>
            <a:r>
              <a:rPr lang="en-US" dirty="0">
                <a:solidFill>
                  <a:schemeClr val="tx1">
                    <a:lumMod val="65000"/>
                    <a:lumOff val="35000"/>
                  </a:schemeClr>
                </a:solidFill>
                <a:hlinkClick r:id="rId8"/>
              </a:rPr>
              <a:t>://</a:t>
            </a:r>
            <a:r>
              <a:rPr lang="en-US" dirty="0" smtClean="0">
                <a:solidFill>
                  <a:schemeClr val="tx1">
                    <a:lumMod val="65000"/>
                    <a:lumOff val="35000"/>
                  </a:schemeClr>
                </a:solidFill>
                <a:hlinkClick r:id="rId8"/>
              </a:rPr>
              <a:t>www.dataone.org/sites/all/documents/L06_DataProtectionBackups.pptx</a:t>
            </a:r>
            <a:r>
              <a:rPr lang="en-US" dirty="0" smtClean="0">
                <a:solidFill>
                  <a:schemeClr val="tx1">
                    <a:lumMod val="65000"/>
                    <a:lumOff val="35000"/>
                  </a:schemeClr>
                </a:solidFill>
              </a:rPr>
              <a:t>  </a:t>
            </a:r>
            <a:endParaRPr lang="en-US" dirty="0">
              <a:solidFill>
                <a:schemeClr val="tx1">
                  <a:lumMod val="65000"/>
                  <a:lumOff val="35000"/>
                </a:schemeClr>
              </a:solidFill>
            </a:endParaRPr>
          </a:p>
        </p:txBody>
      </p:sp>
    </p:spTree>
    <p:extLst>
      <p:ext uri="{BB962C8B-B14F-4D97-AF65-F5344CB8AC3E}">
        <p14:creationId xmlns:p14="http://schemas.microsoft.com/office/powerpoint/2010/main" val="3937767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2123091" y="1190284"/>
            <a:ext cx="4832719" cy="4737551"/>
          </a:xfrm>
        </p:spPr>
        <p:txBody>
          <a:bodyPr>
            <a:noAutofit/>
          </a:bodyPr>
          <a:lstStyle/>
          <a:p>
            <a:pPr>
              <a:buClr>
                <a:srgbClr val="177F8A"/>
              </a:buClr>
            </a:pPr>
            <a:r>
              <a:rPr lang="en-US" dirty="0" smtClean="0"/>
              <a:t>The administrator checked the </a:t>
            </a:r>
          </a:p>
          <a:p>
            <a:pPr>
              <a:buClr>
                <a:srgbClr val="177F8A"/>
              </a:buClr>
              <a:buNone/>
            </a:pPr>
            <a:r>
              <a:rPr lang="en-US" dirty="0" smtClean="0"/>
              <a:t>    backups immediately after they were done and confirmed they were good.</a:t>
            </a:r>
          </a:p>
          <a:p>
            <a:pPr>
              <a:buClr>
                <a:srgbClr val="177F8A"/>
              </a:buClr>
              <a:buSzPct val="100000"/>
              <a:buNone/>
            </a:pPr>
            <a:endParaRPr lang="en-US" dirty="0">
              <a:ea typeface="ＭＳ Ｐゴシック" pitchFamily="34" charset="-128"/>
            </a:endParaRPr>
          </a:p>
          <a:p>
            <a:pPr>
              <a:buFont typeface="Arial" pitchFamily="34" charset="0"/>
              <a:buChar char="•"/>
            </a:pPr>
            <a:endParaRPr lang="en-US" dirty="0">
              <a:ea typeface="ＭＳ Ｐゴシック" pitchFamily="34" charset="-128"/>
            </a:endParaRPr>
          </a:p>
        </p:txBody>
      </p:sp>
      <p:sp>
        <p:nvSpPr>
          <p:cNvPr id="13314" name="Title 1"/>
          <p:cNvSpPr>
            <a:spLocks noGrp="1"/>
          </p:cNvSpPr>
          <p:nvPr>
            <p:ph type="title"/>
          </p:nvPr>
        </p:nvSpPr>
        <p:spPr>
          <a:xfrm>
            <a:off x="1524000" y="489266"/>
            <a:ext cx="9144000" cy="701018"/>
          </a:xfrm>
        </p:spPr>
        <p:txBody>
          <a:bodyPr>
            <a:normAutofit/>
          </a:bodyPr>
          <a:lstStyle/>
          <a:p>
            <a:r>
              <a:rPr lang="en-US" dirty="0" smtClean="0">
                <a:ea typeface="ＭＳ Ｐゴシック" pitchFamily="34" charset="-128"/>
              </a:rPr>
              <a:t>Data in Real Life</a:t>
            </a:r>
          </a:p>
        </p:txBody>
      </p:sp>
      <p:pic>
        <p:nvPicPr>
          <p:cNvPr id="6" name="Picture 4" descr="computer_user_viewing_screensm.jpg"/>
          <p:cNvPicPr>
            <a:picLocks noChangeAspect="1"/>
          </p:cNvPicPr>
          <p:nvPr/>
        </p:nvPicPr>
        <p:blipFill>
          <a:blip r:embed="rId3"/>
          <a:srcRect/>
          <a:stretch>
            <a:fillRect/>
          </a:stretch>
        </p:blipFill>
        <p:spPr bwMode="auto">
          <a:xfrm>
            <a:off x="7140576" y="1589708"/>
            <a:ext cx="2689225" cy="4025900"/>
          </a:xfrm>
          <a:prstGeom prst="rect">
            <a:avLst/>
          </a:prstGeom>
          <a:noFill/>
          <a:ln w="9525">
            <a:noFill/>
            <a:miter lim="800000"/>
            <a:headEnd/>
            <a:tailEnd/>
          </a:ln>
        </p:spPr>
      </p:pic>
      <p:sp>
        <p:nvSpPr>
          <p:cNvPr id="7" name="TextBox 6"/>
          <p:cNvSpPr txBox="1"/>
          <p:nvPr/>
        </p:nvSpPr>
        <p:spPr>
          <a:xfrm rot="16200000">
            <a:off x="8598694" y="4281314"/>
            <a:ext cx="2628900" cy="230188"/>
          </a:xfrm>
          <a:prstGeom prst="rect">
            <a:avLst/>
          </a:prstGeom>
          <a:noFill/>
        </p:spPr>
        <p:txBody>
          <a:bodyPr>
            <a:spAutoFit/>
          </a:bodyPr>
          <a:lstStyle/>
          <a:p>
            <a:pPr>
              <a:defRPr/>
            </a:pPr>
            <a:r>
              <a:rPr lang="en-US" sz="900" dirty="0">
                <a:solidFill>
                  <a:schemeClr val="bg1">
                    <a:lumMod val="75000"/>
                  </a:schemeClr>
                </a:solidFill>
              </a:rPr>
              <a:t>CC Image courtesy of </a:t>
            </a:r>
            <a:r>
              <a:rPr lang="en-US" sz="900" dirty="0" err="1">
                <a:solidFill>
                  <a:schemeClr val="bg1">
                    <a:lumMod val="75000"/>
                  </a:schemeClr>
                </a:solidFill>
              </a:rPr>
              <a:t>angielauw</a:t>
            </a:r>
            <a:r>
              <a:rPr lang="en-US" sz="900" dirty="0">
                <a:solidFill>
                  <a:schemeClr val="bg1">
                    <a:lumMod val="75000"/>
                  </a:schemeClr>
                </a:solidFill>
              </a:rPr>
              <a:t> on </a:t>
            </a:r>
            <a:r>
              <a:rPr lang="en-US" sz="900" dirty="0" err="1">
                <a:solidFill>
                  <a:schemeClr val="bg1">
                    <a:lumMod val="75000"/>
                  </a:schemeClr>
                </a:solidFill>
              </a:rPr>
              <a:t>Flickr</a:t>
            </a:r>
            <a:endParaRPr lang="en-US" sz="900" dirty="0">
              <a:solidFill>
                <a:schemeClr val="bg1">
                  <a:lumMod val="75000"/>
                </a:schemeClr>
              </a:solidFill>
            </a:endParaRPr>
          </a:p>
        </p:txBody>
      </p:sp>
      <p:pic>
        <p:nvPicPr>
          <p:cNvPr id="8" name="Picture 6"/>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369552" y="6117027"/>
            <a:ext cx="2413000" cy="574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Rectangle 8"/>
          <p:cNvSpPr/>
          <p:nvPr/>
        </p:nvSpPr>
        <p:spPr>
          <a:xfrm>
            <a:off x="207264" y="6117027"/>
            <a:ext cx="10753344" cy="646331"/>
          </a:xfrm>
          <a:prstGeom prst="rect">
            <a:avLst/>
          </a:prstGeom>
        </p:spPr>
        <p:txBody>
          <a:bodyPr wrap="square">
            <a:spAutoFit/>
          </a:bodyPr>
          <a:lstStyle/>
          <a:p>
            <a:pPr marL="109728" indent="0">
              <a:buNone/>
            </a:pPr>
            <a:r>
              <a:rPr lang="en-US" dirty="0" err="1">
                <a:solidFill>
                  <a:schemeClr val="tx1">
                    <a:lumMod val="65000"/>
                    <a:lumOff val="35000"/>
                  </a:schemeClr>
                </a:solidFill>
              </a:rPr>
              <a:t>DataONE</a:t>
            </a:r>
            <a:r>
              <a:rPr lang="en-US" dirty="0">
                <a:solidFill>
                  <a:schemeClr val="tx1">
                    <a:lumMod val="65000"/>
                    <a:lumOff val="35000"/>
                  </a:schemeClr>
                </a:solidFill>
              </a:rPr>
              <a:t> Education Module: Data Protection Backups. </a:t>
            </a:r>
            <a:r>
              <a:rPr lang="en-US" dirty="0" err="1">
                <a:solidFill>
                  <a:schemeClr val="tx1">
                    <a:lumMod val="65000"/>
                    <a:lumOff val="35000"/>
                  </a:schemeClr>
                </a:solidFill>
              </a:rPr>
              <a:t>DataONE</a:t>
            </a:r>
            <a:r>
              <a:rPr lang="en-US" dirty="0">
                <a:solidFill>
                  <a:schemeClr val="tx1">
                    <a:lumMod val="65000"/>
                    <a:lumOff val="35000"/>
                  </a:schemeClr>
                </a:solidFill>
              </a:rPr>
              <a:t>. Retrieved </a:t>
            </a:r>
            <a:r>
              <a:rPr lang="en-US" dirty="0" smtClean="0">
                <a:solidFill>
                  <a:schemeClr val="tx1">
                    <a:lumMod val="65000"/>
                    <a:lumOff val="35000"/>
                  </a:schemeClr>
                </a:solidFill>
              </a:rPr>
              <a:t>from </a:t>
            </a:r>
            <a:r>
              <a:rPr lang="en-US" dirty="0" smtClean="0">
                <a:solidFill>
                  <a:schemeClr val="tx1">
                    <a:lumMod val="65000"/>
                    <a:lumOff val="35000"/>
                  </a:schemeClr>
                </a:solidFill>
                <a:hlinkClick r:id="rId5"/>
              </a:rPr>
              <a:t>http</a:t>
            </a:r>
            <a:r>
              <a:rPr lang="en-US" dirty="0">
                <a:solidFill>
                  <a:schemeClr val="tx1">
                    <a:lumMod val="65000"/>
                    <a:lumOff val="35000"/>
                  </a:schemeClr>
                </a:solidFill>
                <a:hlinkClick r:id="rId5"/>
              </a:rPr>
              <a:t>://</a:t>
            </a:r>
            <a:r>
              <a:rPr lang="en-US" dirty="0" smtClean="0">
                <a:solidFill>
                  <a:schemeClr val="tx1">
                    <a:lumMod val="65000"/>
                    <a:lumOff val="35000"/>
                  </a:schemeClr>
                </a:solidFill>
                <a:hlinkClick r:id="rId5"/>
              </a:rPr>
              <a:t>www.dataone.org/sites/all/documents/L06_DataProtectionBackups.pptx</a:t>
            </a:r>
            <a:r>
              <a:rPr lang="en-US" dirty="0" smtClean="0">
                <a:solidFill>
                  <a:schemeClr val="tx1">
                    <a:lumMod val="65000"/>
                    <a:lumOff val="35000"/>
                  </a:schemeClr>
                </a:solidFill>
              </a:rPr>
              <a:t>  </a:t>
            </a:r>
            <a:endParaRPr lang="en-US" dirty="0">
              <a:solidFill>
                <a:schemeClr val="tx1">
                  <a:lumMod val="65000"/>
                  <a:lumOff val="35000"/>
                </a:schemeClr>
              </a:solidFill>
            </a:endParaRPr>
          </a:p>
        </p:txBody>
      </p:sp>
    </p:spTree>
    <p:extLst>
      <p:ext uri="{BB962C8B-B14F-4D97-AF65-F5344CB8AC3E}">
        <p14:creationId xmlns:p14="http://schemas.microsoft.com/office/powerpoint/2010/main" val="24549135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2123091" y="1190284"/>
            <a:ext cx="7993117" cy="4391651"/>
          </a:xfrm>
        </p:spPr>
        <p:txBody>
          <a:bodyPr>
            <a:noAutofit/>
          </a:bodyPr>
          <a:lstStyle/>
          <a:p>
            <a:pPr>
              <a:buNone/>
              <a:defRPr/>
            </a:pPr>
            <a:r>
              <a:rPr lang="en-US" dirty="0" smtClean="0"/>
              <a:t>    After a computer virus erased most of their files, they went back to their backups.  Unfortunately they found that the backups were all blank and all of the data was gone.  Only after some investigation did they discover that the computer tapes (which contained the backups) were placed against a wall that had an elevator on the other side of it.  When the elevator went past, the magnets inside erased all of the tapes.</a:t>
            </a:r>
          </a:p>
          <a:p>
            <a:pPr algn="ctr">
              <a:defRPr/>
            </a:pPr>
            <a:endParaRPr lang="en-US" dirty="0" smtClean="0"/>
          </a:p>
          <a:p>
            <a:pPr algn="ctr">
              <a:buNone/>
              <a:defRPr/>
            </a:pPr>
            <a:r>
              <a:rPr lang="en-US" dirty="0" smtClean="0">
                <a:solidFill>
                  <a:srgbClr val="C00000"/>
                </a:solidFill>
              </a:rPr>
              <a:t>Had they checked their backups properly, they probably would have noticed this before there was an emergency</a:t>
            </a:r>
          </a:p>
          <a:p>
            <a:pPr>
              <a:buNone/>
              <a:defRPr/>
            </a:pPr>
            <a:endParaRPr lang="en-US" dirty="0" smtClean="0"/>
          </a:p>
          <a:p>
            <a:pPr>
              <a:buClr>
                <a:srgbClr val="177F8A"/>
              </a:buClr>
              <a:buSzPct val="100000"/>
              <a:buNone/>
            </a:pPr>
            <a:endParaRPr lang="en-US" dirty="0">
              <a:ea typeface="ＭＳ Ｐゴシック" pitchFamily="34" charset="-128"/>
            </a:endParaRPr>
          </a:p>
          <a:p>
            <a:pPr>
              <a:buFont typeface="Arial" pitchFamily="34" charset="0"/>
              <a:buChar char="•"/>
            </a:pPr>
            <a:endParaRPr lang="en-US" dirty="0">
              <a:ea typeface="ＭＳ Ｐゴシック" pitchFamily="34" charset="-128"/>
            </a:endParaRPr>
          </a:p>
        </p:txBody>
      </p:sp>
      <p:sp>
        <p:nvSpPr>
          <p:cNvPr id="13314" name="Title 1"/>
          <p:cNvSpPr>
            <a:spLocks noGrp="1"/>
          </p:cNvSpPr>
          <p:nvPr>
            <p:ph type="title"/>
          </p:nvPr>
        </p:nvSpPr>
        <p:spPr>
          <a:xfrm>
            <a:off x="1524000" y="489266"/>
            <a:ext cx="9144000" cy="701018"/>
          </a:xfrm>
        </p:spPr>
        <p:txBody>
          <a:bodyPr>
            <a:normAutofit/>
          </a:bodyPr>
          <a:lstStyle/>
          <a:p>
            <a:r>
              <a:rPr lang="en-US" dirty="0" smtClean="0">
                <a:ea typeface="ＭＳ Ｐゴシック" pitchFamily="34" charset="-128"/>
              </a:rPr>
              <a:t>Data in Real Life</a:t>
            </a:r>
          </a:p>
        </p:txBody>
      </p:sp>
      <p:pic>
        <p:nvPicPr>
          <p:cNvPr id="4" name="Picture 6"/>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369552" y="6117027"/>
            <a:ext cx="2413000" cy="574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Rectangle 4"/>
          <p:cNvSpPr/>
          <p:nvPr/>
        </p:nvSpPr>
        <p:spPr>
          <a:xfrm>
            <a:off x="207264" y="6117027"/>
            <a:ext cx="10753344" cy="646331"/>
          </a:xfrm>
          <a:prstGeom prst="rect">
            <a:avLst/>
          </a:prstGeom>
        </p:spPr>
        <p:txBody>
          <a:bodyPr wrap="square">
            <a:spAutoFit/>
          </a:bodyPr>
          <a:lstStyle/>
          <a:p>
            <a:pPr marL="109728" indent="0">
              <a:buNone/>
            </a:pPr>
            <a:r>
              <a:rPr lang="en-US" dirty="0" err="1">
                <a:solidFill>
                  <a:schemeClr val="tx1">
                    <a:lumMod val="65000"/>
                    <a:lumOff val="35000"/>
                  </a:schemeClr>
                </a:solidFill>
              </a:rPr>
              <a:t>DataONE</a:t>
            </a:r>
            <a:r>
              <a:rPr lang="en-US" dirty="0">
                <a:solidFill>
                  <a:schemeClr val="tx1">
                    <a:lumMod val="65000"/>
                    <a:lumOff val="35000"/>
                  </a:schemeClr>
                </a:solidFill>
              </a:rPr>
              <a:t> Education Module: Data Protection Backups. </a:t>
            </a:r>
            <a:r>
              <a:rPr lang="en-US" dirty="0" err="1">
                <a:solidFill>
                  <a:schemeClr val="tx1">
                    <a:lumMod val="65000"/>
                    <a:lumOff val="35000"/>
                  </a:schemeClr>
                </a:solidFill>
              </a:rPr>
              <a:t>DataONE</a:t>
            </a:r>
            <a:r>
              <a:rPr lang="en-US" dirty="0">
                <a:solidFill>
                  <a:schemeClr val="tx1">
                    <a:lumMod val="65000"/>
                    <a:lumOff val="35000"/>
                  </a:schemeClr>
                </a:solidFill>
              </a:rPr>
              <a:t>. Retrieved </a:t>
            </a:r>
            <a:r>
              <a:rPr lang="en-US" dirty="0" smtClean="0">
                <a:solidFill>
                  <a:schemeClr val="tx1">
                    <a:lumMod val="65000"/>
                    <a:lumOff val="35000"/>
                  </a:schemeClr>
                </a:solidFill>
              </a:rPr>
              <a:t>from </a:t>
            </a:r>
            <a:r>
              <a:rPr lang="en-US" dirty="0" smtClean="0">
                <a:solidFill>
                  <a:schemeClr val="tx1">
                    <a:lumMod val="65000"/>
                    <a:lumOff val="35000"/>
                  </a:schemeClr>
                </a:solidFill>
                <a:hlinkClick r:id="rId4"/>
              </a:rPr>
              <a:t>http</a:t>
            </a:r>
            <a:r>
              <a:rPr lang="en-US" dirty="0">
                <a:solidFill>
                  <a:schemeClr val="tx1">
                    <a:lumMod val="65000"/>
                    <a:lumOff val="35000"/>
                  </a:schemeClr>
                </a:solidFill>
                <a:hlinkClick r:id="rId4"/>
              </a:rPr>
              <a:t>://</a:t>
            </a:r>
            <a:r>
              <a:rPr lang="en-US" dirty="0" smtClean="0">
                <a:solidFill>
                  <a:schemeClr val="tx1">
                    <a:lumMod val="65000"/>
                    <a:lumOff val="35000"/>
                  </a:schemeClr>
                </a:solidFill>
                <a:hlinkClick r:id="rId4"/>
              </a:rPr>
              <a:t>www.dataone.org/sites/all/documents/L06_DataProtectionBackups.pptx</a:t>
            </a:r>
            <a:r>
              <a:rPr lang="en-US" dirty="0" smtClean="0">
                <a:solidFill>
                  <a:schemeClr val="tx1">
                    <a:lumMod val="65000"/>
                    <a:lumOff val="35000"/>
                  </a:schemeClr>
                </a:solidFill>
              </a:rPr>
              <a:t>  </a:t>
            </a:r>
            <a:endParaRPr lang="en-US" dirty="0">
              <a:solidFill>
                <a:schemeClr val="tx1">
                  <a:lumMod val="65000"/>
                  <a:lumOff val="35000"/>
                </a:schemeClr>
              </a:solidFill>
            </a:endParaRPr>
          </a:p>
        </p:txBody>
      </p:sp>
    </p:spTree>
    <p:extLst>
      <p:ext uri="{BB962C8B-B14F-4D97-AF65-F5344CB8AC3E}">
        <p14:creationId xmlns:p14="http://schemas.microsoft.com/office/powerpoint/2010/main" val="4926325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a:t>
            </a:r>
            <a:br>
              <a:rPr lang="en-US" dirty="0" smtClean="0"/>
            </a:br>
            <a:r>
              <a:rPr lang="en-US" sz="2400" dirty="0" smtClean="0"/>
              <a:t>Do you trust your computer?</a:t>
            </a:r>
            <a:endParaRPr lang="en-US" dirty="0"/>
          </a:p>
        </p:txBody>
      </p:sp>
      <p:sp>
        <p:nvSpPr>
          <p:cNvPr id="3" name="Content Placeholder 2"/>
          <p:cNvSpPr>
            <a:spLocks noGrp="1"/>
          </p:cNvSpPr>
          <p:nvPr>
            <p:ph idx="1"/>
          </p:nvPr>
        </p:nvSpPr>
        <p:spPr>
          <a:xfrm>
            <a:off x="3072384" y="2304287"/>
            <a:ext cx="8281416" cy="3872675"/>
          </a:xfrm>
        </p:spPr>
        <p:txBody>
          <a:bodyPr/>
          <a:lstStyle/>
          <a:p>
            <a:r>
              <a:rPr lang="en-US" dirty="0" smtClean="0"/>
              <a:t>Always check file sizes after backing up</a:t>
            </a:r>
          </a:p>
          <a:p>
            <a:pPr lvl="1"/>
            <a:r>
              <a:rPr lang="en-US" dirty="0" smtClean="0"/>
              <a:t>Or at least check periodically</a:t>
            </a:r>
          </a:p>
          <a:p>
            <a:pPr lvl="1"/>
            <a:endParaRPr lang="en-US" dirty="0" smtClean="0"/>
          </a:p>
          <a:p>
            <a:r>
              <a:rPr lang="en-US" dirty="0" smtClean="0"/>
              <a:t>The MD5 checksum</a:t>
            </a:r>
          </a:p>
          <a:p>
            <a:pPr lvl="1"/>
            <a:r>
              <a:rPr lang="en-US" dirty="0" smtClean="0"/>
              <a:t>With this you can monitor the </a:t>
            </a:r>
            <a:r>
              <a:rPr lang="en-US" b="1" dirty="0" smtClean="0"/>
              <a:t>integrity</a:t>
            </a:r>
            <a:r>
              <a:rPr lang="en-US" dirty="0" smtClean="0"/>
              <a:t> of your data over time</a:t>
            </a:r>
          </a:p>
          <a:p>
            <a:pPr lvl="1"/>
            <a:r>
              <a:rPr lang="en-US" dirty="0" smtClean="0"/>
              <a:t>Other checksums are CSC and SHA</a:t>
            </a:r>
          </a:p>
          <a:p>
            <a:pPr lvl="1"/>
            <a:r>
              <a:rPr lang="en-US" dirty="0" smtClean="0"/>
              <a:t>Like a fingerprint for a file</a:t>
            </a:r>
          </a:p>
          <a:p>
            <a:pPr lvl="1"/>
            <a:r>
              <a:rPr lang="en-US" dirty="0" smtClean="0"/>
              <a:t>Command line: </a:t>
            </a:r>
            <a:r>
              <a:rPr lang="en-US" b="1" dirty="0" smtClean="0"/>
              <a:t>md5sum</a:t>
            </a:r>
            <a:endParaRPr lang="en-US" b="1" dirty="0"/>
          </a:p>
        </p:txBody>
      </p:sp>
    </p:spTree>
    <p:extLst>
      <p:ext uri="{BB962C8B-B14F-4D97-AF65-F5344CB8AC3E}">
        <p14:creationId xmlns:p14="http://schemas.microsoft.com/office/powerpoint/2010/main" val="2665391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Synchronization</a:t>
            </a:r>
            <a:endParaRPr lang="en-US" dirty="0"/>
          </a:p>
        </p:txBody>
      </p:sp>
      <p:sp>
        <p:nvSpPr>
          <p:cNvPr id="3" name="Content Placeholder 2"/>
          <p:cNvSpPr>
            <a:spLocks noGrp="1"/>
          </p:cNvSpPr>
          <p:nvPr>
            <p:ph idx="1"/>
          </p:nvPr>
        </p:nvSpPr>
        <p:spPr/>
        <p:txBody>
          <a:bodyPr/>
          <a:lstStyle/>
          <a:p>
            <a:r>
              <a:rPr lang="en-US" dirty="0" smtClean="0"/>
              <a:t>Cloud based services (box, dropbox, etc.) are based on </a:t>
            </a:r>
            <a:r>
              <a:rPr lang="en-US" b="1" dirty="0" smtClean="0"/>
              <a:t>Folder Synchronization</a:t>
            </a:r>
          </a:p>
          <a:p>
            <a:pPr lvl="1"/>
            <a:r>
              <a:rPr lang="en-US" dirty="0" smtClean="0"/>
              <a:t>Only copies newer files</a:t>
            </a:r>
          </a:p>
          <a:p>
            <a:pPr lvl="1"/>
            <a:r>
              <a:rPr lang="en-US" dirty="0" smtClean="0"/>
              <a:t>Thus maintains a “mirror image”</a:t>
            </a:r>
          </a:p>
          <a:p>
            <a:pPr lvl="1"/>
            <a:endParaRPr lang="en-US" dirty="0"/>
          </a:p>
          <a:p>
            <a:r>
              <a:rPr lang="en-US" dirty="0" smtClean="0"/>
              <a:t>There are commercial and free folder synchronization tools</a:t>
            </a:r>
          </a:p>
          <a:p>
            <a:pPr lvl="1"/>
            <a:r>
              <a:rPr lang="en-US" dirty="0" smtClean="0"/>
              <a:t>All have privacy and user data issues</a:t>
            </a:r>
          </a:p>
          <a:p>
            <a:pPr lvl="1"/>
            <a:r>
              <a:rPr lang="en-US" dirty="0" smtClean="0"/>
              <a:t>All based on “command line” tools that already exist on your computer</a:t>
            </a:r>
          </a:p>
          <a:p>
            <a:pPr lvl="1"/>
            <a:endParaRPr lang="en-US" dirty="0"/>
          </a:p>
          <a:p>
            <a:r>
              <a:rPr lang="en-US" dirty="0" smtClean="0"/>
              <a:t>Command line </a:t>
            </a:r>
            <a:r>
              <a:rPr lang="en-US" dirty="0" smtClean="0"/>
              <a:t>interface (CLI) synching</a:t>
            </a:r>
            <a:endParaRPr lang="en-US" dirty="0" smtClean="0"/>
          </a:p>
          <a:p>
            <a:pPr lvl="1"/>
            <a:r>
              <a:rPr lang="en-US" dirty="0" smtClean="0"/>
              <a:t>Mac or Linux: </a:t>
            </a:r>
            <a:r>
              <a:rPr lang="en-US" b="1" dirty="0" err="1" smtClean="0"/>
              <a:t>rsync</a:t>
            </a:r>
            <a:endParaRPr lang="en-US" b="1" dirty="0" smtClean="0"/>
          </a:p>
          <a:p>
            <a:pPr lvl="1"/>
            <a:r>
              <a:rPr lang="en-US" dirty="0" smtClean="0"/>
              <a:t>Windows: </a:t>
            </a:r>
            <a:r>
              <a:rPr lang="en-US" b="1" dirty="0" err="1" smtClean="0"/>
              <a:t>xcopy</a:t>
            </a:r>
            <a:r>
              <a:rPr lang="en-US" dirty="0" smtClean="0"/>
              <a:t> or </a:t>
            </a:r>
            <a:r>
              <a:rPr lang="en-US" b="1" dirty="0" err="1" smtClean="0"/>
              <a:t>robocopy</a:t>
            </a:r>
            <a:endParaRPr lang="en-US" b="1" dirty="0" smtClean="0"/>
          </a:p>
          <a:p>
            <a:pPr lvl="1"/>
            <a:endParaRPr lang="en-US" dirty="0"/>
          </a:p>
        </p:txBody>
      </p:sp>
    </p:spTree>
    <p:extLst>
      <p:ext uri="{BB962C8B-B14F-4D97-AF65-F5344CB8AC3E}">
        <p14:creationId xmlns:p14="http://schemas.microsoft.com/office/powerpoint/2010/main" val="494222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Local Machines</a:t>
            </a:r>
          </a:p>
          <a:p>
            <a:pPr lvl="1"/>
            <a:r>
              <a:rPr lang="en-US" dirty="0" smtClean="0"/>
              <a:t>Hard disk in computer</a:t>
            </a:r>
          </a:p>
          <a:p>
            <a:pPr lvl="1"/>
            <a:r>
              <a:rPr lang="en-US" dirty="0" smtClean="0"/>
              <a:t>External hard drives</a:t>
            </a:r>
          </a:p>
          <a:p>
            <a:pPr lvl="1"/>
            <a:endParaRPr lang="en-US" dirty="0" smtClean="0"/>
          </a:p>
          <a:p>
            <a:r>
              <a:rPr lang="en-US" dirty="0" smtClean="0"/>
              <a:t>Online Solutions</a:t>
            </a:r>
          </a:p>
          <a:p>
            <a:pPr lvl="1"/>
            <a:r>
              <a:rPr lang="en-US" dirty="0" smtClean="0"/>
              <a:t>Networked drives (personal cloud)</a:t>
            </a:r>
          </a:p>
          <a:p>
            <a:pPr lvl="1"/>
            <a:r>
              <a:rPr lang="en-US" dirty="0" smtClean="0"/>
              <a:t>Repositories</a:t>
            </a:r>
          </a:p>
          <a:p>
            <a:pPr lvl="1"/>
            <a:r>
              <a:rPr lang="en-US" dirty="0" smtClean="0"/>
              <a:t>Versioning Tools</a:t>
            </a:r>
          </a:p>
          <a:p>
            <a:pPr lvl="1"/>
            <a:r>
              <a:rPr lang="en-US" dirty="0" smtClean="0"/>
              <a:t>The “cloud”</a:t>
            </a:r>
          </a:p>
          <a:p>
            <a:pPr lvl="1"/>
            <a:endParaRPr lang="en-US" dirty="0" smtClean="0"/>
          </a:p>
          <a:p>
            <a:pPr lvl="1"/>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81472" y="111437"/>
            <a:ext cx="5803392" cy="4440856"/>
          </a:xfrm>
          <a:prstGeom prst="rect">
            <a:avLst/>
          </a:prstGeom>
        </p:spPr>
      </p:pic>
      <p:sp>
        <p:nvSpPr>
          <p:cNvPr id="4" name="Rectangle 3"/>
          <p:cNvSpPr/>
          <p:nvPr/>
        </p:nvSpPr>
        <p:spPr>
          <a:xfrm>
            <a:off x="9278112" y="3739684"/>
            <a:ext cx="2609088" cy="523220"/>
          </a:xfrm>
          <a:prstGeom prst="rect">
            <a:avLst/>
          </a:prstGeom>
        </p:spPr>
        <p:txBody>
          <a:bodyPr wrap="square">
            <a:spAutoFit/>
          </a:bodyPr>
          <a:lstStyle/>
          <a:p>
            <a:r>
              <a:rPr lang="en-US" sz="1400" dirty="0" smtClean="0">
                <a:solidFill>
                  <a:schemeClr val="tx1">
                    <a:lumMod val="65000"/>
                    <a:lumOff val="35000"/>
                  </a:schemeClr>
                </a:solidFill>
              </a:rPr>
              <a:t>2.5” 500 GB Western Digital SATA</a:t>
            </a:r>
          </a:p>
          <a:p>
            <a:r>
              <a:rPr lang="en-US" sz="1400" dirty="0" smtClean="0">
                <a:solidFill>
                  <a:schemeClr val="tx1">
                    <a:lumMod val="65000"/>
                    <a:lumOff val="35000"/>
                  </a:schemeClr>
                </a:solidFill>
              </a:rPr>
              <a:t>Evan-Amos </a:t>
            </a:r>
            <a:r>
              <a:rPr lang="en-US" sz="1400" dirty="0">
                <a:solidFill>
                  <a:schemeClr val="tx1">
                    <a:lumMod val="65000"/>
                    <a:lumOff val="35000"/>
                  </a:schemeClr>
                </a:solidFill>
              </a:rPr>
              <a:t>- </a:t>
            </a:r>
            <a:r>
              <a:rPr lang="en-US" sz="1400" dirty="0" smtClean="0">
                <a:solidFill>
                  <a:schemeClr val="tx1">
                    <a:lumMod val="65000"/>
                    <a:lumOff val="35000"/>
                  </a:schemeClr>
                </a:solidFill>
              </a:rPr>
              <a:t>CC </a:t>
            </a:r>
            <a:r>
              <a:rPr lang="en-US" sz="1400" dirty="0">
                <a:solidFill>
                  <a:schemeClr val="tx1">
                    <a:lumMod val="65000"/>
                    <a:lumOff val="35000"/>
                  </a:schemeClr>
                </a:solidFill>
              </a:rPr>
              <a:t>BY-SA 3.0, </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46046" y="4001294"/>
            <a:ext cx="3744641" cy="3182944"/>
          </a:xfrm>
          <a:prstGeom prst="rect">
            <a:avLst/>
          </a:prstGeom>
        </p:spPr>
      </p:pic>
      <p:sp>
        <p:nvSpPr>
          <p:cNvPr id="2" name="Title 1"/>
          <p:cNvSpPr>
            <a:spLocks noGrp="1"/>
          </p:cNvSpPr>
          <p:nvPr>
            <p:ph type="title"/>
          </p:nvPr>
        </p:nvSpPr>
        <p:spPr>
          <a:xfrm>
            <a:off x="838200" y="365127"/>
            <a:ext cx="6647688" cy="1325563"/>
          </a:xfrm>
        </p:spPr>
        <p:txBody>
          <a:bodyPr/>
          <a:lstStyle/>
          <a:p>
            <a:r>
              <a:rPr lang="en-US" dirty="0" smtClean="0"/>
              <a:t>Backup Media Options</a:t>
            </a:r>
            <a:endParaRPr lang="en-US" dirty="0"/>
          </a:p>
        </p:txBody>
      </p:sp>
    </p:spTree>
    <p:extLst>
      <p:ext uri="{BB962C8B-B14F-4D97-AF65-F5344CB8AC3E}">
        <p14:creationId xmlns:p14="http://schemas.microsoft.com/office/powerpoint/2010/main" val="16017746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Spinning (metal) disk: Laptop</a:t>
            </a:r>
            <a:r>
              <a:rPr lang="en-US" dirty="0"/>
              <a:t> </a:t>
            </a:r>
            <a:r>
              <a:rPr lang="en-US" dirty="0" smtClean="0"/>
              <a:t>or Desktop</a:t>
            </a:r>
            <a:endParaRPr lang="en-US" dirty="0"/>
          </a:p>
        </p:txBody>
      </p:sp>
      <p:sp>
        <p:nvSpPr>
          <p:cNvPr id="3" name="Content Placeholder 2"/>
          <p:cNvSpPr>
            <a:spLocks noGrp="1"/>
          </p:cNvSpPr>
          <p:nvPr>
            <p:ph idx="1"/>
          </p:nvPr>
        </p:nvSpPr>
        <p:spPr/>
        <p:txBody>
          <a:bodyPr/>
          <a:lstStyle/>
          <a:p>
            <a:r>
              <a:rPr lang="en-US" dirty="0" smtClean="0"/>
              <a:t>Pros</a:t>
            </a:r>
          </a:p>
          <a:p>
            <a:pPr lvl="1"/>
            <a:r>
              <a:rPr lang="en-US" dirty="0" smtClean="0"/>
              <a:t>High level of control over file system, naming, and physical location of disk</a:t>
            </a:r>
          </a:p>
          <a:p>
            <a:pPr lvl="1"/>
            <a:r>
              <a:rPr lang="en-US" dirty="0" smtClean="0"/>
              <a:t>Easy to backup</a:t>
            </a:r>
          </a:p>
          <a:p>
            <a:pPr lvl="1"/>
            <a:r>
              <a:rPr lang="en-US" dirty="0" smtClean="0"/>
              <a:t>convenient</a:t>
            </a:r>
            <a:endParaRPr lang="en-US" dirty="0"/>
          </a:p>
          <a:p>
            <a:endParaRPr lang="en-US" dirty="0" smtClean="0"/>
          </a:p>
          <a:p>
            <a:endParaRPr lang="en-US" dirty="0" smtClean="0"/>
          </a:p>
          <a:p>
            <a:r>
              <a:rPr lang="en-US" dirty="0" smtClean="0"/>
              <a:t>Cons</a:t>
            </a:r>
          </a:p>
          <a:p>
            <a:pPr lvl="1"/>
            <a:r>
              <a:rPr lang="en-US" dirty="0" smtClean="0"/>
              <a:t>Risk of malware (virus)</a:t>
            </a:r>
          </a:p>
          <a:p>
            <a:pPr lvl="1"/>
            <a:r>
              <a:rPr lang="en-US" dirty="0" smtClean="0"/>
              <a:t>Risk of theft, damage, loss, </a:t>
            </a:r>
            <a:r>
              <a:rPr lang="en-US" dirty="0" err="1" smtClean="0"/>
              <a:t>etc</a:t>
            </a:r>
            <a:endParaRPr lang="en-US" dirty="0" smtClean="0"/>
          </a:p>
          <a:p>
            <a:pPr lvl="1"/>
            <a:r>
              <a:rPr lang="en-US" dirty="0" smtClean="0"/>
              <a:t>System can eventually corrupt the disk (especially pcs)</a:t>
            </a:r>
          </a:p>
          <a:p>
            <a:pPr lvl="1"/>
            <a:r>
              <a:rPr lang="en-US" dirty="0" smtClean="0"/>
              <a:t>Finite lifespan</a:t>
            </a:r>
            <a:endParaRPr lang="en-US" dirty="0"/>
          </a:p>
        </p:txBody>
      </p:sp>
      <p:sp>
        <p:nvSpPr>
          <p:cNvPr id="4" name="TextBox 3"/>
          <p:cNvSpPr txBox="1"/>
          <p:nvPr/>
        </p:nvSpPr>
        <p:spPr>
          <a:xfrm>
            <a:off x="5120640" y="3025934"/>
            <a:ext cx="6005747" cy="1569660"/>
          </a:xfrm>
          <a:prstGeom prst="rect">
            <a:avLst/>
          </a:prstGeom>
          <a:solidFill>
            <a:schemeClr val="accent1">
              <a:lumMod val="40000"/>
              <a:lumOff val="60000"/>
            </a:schemeClr>
          </a:solidFill>
          <a:ln w="38100">
            <a:solidFill>
              <a:schemeClr val="accent1">
                <a:lumMod val="50000"/>
              </a:schemeClr>
            </a:solidFill>
          </a:ln>
        </p:spPr>
        <p:txBody>
          <a:bodyPr wrap="none" rtlCol="0">
            <a:spAutoFit/>
          </a:bodyPr>
          <a:lstStyle/>
          <a:p>
            <a:r>
              <a:rPr lang="en-US" sz="2400" dirty="0" smtClean="0"/>
              <a:t>RECOMMENDATIONS:</a:t>
            </a:r>
          </a:p>
          <a:p>
            <a:pPr marL="285750" indent="-285750">
              <a:buFontTx/>
              <a:buChar char="-"/>
            </a:pPr>
            <a:r>
              <a:rPr lang="en-US" sz="2400" dirty="0" smtClean="0"/>
              <a:t>Never have master copies on your computer</a:t>
            </a:r>
          </a:p>
          <a:p>
            <a:pPr marL="285750" indent="-285750">
              <a:buFontTx/>
              <a:buChar char="-"/>
            </a:pPr>
            <a:r>
              <a:rPr lang="en-US" sz="2400" dirty="0" smtClean="0"/>
              <a:t>Not for long term storage</a:t>
            </a:r>
          </a:p>
          <a:p>
            <a:pPr marL="285750" indent="-285750">
              <a:buFontTx/>
              <a:buChar char="-"/>
            </a:pPr>
            <a:r>
              <a:rPr lang="en-US" sz="2400" dirty="0" smtClean="0"/>
              <a:t>Have a backup plan for this storage option</a:t>
            </a:r>
            <a:endParaRPr lang="en-US" sz="2400" dirty="0"/>
          </a:p>
        </p:txBody>
      </p:sp>
    </p:spTree>
    <p:extLst>
      <p:ext uri="{BB962C8B-B14F-4D97-AF65-F5344CB8AC3E}">
        <p14:creationId xmlns:p14="http://schemas.microsoft.com/office/powerpoint/2010/main" val="3334546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fade">
                                      <p:cBhvr>
                                        <p:cTn id="24" dur="500"/>
                                        <p:tgtEl>
                                          <p:spTgt spid="3">
                                            <p:txEl>
                                              <p:pRg st="7" end="7"/>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9" end="9"/>
                                            </p:txEl>
                                          </p:spTgt>
                                        </p:tgtEl>
                                        <p:attrNameLst>
                                          <p:attrName>style.visibility</p:attrName>
                                        </p:attrNameLst>
                                      </p:cBhvr>
                                      <p:to>
                                        <p:strVal val="visible"/>
                                      </p:to>
                                    </p:set>
                                    <p:animEffect transition="in" filter="fade">
                                      <p:cBhvr>
                                        <p:cTn id="30" dur="500"/>
                                        <p:tgtEl>
                                          <p:spTgt spid="3">
                                            <p:txEl>
                                              <p:pRg st="9" end="9"/>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animEffect transition="in" filter="fade">
                                      <p:cBhvr>
                                        <p:cTn id="33" dur="500"/>
                                        <p:tgtEl>
                                          <p:spTgt spid="3">
                                            <p:txEl>
                                              <p:pRg st="10" end="1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fade">
                                      <p:cBhvr>
                                        <p:cTn id="3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Spinning (metal) disk: Network Server</a:t>
            </a:r>
            <a:endParaRPr lang="en-US" dirty="0"/>
          </a:p>
        </p:txBody>
      </p:sp>
      <p:sp>
        <p:nvSpPr>
          <p:cNvPr id="3" name="Content Placeholder 2"/>
          <p:cNvSpPr>
            <a:spLocks noGrp="1"/>
          </p:cNvSpPr>
          <p:nvPr>
            <p:ph idx="1"/>
          </p:nvPr>
        </p:nvSpPr>
        <p:spPr>
          <a:xfrm>
            <a:off x="838200" y="1690690"/>
            <a:ext cx="10515600" cy="4351338"/>
          </a:xfrm>
        </p:spPr>
        <p:txBody>
          <a:bodyPr>
            <a:normAutofit/>
          </a:bodyPr>
          <a:lstStyle/>
          <a:p>
            <a:r>
              <a:rPr lang="en-US" dirty="0" smtClean="0"/>
              <a:t>Pros</a:t>
            </a:r>
          </a:p>
          <a:p>
            <a:pPr lvl="1"/>
            <a:r>
              <a:rPr lang="en-US" dirty="0" smtClean="0"/>
              <a:t>High level of control over file system, naming, and physical location of disk</a:t>
            </a:r>
          </a:p>
          <a:p>
            <a:pPr lvl="1"/>
            <a:r>
              <a:rPr lang="en-US" dirty="0" smtClean="0"/>
              <a:t>Likely has backup and maintenance schedule</a:t>
            </a:r>
          </a:p>
          <a:p>
            <a:pPr lvl="1"/>
            <a:r>
              <a:rPr lang="en-US" dirty="0" smtClean="0"/>
              <a:t>Possible duplicate (mirror) images – RAID systems</a:t>
            </a:r>
          </a:p>
          <a:p>
            <a:pPr lvl="1"/>
            <a:r>
              <a:rPr lang="en-US" dirty="0" smtClean="0"/>
              <a:t>Safe physical location</a:t>
            </a:r>
            <a:endParaRPr lang="en-US" dirty="0"/>
          </a:p>
          <a:p>
            <a:endParaRPr lang="en-US" dirty="0" smtClean="0"/>
          </a:p>
          <a:p>
            <a:endParaRPr lang="en-US" dirty="0" smtClean="0"/>
          </a:p>
          <a:p>
            <a:r>
              <a:rPr lang="en-US" dirty="0" smtClean="0"/>
              <a:t>Cons</a:t>
            </a:r>
          </a:p>
          <a:p>
            <a:pPr lvl="1"/>
            <a:r>
              <a:rPr lang="en-US" dirty="0" smtClean="0"/>
              <a:t>Expensive to maintain</a:t>
            </a:r>
          </a:p>
          <a:p>
            <a:pPr lvl="1"/>
            <a:r>
              <a:rPr lang="en-US" dirty="0" smtClean="0"/>
              <a:t>Migration can be difficult</a:t>
            </a:r>
          </a:p>
          <a:p>
            <a:pPr lvl="1"/>
            <a:r>
              <a:rPr lang="en-US" dirty="0"/>
              <a:t>Susceptible to </a:t>
            </a:r>
            <a:r>
              <a:rPr lang="en-US" dirty="0" smtClean="0"/>
              <a:t>catastrophic </a:t>
            </a:r>
            <a:r>
              <a:rPr lang="en-US" dirty="0"/>
              <a:t>events</a:t>
            </a:r>
          </a:p>
          <a:p>
            <a:pPr lvl="1"/>
            <a:endParaRPr lang="en-US" dirty="0"/>
          </a:p>
        </p:txBody>
      </p:sp>
      <p:sp>
        <p:nvSpPr>
          <p:cNvPr id="4" name="TextBox 3"/>
          <p:cNvSpPr txBox="1"/>
          <p:nvPr/>
        </p:nvSpPr>
        <p:spPr>
          <a:xfrm>
            <a:off x="5591893" y="3866359"/>
            <a:ext cx="4131516" cy="1200329"/>
          </a:xfrm>
          <a:prstGeom prst="rect">
            <a:avLst/>
          </a:prstGeom>
          <a:solidFill>
            <a:schemeClr val="accent1">
              <a:lumMod val="40000"/>
              <a:lumOff val="60000"/>
            </a:schemeClr>
          </a:solidFill>
          <a:ln w="38100">
            <a:solidFill>
              <a:schemeClr val="accent1">
                <a:lumMod val="50000"/>
              </a:schemeClr>
            </a:solidFill>
          </a:ln>
        </p:spPr>
        <p:txBody>
          <a:bodyPr wrap="none" rtlCol="0">
            <a:spAutoFit/>
          </a:bodyPr>
          <a:lstStyle/>
          <a:p>
            <a:r>
              <a:rPr lang="en-US" sz="2400" dirty="0" smtClean="0"/>
              <a:t>RECOMMENDATIONS:</a:t>
            </a:r>
          </a:p>
          <a:p>
            <a:pPr marL="285750" indent="-285750">
              <a:buFontTx/>
              <a:buChar char="-"/>
            </a:pPr>
            <a:r>
              <a:rPr lang="en-US" sz="2400" dirty="0" smtClean="0"/>
              <a:t>Good for master copies</a:t>
            </a:r>
          </a:p>
          <a:p>
            <a:pPr marL="285750" indent="-285750">
              <a:buFontTx/>
              <a:buChar char="-"/>
            </a:pPr>
            <a:r>
              <a:rPr lang="en-US" sz="2400" dirty="0" smtClean="0"/>
              <a:t>Good for up to 5 year storage</a:t>
            </a:r>
            <a:endParaRPr lang="en-US" sz="2400" dirty="0"/>
          </a:p>
        </p:txBody>
      </p:sp>
      <p:sp>
        <p:nvSpPr>
          <p:cNvPr id="5" name="TextBox 4"/>
          <p:cNvSpPr txBox="1"/>
          <p:nvPr/>
        </p:nvSpPr>
        <p:spPr>
          <a:xfrm>
            <a:off x="7473696" y="3008890"/>
            <a:ext cx="3705886" cy="369332"/>
          </a:xfrm>
          <a:prstGeom prst="rect">
            <a:avLst/>
          </a:prstGeom>
          <a:noFill/>
        </p:spPr>
        <p:txBody>
          <a:bodyPr wrap="none" rtlCol="0">
            <a:spAutoFit/>
          </a:bodyPr>
          <a:lstStyle/>
          <a:p>
            <a:r>
              <a:rPr lang="en-US" b="1" dirty="0" smtClean="0"/>
              <a:t>R</a:t>
            </a:r>
            <a:r>
              <a:rPr lang="en-US" dirty="0" smtClean="0"/>
              <a:t>edundant </a:t>
            </a:r>
            <a:r>
              <a:rPr lang="en-US" b="1" dirty="0" smtClean="0"/>
              <a:t>A</a:t>
            </a:r>
            <a:r>
              <a:rPr lang="en-US" dirty="0" smtClean="0"/>
              <a:t>rray of </a:t>
            </a:r>
            <a:r>
              <a:rPr lang="en-US" b="1" dirty="0" smtClean="0"/>
              <a:t>I</a:t>
            </a:r>
            <a:r>
              <a:rPr lang="en-US" dirty="0" smtClean="0"/>
              <a:t>nexpensive </a:t>
            </a:r>
            <a:r>
              <a:rPr lang="en-US" b="1" dirty="0" smtClean="0"/>
              <a:t>D</a:t>
            </a:r>
            <a:r>
              <a:rPr lang="en-US" dirty="0" smtClean="0"/>
              <a:t>isks</a:t>
            </a:r>
            <a:endParaRPr lang="en-US" dirty="0"/>
          </a:p>
        </p:txBody>
      </p:sp>
    </p:spTree>
    <p:extLst>
      <p:ext uri="{BB962C8B-B14F-4D97-AF65-F5344CB8AC3E}">
        <p14:creationId xmlns:p14="http://schemas.microsoft.com/office/powerpoint/2010/main" val="2848034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500"/>
                                        <p:tgtEl>
                                          <p:spTgt spid="3">
                                            <p:txEl>
                                              <p:pRg st="7" end="7"/>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Effect transition="in" filter="fade">
                                      <p:cBhvr>
                                        <p:cTn id="35" dur="500"/>
                                        <p:tgtEl>
                                          <p:spTgt spid="3">
                                            <p:txEl>
                                              <p:pRg st="9" end="9"/>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0" end="10"/>
                                            </p:txEl>
                                          </p:spTgt>
                                        </p:tgtEl>
                                        <p:attrNameLst>
                                          <p:attrName>style.visibility</p:attrName>
                                        </p:attrNameLst>
                                      </p:cBhvr>
                                      <p:to>
                                        <p:strVal val="visible"/>
                                      </p:to>
                                    </p:set>
                                    <p:animEffect transition="in" filter="fade">
                                      <p:cBhvr>
                                        <p:cTn id="38" dur="500"/>
                                        <p:tgtEl>
                                          <p:spTgt spid="3">
                                            <p:txEl>
                                              <p:pRg st="10" end="1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fade">
                                      <p:cBhvr>
                                        <p:cTn id="4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Housekeeping</a:t>
            </a:r>
            <a:endParaRPr lang="en-US" dirty="0"/>
          </a:p>
        </p:txBody>
      </p:sp>
      <p:sp>
        <p:nvSpPr>
          <p:cNvPr id="3" name="Content Placeholder 2"/>
          <p:cNvSpPr>
            <a:spLocks noGrp="1"/>
          </p:cNvSpPr>
          <p:nvPr>
            <p:ph idx="1"/>
          </p:nvPr>
        </p:nvSpPr>
        <p:spPr/>
        <p:txBody>
          <a:bodyPr/>
          <a:lstStyle/>
          <a:p>
            <a:pPr marL="0" indent="0">
              <a:buNone/>
            </a:pPr>
            <a:r>
              <a:rPr lang="en-US" dirty="0" smtClean="0"/>
              <a:t>Data Curation Profiles for next week:</a:t>
            </a:r>
          </a:p>
          <a:p>
            <a:pPr lvl="1"/>
            <a:r>
              <a:rPr lang="en-US" dirty="0" smtClean="0"/>
              <a:t>please come on Monday February 15</a:t>
            </a:r>
            <a:r>
              <a:rPr lang="en-US" baseline="30000" dirty="0" smtClean="0"/>
              <a:t>th</a:t>
            </a:r>
            <a:r>
              <a:rPr lang="en-US" dirty="0" smtClean="0"/>
              <a:t> with your interviewee identified - who you are going to talk to about data</a:t>
            </a:r>
          </a:p>
          <a:p>
            <a:pPr lvl="1"/>
            <a:r>
              <a:rPr lang="en-US" dirty="0" smtClean="0"/>
              <a:t>Can be advisor, peer, colleague</a:t>
            </a:r>
          </a:p>
          <a:p>
            <a:pPr lvl="1"/>
            <a:r>
              <a:rPr lang="en-US" dirty="0" smtClean="0"/>
              <a:t>It should take between 30-60 minutes of their time</a:t>
            </a:r>
          </a:p>
          <a:p>
            <a:pPr lvl="1"/>
            <a:endParaRPr lang="en-US" dirty="0"/>
          </a:p>
          <a:p>
            <a:pPr marL="0" indent="0">
              <a:buNone/>
            </a:pPr>
            <a:r>
              <a:rPr lang="en-US" dirty="0" smtClean="0"/>
              <a:t>New syllabus will be posted by Wednesday February 10th</a:t>
            </a:r>
            <a:endParaRPr lang="en-US" dirty="0"/>
          </a:p>
        </p:txBody>
      </p:sp>
    </p:spTree>
    <p:extLst>
      <p:ext uri="{BB962C8B-B14F-4D97-AF65-F5344CB8AC3E}">
        <p14:creationId xmlns:p14="http://schemas.microsoft.com/office/powerpoint/2010/main" val="21947818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storage: memory and drives</a:t>
            </a:r>
            <a:endParaRPr lang="en-US" dirty="0"/>
          </a:p>
        </p:txBody>
      </p:sp>
      <p:sp>
        <p:nvSpPr>
          <p:cNvPr id="3" name="Content Placeholder 2"/>
          <p:cNvSpPr>
            <a:spLocks noGrp="1"/>
          </p:cNvSpPr>
          <p:nvPr>
            <p:ph idx="1"/>
          </p:nvPr>
        </p:nvSpPr>
        <p:spPr>
          <a:xfrm>
            <a:off x="838200" y="1667129"/>
            <a:ext cx="10515600" cy="4351338"/>
          </a:xfrm>
        </p:spPr>
        <p:txBody>
          <a:bodyPr>
            <a:normAutofit/>
          </a:bodyPr>
          <a:lstStyle/>
          <a:p>
            <a:r>
              <a:rPr lang="en-US" dirty="0" smtClean="0"/>
              <a:t>Pros</a:t>
            </a:r>
          </a:p>
          <a:p>
            <a:pPr lvl="1"/>
            <a:r>
              <a:rPr lang="en-US" dirty="0" smtClean="0"/>
              <a:t>Drives are cheap (sort of) and portable</a:t>
            </a:r>
          </a:p>
          <a:p>
            <a:pPr lvl="1"/>
            <a:r>
              <a:rPr lang="en-US" dirty="0" smtClean="0"/>
              <a:t>Convenient</a:t>
            </a:r>
          </a:p>
          <a:p>
            <a:pPr lvl="1"/>
            <a:r>
              <a:rPr lang="en-US" dirty="0" smtClean="0"/>
              <a:t>Memory is cheap and portable</a:t>
            </a:r>
            <a:endParaRPr lang="en-US" dirty="0"/>
          </a:p>
          <a:p>
            <a:pPr marL="0" indent="0">
              <a:buNone/>
            </a:pPr>
            <a:endParaRPr lang="en-US" dirty="0" smtClean="0"/>
          </a:p>
          <a:p>
            <a:r>
              <a:rPr lang="en-US" dirty="0" smtClean="0"/>
              <a:t>Cons</a:t>
            </a:r>
          </a:p>
          <a:p>
            <a:pPr lvl="1"/>
            <a:r>
              <a:rPr lang="en-US" dirty="0" smtClean="0"/>
              <a:t>Connection technologies change (USB, </a:t>
            </a:r>
            <a:r>
              <a:rPr lang="en-US" dirty="0" err="1" smtClean="0"/>
              <a:t>Firewire</a:t>
            </a:r>
            <a:r>
              <a:rPr lang="en-US" dirty="0" smtClean="0"/>
              <a:t>, SATA, and so on)</a:t>
            </a:r>
          </a:p>
          <a:p>
            <a:pPr lvl="1"/>
            <a:r>
              <a:rPr lang="en-US" dirty="0" smtClean="0"/>
              <a:t>Drive failure (both spinning drives and memory devices)</a:t>
            </a:r>
          </a:p>
          <a:p>
            <a:pPr lvl="1"/>
            <a:r>
              <a:rPr lang="en-US" dirty="0" smtClean="0"/>
              <a:t>Easily damaged, stolen or lost</a:t>
            </a:r>
          </a:p>
          <a:p>
            <a:pPr lvl="1"/>
            <a:r>
              <a:rPr lang="en-US" dirty="0" smtClean="0"/>
              <a:t>Finite space for large projects multiple drives may be necessary</a:t>
            </a:r>
          </a:p>
          <a:p>
            <a:pPr lvl="1"/>
            <a:r>
              <a:rPr lang="en-US" dirty="0" smtClean="0"/>
              <a:t>Malware can be propagated (think unsafe sex)</a:t>
            </a:r>
          </a:p>
        </p:txBody>
      </p:sp>
      <p:sp>
        <p:nvSpPr>
          <p:cNvPr id="4" name="TextBox 3"/>
          <p:cNvSpPr txBox="1"/>
          <p:nvPr/>
        </p:nvSpPr>
        <p:spPr>
          <a:xfrm>
            <a:off x="6189301" y="1788226"/>
            <a:ext cx="5723105" cy="1569660"/>
          </a:xfrm>
          <a:prstGeom prst="rect">
            <a:avLst/>
          </a:prstGeom>
          <a:solidFill>
            <a:schemeClr val="accent1">
              <a:lumMod val="40000"/>
              <a:lumOff val="60000"/>
            </a:schemeClr>
          </a:solidFill>
          <a:ln w="38100">
            <a:solidFill>
              <a:schemeClr val="accent1">
                <a:lumMod val="50000"/>
              </a:schemeClr>
            </a:solidFill>
          </a:ln>
        </p:spPr>
        <p:txBody>
          <a:bodyPr wrap="none" rtlCol="0">
            <a:spAutoFit/>
          </a:bodyPr>
          <a:lstStyle/>
          <a:p>
            <a:r>
              <a:rPr lang="en-US" sz="2400" dirty="0" smtClean="0"/>
              <a:t>RECOMMENDATIONS:</a:t>
            </a:r>
          </a:p>
          <a:p>
            <a:pPr marL="285750" indent="-285750">
              <a:buFontTx/>
              <a:buChar char="-"/>
            </a:pPr>
            <a:r>
              <a:rPr lang="en-US" sz="2400" dirty="0" smtClean="0"/>
              <a:t>Not for master copies</a:t>
            </a:r>
          </a:p>
          <a:p>
            <a:pPr marL="285750" indent="-285750">
              <a:buFontTx/>
              <a:buChar char="-"/>
            </a:pPr>
            <a:r>
              <a:rPr lang="en-US" sz="2400" dirty="0" smtClean="0"/>
              <a:t>Not for long term storage</a:t>
            </a:r>
          </a:p>
          <a:p>
            <a:pPr marL="285750" indent="-285750">
              <a:buFontTx/>
              <a:buChar char="-"/>
            </a:pPr>
            <a:r>
              <a:rPr lang="en-US" sz="2400" dirty="0" smtClean="0"/>
              <a:t>Have a backup plan for this storage option</a:t>
            </a:r>
            <a:endParaRPr lang="en-US" sz="2400" dirty="0"/>
          </a:p>
        </p:txBody>
      </p:sp>
      <p:sp>
        <p:nvSpPr>
          <p:cNvPr id="5" name="TextBox 4"/>
          <p:cNvSpPr txBox="1"/>
          <p:nvPr/>
        </p:nvSpPr>
        <p:spPr>
          <a:xfrm>
            <a:off x="7963001" y="5695301"/>
            <a:ext cx="3534055" cy="646331"/>
          </a:xfrm>
          <a:prstGeom prst="rect">
            <a:avLst/>
          </a:prstGeom>
          <a:noFill/>
        </p:spPr>
        <p:txBody>
          <a:bodyPr wrap="square" rtlCol="0">
            <a:spAutoFit/>
          </a:bodyPr>
          <a:lstStyle/>
          <a:p>
            <a:r>
              <a:rPr lang="en-US" dirty="0" smtClean="0"/>
              <a:t>Does anyone use CDs anymore??? ZIP disks??? NOT recommended!!</a:t>
            </a:r>
            <a:endParaRPr lang="en-US" dirty="0"/>
          </a:p>
        </p:txBody>
      </p:sp>
    </p:spTree>
    <p:extLst>
      <p:ext uri="{BB962C8B-B14F-4D97-AF65-F5344CB8AC3E}">
        <p14:creationId xmlns:p14="http://schemas.microsoft.com/office/powerpoint/2010/main" val="653135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fade">
                                      <p:cBhvr>
                                        <p:cTn id="33" dur="500"/>
                                        <p:tgtEl>
                                          <p:spTgt spid="3">
                                            <p:txEl>
                                              <p:pRg st="9" end="9"/>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0" end="10"/>
                                            </p:txEl>
                                          </p:spTgt>
                                        </p:tgtEl>
                                        <p:attrNameLst>
                                          <p:attrName>style.visibility</p:attrName>
                                        </p:attrNameLst>
                                      </p:cBhvr>
                                      <p:to>
                                        <p:strVal val="visible"/>
                                      </p:to>
                                    </p:set>
                                    <p:animEffect transition="in" filter="fade">
                                      <p:cBhvr>
                                        <p:cTn id="36" dur="500"/>
                                        <p:tgtEl>
                                          <p:spTgt spid="3">
                                            <p:txEl>
                                              <p:pRg st="10" end="1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fade">
                                      <p:cBhvr>
                                        <p:cTn id="41" dur="500"/>
                                        <p:tgtEl>
                                          <p:spTgt spid="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4"/>
                                        </p:tgtEl>
                                        <p:attrNameLst>
                                          <p:attrName>style.visibility</p:attrName>
                                        </p:attrNameLst>
                                      </p:cBhvr>
                                      <p:to>
                                        <p:strVal val="visible"/>
                                      </p:to>
                                    </p:set>
                                    <p:animEffect transition="in" filter="fade">
                                      <p:cBhvr>
                                        <p:cTn id="4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storage: magnetic tapes</a:t>
            </a:r>
            <a:endParaRPr lang="en-US" dirty="0"/>
          </a:p>
        </p:txBody>
      </p:sp>
      <p:sp>
        <p:nvSpPr>
          <p:cNvPr id="3" name="Content Placeholder 2"/>
          <p:cNvSpPr>
            <a:spLocks noGrp="1"/>
          </p:cNvSpPr>
          <p:nvPr>
            <p:ph idx="1"/>
          </p:nvPr>
        </p:nvSpPr>
        <p:spPr>
          <a:xfrm>
            <a:off x="838200" y="1667129"/>
            <a:ext cx="10515600" cy="4351338"/>
          </a:xfrm>
        </p:spPr>
        <p:txBody>
          <a:bodyPr>
            <a:normAutofit/>
          </a:bodyPr>
          <a:lstStyle/>
          <a:p>
            <a:r>
              <a:rPr lang="en-US" dirty="0" smtClean="0"/>
              <a:t>Pros</a:t>
            </a:r>
          </a:p>
          <a:p>
            <a:pPr lvl="1"/>
            <a:r>
              <a:rPr lang="en-US" dirty="0" smtClean="0"/>
              <a:t>Massive amounts of data, cheap</a:t>
            </a:r>
          </a:p>
          <a:p>
            <a:pPr lvl="1"/>
            <a:r>
              <a:rPr lang="en-US" dirty="0" smtClean="0"/>
              <a:t>Fast backup</a:t>
            </a:r>
          </a:p>
          <a:p>
            <a:pPr lvl="1"/>
            <a:r>
              <a:rPr lang="en-US" dirty="0" smtClean="0"/>
              <a:t>reusable</a:t>
            </a:r>
          </a:p>
          <a:p>
            <a:pPr marL="0" indent="0">
              <a:buNone/>
            </a:pPr>
            <a:endParaRPr lang="en-US" dirty="0" smtClean="0"/>
          </a:p>
          <a:p>
            <a:r>
              <a:rPr lang="en-US" dirty="0" smtClean="0"/>
              <a:t>Cons</a:t>
            </a:r>
          </a:p>
          <a:p>
            <a:pPr lvl="1"/>
            <a:r>
              <a:rPr lang="en-US" dirty="0" smtClean="0"/>
              <a:t>Slow retrieval</a:t>
            </a:r>
          </a:p>
          <a:p>
            <a:pPr lvl="1"/>
            <a:r>
              <a:rPr lang="en-US" dirty="0" smtClean="0"/>
              <a:t>Degradation over time</a:t>
            </a:r>
          </a:p>
          <a:p>
            <a:pPr lvl="1"/>
            <a:r>
              <a:rPr lang="en-US" dirty="0" smtClean="0"/>
              <a:t>Installation and maintenance is expensive</a:t>
            </a:r>
          </a:p>
        </p:txBody>
      </p:sp>
      <p:sp>
        <p:nvSpPr>
          <p:cNvPr id="4" name="TextBox 3"/>
          <p:cNvSpPr txBox="1"/>
          <p:nvPr/>
        </p:nvSpPr>
        <p:spPr>
          <a:xfrm>
            <a:off x="5813575" y="3023581"/>
            <a:ext cx="4222951" cy="830997"/>
          </a:xfrm>
          <a:prstGeom prst="rect">
            <a:avLst/>
          </a:prstGeom>
          <a:solidFill>
            <a:schemeClr val="accent1">
              <a:lumMod val="40000"/>
              <a:lumOff val="60000"/>
            </a:schemeClr>
          </a:solidFill>
          <a:ln w="38100">
            <a:solidFill>
              <a:schemeClr val="accent1">
                <a:lumMod val="50000"/>
              </a:schemeClr>
            </a:solidFill>
          </a:ln>
        </p:spPr>
        <p:txBody>
          <a:bodyPr wrap="none" rtlCol="0">
            <a:spAutoFit/>
          </a:bodyPr>
          <a:lstStyle/>
          <a:p>
            <a:r>
              <a:rPr lang="en-US" sz="2400" dirty="0" smtClean="0"/>
              <a:t>RECOMMENDATIONS:</a:t>
            </a:r>
          </a:p>
          <a:p>
            <a:pPr marL="285750" indent="-285750">
              <a:buFontTx/>
              <a:buChar char="-"/>
            </a:pPr>
            <a:r>
              <a:rPr lang="en-US" sz="2400" dirty="0" smtClean="0"/>
              <a:t>Excellent for “rolling” backups</a:t>
            </a:r>
          </a:p>
        </p:txBody>
      </p:sp>
    </p:spTree>
    <p:extLst>
      <p:ext uri="{BB962C8B-B14F-4D97-AF65-F5344CB8AC3E}">
        <p14:creationId xmlns:p14="http://schemas.microsoft.com/office/powerpoint/2010/main" val="2264624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Networked drives: personal cloud</a:t>
            </a:r>
            <a:endParaRPr lang="en-US" dirty="0"/>
          </a:p>
        </p:txBody>
      </p:sp>
      <p:sp>
        <p:nvSpPr>
          <p:cNvPr id="3" name="Content Placeholder 2"/>
          <p:cNvSpPr>
            <a:spLocks noGrp="1"/>
          </p:cNvSpPr>
          <p:nvPr>
            <p:ph idx="1"/>
          </p:nvPr>
        </p:nvSpPr>
        <p:spPr>
          <a:xfrm>
            <a:off x="838200" y="1667129"/>
            <a:ext cx="10515600" cy="4351338"/>
          </a:xfrm>
        </p:spPr>
        <p:txBody>
          <a:bodyPr>
            <a:normAutofit/>
          </a:bodyPr>
          <a:lstStyle/>
          <a:p>
            <a:r>
              <a:rPr lang="en-US" dirty="0" smtClean="0"/>
              <a:t>Pros</a:t>
            </a:r>
          </a:p>
          <a:p>
            <a:pPr lvl="1"/>
            <a:r>
              <a:rPr lang="en-US" dirty="0" smtClean="0"/>
              <a:t>Drives are cheap (sort of) and portable</a:t>
            </a:r>
          </a:p>
          <a:p>
            <a:pPr lvl="1"/>
            <a:r>
              <a:rPr lang="en-US" dirty="0" smtClean="0"/>
              <a:t>Convenient access from anywhere</a:t>
            </a:r>
          </a:p>
          <a:p>
            <a:pPr lvl="1"/>
            <a:r>
              <a:rPr lang="en-US" dirty="0" smtClean="0"/>
              <a:t>Easy to install and sync</a:t>
            </a:r>
          </a:p>
          <a:p>
            <a:pPr lvl="1"/>
            <a:r>
              <a:rPr lang="en-US" dirty="0" smtClean="0"/>
              <a:t>Private: password protected</a:t>
            </a:r>
          </a:p>
          <a:p>
            <a:pPr marL="0" indent="0">
              <a:buNone/>
            </a:pPr>
            <a:endParaRPr lang="en-US" dirty="0" smtClean="0"/>
          </a:p>
          <a:p>
            <a:r>
              <a:rPr lang="en-US" dirty="0" smtClean="0"/>
              <a:t>Cons</a:t>
            </a:r>
          </a:p>
          <a:p>
            <a:pPr lvl="1"/>
            <a:r>
              <a:rPr lang="en-US" dirty="0" smtClean="0"/>
              <a:t>Upload/download bottlenecks</a:t>
            </a:r>
          </a:p>
          <a:p>
            <a:pPr lvl="1"/>
            <a:r>
              <a:rPr lang="en-US" dirty="0" smtClean="0"/>
              <a:t>Susceptible to acts catastrophic events</a:t>
            </a:r>
          </a:p>
          <a:p>
            <a:pPr lvl="1"/>
            <a:r>
              <a:rPr lang="en-US" dirty="0" smtClean="0"/>
              <a:t>Needs permanent power</a:t>
            </a:r>
          </a:p>
          <a:p>
            <a:pPr lvl="1"/>
            <a:r>
              <a:rPr lang="en-US" dirty="0" smtClean="0"/>
              <a:t>Needs IP address</a:t>
            </a:r>
          </a:p>
        </p:txBody>
      </p:sp>
      <p:sp>
        <p:nvSpPr>
          <p:cNvPr id="4" name="TextBox 3"/>
          <p:cNvSpPr txBox="1"/>
          <p:nvPr/>
        </p:nvSpPr>
        <p:spPr>
          <a:xfrm>
            <a:off x="6750133" y="2990541"/>
            <a:ext cx="2966710" cy="830997"/>
          </a:xfrm>
          <a:prstGeom prst="rect">
            <a:avLst/>
          </a:prstGeom>
          <a:solidFill>
            <a:schemeClr val="accent1">
              <a:lumMod val="40000"/>
              <a:lumOff val="60000"/>
            </a:schemeClr>
          </a:solidFill>
          <a:ln w="38100">
            <a:solidFill>
              <a:schemeClr val="accent1">
                <a:lumMod val="50000"/>
              </a:schemeClr>
            </a:solidFill>
          </a:ln>
        </p:spPr>
        <p:txBody>
          <a:bodyPr wrap="none" rtlCol="0">
            <a:spAutoFit/>
          </a:bodyPr>
          <a:lstStyle/>
          <a:p>
            <a:r>
              <a:rPr lang="en-US" sz="2400" dirty="0" smtClean="0"/>
              <a:t>RECOMMENDATIONS:</a:t>
            </a:r>
          </a:p>
          <a:p>
            <a:pPr marL="285750" indent="-285750">
              <a:buFontTx/>
              <a:buChar char="-"/>
            </a:pPr>
            <a:r>
              <a:rPr lang="en-US" sz="2400" dirty="0" smtClean="0"/>
              <a:t>Good “third” option</a:t>
            </a:r>
          </a:p>
        </p:txBody>
      </p:sp>
      <p:sp>
        <p:nvSpPr>
          <p:cNvPr id="5" name="TextBox 4"/>
          <p:cNvSpPr txBox="1"/>
          <p:nvPr/>
        </p:nvSpPr>
        <p:spPr>
          <a:xfrm>
            <a:off x="7219289" y="4798223"/>
            <a:ext cx="3534055" cy="646331"/>
          </a:xfrm>
          <a:prstGeom prst="rect">
            <a:avLst/>
          </a:prstGeom>
          <a:noFill/>
        </p:spPr>
        <p:txBody>
          <a:bodyPr wrap="square" rtlCol="0">
            <a:spAutoFit/>
          </a:bodyPr>
          <a:lstStyle/>
          <a:p>
            <a:r>
              <a:rPr lang="en-US" dirty="0" smtClean="0"/>
              <a:t>Western Digital, Seagate . . . </a:t>
            </a:r>
          </a:p>
          <a:p>
            <a:r>
              <a:rPr lang="en-US" dirty="0" smtClean="0"/>
              <a:t>Perhaps buy online, out of state?</a:t>
            </a:r>
            <a:endParaRPr lang="en-US" dirty="0"/>
          </a:p>
        </p:txBody>
      </p:sp>
    </p:spTree>
    <p:extLst>
      <p:ext uri="{BB962C8B-B14F-4D97-AF65-F5344CB8AC3E}">
        <p14:creationId xmlns:p14="http://schemas.microsoft.com/office/powerpoint/2010/main" val="1897962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fade">
                                      <p:cBhvr>
                                        <p:cTn id="33" dur="500"/>
                                        <p:tgtEl>
                                          <p:spTgt spid="3">
                                            <p:txEl>
                                              <p:pRg st="9" end="9"/>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0" end="10"/>
                                            </p:txEl>
                                          </p:spTgt>
                                        </p:tgtEl>
                                        <p:attrNameLst>
                                          <p:attrName>style.visibility</p:attrName>
                                        </p:attrNameLst>
                                      </p:cBhvr>
                                      <p:to>
                                        <p:strVal val="visible"/>
                                      </p:to>
                                    </p:set>
                                    <p:animEffect transition="in" filter="fade">
                                      <p:cBhvr>
                                        <p:cTn id="36" dur="500"/>
                                        <p:tgtEl>
                                          <p:spTgt spid="3">
                                            <p:txEl>
                                              <p:pRg st="10" end="1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fade">
                                      <p:cBhvr>
                                        <p:cTn id="41" dur="500"/>
                                        <p:tgtEl>
                                          <p:spTgt spid="4"/>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fade">
                                      <p:cBhvr>
                                        <p:cTn id="4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49" y="190047"/>
            <a:ext cx="7886700" cy="1325563"/>
          </a:xfrm>
        </p:spPr>
        <p:txBody>
          <a:bodyPr/>
          <a:lstStyle/>
          <a:p>
            <a:r>
              <a:rPr lang="en-US" dirty="0" smtClean="0"/>
              <a:t>Data Repositories</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320413" y="1492851"/>
            <a:ext cx="5551171" cy="4260524"/>
          </a:xfrm>
        </p:spPr>
      </p:pic>
      <p:sp>
        <p:nvSpPr>
          <p:cNvPr id="3" name="Rectangle 2"/>
          <p:cNvSpPr/>
          <p:nvPr/>
        </p:nvSpPr>
        <p:spPr>
          <a:xfrm>
            <a:off x="6364166" y="6128523"/>
            <a:ext cx="2507418" cy="307777"/>
          </a:xfrm>
          <a:prstGeom prst="rect">
            <a:avLst/>
          </a:prstGeom>
        </p:spPr>
        <p:txBody>
          <a:bodyPr wrap="none">
            <a:spAutoFit/>
          </a:bodyPr>
          <a:lstStyle/>
          <a:p>
            <a:pPr algn="r"/>
            <a:r>
              <a:rPr lang="en-US" sz="1400" i="1" dirty="0">
                <a:solidFill>
                  <a:schemeClr val="tx1">
                    <a:lumMod val="65000"/>
                    <a:lumOff val="35000"/>
                  </a:schemeClr>
                </a:solidFill>
                <a:latin typeface="Arial" panose="020B0604020202020204" pitchFamily="34" charset="0"/>
              </a:rPr>
              <a:t>Ainsley </a:t>
            </a:r>
            <a:r>
              <a:rPr lang="en-US" sz="1400" i="1" dirty="0" err="1">
                <a:solidFill>
                  <a:schemeClr val="tx1">
                    <a:lumMod val="65000"/>
                    <a:lumOff val="35000"/>
                  </a:schemeClr>
                </a:solidFill>
                <a:latin typeface="Arial" panose="020B0604020202020204" pitchFamily="34" charset="0"/>
              </a:rPr>
              <a:t>Seago</a:t>
            </a:r>
            <a:r>
              <a:rPr lang="en-US" sz="1400" i="1" dirty="0">
                <a:solidFill>
                  <a:schemeClr val="tx1">
                    <a:lumMod val="65000"/>
                    <a:lumOff val="35000"/>
                  </a:schemeClr>
                </a:solidFill>
                <a:latin typeface="Arial" panose="020B0604020202020204" pitchFamily="34" charset="0"/>
              </a:rPr>
              <a:t>, </a:t>
            </a:r>
            <a:r>
              <a:rPr lang="en-US" sz="1400" i="1" dirty="0" err="1">
                <a:solidFill>
                  <a:schemeClr val="tx1">
                    <a:lumMod val="65000"/>
                    <a:lumOff val="35000"/>
                  </a:schemeClr>
                </a:solidFill>
                <a:latin typeface="Arial" panose="020B0604020202020204" pitchFamily="34" charset="0"/>
              </a:rPr>
              <a:t>PLoS</a:t>
            </a:r>
            <a:r>
              <a:rPr lang="en-US" sz="1400" i="1" dirty="0">
                <a:solidFill>
                  <a:schemeClr val="tx1">
                    <a:lumMod val="65000"/>
                    <a:lumOff val="35000"/>
                  </a:schemeClr>
                </a:solidFill>
                <a:latin typeface="Arial" panose="020B0604020202020204" pitchFamily="34" charset="0"/>
              </a:rPr>
              <a:t> Biology</a:t>
            </a:r>
            <a:endParaRPr lang="en-US" sz="1400" dirty="0">
              <a:solidFill>
                <a:schemeClr val="tx1">
                  <a:lumMod val="65000"/>
                  <a:lumOff val="35000"/>
                </a:schemeClr>
              </a:solidFill>
            </a:endParaRPr>
          </a:p>
        </p:txBody>
      </p:sp>
      <p:sp>
        <p:nvSpPr>
          <p:cNvPr id="5" name="Rectangle 4"/>
          <p:cNvSpPr/>
          <p:nvPr/>
        </p:nvSpPr>
        <p:spPr>
          <a:xfrm>
            <a:off x="267841" y="5766895"/>
            <a:ext cx="8603743" cy="307777"/>
          </a:xfrm>
          <a:prstGeom prst="rect">
            <a:avLst/>
          </a:prstGeom>
        </p:spPr>
        <p:txBody>
          <a:bodyPr wrap="square">
            <a:spAutoFit/>
          </a:bodyPr>
          <a:lstStyle/>
          <a:p>
            <a:pPr algn="r"/>
            <a:r>
              <a:rPr lang="en-US" sz="1400" dirty="0">
                <a:solidFill>
                  <a:schemeClr val="tx1">
                    <a:lumMod val="65000"/>
                    <a:lumOff val="35000"/>
                  </a:schemeClr>
                </a:solidFill>
              </a:rPr>
              <a:t>http://www.kavlifoundation.org/sites/default/files/image/resources/2014_SL_Neuro_Cartoon.jpg</a:t>
            </a:r>
          </a:p>
        </p:txBody>
      </p:sp>
      <p:sp>
        <p:nvSpPr>
          <p:cNvPr id="6" name="Rectangle 5"/>
          <p:cNvSpPr/>
          <p:nvPr/>
        </p:nvSpPr>
        <p:spPr>
          <a:xfrm>
            <a:off x="1186433" y="1759614"/>
            <a:ext cx="4909565" cy="1077218"/>
          </a:xfrm>
          <a:prstGeom prst="rect">
            <a:avLst/>
          </a:prstGeom>
          <a:solidFill>
            <a:schemeClr val="bg1"/>
          </a:solidFill>
        </p:spPr>
        <p:txBody>
          <a:bodyPr wrap="square">
            <a:spAutoFit/>
          </a:bodyPr>
          <a:lstStyle/>
          <a:p>
            <a:pPr algn="r"/>
            <a:r>
              <a:rPr lang="en-US" sz="1600" i="1" dirty="0">
                <a:solidFill>
                  <a:srgbClr val="565656"/>
                </a:solidFill>
                <a:latin typeface="Arial" panose="020B0604020202020204" pitchFamily="34" charset="0"/>
              </a:rPr>
              <a:t>“Sharing data from one laboratory to another—or even within a laboratory—takes time and effort, but there are also psychological, cultural and technological barriers to doing so.”</a:t>
            </a:r>
            <a:endParaRPr lang="en-US" sz="1600" dirty="0"/>
          </a:p>
        </p:txBody>
      </p:sp>
      <p:sp>
        <p:nvSpPr>
          <p:cNvPr id="7" name="Rectangle 6"/>
          <p:cNvSpPr/>
          <p:nvPr/>
        </p:nvSpPr>
        <p:spPr>
          <a:xfrm>
            <a:off x="1258360" y="6330767"/>
            <a:ext cx="7613224" cy="307777"/>
          </a:xfrm>
          <a:prstGeom prst="rect">
            <a:avLst/>
          </a:prstGeom>
        </p:spPr>
        <p:txBody>
          <a:bodyPr wrap="square">
            <a:spAutoFit/>
          </a:bodyPr>
          <a:lstStyle/>
          <a:p>
            <a:pPr algn="r"/>
            <a:r>
              <a:rPr lang="en-US" sz="1400" dirty="0">
                <a:solidFill>
                  <a:schemeClr val="tx1">
                    <a:lumMod val="65000"/>
                    <a:lumOff val="35000"/>
                  </a:schemeClr>
                </a:solidFill>
              </a:rPr>
              <a:t>http://www.kavlifoundation.org/science-spotlights/breaking-down-data-barriers-neuroscience</a:t>
            </a:r>
          </a:p>
        </p:txBody>
      </p:sp>
    </p:spTree>
    <p:extLst>
      <p:ext uri="{BB962C8B-B14F-4D97-AF65-F5344CB8AC3E}">
        <p14:creationId xmlns:p14="http://schemas.microsoft.com/office/powerpoint/2010/main" val="1486800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Repository Directories</a:t>
            </a:r>
            <a:endParaRPr lang="en-US" dirty="0"/>
          </a:p>
        </p:txBody>
      </p:sp>
      <p:sp>
        <p:nvSpPr>
          <p:cNvPr id="3" name="Content Placeholder 2"/>
          <p:cNvSpPr>
            <a:spLocks noGrp="1"/>
          </p:cNvSpPr>
          <p:nvPr>
            <p:ph idx="1"/>
          </p:nvPr>
        </p:nvSpPr>
        <p:spPr>
          <a:xfrm>
            <a:off x="2950464" y="1825625"/>
            <a:ext cx="8403336" cy="4351338"/>
          </a:xfrm>
        </p:spPr>
        <p:txBody>
          <a:bodyPr>
            <a:normAutofit/>
          </a:bodyPr>
          <a:lstStyle/>
          <a:p>
            <a:r>
              <a:rPr lang="en-US" dirty="0"/>
              <a:t>Registry of Research Data </a:t>
            </a:r>
            <a:r>
              <a:rPr lang="en-US" dirty="0" smtClean="0"/>
              <a:t>Repositories</a:t>
            </a:r>
            <a:endParaRPr lang="en-US" dirty="0"/>
          </a:p>
          <a:p>
            <a:pPr marL="457200" lvl="1" indent="0">
              <a:buNone/>
            </a:pPr>
            <a:r>
              <a:rPr lang="en-US" dirty="0">
                <a:hlinkClick r:id="rId2"/>
              </a:rPr>
              <a:t>http://www.re3data.org</a:t>
            </a:r>
            <a:r>
              <a:rPr lang="en-US" dirty="0" smtClean="0">
                <a:hlinkClick r:id="rId2"/>
              </a:rPr>
              <a:t>/</a:t>
            </a:r>
            <a:endParaRPr lang="en-US" dirty="0" smtClean="0"/>
          </a:p>
          <a:p>
            <a:pPr lvl="1"/>
            <a:endParaRPr lang="en-US" dirty="0" smtClean="0"/>
          </a:p>
          <a:p>
            <a:r>
              <a:rPr lang="en-US" dirty="0" smtClean="0"/>
              <a:t>The </a:t>
            </a:r>
            <a:r>
              <a:rPr lang="en-US" dirty="0"/>
              <a:t>Directory of Open Access Repositories</a:t>
            </a:r>
          </a:p>
          <a:p>
            <a:pPr marL="457200" lvl="1" indent="0">
              <a:spcAft>
                <a:spcPts val="1800"/>
              </a:spcAft>
              <a:buNone/>
            </a:pPr>
            <a:r>
              <a:rPr lang="en-US" dirty="0">
                <a:hlinkClick r:id="rId3"/>
              </a:rPr>
              <a:t>http://www.opendoar.org/</a:t>
            </a:r>
            <a:r>
              <a:rPr lang="en-US" dirty="0"/>
              <a:t>  </a:t>
            </a:r>
          </a:p>
          <a:p>
            <a:r>
              <a:rPr lang="en-US" dirty="0"/>
              <a:t>The Open Access Directory – Disciplinary Repositories</a:t>
            </a:r>
          </a:p>
          <a:p>
            <a:pPr marL="457200" lvl="1" indent="0">
              <a:buNone/>
            </a:pPr>
            <a:r>
              <a:rPr lang="en-US" dirty="0">
                <a:hlinkClick r:id="rId4"/>
              </a:rPr>
              <a:t>http://oad.simmons.edu/oadwiki/Disciplinary_repositories</a:t>
            </a:r>
            <a:r>
              <a:rPr lang="en-US" dirty="0"/>
              <a:t> </a:t>
            </a:r>
          </a:p>
          <a:p>
            <a:endParaRPr lang="en-US" dirty="0"/>
          </a:p>
          <a:p>
            <a:endParaRPr lang="en-US" sz="2000" dirty="0"/>
          </a:p>
          <a:p>
            <a:endParaRPr lang="en-US" dirty="0"/>
          </a:p>
        </p:txBody>
      </p:sp>
    </p:spTree>
    <p:extLst>
      <p:ext uri="{BB962C8B-B14F-4D97-AF65-F5344CB8AC3E}">
        <p14:creationId xmlns:p14="http://schemas.microsoft.com/office/powerpoint/2010/main" val="41628345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Disciplinary Repositories</a:t>
            </a:r>
            <a:endParaRPr lang="en-US" dirty="0"/>
          </a:p>
        </p:txBody>
      </p:sp>
      <p:sp>
        <p:nvSpPr>
          <p:cNvPr id="4" name="TextBox 3"/>
          <p:cNvSpPr txBox="1"/>
          <p:nvPr/>
        </p:nvSpPr>
        <p:spPr>
          <a:xfrm>
            <a:off x="5956342" y="6226276"/>
            <a:ext cx="4414478" cy="307777"/>
          </a:xfrm>
          <a:prstGeom prst="rect">
            <a:avLst/>
          </a:prstGeom>
          <a:noFill/>
        </p:spPr>
        <p:txBody>
          <a:bodyPr wrap="none" rtlCol="0">
            <a:spAutoFit/>
          </a:bodyPr>
          <a:lstStyle/>
          <a:p>
            <a:r>
              <a:rPr lang="en-US" sz="1400" dirty="0">
                <a:solidFill>
                  <a:schemeClr val="tx1">
                    <a:lumMod val="65000"/>
                    <a:lumOff val="35000"/>
                  </a:schemeClr>
                </a:solidFill>
              </a:rPr>
              <a:t>These are just </a:t>
            </a:r>
            <a:r>
              <a:rPr lang="en-US" sz="1400" i="1" dirty="0">
                <a:solidFill>
                  <a:schemeClr val="tx1">
                    <a:lumMod val="65000"/>
                    <a:lumOff val="35000"/>
                  </a:schemeClr>
                </a:solidFill>
              </a:rPr>
              <a:t>some </a:t>
            </a:r>
            <a:r>
              <a:rPr lang="en-US" sz="1400" dirty="0">
                <a:solidFill>
                  <a:schemeClr val="tx1">
                    <a:lumMod val="65000"/>
                    <a:lumOff val="35000"/>
                  </a:schemeClr>
                </a:solidFill>
              </a:rPr>
              <a:t>examples, see previous slide for more</a:t>
            </a:r>
          </a:p>
        </p:txBody>
      </p:sp>
      <p:sp>
        <p:nvSpPr>
          <p:cNvPr id="6" name="Content Placeholder 2"/>
          <p:cNvSpPr txBox="1">
            <a:spLocks/>
          </p:cNvSpPr>
          <p:nvPr/>
        </p:nvSpPr>
        <p:spPr>
          <a:xfrm>
            <a:off x="3169920" y="1536801"/>
            <a:ext cx="8663940" cy="468947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600"/>
              </a:spcBef>
            </a:pPr>
            <a:r>
              <a:rPr lang="en-US" sz="2000" dirty="0" smtClean="0"/>
              <a:t>Biology and Life Sciences - Dryad</a:t>
            </a:r>
          </a:p>
          <a:p>
            <a:pPr marL="457200" lvl="1" indent="0">
              <a:lnSpc>
                <a:spcPct val="100000"/>
              </a:lnSpc>
              <a:spcBef>
                <a:spcPts val="600"/>
              </a:spcBef>
              <a:buNone/>
            </a:pPr>
            <a:r>
              <a:rPr lang="en-US" sz="1800" dirty="0" smtClean="0">
                <a:hlinkClick r:id="rId2"/>
              </a:rPr>
              <a:t>http://www.datadryad.org/repo/</a:t>
            </a:r>
            <a:endParaRPr lang="en-US" sz="1800" dirty="0" smtClean="0"/>
          </a:p>
          <a:p>
            <a:pPr>
              <a:lnSpc>
                <a:spcPct val="100000"/>
              </a:lnSpc>
              <a:spcBef>
                <a:spcPts val="600"/>
              </a:spcBef>
            </a:pPr>
            <a:r>
              <a:rPr lang="en-US" sz="2000" dirty="0" smtClean="0"/>
              <a:t>Knowledge Network for Biodiversity</a:t>
            </a:r>
          </a:p>
          <a:p>
            <a:pPr marL="457200" lvl="1" indent="0">
              <a:lnSpc>
                <a:spcPct val="100000"/>
              </a:lnSpc>
              <a:spcBef>
                <a:spcPts val="600"/>
              </a:spcBef>
              <a:buNone/>
            </a:pPr>
            <a:r>
              <a:rPr lang="en-US" sz="1800" dirty="0" smtClean="0">
                <a:hlinkClick r:id="rId3"/>
              </a:rPr>
              <a:t>https://knb.ecoinformatics.org/</a:t>
            </a:r>
            <a:r>
              <a:rPr lang="en-US" sz="1800" dirty="0" smtClean="0"/>
              <a:t> </a:t>
            </a:r>
          </a:p>
          <a:p>
            <a:pPr>
              <a:lnSpc>
                <a:spcPct val="100000"/>
              </a:lnSpc>
              <a:spcBef>
                <a:spcPts val="600"/>
              </a:spcBef>
            </a:pPr>
            <a:r>
              <a:rPr lang="en-US" sz="2000" dirty="0" smtClean="0"/>
              <a:t>Data Observation Network for Earth</a:t>
            </a:r>
          </a:p>
          <a:p>
            <a:pPr marL="457200" lvl="1" indent="0">
              <a:lnSpc>
                <a:spcPct val="100000"/>
              </a:lnSpc>
              <a:spcBef>
                <a:spcPts val="600"/>
              </a:spcBef>
              <a:buNone/>
            </a:pPr>
            <a:r>
              <a:rPr lang="en-US" sz="1800" dirty="0" smtClean="0">
                <a:hlinkClick r:id="rId4"/>
              </a:rPr>
              <a:t>https://www.dataone.org/</a:t>
            </a:r>
            <a:endParaRPr lang="en-US" sz="1800" dirty="0" smtClean="0"/>
          </a:p>
          <a:p>
            <a:pPr>
              <a:lnSpc>
                <a:spcPct val="100000"/>
              </a:lnSpc>
              <a:spcBef>
                <a:spcPts val="600"/>
              </a:spcBef>
            </a:pPr>
            <a:r>
              <a:rPr lang="en-US" sz="2000" dirty="0" smtClean="0"/>
              <a:t>Snow and Ice Data Center</a:t>
            </a:r>
          </a:p>
          <a:p>
            <a:pPr marL="457200" lvl="1" indent="0">
              <a:lnSpc>
                <a:spcPct val="100000"/>
              </a:lnSpc>
              <a:spcBef>
                <a:spcPts val="600"/>
              </a:spcBef>
              <a:buNone/>
            </a:pPr>
            <a:r>
              <a:rPr lang="en-US" sz="1800" dirty="0" smtClean="0">
                <a:hlinkClick r:id="rId5"/>
              </a:rPr>
              <a:t>https://nsidc.org/</a:t>
            </a:r>
            <a:r>
              <a:rPr lang="en-US" sz="1800" dirty="0" smtClean="0"/>
              <a:t> </a:t>
            </a:r>
          </a:p>
          <a:p>
            <a:pPr lvl="1">
              <a:lnSpc>
                <a:spcPct val="100000"/>
              </a:lnSpc>
              <a:spcBef>
                <a:spcPts val="600"/>
              </a:spcBef>
            </a:pPr>
            <a:endParaRPr lang="en-US" sz="1800" dirty="0" smtClean="0"/>
          </a:p>
          <a:p>
            <a:pPr>
              <a:lnSpc>
                <a:spcPct val="100000"/>
              </a:lnSpc>
              <a:spcBef>
                <a:spcPts val="600"/>
              </a:spcBef>
            </a:pPr>
            <a:r>
              <a:rPr lang="en-US" sz="2000" dirty="0" smtClean="0"/>
              <a:t>Inter-University Consortium for Political and Social Research</a:t>
            </a:r>
          </a:p>
          <a:p>
            <a:pPr marL="457200" lvl="1" indent="0">
              <a:lnSpc>
                <a:spcPct val="100000"/>
              </a:lnSpc>
              <a:spcBef>
                <a:spcPts val="600"/>
              </a:spcBef>
              <a:buNone/>
            </a:pPr>
            <a:r>
              <a:rPr lang="en-US" sz="1800" dirty="0" smtClean="0">
                <a:hlinkClick r:id="rId6"/>
              </a:rPr>
              <a:t>http://www.icpsr.umich.edu/</a:t>
            </a:r>
            <a:endParaRPr lang="en-US" sz="1800" dirty="0" smtClean="0"/>
          </a:p>
          <a:p>
            <a:pPr>
              <a:lnSpc>
                <a:spcPct val="100000"/>
              </a:lnSpc>
              <a:spcBef>
                <a:spcPts val="600"/>
              </a:spcBef>
            </a:pPr>
            <a:r>
              <a:rPr lang="en-US" sz="2000" dirty="0" err="1" smtClean="0"/>
              <a:t>FigShare</a:t>
            </a:r>
            <a:endParaRPr lang="en-US" sz="2000" dirty="0" smtClean="0"/>
          </a:p>
          <a:p>
            <a:pPr marL="457200" lvl="1" indent="0">
              <a:lnSpc>
                <a:spcPct val="100000"/>
              </a:lnSpc>
              <a:spcBef>
                <a:spcPts val="600"/>
              </a:spcBef>
              <a:buNone/>
            </a:pPr>
            <a:r>
              <a:rPr lang="en-US" sz="1800" dirty="0" smtClean="0">
                <a:hlinkClick r:id="rId7"/>
              </a:rPr>
              <a:t>http://figshare.com/</a:t>
            </a:r>
            <a:endParaRPr lang="en-US" sz="1800" dirty="0" smtClean="0"/>
          </a:p>
          <a:p>
            <a:endParaRPr lang="en-US" dirty="0" smtClean="0"/>
          </a:p>
          <a:p>
            <a:endParaRPr lang="en-US" dirty="0" smtClean="0"/>
          </a:p>
          <a:p>
            <a:endParaRPr lang="en-US" sz="2000" dirty="0" smtClean="0"/>
          </a:p>
          <a:p>
            <a:endParaRPr lang="en-US" dirty="0"/>
          </a:p>
        </p:txBody>
      </p:sp>
    </p:spTree>
    <p:extLst>
      <p:ext uri="{BB962C8B-B14F-4D97-AF65-F5344CB8AC3E}">
        <p14:creationId xmlns:p14="http://schemas.microsoft.com/office/powerpoint/2010/main" val="9615767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Repositories</a:t>
            </a:r>
            <a:endParaRPr lang="en-US" dirty="0"/>
          </a:p>
        </p:txBody>
      </p:sp>
      <p:sp>
        <p:nvSpPr>
          <p:cNvPr id="3" name="Content Placeholder 2"/>
          <p:cNvSpPr>
            <a:spLocks noGrp="1"/>
          </p:cNvSpPr>
          <p:nvPr>
            <p:ph idx="1"/>
          </p:nvPr>
        </p:nvSpPr>
        <p:spPr>
          <a:xfrm>
            <a:off x="838200" y="1667129"/>
            <a:ext cx="10515600" cy="4351338"/>
          </a:xfrm>
        </p:spPr>
        <p:txBody>
          <a:bodyPr>
            <a:normAutofit/>
          </a:bodyPr>
          <a:lstStyle/>
          <a:p>
            <a:r>
              <a:rPr lang="en-US" dirty="0" smtClean="0"/>
              <a:t>Pros</a:t>
            </a:r>
          </a:p>
          <a:p>
            <a:pPr lvl="1"/>
            <a:r>
              <a:rPr lang="en-US" dirty="0" smtClean="0"/>
              <a:t>Maintained by others</a:t>
            </a:r>
          </a:p>
          <a:p>
            <a:pPr lvl="1"/>
            <a:r>
              <a:rPr lang="en-US" dirty="0" smtClean="0"/>
              <a:t>Your data is accessible, visible</a:t>
            </a:r>
          </a:p>
          <a:p>
            <a:pPr lvl="1"/>
            <a:r>
              <a:rPr lang="en-US" dirty="0" smtClean="0"/>
              <a:t>Mostly cost free</a:t>
            </a:r>
          </a:p>
          <a:p>
            <a:pPr marL="0" indent="0">
              <a:buNone/>
            </a:pPr>
            <a:endParaRPr lang="en-US" dirty="0" smtClean="0"/>
          </a:p>
          <a:p>
            <a:pPr marL="0" indent="0">
              <a:buNone/>
            </a:pPr>
            <a:endParaRPr lang="en-US" dirty="0" smtClean="0"/>
          </a:p>
          <a:p>
            <a:r>
              <a:rPr lang="en-US" dirty="0" smtClean="0"/>
              <a:t>Cons</a:t>
            </a:r>
          </a:p>
          <a:p>
            <a:pPr lvl="1"/>
            <a:r>
              <a:rPr lang="en-US" dirty="0" smtClean="0"/>
              <a:t>Like journals, can be well recognized, but not necessarily </a:t>
            </a:r>
          </a:p>
          <a:p>
            <a:pPr lvl="1"/>
            <a:r>
              <a:rPr lang="en-US" dirty="0" smtClean="0"/>
              <a:t>Takes time to format data and metadata correctly</a:t>
            </a:r>
          </a:p>
          <a:p>
            <a:pPr lvl="1"/>
            <a:r>
              <a:rPr lang="en-US" dirty="0"/>
              <a:t>Your data is accessible, visible</a:t>
            </a:r>
          </a:p>
          <a:p>
            <a:pPr lvl="1"/>
            <a:endParaRPr lang="en-US" dirty="0" smtClean="0"/>
          </a:p>
        </p:txBody>
      </p:sp>
      <p:sp>
        <p:nvSpPr>
          <p:cNvPr id="4" name="TextBox 3"/>
          <p:cNvSpPr txBox="1"/>
          <p:nvPr/>
        </p:nvSpPr>
        <p:spPr>
          <a:xfrm>
            <a:off x="6567253" y="2185869"/>
            <a:ext cx="3752437" cy="1200329"/>
          </a:xfrm>
          <a:prstGeom prst="rect">
            <a:avLst/>
          </a:prstGeom>
          <a:solidFill>
            <a:schemeClr val="accent1">
              <a:lumMod val="40000"/>
              <a:lumOff val="60000"/>
            </a:schemeClr>
          </a:solidFill>
          <a:ln w="38100">
            <a:solidFill>
              <a:schemeClr val="accent1">
                <a:lumMod val="50000"/>
              </a:schemeClr>
            </a:solidFill>
          </a:ln>
        </p:spPr>
        <p:txBody>
          <a:bodyPr wrap="none" rtlCol="0">
            <a:spAutoFit/>
          </a:bodyPr>
          <a:lstStyle/>
          <a:p>
            <a:r>
              <a:rPr lang="en-US" sz="2400" dirty="0" smtClean="0"/>
              <a:t>RECOMMENDATIONS:</a:t>
            </a:r>
          </a:p>
          <a:p>
            <a:pPr marL="285750" indent="-285750">
              <a:buFontTx/>
              <a:buChar char="-"/>
            </a:pPr>
            <a:r>
              <a:rPr lang="en-US" sz="2400" dirty="0" smtClean="0"/>
              <a:t>Good preservation option</a:t>
            </a:r>
          </a:p>
          <a:p>
            <a:pPr marL="285750" indent="-285750">
              <a:buFontTx/>
              <a:buChar char="-"/>
            </a:pPr>
            <a:r>
              <a:rPr lang="en-US" sz="2400" dirty="0" smtClean="0"/>
              <a:t>Not good for working data</a:t>
            </a:r>
          </a:p>
        </p:txBody>
      </p:sp>
    </p:spTree>
    <p:extLst>
      <p:ext uri="{BB962C8B-B14F-4D97-AF65-F5344CB8AC3E}">
        <p14:creationId xmlns:p14="http://schemas.microsoft.com/office/powerpoint/2010/main" val="1953094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fade">
                                      <p:cBhvr>
                                        <p:cTn id="24" dur="500"/>
                                        <p:tgtEl>
                                          <p:spTgt spid="3">
                                            <p:txEl>
                                              <p:pRg st="7" end="7"/>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9" end="9"/>
                                            </p:txEl>
                                          </p:spTgt>
                                        </p:tgtEl>
                                        <p:attrNameLst>
                                          <p:attrName>style.visibility</p:attrName>
                                        </p:attrNameLst>
                                      </p:cBhvr>
                                      <p:to>
                                        <p:strVal val="visible"/>
                                      </p:to>
                                    </p:set>
                                    <p:animEffect transition="in" filter="fade">
                                      <p:cBhvr>
                                        <p:cTn id="30" dur="500"/>
                                        <p:tgtEl>
                                          <p:spTgt spid="3">
                                            <p:txEl>
                                              <p:pRg st="9" end="9"/>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Versioning and Sharing Services</a:t>
            </a:r>
            <a:endParaRPr lang="en-US" dirty="0"/>
          </a:p>
        </p:txBody>
      </p:sp>
      <p:sp>
        <p:nvSpPr>
          <p:cNvPr id="3" name="Content Placeholder 2"/>
          <p:cNvSpPr>
            <a:spLocks noGrp="1"/>
          </p:cNvSpPr>
          <p:nvPr>
            <p:ph idx="1"/>
          </p:nvPr>
        </p:nvSpPr>
        <p:spPr>
          <a:xfrm>
            <a:off x="2060050" y="1611887"/>
            <a:ext cx="8515350" cy="4736959"/>
          </a:xfrm>
        </p:spPr>
        <p:txBody>
          <a:bodyPr>
            <a:normAutofit/>
          </a:bodyPr>
          <a:lstStyle/>
          <a:p>
            <a:r>
              <a:rPr lang="en-US" dirty="0" smtClean="0"/>
              <a:t>For programmers only??</a:t>
            </a:r>
          </a:p>
          <a:p>
            <a:pPr marL="457200" lvl="1" indent="0">
              <a:buNone/>
            </a:pPr>
            <a:r>
              <a:rPr lang="en-US" dirty="0" err="1" smtClean="0"/>
              <a:t>Github</a:t>
            </a:r>
            <a:r>
              <a:rPr lang="en-US" dirty="0" smtClean="0"/>
              <a:t>: </a:t>
            </a:r>
            <a:r>
              <a:rPr lang="en-US" dirty="0" smtClean="0">
                <a:hlinkClick r:id="rId3"/>
              </a:rPr>
              <a:t>http://github.com</a:t>
            </a:r>
            <a:r>
              <a:rPr lang="en-US" dirty="0" smtClean="0"/>
              <a:t> </a:t>
            </a:r>
          </a:p>
          <a:p>
            <a:pPr marL="457200" lvl="1" indent="0">
              <a:buNone/>
            </a:pPr>
            <a:r>
              <a:rPr lang="en-US" dirty="0" err="1" smtClean="0"/>
              <a:t>Bitbucket</a:t>
            </a:r>
            <a:r>
              <a:rPr lang="en-US" dirty="0" smtClean="0"/>
              <a:t>: </a:t>
            </a:r>
            <a:r>
              <a:rPr lang="en-US" dirty="0" smtClean="0">
                <a:hlinkClick r:id="rId4"/>
              </a:rPr>
              <a:t>http://bitbucket.org</a:t>
            </a:r>
            <a:r>
              <a:rPr lang="en-US" dirty="0" smtClean="0"/>
              <a:t> </a:t>
            </a:r>
          </a:p>
          <a:p>
            <a:pPr>
              <a:spcBef>
                <a:spcPts val="1800"/>
              </a:spcBef>
            </a:pPr>
            <a:r>
              <a:rPr lang="en-US" dirty="0" smtClean="0"/>
              <a:t>Project Management (for fee services)</a:t>
            </a:r>
          </a:p>
          <a:p>
            <a:pPr marL="457200" lvl="1" indent="0">
              <a:buNone/>
            </a:pPr>
            <a:r>
              <a:rPr lang="en-US" dirty="0" smtClean="0"/>
              <a:t>Basecamp: </a:t>
            </a:r>
            <a:r>
              <a:rPr lang="en-US" dirty="0" smtClean="0">
                <a:hlinkClick r:id="rId5"/>
              </a:rPr>
              <a:t>http://basecamp.com</a:t>
            </a:r>
            <a:endParaRPr lang="en-US" dirty="0" smtClean="0"/>
          </a:p>
          <a:p>
            <a:pPr marL="457200" lvl="1" indent="0">
              <a:buNone/>
            </a:pPr>
            <a:r>
              <a:rPr lang="en-US" dirty="0" smtClean="0"/>
              <a:t>Teamwork: </a:t>
            </a:r>
            <a:r>
              <a:rPr lang="en-US" dirty="0" smtClean="0">
                <a:hlinkClick r:id="rId6"/>
              </a:rPr>
              <a:t>http://teamwork.com</a:t>
            </a:r>
            <a:endParaRPr lang="en-US" dirty="0" smtClean="0"/>
          </a:p>
          <a:p>
            <a:pPr>
              <a:spcBef>
                <a:spcPts val="1800"/>
              </a:spcBef>
            </a:pPr>
            <a:r>
              <a:rPr lang="en-US" dirty="0" smtClean="0"/>
              <a:t>Again, if you start a sequence of versions, add leading zeros</a:t>
            </a:r>
          </a:p>
          <a:p>
            <a:pPr marL="457200" lvl="1" indent="0">
              <a:buNone/>
            </a:pPr>
            <a:r>
              <a:rPr lang="en-US" dirty="0" smtClean="0"/>
              <a:t>Version0001.docx</a:t>
            </a:r>
          </a:p>
          <a:p>
            <a:pPr marL="457200" lvl="1" indent="0">
              <a:buNone/>
            </a:pPr>
            <a:r>
              <a:rPr lang="en-US" dirty="0" smtClean="0"/>
              <a:t>20150123_Version_0013.docx</a:t>
            </a:r>
          </a:p>
          <a:p>
            <a:pPr marL="457200" lvl="1" indent="0">
              <a:buNone/>
            </a:pPr>
            <a:endParaRPr lang="en-US" dirty="0" smtClean="0"/>
          </a:p>
          <a:p>
            <a:endParaRPr lang="en-US" dirty="0"/>
          </a:p>
        </p:txBody>
      </p:sp>
    </p:spTree>
    <p:extLst>
      <p:ext uri="{BB962C8B-B14F-4D97-AF65-F5344CB8AC3E}">
        <p14:creationId xmlns:p14="http://schemas.microsoft.com/office/powerpoint/2010/main" val="471122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Versioning and Sharing </a:t>
            </a:r>
            <a:endParaRPr lang="en-US" dirty="0"/>
          </a:p>
        </p:txBody>
      </p:sp>
      <p:sp>
        <p:nvSpPr>
          <p:cNvPr id="3" name="Content Placeholder 2"/>
          <p:cNvSpPr>
            <a:spLocks noGrp="1"/>
          </p:cNvSpPr>
          <p:nvPr>
            <p:ph idx="1"/>
          </p:nvPr>
        </p:nvSpPr>
        <p:spPr>
          <a:xfrm>
            <a:off x="838200" y="1667129"/>
            <a:ext cx="10515600" cy="4351338"/>
          </a:xfrm>
        </p:spPr>
        <p:txBody>
          <a:bodyPr>
            <a:normAutofit/>
          </a:bodyPr>
          <a:lstStyle/>
          <a:p>
            <a:r>
              <a:rPr lang="en-US" dirty="0" smtClean="0"/>
              <a:t>Pros</a:t>
            </a:r>
          </a:p>
          <a:p>
            <a:pPr lvl="1"/>
            <a:r>
              <a:rPr lang="en-US" dirty="0" smtClean="0"/>
              <a:t>Maintained by others</a:t>
            </a:r>
          </a:p>
          <a:p>
            <a:pPr lvl="1"/>
            <a:r>
              <a:rPr lang="en-US" dirty="0" smtClean="0"/>
              <a:t>Often open text-based formats</a:t>
            </a:r>
          </a:p>
          <a:p>
            <a:pPr lvl="1"/>
            <a:r>
              <a:rPr lang="en-US" dirty="0" smtClean="0"/>
              <a:t>Excellent version control and backup</a:t>
            </a:r>
          </a:p>
          <a:p>
            <a:pPr marL="0" indent="0">
              <a:buNone/>
            </a:pPr>
            <a:endParaRPr lang="en-US" dirty="0" smtClean="0"/>
          </a:p>
          <a:p>
            <a:pPr marL="0" indent="0">
              <a:buNone/>
            </a:pPr>
            <a:endParaRPr lang="en-US" dirty="0" smtClean="0"/>
          </a:p>
          <a:p>
            <a:r>
              <a:rPr lang="en-US" dirty="0" smtClean="0"/>
              <a:t>Cons</a:t>
            </a:r>
          </a:p>
          <a:p>
            <a:pPr lvl="1"/>
            <a:r>
              <a:rPr lang="en-US" dirty="0" smtClean="0"/>
              <a:t>Steep learning curve</a:t>
            </a:r>
          </a:p>
          <a:p>
            <a:pPr lvl="1"/>
            <a:r>
              <a:rPr lang="en-US" dirty="0" smtClean="0"/>
              <a:t>Doesn’t handle proprietary data well</a:t>
            </a:r>
          </a:p>
          <a:p>
            <a:pPr lvl="1"/>
            <a:r>
              <a:rPr lang="en-US" dirty="0"/>
              <a:t>Your data is accessible, </a:t>
            </a:r>
            <a:r>
              <a:rPr lang="en-US" dirty="0" smtClean="0"/>
              <a:t>visible (sometimes)</a:t>
            </a:r>
            <a:endParaRPr lang="en-US" dirty="0"/>
          </a:p>
          <a:p>
            <a:pPr lvl="1"/>
            <a:endParaRPr lang="en-US" dirty="0" smtClean="0"/>
          </a:p>
        </p:txBody>
      </p:sp>
      <p:sp>
        <p:nvSpPr>
          <p:cNvPr id="4" name="TextBox 3"/>
          <p:cNvSpPr txBox="1"/>
          <p:nvPr/>
        </p:nvSpPr>
        <p:spPr>
          <a:xfrm>
            <a:off x="6335605" y="2672943"/>
            <a:ext cx="4490891" cy="1569660"/>
          </a:xfrm>
          <a:prstGeom prst="rect">
            <a:avLst/>
          </a:prstGeom>
          <a:solidFill>
            <a:schemeClr val="accent1">
              <a:lumMod val="40000"/>
              <a:lumOff val="60000"/>
            </a:schemeClr>
          </a:solidFill>
          <a:ln w="38100">
            <a:solidFill>
              <a:schemeClr val="accent1">
                <a:lumMod val="50000"/>
              </a:schemeClr>
            </a:solidFill>
          </a:ln>
        </p:spPr>
        <p:txBody>
          <a:bodyPr wrap="square" rtlCol="0">
            <a:spAutoFit/>
          </a:bodyPr>
          <a:lstStyle/>
          <a:p>
            <a:r>
              <a:rPr lang="en-US" sz="2400" dirty="0" smtClean="0"/>
              <a:t>RECOMMENDATIONS:</a:t>
            </a:r>
          </a:p>
          <a:p>
            <a:pPr marL="285750" indent="-285750">
              <a:buFontTx/>
              <a:buChar char="-"/>
            </a:pPr>
            <a:r>
              <a:rPr lang="en-US" sz="2400" dirty="0" smtClean="0"/>
              <a:t>Depending on data type, can be good for working data</a:t>
            </a:r>
          </a:p>
          <a:p>
            <a:pPr marL="285750" indent="-285750">
              <a:buFontTx/>
              <a:buChar char="-"/>
            </a:pPr>
            <a:r>
              <a:rPr lang="en-US" sz="2400" dirty="0" smtClean="0"/>
              <a:t>Privacy concerns vary</a:t>
            </a:r>
          </a:p>
        </p:txBody>
      </p:sp>
    </p:spTree>
    <p:extLst>
      <p:ext uri="{BB962C8B-B14F-4D97-AF65-F5344CB8AC3E}">
        <p14:creationId xmlns:p14="http://schemas.microsoft.com/office/powerpoint/2010/main" val="2435639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fade">
                                      <p:cBhvr>
                                        <p:cTn id="24" dur="500"/>
                                        <p:tgtEl>
                                          <p:spTgt spid="3">
                                            <p:txEl>
                                              <p:pRg st="7" end="7"/>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9" end="9"/>
                                            </p:txEl>
                                          </p:spTgt>
                                        </p:tgtEl>
                                        <p:attrNameLst>
                                          <p:attrName>style.visibility</p:attrName>
                                        </p:attrNameLst>
                                      </p:cBhvr>
                                      <p:to>
                                        <p:strVal val="visible"/>
                                      </p:to>
                                    </p:set>
                                    <p:animEffect transition="in" filter="fade">
                                      <p:cBhvr>
                                        <p:cTn id="30" dur="500"/>
                                        <p:tgtEl>
                                          <p:spTgt spid="3">
                                            <p:txEl>
                                              <p:pRg st="9" end="9"/>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365127"/>
            <a:ext cx="7886700" cy="835024"/>
          </a:xfrm>
        </p:spPr>
        <p:txBody>
          <a:bodyPr/>
          <a:lstStyle/>
          <a:p>
            <a:r>
              <a:rPr lang="en-US" dirty="0" smtClean="0"/>
              <a:t>The Cloud</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83302" y="2891333"/>
            <a:ext cx="3612698" cy="335494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2891333"/>
            <a:ext cx="3600450" cy="3343566"/>
          </a:xfrm>
          <a:prstGeom prst="rect">
            <a:avLst/>
          </a:prstGeom>
        </p:spPr>
      </p:pic>
      <p:sp>
        <p:nvSpPr>
          <p:cNvPr id="6" name="Rectangle 5"/>
          <p:cNvSpPr/>
          <p:nvPr/>
        </p:nvSpPr>
        <p:spPr>
          <a:xfrm>
            <a:off x="989076" y="6384722"/>
            <a:ext cx="10922508" cy="276999"/>
          </a:xfrm>
          <a:prstGeom prst="rect">
            <a:avLst/>
          </a:prstGeom>
        </p:spPr>
        <p:txBody>
          <a:bodyPr wrap="square">
            <a:spAutoFit/>
          </a:bodyPr>
          <a:lstStyle/>
          <a:p>
            <a:r>
              <a:rPr lang="en-US" sz="1200" dirty="0">
                <a:solidFill>
                  <a:schemeClr val="tx1">
                    <a:lumMod val="65000"/>
                    <a:lumOff val="35000"/>
                  </a:schemeClr>
                </a:solidFill>
              </a:rPr>
              <a:t>http://</a:t>
            </a:r>
            <a:r>
              <a:rPr lang="en-US" sz="1200" dirty="0" smtClean="0">
                <a:solidFill>
                  <a:schemeClr val="tx1">
                    <a:lumMod val="65000"/>
                    <a:lumOff val="35000"/>
                  </a:schemeClr>
                </a:solidFill>
              </a:rPr>
              <a:t>cloudtweaks.com/2012/02/the-lighter-side-of-the-cloud-future-cloud/                        http</a:t>
            </a:r>
            <a:r>
              <a:rPr lang="en-US" sz="1200" dirty="0">
                <a:solidFill>
                  <a:schemeClr val="tx1">
                    <a:lumMod val="65000"/>
                    <a:lumOff val="35000"/>
                  </a:schemeClr>
                </a:solidFill>
              </a:rPr>
              <a:t>://cloudtweaks.com/2012/04/the-lighter-side-of-the-cloud-the-fog/</a:t>
            </a:r>
          </a:p>
        </p:txBody>
      </p:sp>
      <p:sp>
        <p:nvSpPr>
          <p:cNvPr id="7" name="Rectangle 6"/>
          <p:cNvSpPr/>
          <p:nvPr/>
        </p:nvSpPr>
        <p:spPr>
          <a:xfrm>
            <a:off x="877824" y="1127982"/>
            <a:ext cx="10497312" cy="1200329"/>
          </a:xfrm>
          <a:prstGeom prst="rect">
            <a:avLst/>
          </a:prstGeom>
        </p:spPr>
        <p:txBody>
          <a:bodyPr wrap="square">
            <a:spAutoFit/>
          </a:bodyPr>
          <a:lstStyle/>
          <a:p>
            <a:r>
              <a:rPr lang="en-US" dirty="0">
                <a:solidFill>
                  <a:srgbClr val="000000"/>
                </a:solidFill>
                <a:latin typeface="Arial" panose="020B0604020202020204" pitchFamily="34" charset="0"/>
              </a:rPr>
              <a:t>The term “cloud computing” (or just “cloud”, in the context of computing) is a marketing buzzword with no coherent meaning. It is used for a range of different activities whose only common characteristic is that they use the Internet for something beyond transmitting files. Thus, the term spreads confusion. If you base your thinking on it, your thinking will be confused.</a:t>
            </a:r>
            <a:endParaRPr lang="en-US" dirty="0"/>
          </a:p>
        </p:txBody>
      </p:sp>
      <p:sp>
        <p:nvSpPr>
          <p:cNvPr id="8" name="Rectangle 7"/>
          <p:cNvSpPr/>
          <p:nvPr/>
        </p:nvSpPr>
        <p:spPr>
          <a:xfrm>
            <a:off x="5273040" y="2441475"/>
            <a:ext cx="5246370" cy="276999"/>
          </a:xfrm>
          <a:prstGeom prst="rect">
            <a:avLst/>
          </a:prstGeom>
        </p:spPr>
        <p:txBody>
          <a:bodyPr wrap="square">
            <a:spAutoFit/>
          </a:bodyPr>
          <a:lstStyle/>
          <a:p>
            <a:r>
              <a:rPr lang="en-US" sz="1200" dirty="0">
                <a:solidFill>
                  <a:schemeClr val="tx1">
                    <a:lumMod val="65000"/>
                    <a:lumOff val="35000"/>
                  </a:schemeClr>
                </a:solidFill>
              </a:rPr>
              <a:t>Richard Stallman - https://www.gnu.org/philosophy/words-to-avoid.html</a:t>
            </a:r>
          </a:p>
        </p:txBody>
      </p:sp>
    </p:spTree>
    <p:extLst>
      <p:ext uri="{BB962C8B-B14F-4D97-AF65-F5344CB8AC3E}">
        <p14:creationId xmlns:p14="http://schemas.microsoft.com/office/powerpoint/2010/main" val="17047504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Todays </a:t>
            </a:r>
            <a:r>
              <a:rPr lang="en-US" sz="2400" dirty="0"/>
              <a:t>Topics</a:t>
            </a:r>
            <a:r>
              <a:rPr lang="en-US" dirty="0"/>
              <a:t/>
            </a:r>
            <a:br>
              <a:rPr lang="en-US" dirty="0"/>
            </a:br>
            <a:r>
              <a:rPr lang="en-US" dirty="0"/>
              <a:t>Backup and </a:t>
            </a:r>
            <a:r>
              <a:rPr lang="en-US" dirty="0" smtClean="0"/>
              <a:t>Storage</a:t>
            </a:r>
            <a:endParaRPr lang="en-US" dirty="0"/>
          </a:p>
        </p:txBody>
      </p:sp>
      <p:sp>
        <p:nvSpPr>
          <p:cNvPr id="3" name="Content Placeholder 2"/>
          <p:cNvSpPr>
            <a:spLocks noGrp="1"/>
          </p:cNvSpPr>
          <p:nvPr>
            <p:ph idx="1"/>
          </p:nvPr>
        </p:nvSpPr>
        <p:spPr>
          <a:xfrm>
            <a:off x="3986784" y="2576945"/>
            <a:ext cx="5608320" cy="3697554"/>
          </a:xfrm>
        </p:spPr>
        <p:txBody>
          <a:bodyPr>
            <a:normAutofit/>
          </a:bodyPr>
          <a:lstStyle/>
          <a:p>
            <a:r>
              <a:rPr lang="en-US" dirty="0" smtClean="0"/>
              <a:t>Backups vs. Archiving</a:t>
            </a:r>
          </a:p>
          <a:p>
            <a:r>
              <a:rPr lang="en-US" dirty="0" smtClean="0"/>
              <a:t>Methodological considerations</a:t>
            </a:r>
          </a:p>
          <a:p>
            <a:r>
              <a:rPr lang="en-US" dirty="0" smtClean="0"/>
              <a:t>Local solutions</a:t>
            </a:r>
          </a:p>
          <a:p>
            <a:r>
              <a:rPr lang="en-US" dirty="0" smtClean="0"/>
              <a:t>Online </a:t>
            </a:r>
            <a:r>
              <a:rPr lang="en-US" dirty="0" smtClean="0"/>
              <a:t>solutions</a:t>
            </a:r>
          </a:p>
          <a:p>
            <a:pPr lvl="1"/>
            <a:endParaRPr lang="en-US" dirty="0" smtClean="0"/>
          </a:p>
        </p:txBody>
      </p:sp>
    </p:spTree>
    <p:extLst>
      <p:ext uri="{BB962C8B-B14F-4D97-AF65-F5344CB8AC3E}">
        <p14:creationId xmlns:p14="http://schemas.microsoft.com/office/powerpoint/2010/main" val="40756266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Networked drives: the “Cloud”</a:t>
            </a:r>
            <a:endParaRPr lang="en-US" dirty="0"/>
          </a:p>
        </p:txBody>
      </p:sp>
      <p:sp>
        <p:nvSpPr>
          <p:cNvPr id="3" name="Content Placeholder 2"/>
          <p:cNvSpPr>
            <a:spLocks noGrp="1"/>
          </p:cNvSpPr>
          <p:nvPr>
            <p:ph idx="1"/>
          </p:nvPr>
        </p:nvSpPr>
        <p:spPr>
          <a:xfrm>
            <a:off x="838200" y="1667128"/>
            <a:ext cx="10515600" cy="5035007"/>
          </a:xfrm>
        </p:spPr>
        <p:txBody>
          <a:bodyPr>
            <a:normAutofit/>
          </a:bodyPr>
          <a:lstStyle/>
          <a:p>
            <a:r>
              <a:rPr lang="en-US" dirty="0" smtClean="0"/>
              <a:t>Pros</a:t>
            </a:r>
          </a:p>
          <a:p>
            <a:pPr lvl="1"/>
            <a:r>
              <a:rPr lang="en-US" dirty="0" smtClean="0"/>
              <a:t>No failure or backup worries (they do it)</a:t>
            </a:r>
          </a:p>
          <a:p>
            <a:pPr lvl="1"/>
            <a:r>
              <a:rPr lang="en-US" dirty="0" smtClean="0"/>
              <a:t>Can be secure (depends)</a:t>
            </a:r>
          </a:p>
          <a:p>
            <a:pPr lvl="1"/>
            <a:r>
              <a:rPr lang="en-US" dirty="0" smtClean="0"/>
              <a:t>Convenient</a:t>
            </a:r>
          </a:p>
          <a:p>
            <a:pPr lvl="1"/>
            <a:r>
              <a:rPr lang="en-US" dirty="0" smtClean="0"/>
              <a:t>Good for catastrophic events</a:t>
            </a:r>
          </a:p>
          <a:p>
            <a:pPr marL="0" indent="0">
              <a:buNone/>
            </a:pPr>
            <a:endParaRPr lang="en-US" dirty="0" smtClean="0"/>
          </a:p>
          <a:p>
            <a:r>
              <a:rPr lang="en-US" dirty="0" smtClean="0"/>
              <a:t>Cons</a:t>
            </a:r>
          </a:p>
          <a:p>
            <a:pPr lvl="1"/>
            <a:r>
              <a:rPr lang="en-US" dirty="0" smtClean="0"/>
              <a:t>Upload/download bottlenecks</a:t>
            </a:r>
          </a:p>
          <a:p>
            <a:pPr lvl="1"/>
            <a:r>
              <a:rPr lang="en-US" dirty="0" smtClean="0"/>
              <a:t>Fees?</a:t>
            </a:r>
          </a:p>
          <a:p>
            <a:pPr lvl="1"/>
            <a:r>
              <a:rPr lang="en-US" dirty="0" smtClean="0"/>
              <a:t>Long-term? No standards?</a:t>
            </a:r>
          </a:p>
          <a:p>
            <a:pPr lvl="1"/>
            <a:r>
              <a:rPr lang="en-US" dirty="0" smtClean="0"/>
              <a:t>How to get copies of all your data (try this for google drive)</a:t>
            </a:r>
          </a:p>
          <a:p>
            <a:pPr lvl="1"/>
            <a:r>
              <a:rPr lang="en-US" dirty="0" smtClean="0"/>
              <a:t>No control</a:t>
            </a:r>
          </a:p>
        </p:txBody>
      </p:sp>
      <p:sp>
        <p:nvSpPr>
          <p:cNvPr id="4" name="TextBox 3"/>
          <p:cNvSpPr txBox="1"/>
          <p:nvPr/>
        </p:nvSpPr>
        <p:spPr>
          <a:xfrm>
            <a:off x="6096000" y="2515053"/>
            <a:ext cx="5336141" cy="1938992"/>
          </a:xfrm>
          <a:prstGeom prst="rect">
            <a:avLst/>
          </a:prstGeom>
          <a:solidFill>
            <a:schemeClr val="accent1">
              <a:lumMod val="40000"/>
              <a:lumOff val="60000"/>
            </a:schemeClr>
          </a:solidFill>
          <a:ln w="38100">
            <a:solidFill>
              <a:schemeClr val="accent1">
                <a:lumMod val="50000"/>
              </a:schemeClr>
            </a:solidFill>
          </a:ln>
        </p:spPr>
        <p:txBody>
          <a:bodyPr wrap="none" rtlCol="0">
            <a:spAutoFit/>
          </a:bodyPr>
          <a:lstStyle/>
          <a:p>
            <a:r>
              <a:rPr lang="en-US" sz="2400" dirty="0" smtClean="0"/>
              <a:t>RECOMMENDATIONS:</a:t>
            </a:r>
          </a:p>
          <a:p>
            <a:pPr marL="285750" indent="-285750">
              <a:buFontTx/>
              <a:buChar char="-"/>
            </a:pPr>
            <a:r>
              <a:rPr lang="en-US" sz="2400" dirty="0" smtClean="0"/>
              <a:t>Good for quick and dirty collaborations</a:t>
            </a:r>
          </a:p>
          <a:p>
            <a:pPr marL="285750" indent="-285750">
              <a:buFontTx/>
              <a:buChar char="-"/>
            </a:pPr>
            <a:r>
              <a:rPr lang="en-US" sz="2400" dirty="0" smtClean="0"/>
              <a:t>Perhaps a good “third” option</a:t>
            </a:r>
          </a:p>
          <a:p>
            <a:pPr marL="285750" indent="-285750">
              <a:buFontTx/>
              <a:buChar char="-"/>
            </a:pPr>
            <a:r>
              <a:rPr lang="en-US" sz="2400" dirty="0" smtClean="0"/>
              <a:t>Not good for large data</a:t>
            </a:r>
          </a:p>
          <a:p>
            <a:pPr marL="285750" indent="-285750">
              <a:buFontTx/>
              <a:buChar char="-"/>
            </a:pPr>
            <a:r>
              <a:rPr lang="en-US" sz="2400" dirty="0" smtClean="0"/>
              <a:t>Privacy concerns vary</a:t>
            </a:r>
          </a:p>
        </p:txBody>
      </p:sp>
    </p:spTree>
    <p:extLst>
      <p:ext uri="{BB962C8B-B14F-4D97-AF65-F5344CB8AC3E}">
        <p14:creationId xmlns:p14="http://schemas.microsoft.com/office/powerpoint/2010/main" val="1242251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fade">
                                      <p:cBhvr>
                                        <p:cTn id="33" dur="500"/>
                                        <p:tgtEl>
                                          <p:spTgt spid="3">
                                            <p:txEl>
                                              <p:pRg st="9" end="9"/>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0" end="10"/>
                                            </p:txEl>
                                          </p:spTgt>
                                        </p:tgtEl>
                                        <p:attrNameLst>
                                          <p:attrName>style.visibility</p:attrName>
                                        </p:attrNameLst>
                                      </p:cBhvr>
                                      <p:to>
                                        <p:strVal val="visible"/>
                                      </p:to>
                                    </p:set>
                                    <p:animEffect transition="in" filter="fade">
                                      <p:cBhvr>
                                        <p:cTn id="36" dur="500"/>
                                        <p:tgtEl>
                                          <p:spTgt spid="3">
                                            <p:txEl>
                                              <p:pRg st="10" end="10"/>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animEffect transition="in" filter="fade">
                                      <p:cBhvr>
                                        <p:cTn id="39" dur="500"/>
                                        <p:tgtEl>
                                          <p:spTgt spid="3">
                                            <p:txEl>
                                              <p:pRg st="11" end="11"/>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4"/>
                                        </p:tgtEl>
                                        <p:attrNameLst>
                                          <p:attrName>style.visibility</p:attrName>
                                        </p:attrNameLst>
                                      </p:cBhvr>
                                      <p:to>
                                        <p:strVal val="visible"/>
                                      </p:to>
                                    </p:set>
                                    <p:animEffect transition="in" filter="fade">
                                      <p:cBhvr>
                                        <p:cTn id="4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and Backup</a:t>
            </a:r>
            <a:br>
              <a:rPr lang="en-US" dirty="0" smtClean="0"/>
            </a:br>
            <a:r>
              <a:rPr lang="en-US" sz="2800" dirty="0"/>
              <a:t>file-syncing software in the cloud</a:t>
            </a:r>
          </a:p>
        </p:txBody>
      </p:sp>
      <p:sp>
        <p:nvSpPr>
          <p:cNvPr id="3" name="Content Placeholder 2"/>
          <p:cNvSpPr>
            <a:spLocks noGrp="1"/>
          </p:cNvSpPr>
          <p:nvPr>
            <p:ph idx="1"/>
          </p:nvPr>
        </p:nvSpPr>
        <p:spPr>
          <a:xfrm>
            <a:off x="2152650" y="1825625"/>
            <a:ext cx="7886700" cy="4783519"/>
          </a:xfrm>
        </p:spPr>
        <p:txBody>
          <a:bodyPr/>
          <a:lstStyle/>
          <a:p>
            <a:r>
              <a:rPr lang="en-US" dirty="0" smtClean="0"/>
              <a:t>Google Drive? Drop Box? Sky Drive? iCloud?</a:t>
            </a:r>
          </a:p>
          <a:p>
            <a:pPr lvl="1"/>
            <a:r>
              <a:rPr lang="en-US" dirty="0" smtClean="0"/>
              <a:t>Drop Box is good for temporary sharing</a:t>
            </a:r>
          </a:p>
          <a:p>
            <a:pPr lvl="1"/>
            <a:r>
              <a:rPr lang="en-US" dirty="0" smtClean="0"/>
              <a:t>Google Drive is good for collaborative work: synchronous file editing with multiple users</a:t>
            </a:r>
          </a:p>
          <a:p>
            <a:pPr lvl="1">
              <a:spcAft>
                <a:spcPts val="1200"/>
              </a:spcAft>
            </a:pPr>
            <a:r>
              <a:rPr lang="en-US" dirty="0" smtClean="0"/>
              <a:t>What about security?? privacy??</a:t>
            </a:r>
          </a:p>
          <a:p>
            <a:r>
              <a:rPr lang="en-US" dirty="0"/>
              <a:t>BOX - </a:t>
            </a:r>
            <a:r>
              <a:rPr lang="en-US" dirty="0">
                <a:hlinkClick r:id="rId2"/>
              </a:rPr>
              <a:t>https://www.box.com</a:t>
            </a:r>
            <a:r>
              <a:rPr lang="en-US" dirty="0" smtClean="0">
                <a:hlinkClick r:id="rId2"/>
              </a:rPr>
              <a:t>/</a:t>
            </a:r>
            <a:r>
              <a:rPr lang="en-US" dirty="0" smtClean="0"/>
              <a:t> </a:t>
            </a:r>
          </a:p>
          <a:p>
            <a:pPr lvl="1"/>
            <a:r>
              <a:rPr lang="en-US" dirty="0" smtClean="0"/>
              <a:t>University of Miami has an affiliation</a:t>
            </a:r>
          </a:p>
          <a:p>
            <a:pPr lvl="1"/>
            <a:r>
              <a:rPr lang="en-US" dirty="0" smtClean="0"/>
              <a:t>All content is encrypted</a:t>
            </a:r>
          </a:p>
          <a:p>
            <a:pPr lvl="1"/>
            <a:r>
              <a:rPr lang="en-US" dirty="0" smtClean="0"/>
              <a:t>All platforms are supported including smart phones</a:t>
            </a:r>
          </a:p>
          <a:p>
            <a:pPr lvl="1"/>
            <a:r>
              <a:rPr lang="en-US" dirty="0" smtClean="0"/>
              <a:t>Recently became “unlimited”</a:t>
            </a:r>
          </a:p>
          <a:p>
            <a:pPr marL="457200" lvl="1" indent="0">
              <a:buNone/>
            </a:pPr>
            <a:r>
              <a:rPr lang="en-US" sz="1800" dirty="0">
                <a:hlinkClick r:id="rId3"/>
              </a:rPr>
              <a:t>http://www.miami.edu/it/index.php/about_it/aas/ps/documentation/box/</a:t>
            </a:r>
            <a:endParaRPr lang="en-US" sz="1800" dirty="0"/>
          </a:p>
          <a:p>
            <a:pPr marL="457200" lvl="1" indent="0">
              <a:spcBef>
                <a:spcPts val="1800"/>
              </a:spcBef>
              <a:buNone/>
            </a:pPr>
            <a:r>
              <a:rPr lang="en-US" sz="1800" dirty="0"/>
              <a:t>NOTE: make sure to do “Box Login” first. It will not work if you just download. </a:t>
            </a: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28031" y="2689427"/>
            <a:ext cx="2738378" cy="2327621"/>
          </a:xfrm>
          <a:prstGeom prst="rect">
            <a:avLst/>
          </a:prstGeom>
        </p:spPr>
      </p:pic>
      <p:sp>
        <p:nvSpPr>
          <p:cNvPr id="5" name="Multiply 4"/>
          <p:cNvSpPr/>
          <p:nvPr/>
        </p:nvSpPr>
        <p:spPr>
          <a:xfrm>
            <a:off x="5264727" y="519547"/>
            <a:ext cx="3241964" cy="654627"/>
          </a:xfrm>
          <a:prstGeom prst="mathMultiply">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562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fade">
                                      <p:cBhvr>
                                        <p:cTn id="4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8240" y="165591"/>
            <a:ext cx="9814560" cy="1322938"/>
          </a:xfrm>
        </p:spPr>
        <p:txBody>
          <a:bodyPr>
            <a:normAutofit/>
          </a:bodyPr>
          <a:lstStyle/>
          <a:p>
            <a:pPr algn="ctr"/>
            <a:r>
              <a:rPr lang="en-US" dirty="0" smtClean="0"/>
              <a:t>The Bottom Line: Storage </a:t>
            </a:r>
            <a:r>
              <a:rPr lang="en-US" dirty="0"/>
              <a:t>and </a:t>
            </a:r>
            <a:r>
              <a:rPr lang="en-US" dirty="0" smtClean="0"/>
              <a:t>Backup</a:t>
            </a:r>
            <a:br>
              <a:rPr lang="en-US" dirty="0" smtClean="0"/>
            </a:br>
            <a:r>
              <a:rPr lang="en-US" dirty="0" smtClean="0"/>
              <a:t>[ best practices ]</a:t>
            </a:r>
            <a:endParaRPr lang="en-US" dirty="0"/>
          </a:p>
        </p:txBody>
      </p:sp>
      <p:sp>
        <p:nvSpPr>
          <p:cNvPr id="3" name="Content Placeholder 2"/>
          <p:cNvSpPr>
            <a:spLocks noGrp="1"/>
          </p:cNvSpPr>
          <p:nvPr>
            <p:ph sz="half" idx="1"/>
          </p:nvPr>
        </p:nvSpPr>
        <p:spPr>
          <a:xfrm>
            <a:off x="1158240" y="2184440"/>
            <a:ext cx="4880611" cy="3448264"/>
          </a:xfrm>
        </p:spPr>
        <p:txBody>
          <a:bodyPr>
            <a:normAutofit fontScale="92500" lnSpcReduction="10000"/>
          </a:bodyPr>
          <a:lstStyle/>
          <a:p>
            <a:r>
              <a:rPr lang="en-US" sz="2000" dirty="0"/>
              <a:t>RAID storage</a:t>
            </a:r>
          </a:p>
          <a:p>
            <a:r>
              <a:rPr lang="en-US" sz="2000" dirty="0"/>
              <a:t>External hard drives (XFAT)</a:t>
            </a:r>
          </a:p>
          <a:p>
            <a:r>
              <a:rPr lang="en-US" sz="2000" dirty="0"/>
              <a:t>Cloud storage and file-syncing</a:t>
            </a:r>
          </a:p>
          <a:p>
            <a:r>
              <a:rPr lang="en-US" sz="2000" dirty="0"/>
              <a:t>Duplicate computers or hard </a:t>
            </a:r>
            <a:r>
              <a:rPr lang="en-US" sz="2000" dirty="0" smtClean="0"/>
              <a:t>drives</a:t>
            </a:r>
          </a:p>
          <a:p>
            <a:r>
              <a:rPr lang="en-US" sz="2000" dirty="0" smtClean="0"/>
              <a:t>Write down roles and responsibilities</a:t>
            </a:r>
          </a:p>
          <a:p>
            <a:r>
              <a:rPr lang="en-US" sz="2000" dirty="0" smtClean="0"/>
              <a:t>Verify backups</a:t>
            </a:r>
          </a:p>
          <a:p>
            <a:r>
              <a:rPr lang="en-US" sz="2000" dirty="0" smtClean="0"/>
              <a:t>Organize, file naming conventions, versioning</a:t>
            </a:r>
          </a:p>
          <a:p>
            <a:r>
              <a:rPr lang="en-US" sz="2000" dirty="0" smtClean="0"/>
              <a:t>Have automatic backups</a:t>
            </a:r>
          </a:p>
          <a:p>
            <a:r>
              <a:rPr lang="en-US" sz="2000" dirty="0" smtClean="0"/>
              <a:t>Open formats</a:t>
            </a:r>
            <a:endParaRPr lang="en-US" sz="2000" dirty="0"/>
          </a:p>
          <a:p>
            <a:endParaRPr lang="en-US" sz="2000" dirty="0"/>
          </a:p>
          <a:p>
            <a:endParaRPr lang="en-US" sz="2000" dirty="0"/>
          </a:p>
        </p:txBody>
      </p:sp>
      <p:sp>
        <p:nvSpPr>
          <p:cNvPr id="4" name="Content Placeholder 3"/>
          <p:cNvSpPr>
            <a:spLocks noGrp="1"/>
          </p:cNvSpPr>
          <p:nvPr>
            <p:ph sz="half" idx="2"/>
          </p:nvPr>
        </p:nvSpPr>
        <p:spPr>
          <a:xfrm>
            <a:off x="6848094" y="2184440"/>
            <a:ext cx="3886200" cy="2125827"/>
          </a:xfrm>
        </p:spPr>
        <p:txBody>
          <a:bodyPr>
            <a:normAutofit fontScale="92500" lnSpcReduction="10000"/>
          </a:bodyPr>
          <a:lstStyle/>
          <a:p>
            <a:r>
              <a:rPr lang="en-US" sz="2000" dirty="0"/>
              <a:t>USB thumb drives</a:t>
            </a:r>
          </a:p>
          <a:p>
            <a:r>
              <a:rPr lang="en-US" sz="2000" dirty="0"/>
              <a:t>Email files to yourself</a:t>
            </a:r>
          </a:p>
          <a:p>
            <a:r>
              <a:rPr lang="en-US" sz="2000" dirty="0"/>
              <a:t>Save files without knowing their location in the computer’s file </a:t>
            </a:r>
            <a:r>
              <a:rPr lang="en-US" sz="2000" dirty="0" smtClean="0"/>
              <a:t>structure</a:t>
            </a:r>
          </a:p>
          <a:p>
            <a:r>
              <a:rPr lang="en-US" sz="2000" dirty="0" smtClean="0"/>
              <a:t>Backup when you remember</a:t>
            </a:r>
            <a:endParaRPr lang="en-US" sz="2000" dirty="0"/>
          </a:p>
          <a:p>
            <a:endParaRPr lang="en-US" sz="2000" dirty="0"/>
          </a:p>
          <a:p>
            <a:endParaRPr lang="en-US" sz="2000" dirty="0"/>
          </a:p>
        </p:txBody>
      </p:sp>
      <p:sp>
        <p:nvSpPr>
          <p:cNvPr id="7" name="Title 1"/>
          <p:cNvSpPr txBox="1">
            <a:spLocks/>
          </p:cNvSpPr>
          <p:nvPr/>
        </p:nvSpPr>
        <p:spPr>
          <a:xfrm>
            <a:off x="1917539" y="1547217"/>
            <a:ext cx="2569581" cy="5213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latin typeface="+mn-lt"/>
              </a:rPr>
              <a:t>DO</a:t>
            </a:r>
          </a:p>
        </p:txBody>
      </p:sp>
      <p:sp>
        <p:nvSpPr>
          <p:cNvPr id="8" name="Title 1"/>
          <p:cNvSpPr txBox="1">
            <a:spLocks/>
          </p:cNvSpPr>
          <p:nvPr/>
        </p:nvSpPr>
        <p:spPr>
          <a:xfrm>
            <a:off x="5297348" y="1547217"/>
            <a:ext cx="3886200" cy="5213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latin typeface="+mn-lt"/>
              </a:rPr>
              <a:t>DON’T</a:t>
            </a:r>
          </a:p>
        </p:txBody>
      </p:sp>
      <p:sp>
        <p:nvSpPr>
          <p:cNvPr id="5" name="Rectangle 4"/>
          <p:cNvSpPr/>
          <p:nvPr/>
        </p:nvSpPr>
        <p:spPr>
          <a:xfrm>
            <a:off x="2410549" y="5789430"/>
            <a:ext cx="7370902" cy="830997"/>
          </a:xfrm>
          <a:prstGeom prst="rect">
            <a:avLst/>
          </a:prstGeom>
        </p:spPr>
        <p:txBody>
          <a:bodyPr wrap="square">
            <a:spAutoFit/>
          </a:bodyPr>
          <a:lstStyle/>
          <a:p>
            <a:r>
              <a:rPr lang="en-US" sz="1600" dirty="0"/>
              <a:t>The XFAT format is essential if you ever want to share between a mac and a pc</a:t>
            </a:r>
          </a:p>
          <a:p>
            <a:r>
              <a:rPr lang="en-US" sz="1600" dirty="0"/>
              <a:t>Mac: </a:t>
            </a:r>
            <a:r>
              <a:rPr lang="en-US" sz="1600" dirty="0" err="1"/>
              <a:t>Applications:Utilities:Disk</a:t>
            </a:r>
            <a:r>
              <a:rPr lang="en-US" sz="1600" dirty="0"/>
              <a:t> Utility </a:t>
            </a:r>
          </a:p>
          <a:p>
            <a:r>
              <a:rPr lang="en-US" sz="1600" dirty="0"/>
              <a:t>PC: right click in explorer    -&gt;Format</a:t>
            </a:r>
          </a:p>
        </p:txBody>
      </p:sp>
    </p:spTree>
    <p:extLst>
      <p:ext uri="{BB962C8B-B14F-4D97-AF65-F5344CB8AC3E}">
        <p14:creationId xmlns:p14="http://schemas.microsoft.com/office/powerpoint/2010/main" val="613233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5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500"/>
                                        <p:tgtEl>
                                          <p:spTgt spid="3">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fade">
                                      <p:cBhvr>
                                        <p:cTn id="40" dur="500"/>
                                        <p:tgtEl>
                                          <p:spTgt spid="3">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Effect transition="in" filter="fade">
                                      <p:cBhvr>
                                        <p:cTn id="45" dur="500"/>
                                        <p:tgtEl>
                                          <p:spTgt spid="3">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3">
                                            <p:txEl>
                                              <p:pRg st="8" end="8"/>
                                            </p:txEl>
                                          </p:spTgt>
                                        </p:tgtEl>
                                        <p:attrNameLst>
                                          <p:attrName>style.visibility</p:attrName>
                                        </p:attrNameLst>
                                      </p:cBhvr>
                                      <p:to>
                                        <p:strVal val="visible"/>
                                      </p:to>
                                    </p:set>
                                    <p:animEffect transition="in" filter="fade">
                                      <p:cBhvr>
                                        <p:cTn id="50" dur="500"/>
                                        <p:tgtEl>
                                          <p:spTgt spid="3">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4">
                                            <p:txEl>
                                              <p:pRg st="0" end="0"/>
                                            </p:txEl>
                                          </p:spTgt>
                                        </p:tgtEl>
                                        <p:attrNameLst>
                                          <p:attrName>style.visibility</p:attrName>
                                        </p:attrNameLst>
                                      </p:cBhvr>
                                      <p:to>
                                        <p:strVal val="visible"/>
                                      </p:to>
                                    </p:set>
                                    <p:animEffect transition="in" filter="fade">
                                      <p:cBhvr>
                                        <p:cTn id="55" dur="500"/>
                                        <p:tgtEl>
                                          <p:spTgt spid="4">
                                            <p:txEl>
                                              <p:pRg st="0" end="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4">
                                            <p:txEl>
                                              <p:pRg st="1" end="1"/>
                                            </p:txEl>
                                          </p:spTgt>
                                        </p:tgtEl>
                                        <p:attrNameLst>
                                          <p:attrName>style.visibility</p:attrName>
                                        </p:attrNameLst>
                                      </p:cBhvr>
                                      <p:to>
                                        <p:strVal val="visible"/>
                                      </p:to>
                                    </p:set>
                                    <p:animEffect transition="in" filter="fade">
                                      <p:cBhvr>
                                        <p:cTn id="60" dur="500"/>
                                        <p:tgtEl>
                                          <p:spTgt spid="4">
                                            <p:txEl>
                                              <p:pRg st="1" end="1"/>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4">
                                            <p:txEl>
                                              <p:pRg st="2" end="2"/>
                                            </p:txEl>
                                          </p:spTgt>
                                        </p:tgtEl>
                                        <p:attrNameLst>
                                          <p:attrName>style.visibility</p:attrName>
                                        </p:attrNameLst>
                                      </p:cBhvr>
                                      <p:to>
                                        <p:strVal val="visible"/>
                                      </p:to>
                                    </p:set>
                                    <p:animEffect transition="in" filter="fade">
                                      <p:cBhvr>
                                        <p:cTn id="65" dur="500"/>
                                        <p:tgtEl>
                                          <p:spTgt spid="4">
                                            <p:txEl>
                                              <p:pRg st="2" end="2"/>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4">
                                            <p:txEl>
                                              <p:pRg st="3" end="3"/>
                                            </p:txEl>
                                          </p:spTgt>
                                        </p:tgtEl>
                                        <p:attrNameLst>
                                          <p:attrName>style.visibility</p:attrName>
                                        </p:attrNameLst>
                                      </p:cBhvr>
                                      <p:to>
                                        <p:strVal val="visible"/>
                                      </p:to>
                                    </p:set>
                                    <p:animEffect transition="in" filter="fade">
                                      <p:cBhvr>
                                        <p:cTn id="70"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152650" y="2184440"/>
            <a:ext cx="3886200" cy="2225515"/>
          </a:xfrm>
        </p:spPr>
        <p:txBody>
          <a:bodyPr>
            <a:normAutofit/>
          </a:bodyPr>
          <a:lstStyle/>
          <a:p>
            <a:r>
              <a:rPr lang="en-US" sz="2000" dirty="0"/>
              <a:t>RAID storage</a:t>
            </a:r>
          </a:p>
          <a:p>
            <a:r>
              <a:rPr lang="en-US" sz="2000" dirty="0"/>
              <a:t>External hard drives (XFAT)</a:t>
            </a:r>
          </a:p>
          <a:p>
            <a:r>
              <a:rPr lang="en-US" sz="2000" dirty="0"/>
              <a:t>Cloud storage and file-syncing</a:t>
            </a:r>
          </a:p>
          <a:p>
            <a:r>
              <a:rPr lang="en-US" sz="2000" dirty="0"/>
              <a:t>Duplicate computers or hard drives</a:t>
            </a:r>
          </a:p>
          <a:p>
            <a:endParaRPr lang="en-US" sz="2000" dirty="0"/>
          </a:p>
          <a:p>
            <a:endParaRPr lang="en-US" sz="2000" dirty="0"/>
          </a:p>
        </p:txBody>
      </p:sp>
      <p:sp>
        <p:nvSpPr>
          <p:cNvPr id="4" name="Content Placeholder 3"/>
          <p:cNvSpPr>
            <a:spLocks noGrp="1"/>
          </p:cNvSpPr>
          <p:nvPr>
            <p:ph sz="half" idx="2"/>
          </p:nvPr>
        </p:nvSpPr>
        <p:spPr>
          <a:xfrm>
            <a:off x="6153150" y="2184440"/>
            <a:ext cx="3886200" cy="2125827"/>
          </a:xfrm>
        </p:spPr>
        <p:txBody>
          <a:bodyPr>
            <a:normAutofit/>
          </a:bodyPr>
          <a:lstStyle/>
          <a:p>
            <a:r>
              <a:rPr lang="en-US" sz="2000" dirty="0"/>
              <a:t>USB thumb drives</a:t>
            </a:r>
          </a:p>
          <a:p>
            <a:r>
              <a:rPr lang="en-US" sz="2000" dirty="0"/>
              <a:t>Email files to yourself</a:t>
            </a:r>
          </a:p>
          <a:p>
            <a:r>
              <a:rPr lang="en-US" sz="2000" dirty="0"/>
              <a:t>Save files without knowing their location in the computer’s file structure</a:t>
            </a:r>
          </a:p>
          <a:p>
            <a:endParaRPr lang="en-US" sz="2000" dirty="0"/>
          </a:p>
          <a:p>
            <a:endParaRPr lang="en-US" sz="2000" dirty="0"/>
          </a:p>
        </p:txBody>
      </p:sp>
      <p:sp>
        <p:nvSpPr>
          <p:cNvPr id="7" name="Title 1"/>
          <p:cNvSpPr txBox="1">
            <a:spLocks/>
          </p:cNvSpPr>
          <p:nvPr/>
        </p:nvSpPr>
        <p:spPr>
          <a:xfrm>
            <a:off x="1917539" y="1547217"/>
            <a:ext cx="2569581" cy="5213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latin typeface="+mn-lt"/>
              </a:rPr>
              <a:t>DO</a:t>
            </a:r>
          </a:p>
        </p:txBody>
      </p:sp>
      <p:sp>
        <p:nvSpPr>
          <p:cNvPr id="8" name="Title 1"/>
          <p:cNvSpPr txBox="1">
            <a:spLocks/>
          </p:cNvSpPr>
          <p:nvPr/>
        </p:nvSpPr>
        <p:spPr>
          <a:xfrm>
            <a:off x="5297348" y="1547217"/>
            <a:ext cx="3886200" cy="5213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latin typeface="+mn-lt"/>
              </a:rPr>
              <a:t>DON’T</a:t>
            </a:r>
          </a:p>
        </p:txBody>
      </p:sp>
      <p:sp>
        <p:nvSpPr>
          <p:cNvPr id="5" name="Rectangle 4"/>
          <p:cNvSpPr/>
          <p:nvPr/>
        </p:nvSpPr>
        <p:spPr>
          <a:xfrm>
            <a:off x="2410549" y="4143510"/>
            <a:ext cx="7370902" cy="830997"/>
          </a:xfrm>
          <a:prstGeom prst="rect">
            <a:avLst/>
          </a:prstGeom>
        </p:spPr>
        <p:txBody>
          <a:bodyPr wrap="square">
            <a:spAutoFit/>
          </a:bodyPr>
          <a:lstStyle/>
          <a:p>
            <a:r>
              <a:rPr lang="en-US" sz="1600" dirty="0"/>
              <a:t>The XFAT format is essential if you ever want to share between a mac and a pc</a:t>
            </a:r>
          </a:p>
          <a:p>
            <a:r>
              <a:rPr lang="en-US" sz="1600" dirty="0"/>
              <a:t>Mac: </a:t>
            </a:r>
            <a:r>
              <a:rPr lang="en-US" sz="1600" dirty="0" err="1"/>
              <a:t>Applications:Utilities:Disk</a:t>
            </a:r>
            <a:r>
              <a:rPr lang="en-US" sz="1600" dirty="0"/>
              <a:t> Utility </a:t>
            </a:r>
          </a:p>
          <a:p>
            <a:r>
              <a:rPr lang="en-US" sz="1600" dirty="0"/>
              <a:t>PC: right click in explorer    -&gt;Format</a:t>
            </a:r>
          </a:p>
        </p:txBody>
      </p:sp>
      <p:sp>
        <p:nvSpPr>
          <p:cNvPr id="6" name="TextBox 5"/>
          <p:cNvSpPr txBox="1"/>
          <p:nvPr/>
        </p:nvSpPr>
        <p:spPr>
          <a:xfrm>
            <a:off x="743712" y="1669138"/>
            <a:ext cx="10643616" cy="4524315"/>
          </a:xfrm>
          <a:prstGeom prst="rect">
            <a:avLst/>
          </a:prstGeom>
          <a:solidFill>
            <a:schemeClr val="bg1"/>
          </a:solidFill>
          <a:ln w="38100">
            <a:solidFill>
              <a:srgbClr val="FF0000"/>
            </a:solidFill>
          </a:ln>
        </p:spPr>
        <p:txBody>
          <a:bodyPr wrap="square" rIns="1188720" rtlCol="0">
            <a:spAutoFit/>
          </a:bodyPr>
          <a:lstStyle/>
          <a:p>
            <a:pPr marL="457200">
              <a:spcBef>
                <a:spcPts val="1800"/>
              </a:spcBef>
              <a:spcAft>
                <a:spcPts val="1800"/>
              </a:spcAft>
            </a:pPr>
            <a:endParaRPr lang="en-US" sz="2800" dirty="0"/>
          </a:p>
          <a:p>
            <a:pPr marL="914400" defTabSz="744538">
              <a:spcBef>
                <a:spcPts val="1800"/>
              </a:spcBef>
              <a:spcAft>
                <a:spcPts val="600"/>
              </a:spcAft>
            </a:pPr>
            <a:r>
              <a:rPr lang="en-US" sz="2800" dirty="0"/>
              <a:t>Have all your work in at </a:t>
            </a:r>
            <a:r>
              <a:rPr lang="en-US" sz="2800" dirty="0" smtClean="0"/>
              <a:t>least </a:t>
            </a:r>
            <a:r>
              <a:rPr lang="en-US" sz="2800" b="1" dirty="0"/>
              <a:t>three</a:t>
            </a:r>
            <a:r>
              <a:rPr lang="en-US" sz="2800" dirty="0"/>
              <a:t> places at all times: working version + two backups</a:t>
            </a:r>
          </a:p>
          <a:p>
            <a:pPr marL="914400">
              <a:spcBef>
                <a:spcPts val="1800"/>
              </a:spcBef>
              <a:spcAft>
                <a:spcPts val="1800"/>
              </a:spcAft>
            </a:pPr>
            <a:endParaRPr lang="en-US" sz="800" dirty="0"/>
          </a:p>
          <a:p>
            <a:pPr marL="914400">
              <a:spcBef>
                <a:spcPts val="600"/>
              </a:spcBef>
              <a:spcAft>
                <a:spcPts val="1800"/>
              </a:spcAft>
            </a:pPr>
            <a:r>
              <a:rPr lang="en-US" dirty="0"/>
              <a:t>Drives fail, computers break, viruses happen, computers get stolen, </a:t>
            </a:r>
            <a:r>
              <a:rPr lang="en-US" dirty="0" err="1"/>
              <a:t>usb</a:t>
            </a:r>
            <a:r>
              <a:rPr lang="en-US" dirty="0"/>
              <a:t> thumb drives ALWAYS fail, you will make a mistake and delete your work on accident, ex-partners seek revenge, and the list goes on . . . </a:t>
            </a:r>
            <a:endParaRPr lang="en-US" dirty="0" smtClean="0"/>
          </a:p>
          <a:p>
            <a:pPr marL="914400">
              <a:spcBef>
                <a:spcPts val="600"/>
              </a:spcBef>
              <a:spcAft>
                <a:spcPts val="1800"/>
              </a:spcAft>
            </a:pPr>
            <a:endParaRPr lang="en-US" dirty="0"/>
          </a:p>
          <a:p>
            <a:pPr marL="914400">
              <a:spcBef>
                <a:spcPts val="600"/>
              </a:spcBef>
              <a:spcAft>
                <a:spcPts val="1800"/>
              </a:spcAft>
            </a:pPr>
            <a:endParaRPr lang="en-US" sz="1400" dirty="0"/>
          </a:p>
        </p:txBody>
      </p:sp>
      <p:sp>
        <p:nvSpPr>
          <p:cNvPr id="10" name="Title 1"/>
          <p:cNvSpPr txBox="1">
            <a:spLocks/>
          </p:cNvSpPr>
          <p:nvPr/>
        </p:nvSpPr>
        <p:spPr>
          <a:xfrm>
            <a:off x="1158240" y="165591"/>
            <a:ext cx="9814560" cy="1322938"/>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200" b="1" kern="1200">
                <a:solidFill>
                  <a:schemeClr val="tx1"/>
                </a:solidFill>
                <a:latin typeface="+mn-lt"/>
                <a:ea typeface="+mj-ea"/>
                <a:cs typeface="+mj-cs"/>
              </a:defRPr>
            </a:lvl1pPr>
          </a:lstStyle>
          <a:p>
            <a:r>
              <a:rPr lang="en-US" smtClean="0"/>
              <a:t>The Bottom Line: Storage and Backup</a:t>
            </a:r>
            <a:br>
              <a:rPr lang="en-US" smtClean="0"/>
            </a:br>
            <a:r>
              <a:rPr lang="en-US" smtClean="0"/>
              <a:t>[ best practices ]</a:t>
            </a:r>
            <a:endParaRPr lang="en-US" dirty="0"/>
          </a:p>
        </p:txBody>
      </p:sp>
    </p:spTree>
    <p:extLst>
      <p:ext uri="{BB962C8B-B14F-4D97-AF65-F5344CB8AC3E}">
        <p14:creationId xmlns:p14="http://schemas.microsoft.com/office/powerpoint/2010/main" val="211243767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Solutions on Campus</a:t>
            </a:r>
            <a:endParaRPr lang="en-US" dirty="0"/>
          </a:p>
        </p:txBody>
      </p:sp>
      <p:sp>
        <p:nvSpPr>
          <p:cNvPr id="6" name="Content Placeholder 2"/>
          <p:cNvSpPr>
            <a:spLocks noGrp="1"/>
          </p:cNvSpPr>
          <p:nvPr>
            <p:ph idx="1"/>
          </p:nvPr>
        </p:nvSpPr>
        <p:spPr>
          <a:xfrm>
            <a:off x="1986915" y="1825625"/>
            <a:ext cx="8218170" cy="4351338"/>
          </a:xfrm>
        </p:spPr>
        <p:txBody>
          <a:bodyPr>
            <a:normAutofit/>
          </a:bodyPr>
          <a:lstStyle/>
          <a:p>
            <a:pPr>
              <a:spcBef>
                <a:spcPts val="0"/>
              </a:spcBef>
              <a:spcAft>
                <a:spcPts val="600"/>
              </a:spcAft>
            </a:pPr>
            <a:r>
              <a:rPr lang="en-US" dirty="0" smtClean="0"/>
              <a:t>Cloud based (all these have collaboration tools)</a:t>
            </a:r>
          </a:p>
          <a:p>
            <a:pPr lvl="1">
              <a:spcBef>
                <a:spcPts val="0"/>
              </a:spcBef>
              <a:spcAft>
                <a:spcPts val="600"/>
              </a:spcAft>
            </a:pPr>
            <a:r>
              <a:rPr lang="en-US" dirty="0" smtClean="0"/>
              <a:t>Box (secure, encrypted) - unlimited</a:t>
            </a:r>
          </a:p>
          <a:p>
            <a:pPr lvl="1">
              <a:spcBef>
                <a:spcPts val="0"/>
              </a:spcBef>
              <a:spcAft>
                <a:spcPts val="600"/>
              </a:spcAft>
            </a:pPr>
            <a:r>
              <a:rPr lang="en-US" dirty="0" smtClean="0"/>
              <a:t>Google Drive (real time editing) - unlimited</a:t>
            </a:r>
          </a:p>
          <a:p>
            <a:pPr lvl="1">
              <a:spcBef>
                <a:spcPts val="0"/>
              </a:spcBef>
              <a:spcAft>
                <a:spcPts val="600"/>
              </a:spcAft>
            </a:pPr>
            <a:r>
              <a:rPr lang="en-US" dirty="0" smtClean="0"/>
              <a:t>OneDrive (email sharing, versioning) – 1 TB</a:t>
            </a:r>
          </a:p>
          <a:p>
            <a:pPr lvl="1">
              <a:spcBef>
                <a:spcPts val="0"/>
              </a:spcBef>
              <a:spcAft>
                <a:spcPts val="600"/>
              </a:spcAft>
            </a:pPr>
            <a:endParaRPr lang="en-US" dirty="0"/>
          </a:p>
          <a:p>
            <a:pPr>
              <a:spcAft>
                <a:spcPts val="1200"/>
              </a:spcAft>
            </a:pPr>
            <a:r>
              <a:rPr lang="en-US" dirty="0" smtClean="0"/>
              <a:t>If you need </a:t>
            </a:r>
            <a:r>
              <a:rPr lang="en-US" i="1" dirty="0" smtClean="0"/>
              <a:t>more</a:t>
            </a:r>
            <a:r>
              <a:rPr lang="en-US" dirty="0" smtClean="0"/>
              <a:t> space at the University of Miami go to the Center for Computational Science (CCS)</a:t>
            </a:r>
          </a:p>
          <a:p>
            <a:pPr lvl="1"/>
            <a:r>
              <a:rPr lang="en-US" sz="1800" dirty="0"/>
              <a:t>They sell space using the condo model</a:t>
            </a:r>
          </a:p>
          <a:p>
            <a:pPr lvl="1"/>
            <a:r>
              <a:rPr lang="en-US" sz="1800" dirty="0"/>
              <a:t>~28 TB for $7,000 (2015) – in perpetuity</a:t>
            </a:r>
          </a:p>
          <a:p>
            <a:pPr lvl="1"/>
            <a:r>
              <a:rPr lang="en-US" sz="1800" dirty="0"/>
              <a:t>Not necessarily backed up (but it is raided)</a:t>
            </a:r>
          </a:p>
          <a:p>
            <a:pPr lvl="1"/>
            <a:r>
              <a:rPr lang="en-US" sz="1800" dirty="0"/>
              <a:t>Talk to </a:t>
            </a:r>
            <a:r>
              <a:rPr lang="en-US" sz="1800" dirty="0">
                <a:hlinkClick r:id="rId2"/>
              </a:rPr>
              <a:t>Joel Zysman</a:t>
            </a:r>
            <a:r>
              <a:rPr lang="en-US" sz="1800" dirty="0"/>
              <a:t> at CCS</a:t>
            </a:r>
          </a:p>
        </p:txBody>
      </p:sp>
    </p:spTree>
    <p:extLst>
      <p:ext uri="{BB962C8B-B14F-4D97-AF65-F5344CB8AC3E}">
        <p14:creationId xmlns:p14="http://schemas.microsoft.com/office/powerpoint/2010/main" val="207612917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52650" y="2662564"/>
            <a:ext cx="7886700" cy="1031051"/>
          </a:xfrm>
          <a:prstGeom prst="rect">
            <a:avLst/>
          </a:prstGeom>
          <a:noFill/>
        </p:spPr>
        <p:txBody>
          <a:bodyPr wrap="square" rtlCol="0">
            <a:spAutoFit/>
          </a:bodyPr>
          <a:lstStyle/>
          <a:p>
            <a:pPr>
              <a:spcAft>
                <a:spcPts val="600"/>
              </a:spcAft>
            </a:pPr>
            <a:r>
              <a:rPr lang="en-US" sz="2000" b="1" dirty="0"/>
              <a:t>You will have to understand the command line first:</a:t>
            </a:r>
          </a:p>
          <a:p>
            <a:r>
              <a:rPr lang="en-US" dirty="0"/>
              <a:t>Mac: Applications/Utilities/Terminal</a:t>
            </a:r>
          </a:p>
          <a:p>
            <a:pPr>
              <a:spcAft>
                <a:spcPts val="600"/>
              </a:spcAft>
            </a:pPr>
            <a:r>
              <a:rPr lang="en-US" dirty="0"/>
              <a:t>PC: Start Button-&gt;search “</a:t>
            </a:r>
            <a:r>
              <a:rPr lang="en-US" dirty="0" err="1"/>
              <a:t>cmd</a:t>
            </a:r>
            <a:r>
              <a:rPr lang="en-US" dirty="0"/>
              <a:t>”</a:t>
            </a:r>
          </a:p>
        </p:txBody>
      </p:sp>
      <p:sp>
        <p:nvSpPr>
          <p:cNvPr id="7" name="Title 1"/>
          <p:cNvSpPr txBox="1">
            <a:spLocks/>
          </p:cNvSpPr>
          <p:nvPr/>
        </p:nvSpPr>
        <p:spPr>
          <a:xfrm>
            <a:off x="2152650" y="402237"/>
            <a:ext cx="78867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200" b="1" kern="1200">
                <a:solidFill>
                  <a:schemeClr val="tx1"/>
                </a:solidFill>
                <a:latin typeface="+mn-lt"/>
                <a:ea typeface="+mj-ea"/>
                <a:cs typeface="+mj-cs"/>
              </a:defRPr>
            </a:lvl1pPr>
          </a:lstStyle>
          <a:p>
            <a:r>
              <a:rPr lang="en-US" dirty="0"/>
              <a:t>Storage and Backup</a:t>
            </a:r>
            <a:br>
              <a:rPr lang="en-US" dirty="0"/>
            </a:br>
            <a:endParaRPr lang="en-US" sz="2000" b="0"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44584" y="4048989"/>
            <a:ext cx="3664826" cy="2410137"/>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87327" y="3547358"/>
            <a:ext cx="3568627" cy="2765511"/>
          </a:xfrm>
          <a:prstGeom prst="rect">
            <a:avLst/>
          </a:prstGeom>
        </p:spPr>
      </p:pic>
      <p:sp>
        <p:nvSpPr>
          <p:cNvPr id="10" name="Content Placeholder 2"/>
          <p:cNvSpPr txBox="1">
            <a:spLocks/>
          </p:cNvSpPr>
          <p:nvPr/>
        </p:nvSpPr>
        <p:spPr>
          <a:xfrm>
            <a:off x="2733800" y="1405653"/>
            <a:ext cx="6951221" cy="12069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File syncing tools that exist on your machine already:</a:t>
            </a:r>
          </a:p>
          <a:p>
            <a:pPr lvl="1"/>
            <a:r>
              <a:rPr lang="en-US" dirty="0"/>
              <a:t>Mac: </a:t>
            </a:r>
            <a:r>
              <a:rPr lang="en-US" dirty="0" err="1"/>
              <a:t>rsync</a:t>
            </a:r>
            <a:endParaRPr lang="en-US" dirty="0"/>
          </a:p>
          <a:p>
            <a:pPr lvl="1"/>
            <a:r>
              <a:rPr lang="en-US" dirty="0"/>
              <a:t>PC: </a:t>
            </a:r>
            <a:r>
              <a:rPr lang="en-US" dirty="0" err="1"/>
              <a:t>xcopy</a:t>
            </a:r>
            <a:endParaRPr lang="en-US" dirty="0"/>
          </a:p>
        </p:txBody>
      </p:sp>
    </p:spTree>
    <p:extLst>
      <p:ext uri="{BB962C8B-B14F-4D97-AF65-F5344CB8AC3E}">
        <p14:creationId xmlns:p14="http://schemas.microsoft.com/office/powerpoint/2010/main" val="3792069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and Backup</a:t>
            </a:r>
            <a:endParaRPr lang="en-US" dirty="0"/>
          </a:p>
        </p:txBody>
      </p:sp>
      <p:sp>
        <p:nvSpPr>
          <p:cNvPr id="3" name="Content Placeholder 2"/>
          <p:cNvSpPr>
            <a:spLocks noGrp="1"/>
          </p:cNvSpPr>
          <p:nvPr>
            <p:ph idx="1"/>
          </p:nvPr>
        </p:nvSpPr>
        <p:spPr/>
        <p:txBody>
          <a:bodyPr/>
          <a:lstStyle/>
          <a:p>
            <a:r>
              <a:rPr lang="en-US" dirty="0" smtClean="0"/>
              <a:t>PC: </a:t>
            </a:r>
            <a:r>
              <a:rPr lang="en-US" dirty="0" err="1" smtClean="0"/>
              <a:t>xcopy</a:t>
            </a:r>
            <a:endParaRPr lang="en-US" dirty="0" smtClean="0"/>
          </a:p>
          <a:p>
            <a:pPr marL="457200" lvl="1" indent="0">
              <a:buNone/>
            </a:pPr>
            <a:r>
              <a:rPr lang="en-US" dirty="0" smtClean="0"/>
              <a:t>-&gt; </a:t>
            </a:r>
            <a:r>
              <a:rPr lang="en-US" dirty="0" err="1" smtClean="0"/>
              <a:t>xcopy</a:t>
            </a:r>
            <a:r>
              <a:rPr lang="en-US" dirty="0" smtClean="0"/>
              <a:t> &lt;source&gt; &lt;destination&gt; [&lt;options&gt;]</a:t>
            </a:r>
          </a:p>
          <a:p>
            <a:pPr marL="457200" lvl="1" indent="0">
              <a:buNone/>
            </a:pPr>
            <a:endParaRPr lang="en-US" dirty="0" smtClean="0"/>
          </a:p>
          <a:p>
            <a:pPr marL="457200" lvl="1" indent="0">
              <a:buNone/>
            </a:pPr>
            <a:r>
              <a:rPr lang="en-US" sz="1600" b="1" dirty="0"/>
              <a:t>-&gt; </a:t>
            </a:r>
            <a:r>
              <a:rPr lang="en-US" sz="1600" b="1" dirty="0" err="1"/>
              <a:t>xcopy</a:t>
            </a:r>
            <a:r>
              <a:rPr lang="en-US" sz="1600" b="1" dirty="0"/>
              <a:t> c:\Users\tnorris\Documents\MapData\*.* G:\MapData /D /S /Y</a:t>
            </a:r>
          </a:p>
          <a:p>
            <a:pPr marL="457200" lvl="1" indent="0">
              <a:buNone/>
            </a:pPr>
            <a:r>
              <a:rPr lang="en-US" sz="1600" dirty="0"/>
              <a:t>This copies all </a:t>
            </a:r>
            <a:r>
              <a:rPr lang="en-US" sz="1600" i="1" dirty="0"/>
              <a:t>NEWER</a:t>
            </a:r>
            <a:r>
              <a:rPr lang="en-US" sz="1600" dirty="0"/>
              <a:t> files from the </a:t>
            </a:r>
            <a:r>
              <a:rPr lang="en-US" sz="1600" dirty="0" err="1"/>
              <a:t>MapData</a:t>
            </a:r>
            <a:r>
              <a:rPr lang="en-US" sz="1600" dirty="0"/>
              <a:t> directory on the local machine to the backup </a:t>
            </a:r>
            <a:r>
              <a:rPr lang="en-US" sz="1600" dirty="0" err="1"/>
              <a:t>MapData</a:t>
            </a:r>
            <a:r>
              <a:rPr lang="en-US" sz="1600" dirty="0"/>
              <a:t> folder on an external hard drive.</a:t>
            </a:r>
          </a:p>
          <a:p>
            <a:pPr marL="457200" lvl="1" indent="0">
              <a:buNone/>
            </a:pPr>
            <a:endParaRPr lang="en-US" sz="1600" dirty="0"/>
          </a:p>
          <a:p>
            <a:pPr marL="457200" lvl="1" indent="0">
              <a:buNone/>
            </a:pPr>
            <a:r>
              <a:rPr lang="en-US" sz="1600" b="1" dirty="0"/>
              <a:t>-&gt; </a:t>
            </a:r>
            <a:r>
              <a:rPr lang="en-US" sz="1600" b="1" dirty="0" err="1"/>
              <a:t>xcopy</a:t>
            </a:r>
            <a:r>
              <a:rPr lang="en-US" sz="1600" b="1" dirty="0"/>
              <a:t> /?</a:t>
            </a:r>
          </a:p>
          <a:p>
            <a:pPr marL="457200" lvl="1" indent="0">
              <a:buNone/>
            </a:pPr>
            <a:r>
              <a:rPr lang="en-US" sz="1600" dirty="0"/>
              <a:t>This will show all of the options for the </a:t>
            </a:r>
            <a:r>
              <a:rPr lang="en-US" sz="1600" dirty="0" err="1"/>
              <a:t>xcopy</a:t>
            </a:r>
            <a:r>
              <a:rPr lang="en-US" sz="1600" dirty="0"/>
              <a:t> command. You can see that /D tells </a:t>
            </a:r>
            <a:r>
              <a:rPr lang="en-US" sz="1600" dirty="0" err="1"/>
              <a:t>xcopy</a:t>
            </a:r>
            <a:r>
              <a:rPr lang="en-US" sz="1600" dirty="0"/>
              <a:t> to only copy newer files, /S goes through all sub-directories, and /Y tells </a:t>
            </a:r>
            <a:r>
              <a:rPr lang="en-US" sz="1600" dirty="0" err="1"/>
              <a:t>xcopy</a:t>
            </a:r>
            <a:r>
              <a:rPr lang="en-US" sz="1600" dirty="0"/>
              <a:t> to proceed without asking the user to confirm (be careful!!)</a:t>
            </a:r>
          </a:p>
        </p:txBody>
      </p:sp>
      <p:sp>
        <p:nvSpPr>
          <p:cNvPr id="4" name="TextBox 3"/>
          <p:cNvSpPr txBox="1"/>
          <p:nvPr/>
        </p:nvSpPr>
        <p:spPr>
          <a:xfrm>
            <a:off x="2299961" y="5663047"/>
            <a:ext cx="7649786" cy="646331"/>
          </a:xfrm>
          <a:prstGeom prst="rect">
            <a:avLst/>
          </a:prstGeom>
          <a:solidFill>
            <a:schemeClr val="accent4">
              <a:lumMod val="40000"/>
              <a:lumOff val="60000"/>
            </a:schemeClr>
          </a:solidFill>
        </p:spPr>
        <p:txBody>
          <a:bodyPr wrap="none" rtlCol="0">
            <a:spAutoFit/>
          </a:bodyPr>
          <a:lstStyle/>
          <a:p>
            <a:r>
              <a:rPr lang="en-US" dirty="0"/>
              <a:t>If this interests you, watch for the “Software Carpentry” workshops here at UM.</a:t>
            </a:r>
          </a:p>
          <a:p>
            <a:r>
              <a:rPr lang="en-US" dirty="0"/>
              <a:t>These are two day introductory programming workshops.</a:t>
            </a:r>
          </a:p>
        </p:txBody>
      </p:sp>
    </p:spTree>
    <p:extLst>
      <p:ext uri="{BB962C8B-B14F-4D97-AF65-F5344CB8AC3E}">
        <p14:creationId xmlns:p14="http://schemas.microsoft.com/office/powerpoint/2010/main" val="260644841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and Backup</a:t>
            </a:r>
            <a:endParaRPr lang="en-US" dirty="0"/>
          </a:p>
        </p:txBody>
      </p:sp>
      <p:sp>
        <p:nvSpPr>
          <p:cNvPr id="3" name="Content Placeholder 2"/>
          <p:cNvSpPr>
            <a:spLocks noGrp="1"/>
          </p:cNvSpPr>
          <p:nvPr>
            <p:ph idx="1"/>
          </p:nvPr>
        </p:nvSpPr>
        <p:spPr>
          <a:xfrm>
            <a:off x="1986915" y="1825625"/>
            <a:ext cx="8218170" cy="4351338"/>
          </a:xfrm>
        </p:spPr>
        <p:txBody>
          <a:bodyPr/>
          <a:lstStyle/>
          <a:p>
            <a:r>
              <a:rPr lang="en-US" dirty="0" smtClean="0"/>
              <a:t>Mac: </a:t>
            </a:r>
            <a:r>
              <a:rPr lang="en-US" dirty="0" err="1" smtClean="0"/>
              <a:t>rsync</a:t>
            </a:r>
            <a:endParaRPr lang="en-US" dirty="0" smtClean="0"/>
          </a:p>
          <a:p>
            <a:pPr marL="457200" lvl="1" indent="0">
              <a:buNone/>
            </a:pPr>
            <a:r>
              <a:rPr lang="en-US" dirty="0" smtClean="0"/>
              <a:t>% </a:t>
            </a:r>
            <a:r>
              <a:rPr lang="en-US" dirty="0" err="1" smtClean="0"/>
              <a:t>rsync</a:t>
            </a:r>
            <a:r>
              <a:rPr lang="en-US" dirty="0" smtClean="0"/>
              <a:t> [&lt;options&gt;] &lt;source&gt; &lt;destination&gt;</a:t>
            </a:r>
          </a:p>
          <a:p>
            <a:pPr marL="457200" lvl="1" indent="0">
              <a:buNone/>
            </a:pPr>
            <a:endParaRPr lang="en-US" dirty="0" smtClean="0"/>
          </a:p>
          <a:p>
            <a:pPr marL="457200" lvl="1" indent="0">
              <a:buNone/>
            </a:pPr>
            <a:r>
              <a:rPr lang="en-US" sz="1600" b="1" dirty="0"/>
              <a:t>% </a:t>
            </a:r>
            <a:r>
              <a:rPr lang="en-US" sz="1600" b="1" dirty="0" err="1"/>
              <a:t>rsync</a:t>
            </a:r>
            <a:r>
              <a:rPr lang="en-US" sz="1600" b="1" dirty="0"/>
              <a:t> -</a:t>
            </a:r>
            <a:r>
              <a:rPr lang="en-US" sz="1600" b="1" dirty="0" err="1"/>
              <a:t>arvu</a:t>
            </a:r>
            <a:r>
              <a:rPr lang="en-US" sz="1600" b="1" dirty="0"/>
              <a:t> /Users/tnorris/Documents/</a:t>
            </a:r>
            <a:r>
              <a:rPr lang="en-US" sz="1600" b="1" dirty="0" err="1"/>
              <a:t>MapData</a:t>
            </a:r>
            <a:r>
              <a:rPr lang="en-US" sz="1600" b="1" dirty="0"/>
              <a:t>/* /Volumes/</a:t>
            </a:r>
            <a:r>
              <a:rPr lang="en-US" sz="1600" b="1" dirty="0" err="1"/>
              <a:t>MyDrive</a:t>
            </a:r>
            <a:r>
              <a:rPr lang="en-US" sz="1600" b="1" dirty="0"/>
              <a:t>/</a:t>
            </a:r>
            <a:r>
              <a:rPr lang="en-US" sz="1600" b="1" dirty="0" err="1"/>
              <a:t>MapDataFB</a:t>
            </a:r>
            <a:r>
              <a:rPr lang="en-US" sz="1600" b="1" dirty="0"/>
              <a:t> </a:t>
            </a:r>
          </a:p>
          <a:p>
            <a:pPr marL="457200" lvl="1" indent="0">
              <a:buNone/>
            </a:pPr>
            <a:r>
              <a:rPr lang="en-US" sz="1600" dirty="0"/>
              <a:t>This copies all </a:t>
            </a:r>
            <a:r>
              <a:rPr lang="en-US" sz="1600" i="1" dirty="0"/>
              <a:t>NEWER</a:t>
            </a:r>
            <a:r>
              <a:rPr lang="en-US" sz="1600" dirty="0"/>
              <a:t> files from the </a:t>
            </a:r>
            <a:r>
              <a:rPr lang="en-US" sz="1600" dirty="0" err="1"/>
              <a:t>MapData</a:t>
            </a:r>
            <a:r>
              <a:rPr lang="en-US" sz="1600" dirty="0"/>
              <a:t> directory on the local machine to the backup </a:t>
            </a:r>
            <a:r>
              <a:rPr lang="en-US" sz="1600" dirty="0" err="1"/>
              <a:t>MapDataFB</a:t>
            </a:r>
            <a:r>
              <a:rPr lang="en-US" sz="1600" dirty="0"/>
              <a:t> folder on an external hard drive named “</a:t>
            </a:r>
            <a:r>
              <a:rPr lang="en-US" sz="1600" dirty="0" err="1"/>
              <a:t>MyDrive</a:t>
            </a:r>
            <a:r>
              <a:rPr lang="en-US" sz="1600" dirty="0"/>
              <a:t>”.</a:t>
            </a:r>
          </a:p>
          <a:p>
            <a:pPr marL="457200" lvl="1" indent="0">
              <a:buNone/>
            </a:pPr>
            <a:endParaRPr lang="en-US" sz="1600" dirty="0"/>
          </a:p>
          <a:p>
            <a:pPr marL="457200" lvl="1" indent="0">
              <a:buNone/>
            </a:pPr>
            <a:r>
              <a:rPr lang="en-US" sz="1600" b="1" dirty="0"/>
              <a:t>% man </a:t>
            </a:r>
            <a:r>
              <a:rPr lang="en-US" sz="1600" b="1" dirty="0" err="1"/>
              <a:t>rsync</a:t>
            </a:r>
            <a:endParaRPr lang="en-US" sz="1600" b="1" dirty="0"/>
          </a:p>
          <a:p>
            <a:pPr marL="457200" lvl="1" indent="0">
              <a:buNone/>
            </a:pPr>
            <a:r>
              <a:rPr lang="en-US" sz="1600" dirty="0"/>
              <a:t>This will show all of the options for the </a:t>
            </a:r>
            <a:r>
              <a:rPr lang="en-US" sz="1600" dirty="0" err="1"/>
              <a:t>rsync</a:t>
            </a:r>
            <a:r>
              <a:rPr lang="en-US" sz="1600" dirty="0"/>
              <a:t> command. You can see that -a tells </a:t>
            </a:r>
            <a:r>
              <a:rPr lang="en-US" sz="1600" dirty="0" err="1"/>
              <a:t>rsync</a:t>
            </a:r>
            <a:r>
              <a:rPr lang="en-US" sz="1600" dirty="0"/>
              <a:t> preserve archival information (date stamps, owners, permissions), -r tells </a:t>
            </a:r>
            <a:r>
              <a:rPr lang="en-US" sz="1600" dirty="0" err="1"/>
              <a:t>rsync</a:t>
            </a:r>
            <a:r>
              <a:rPr lang="en-US" sz="1600" dirty="0"/>
              <a:t> to go through all sub-directories, -v tells </a:t>
            </a:r>
            <a:r>
              <a:rPr lang="en-US" sz="1600" dirty="0" err="1"/>
              <a:t>rsync</a:t>
            </a:r>
            <a:r>
              <a:rPr lang="en-US" sz="1600" dirty="0"/>
              <a:t> to tell you what it is doing (which files it copied), and –u will only update newer files and skip older files.</a:t>
            </a:r>
          </a:p>
        </p:txBody>
      </p:sp>
      <p:sp>
        <p:nvSpPr>
          <p:cNvPr id="4" name="TextBox 3"/>
          <p:cNvSpPr txBox="1"/>
          <p:nvPr/>
        </p:nvSpPr>
        <p:spPr>
          <a:xfrm>
            <a:off x="2299961" y="5663047"/>
            <a:ext cx="7649786" cy="646331"/>
          </a:xfrm>
          <a:prstGeom prst="rect">
            <a:avLst/>
          </a:prstGeom>
          <a:solidFill>
            <a:schemeClr val="accent4">
              <a:lumMod val="40000"/>
              <a:lumOff val="60000"/>
            </a:schemeClr>
          </a:solidFill>
        </p:spPr>
        <p:txBody>
          <a:bodyPr wrap="none" rtlCol="0">
            <a:spAutoFit/>
          </a:bodyPr>
          <a:lstStyle/>
          <a:p>
            <a:r>
              <a:rPr lang="en-US" dirty="0"/>
              <a:t>If this interests you, watch for the “Software Carpentry” workshops here at UM.</a:t>
            </a:r>
          </a:p>
          <a:p>
            <a:r>
              <a:rPr lang="en-US" dirty="0"/>
              <a:t>These are two day introductory programming workshops.</a:t>
            </a:r>
          </a:p>
        </p:txBody>
      </p:sp>
    </p:spTree>
    <p:extLst>
      <p:ext uri="{BB962C8B-B14F-4D97-AF65-F5344CB8AC3E}">
        <p14:creationId xmlns:p14="http://schemas.microsoft.com/office/powerpoint/2010/main" val="87284112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and Backup</a:t>
            </a:r>
            <a:endParaRPr lang="en-US" dirty="0"/>
          </a:p>
        </p:txBody>
      </p:sp>
      <p:sp>
        <p:nvSpPr>
          <p:cNvPr id="3" name="Content Placeholder 2"/>
          <p:cNvSpPr>
            <a:spLocks noGrp="1"/>
          </p:cNvSpPr>
          <p:nvPr>
            <p:ph idx="1"/>
          </p:nvPr>
        </p:nvSpPr>
        <p:spPr>
          <a:xfrm>
            <a:off x="1986915" y="1825625"/>
            <a:ext cx="8218170" cy="4351338"/>
          </a:xfrm>
        </p:spPr>
        <p:txBody>
          <a:bodyPr/>
          <a:lstStyle/>
          <a:p>
            <a:pPr>
              <a:spcAft>
                <a:spcPts val="1200"/>
              </a:spcAft>
            </a:pPr>
            <a:r>
              <a:rPr lang="en-US" dirty="0" smtClean="0"/>
              <a:t>If you need space at the University of Miami go to the Center for Computational Science (CCS)</a:t>
            </a:r>
          </a:p>
          <a:p>
            <a:pPr lvl="1"/>
            <a:r>
              <a:rPr lang="en-US" sz="1800" dirty="0"/>
              <a:t>They sell space using the condo model</a:t>
            </a:r>
          </a:p>
          <a:p>
            <a:pPr lvl="1"/>
            <a:r>
              <a:rPr lang="en-US" sz="1800" dirty="0"/>
              <a:t>~28 TB for $7,000 (2015) – in perpetuity</a:t>
            </a:r>
          </a:p>
          <a:p>
            <a:pPr lvl="1"/>
            <a:r>
              <a:rPr lang="en-US" sz="1800" dirty="0"/>
              <a:t>Not necessarily backed up (but it is raided)</a:t>
            </a:r>
          </a:p>
          <a:p>
            <a:pPr lvl="1"/>
            <a:r>
              <a:rPr lang="en-US" sz="1800" dirty="0"/>
              <a:t>Talk to </a:t>
            </a:r>
            <a:r>
              <a:rPr lang="en-US" sz="1800" dirty="0">
                <a:hlinkClick r:id="rId3"/>
              </a:rPr>
              <a:t>Joel Zysman</a:t>
            </a:r>
            <a:r>
              <a:rPr lang="en-US" sz="1800" dirty="0"/>
              <a:t> at CCS</a:t>
            </a:r>
          </a:p>
        </p:txBody>
      </p:sp>
    </p:spTree>
    <p:extLst>
      <p:ext uri="{BB962C8B-B14F-4D97-AF65-F5344CB8AC3E}">
        <p14:creationId xmlns:p14="http://schemas.microsoft.com/office/powerpoint/2010/main" val="42468920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important is your data?</a:t>
            </a:r>
            <a:endParaRPr lang="en-US" dirty="0"/>
          </a:p>
        </p:txBody>
      </p:sp>
      <p:sp>
        <p:nvSpPr>
          <p:cNvPr id="3" name="Content Placeholder 2"/>
          <p:cNvSpPr>
            <a:spLocks noGrp="1"/>
          </p:cNvSpPr>
          <p:nvPr>
            <p:ph idx="1"/>
          </p:nvPr>
        </p:nvSpPr>
        <p:spPr>
          <a:xfrm>
            <a:off x="4665518" y="2122198"/>
            <a:ext cx="2860964" cy="4351338"/>
          </a:xfrm>
        </p:spPr>
        <p:txBody>
          <a:bodyPr/>
          <a:lstStyle/>
          <a:p>
            <a:pPr marL="0" indent="0" algn="ctr">
              <a:lnSpc>
                <a:spcPct val="150000"/>
              </a:lnSpc>
              <a:buNone/>
            </a:pPr>
            <a:r>
              <a:rPr lang="en-US" dirty="0"/>
              <a:t>t</a:t>
            </a:r>
            <a:r>
              <a:rPr lang="en-US" dirty="0" smtClean="0"/>
              <a:t>ake a moment of </a:t>
            </a:r>
            <a:r>
              <a:rPr lang="en-US" b="1" dirty="0" smtClean="0"/>
              <a:t>silence</a:t>
            </a:r>
            <a:r>
              <a:rPr lang="en-US" dirty="0" smtClean="0"/>
              <a:t> to </a:t>
            </a:r>
            <a:r>
              <a:rPr lang="en-US" b="1" dirty="0" smtClean="0"/>
              <a:t>imagine</a:t>
            </a:r>
            <a:r>
              <a:rPr lang="en-US" dirty="0" smtClean="0"/>
              <a:t> what would happen if your </a:t>
            </a:r>
            <a:r>
              <a:rPr lang="en-US" b="1" dirty="0" smtClean="0"/>
              <a:t>computer</a:t>
            </a:r>
            <a:r>
              <a:rPr lang="en-US" dirty="0" smtClean="0"/>
              <a:t> </a:t>
            </a:r>
            <a:r>
              <a:rPr lang="en-US" b="1" dirty="0" smtClean="0"/>
              <a:t>failed today</a:t>
            </a:r>
            <a:endParaRPr lang="en-US" b="1" dirty="0"/>
          </a:p>
        </p:txBody>
      </p:sp>
    </p:spTree>
    <p:extLst>
      <p:ext uri="{BB962C8B-B14F-4D97-AF65-F5344CB8AC3E}">
        <p14:creationId xmlns:p14="http://schemas.microsoft.com/office/powerpoint/2010/main" val="37424720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data loss scenarios</a:t>
            </a:r>
            <a:endParaRPr lang="en-US" dirty="0"/>
          </a:p>
        </p:txBody>
      </p:sp>
      <p:sp>
        <p:nvSpPr>
          <p:cNvPr id="3" name="Content Placeholder 2"/>
          <p:cNvSpPr>
            <a:spLocks noGrp="1"/>
          </p:cNvSpPr>
          <p:nvPr>
            <p:ph idx="1"/>
          </p:nvPr>
        </p:nvSpPr>
        <p:spPr>
          <a:xfrm>
            <a:off x="2763982" y="1825625"/>
            <a:ext cx="8589818" cy="4351338"/>
          </a:xfrm>
        </p:spPr>
        <p:txBody>
          <a:bodyPr>
            <a:normAutofit fontScale="92500" lnSpcReduction="10000"/>
          </a:bodyPr>
          <a:lstStyle/>
          <a:p>
            <a:r>
              <a:rPr lang="en-US" dirty="0" smtClean="0"/>
              <a:t>Hardware failure</a:t>
            </a:r>
          </a:p>
          <a:p>
            <a:pPr lvl="1"/>
            <a:r>
              <a:rPr lang="en-US" dirty="0" smtClean="0"/>
              <a:t>Disk drive in the computer</a:t>
            </a:r>
          </a:p>
          <a:p>
            <a:pPr lvl="1"/>
            <a:r>
              <a:rPr lang="en-US" dirty="0" smtClean="0"/>
              <a:t>Solid state memory devices (internal drives and external thumb drives)</a:t>
            </a:r>
          </a:p>
          <a:p>
            <a:r>
              <a:rPr lang="en-US" dirty="0" smtClean="0"/>
              <a:t>Unexpected power problem</a:t>
            </a:r>
          </a:p>
          <a:p>
            <a:pPr lvl="1"/>
            <a:r>
              <a:rPr lang="en-US" dirty="0" smtClean="0"/>
              <a:t>Power surge/drop</a:t>
            </a:r>
          </a:p>
          <a:p>
            <a:pPr lvl="1"/>
            <a:r>
              <a:rPr lang="en-US" dirty="0" smtClean="0"/>
              <a:t>Something touches your computer too much (child/pet)</a:t>
            </a:r>
          </a:p>
          <a:p>
            <a:r>
              <a:rPr lang="en-US" dirty="0" smtClean="0"/>
              <a:t>Catastrophic event</a:t>
            </a:r>
          </a:p>
          <a:p>
            <a:pPr lvl="1"/>
            <a:r>
              <a:rPr lang="en-US" dirty="0" smtClean="0"/>
              <a:t>Hurricane</a:t>
            </a:r>
          </a:p>
          <a:p>
            <a:pPr lvl="1"/>
            <a:r>
              <a:rPr lang="en-US" dirty="0" smtClean="0"/>
              <a:t>Other</a:t>
            </a:r>
          </a:p>
          <a:p>
            <a:r>
              <a:rPr lang="en-US" dirty="0" smtClean="0"/>
              <a:t>Device accidents</a:t>
            </a:r>
          </a:p>
          <a:p>
            <a:pPr lvl="1"/>
            <a:r>
              <a:rPr lang="en-US" dirty="0" smtClean="0"/>
              <a:t>Stolen</a:t>
            </a:r>
          </a:p>
          <a:p>
            <a:pPr lvl="1"/>
            <a:r>
              <a:rPr lang="en-US" dirty="0" smtClean="0"/>
              <a:t>Dropped/spilled/</a:t>
            </a:r>
            <a:r>
              <a:rPr lang="en-US" dirty="0" err="1" smtClean="0"/>
              <a:t>etc</a:t>
            </a:r>
            <a:endParaRPr lang="en-US" dirty="0" smtClean="0"/>
          </a:p>
          <a:p>
            <a:pPr lvl="1"/>
            <a:r>
              <a:rPr lang="en-US" dirty="0" smtClean="0"/>
              <a:t>Pressed “format” accidentally</a:t>
            </a:r>
            <a:endParaRPr lang="en-US" dirty="0"/>
          </a:p>
        </p:txBody>
      </p:sp>
    </p:spTree>
    <p:extLst>
      <p:ext uri="{BB962C8B-B14F-4D97-AF65-F5344CB8AC3E}">
        <p14:creationId xmlns:p14="http://schemas.microsoft.com/office/powerpoint/2010/main" val="4251971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500"/>
                                        <p:tgtEl>
                                          <p:spTgt spid="3">
                                            <p:txEl>
                                              <p:pRg st="10" end="10"/>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fade">
                                      <p:cBhvr>
                                        <p:cTn id="46" dur="500"/>
                                        <p:tgtEl>
                                          <p:spTgt spid="3">
                                            <p:txEl>
                                              <p:pRg st="11" end="11"/>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Effect transition="in" filter="fade">
                                      <p:cBhvr>
                                        <p:cTn id="49"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again</a:t>
            </a:r>
            <a:endParaRPr lang="en-US" dirty="0"/>
          </a:p>
        </p:txBody>
      </p:sp>
      <p:sp>
        <p:nvSpPr>
          <p:cNvPr id="3" name="Content Placeholder 2"/>
          <p:cNvSpPr>
            <a:spLocks noGrp="1"/>
          </p:cNvSpPr>
          <p:nvPr>
            <p:ph idx="1"/>
          </p:nvPr>
        </p:nvSpPr>
        <p:spPr>
          <a:xfrm>
            <a:off x="2791690" y="2386734"/>
            <a:ext cx="7349837" cy="4351338"/>
          </a:xfrm>
        </p:spPr>
        <p:txBody>
          <a:bodyPr/>
          <a:lstStyle/>
          <a:p>
            <a:pPr marL="0" indent="0">
              <a:buNone/>
            </a:pPr>
            <a:r>
              <a:rPr lang="en-US" dirty="0"/>
              <a:t>t</a:t>
            </a:r>
            <a:r>
              <a:rPr lang="en-US" dirty="0" smtClean="0"/>
              <a:t>his will get personal</a:t>
            </a:r>
          </a:p>
          <a:p>
            <a:pPr marL="0" indent="0">
              <a:buNone/>
            </a:pPr>
            <a:endParaRPr lang="en-US" dirty="0"/>
          </a:p>
          <a:p>
            <a:pPr marL="0" indent="0">
              <a:buNone/>
            </a:pPr>
            <a:r>
              <a:rPr lang="en-US" dirty="0" smtClean="0"/>
              <a:t>	it CAN happen to you</a:t>
            </a:r>
          </a:p>
          <a:p>
            <a:pPr marL="0" indent="0">
              <a:buNone/>
            </a:pPr>
            <a:endParaRPr lang="en-US" dirty="0"/>
          </a:p>
          <a:p>
            <a:pPr marL="0" indent="0">
              <a:buNone/>
            </a:pPr>
            <a:r>
              <a:rPr lang="en-US" dirty="0" smtClean="0"/>
              <a:t>		it is LIKELY that it will happen to you</a:t>
            </a:r>
            <a:endParaRPr lang="en-US" dirty="0"/>
          </a:p>
        </p:txBody>
      </p:sp>
    </p:spTree>
    <p:extLst>
      <p:ext uri="{BB962C8B-B14F-4D97-AF65-F5344CB8AC3E}">
        <p14:creationId xmlns:p14="http://schemas.microsoft.com/office/powerpoint/2010/main" val="2841068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descr="UCSC.ResearchCycle_BlueWords_highRes2-23-2015cc-by-nc.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72266" y="463668"/>
            <a:ext cx="7192854" cy="5657919"/>
          </a:xfrm>
          <a:prstGeom prst="rect">
            <a:avLst/>
          </a:prstGeom>
        </p:spPr>
      </p:pic>
      <p:sp>
        <p:nvSpPr>
          <p:cNvPr id="4" name="Rectangle 3"/>
          <p:cNvSpPr/>
          <p:nvPr/>
        </p:nvSpPr>
        <p:spPr>
          <a:xfrm>
            <a:off x="7660118" y="6096899"/>
            <a:ext cx="3788217" cy="307777"/>
          </a:xfrm>
          <a:prstGeom prst="rect">
            <a:avLst/>
          </a:prstGeom>
        </p:spPr>
        <p:txBody>
          <a:bodyPr wrap="none">
            <a:spAutoFit/>
          </a:bodyPr>
          <a:lstStyle/>
          <a:p>
            <a:r>
              <a:rPr lang="en-US" sz="1400" dirty="0">
                <a:solidFill>
                  <a:srgbClr val="595959"/>
                </a:solidFill>
              </a:rPr>
              <a:t>http://</a:t>
            </a:r>
            <a:r>
              <a:rPr lang="en-US" sz="1400" dirty="0" err="1">
                <a:solidFill>
                  <a:srgbClr val="595959"/>
                </a:solidFill>
              </a:rPr>
              <a:t>guides.library.ucsc.edu</a:t>
            </a:r>
            <a:r>
              <a:rPr lang="en-US" sz="1400" dirty="0">
                <a:solidFill>
                  <a:srgbClr val="595959"/>
                </a:solidFill>
              </a:rPr>
              <a:t>/</a:t>
            </a:r>
            <a:r>
              <a:rPr lang="en-US" sz="1400" dirty="0" err="1">
                <a:solidFill>
                  <a:srgbClr val="595959"/>
                </a:solidFill>
              </a:rPr>
              <a:t>datamanagement</a:t>
            </a:r>
            <a:r>
              <a:rPr lang="en-US" sz="1400" dirty="0">
                <a:solidFill>
                  <a:srgbClr val="595959"/>
                </a:solidFill>
              </a:rPr>
              <a:t>/</a:t>
            </a:r>
          </a:p>
        </p:txBody>
      </p:sp>
      <p:sp>
        <p:nvSpPr>
          <p:cNvPr id="5" name="Oval 4"/>
          <p:cNvSpPr/>
          <p:nvPr/>
        </p:nvSpPr>
        <p:spPr>
          <a:xfrm>
            <a:off x="6719741" y="2763982"/>
            <a:ext cx="1880754" cy="188075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6096000" y="4745216"/>
            <a:ext cx="1011944" cy="101194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0507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2123091" y="1635508"/>
            <a:ext cx="7993117" cy="4737551"/>
          </a:xfrm>
        </p:spPr>
        <p:txBody>
          <a:bodyPr>
            <a:noAutofit/>
          </a:bodyPr>
          <a:lstStyle/>
          <a:p>
            <a:pPr>
              <a:buClr>
                <a:schemeClr val="accent1">
                  <a:lumMod val="75000"/>
                </a:schemeClr>
              </a:buClr>
              <a:buSzPct val="100000"/>
            </a:pPr>
            <a:r>
              <a:rPr lang="en-US" b="1" dirty="0" smtClean="0"/>
              <a:t>Data Protection</a:t>
            </a:r>
          </a:p>
          <a:p>
            <a:pPr lvl="1">
              <a:buClr>
                <a:schemeClr val="accent1">
                  <a:lumMod val="75000"/>
                </a:schemeClr>
              </a:buClr>
              <a:buSzPct val="90000"/>
              <a:buFont typeface="Courier New" pitchFamily="49" charset="0"/>
              <a:buChar char="o"/>
            </a:pPr>
            <a:r>
              <a:rPr lang="en-US" dirty="0" smtClean="0"/>
              <a:t>Includes topics such as backups,  archives, and preservation; also includes physical security, encryption, and others not addressed here</a:t>
            </a:r>
          </a:p>
          <a:p>
            <a:pPr lvl="2">
              <a:buClr>
                <a:schemeClr val="accent1">
                  <a:lumMod val="75000"/>
                </a:schemeClr>
              </a:buClr>
              <a:buSzPct val="100000"/>
            </a:pPr>
            <a:r>
              <a:rPr lang="en-US" dirty="0" smtClean="0"/>
              <a:t>We will be talking security on Wednesday</a:t>
            </a:r>
          </a:p>
          <a:p>
            <a:pPr>
              <a:buClr>
                <a:schemeClr val="accent1">
                  <a:lumMod val="75000"/>
                </a:schemeClr>
              </a:buClr>
              <a:buSzPct val="100000"/>
            </a:pPr>
            <a:r>
              <a:rPr lang="en-US" dirty="0" smtClean="0"/>
              <a:t>Terms “</a:t>
            </a:r>
            <a:r>
              <a:rPr lang="en-US" b="1" dirty="0" smtClean="0"/>
              <a:t>backups</a:t>
            </a:r>
            <a:r>
              <a:rPr lang="en-US" dirty="0" smtClean="0"/>
              <a:t>” and “</a:t>
            </a:r>
            <a:r>
              <a:rPr lang="en-US" b="1" dirty="0" smtClean="0"/>
              <a:t>archives</a:t>
            </a:r>
            <a:r>
              <a:rPr lang="en-US" dirty="0" smtClean="0"/>
              <a:t>” are often used interchangeably, but do have different meanings</a:t>
            </a:r>
          </a:p>
          <a:p>
            <a:pPr lvl="1">
              <a:buClr>
                <a:schemeClr val="accent1">
                  <a:lumMod val="75000"/>
                </a:schemeClr>
              </a:buClr>
              <a:buSzPct val="90000"/>
              <a:buFont typeface="Courier New" pitchFamily="49" charset="0"/>
              <a:buChar char="o"/>
            </a:pPr>
            <a:r>
              <a:rPr lang="en-US" dirty="0" smtClean="0"/>
              <a:t>Backups: a copy (or copies) of the original file is made before the original is overwritten</a:t>
            </a:r>
          </a:p>
          <a:p>
            <a:pPr lvl="1">
              <a:buClr>
                <a:schemeClr val="accent1">
                  <a:lumMod val="75000"/>
                </a:schemeClr>
              </a:buClr>
              <a:buSzPct val="90000"/>
              <a:buFont typeface="Courier New" pitchFamily="49" charset="0"/>
              <a:buChar char="o"/>
            </a:pPr>
            <a:r>
              <a:rPr lang="en-US" dirty="0" smtClean="0"/>
              <a:t>Archives: preservation of the file</a:t>
            </a:r>
          </a:p>
          <a:p>
            <a:pPr>
              <a:buClr>
                <a:schemeClr val="accent1">
                  <a:lumMod val="75000"/>
                </a:schemeClr>
              </a:buClr>
              <a:buSzPct val="100000"/>
            </a:pPr>
            <a:r>
              <a:rPr lang="en-US" b="1" dirty="0"/>
              <a:t>Data </a:t>
            </a:r>
            <a:r>
              <a:rPr lang="en-US" b="1" dirty="0" smtClean="0"/>
              <a:t>Preservation</a:t>
            </a:r>
            <a:endParaRPr lang="en-US" b="1" dirty="0"/>
          </a:p>
          <a:p>
            <a:pPr lvl="1">
              <a:buClr>
                <a:schemeClr val="accent1">
                  <a:lumMod val="75000"/>
                </a:schemeClr>
              </a:buClr>
              <a:buSzPct val="90000"/>
              <a:buFont typeface="Courier New" pitchFamily="49" charset="0"/>
              <a:buChar char="o"/>
            </a:pPr>
            <a:r>
              <a:rPr lang="en-US" dirty="0" smtClean="0"/>
              <a:t>Includes archiving </a:t>
            </a:r>
            <a:r>
              <a:rPr lang="en-US" dirty="0"/>
              <a:t>in addition to processes such as data rescue, data reformatting, data conversion, metadata</a:t>
            </a:r>
          </a:p>
          <a:p>
            <a:pPr lvl="1">
              <a:buFont typeface="Courier New" pitchFamily="49" charset="0"/>
              <a:buChar char="o"/>
            </a:pPr>
            <a:endParaRPr lang="en-US" dirty="0" smtClean="0"/>
          </a:p>
          <a:p>
            <a:pPr>
              <a:buClr>
                <a:srgbClr val="177F8A"/>
              </a:buClr>
              <a:buSzPct val="100000"/>
              <a:buNone/>
            </a:pPr>
            <a:endParaRPr lang="en-US" dirty="0">
              <a:ea typeface="ＭＳ Ｐゴシック" pitchFamily="34" charset="-128"/>
            </a:endParaRPr>
          </a:p>
          <a:p>
            <a:pPr>
              <a:buFont typeface="Arial" pitchFamily="34" charset="0"/>
              <a:buChar char="•"/>
            </a:pPr>
            <a:endParaRPr lang="en-US" dirty="0">
              <a:ea typeface="ＭＳ Ｐゴシック" pitchFamily="34" charset="-128"/>
            </a:endParaRPr>
          </a:p>
        </p:txBody>
      </p:sp>
      <p:sp>
        <p:nvSpPr>
          <p:cNvPr id="13314" name="Title 1"/>
          <p:cNvSpPr>
            <a:spLocks noGrp="1"/>
          </p:cNvSpPr>
          <p:nvPr>
            <p:ph type="title"/>
          </p:nvPr>
        </p:nvSpPr>
        <p:spPr>
          <a:xfrm>
            <a:off x="1524000" y="489266"/>
            <a:ext cx="9144000" cy="701018"/>
          </a:xfrm>
        </p:spPr>
        <p:txBody>
          <a:bodyPr>
            <a:normAutofit fontScale="90000"/>
          </a:bodyPr>
          <a:lstStyle/>
          <a:p>
            <a:r>
              <a:rPr lang="en-US" dirty="0" smtClean="0">
                <a:ea typeface="ＭＳ Ｐゴシック" pitchFamily="34" charset="-128"/>
              </a:rPr>
              <a:t>Data Protection, Backups, Archiving, Preservation</a:t>
            </a:r>
            <a:br>
              <a:rPr lang="en-US" dirty="0" smtClean="0">
                <a:ea typeface="ＭＳ Ｐゴシック" pitchFamily="34" charset="-128"/>
              </a:rPr>
            </a:br>
            <a:r>
              <a:rPr lang="en-US" dirty="0" smtClean="0">
                <a:ea typeface="ＭＳ Ｐゴシック" pitchFamily="34" charset="-128"/>
              </a:rPr>
              <a:t>Are They the Same Thing? Not Quite…</a:t>
            </a:r>
          </a:p>
        </p:txBody>
      </p:sp>
      <p:pic>
        <p:nvPicPr>
          <p:cNvPr id="5" name="Picture 6"/>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369552" y="6117027"/>
            <a:ext cx="2413000" cy="574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Rectangle 5"/>
          <p:cNvSpPr/>
          <p:nvPr/>
        </p:nvSpPr>
        <p:spPr>
          <a:xfrm>
            <a:off x="207264" y="6117027"/>
            <a:ext cx="10753344" cy="646331"/>
          </a:xfrm>
          <a:prstGeom prst="rect">
            <a:avLst/>
          </a:prstGeom>
        </p:spPr>
        <p:txBody>
          <a:bodyPr wrap="square">
            <a:spAutoFit/>
          </a:bodyPr>
          <a:lstStyle/>
          <a:p>
            <a:pPr marL="109728" indent="0">
              <a:buNone/>
            </a:pPr>
            <a:r>
              <a:rPr lang="en-US" dirty="0" err="1">
                <a:solidFill>
                  <a:schemeClr val="tx1">
                    <a:lumMod val="65000"/>
                    <a:lumOff val="35000"/>
                  </a:schemeClr>
                </a:solidFill>
              </a:rPr>
              <a:t>DataONE</a:t>
            </a:r>
            <a:r>
              <a:rPr lang="en-US" dirty="0">
                <a:solidFill>
                  <a:schemeClr val="tx1">
                    <a:lumMod val="65000"/>
                    <a:lumOff val="35000"/>
                  </a:schemeClr>
                </a:solidFill>
              </a:rPr>
              <a:t> Education Module: Data Protection Backups. </a:t>
            </a:r>
            <a:r>
              <a:rPr lang="en-US" dirty="0" err="1">
                <a:solidFill>
                  <a:schemeClr val="tx1">
                    <a:lumMod val="65000"/>
                    <a:lumOff val="35000"/>
                  </a:schemeClr>
                </a:solidFill>
              </a:rPr>
              <a:t>DataONE</a:t>
            </a:r>
            <a:r>
              <a:rPr lang="en-US" dirty="0">
                <a:solidFill>
                  <a:schemeClr val="tx1">
                    <a:lumMod val="65000"/>
                    <a:lumOff val="35000"/>
                  </a:schemeClr>
                </a:solidFill>
              </a:rPr>
              <a:t>. Retrieved </a:t>
            </a:r>
            <a:r>
              <a:rPr lang="en-US" dirty="0" smtClean="0">
                <a:solidFill>
                  <a:schemeClr val="tx1">
                    <a:lumMod val="65000"/>
                    <a:lumOff val="35000"/>
                  </a:schemeClr>
                </a:solidFill>
              </a:rPr>
              <a:t>from </a:t>
            </a:r>
            <a:r>
              <a:rPr lang="en-US" dirty="0" smtClean="0">
                <a:solidFill>
                  <a:schemeClr val="tx1">
                    <a:lumMod val="65000"/>
                    <a:lumOff val="35000"/>
                  </a:schemeClr>
                </a:solidFill>
                <a:hlinkClick r:id="rId4"/>
              </a:rPr>
              <a:t>http</a:t>
            </a:r>
            <a:r>
              <a:rPr lang="en-US" dirty="0">
                <a:solidFill>
                  <a:schemeClr val="tx1">
                    <a:lumMod val="65000"/>
                    <a:lumOff val="35000"/>
                  </a:schemeClr>
                </a:solidFill>
                <a:hlinkClick r:id="rId4"/>
              </a:rPr>
              <a:t>://</a:t>
            </a:r>
            <a:r>
              <a:rPr lang="en-US" dirty="0" smtClean="0">
                <a:solidFill>
                  <a:schemeClr val="tx1">
                    <a:lumMod val="65000"/>
                    <a:lumOff val="35000"/>
                  </a:schemeClr>
                </a:solidFill>
                <a:hlinkClick r:id="rId4"/>
              </a:rPr>
              <a:t>www.dataone.org/sites/all/documents/L06_DataProtectionBackups.pptx</a:t>
            </a:r>
            <a:r>
              <a:rPr lang="en-US" dirty="0" smtClean="0">
                <a:solidFill>
                  <a:schemeClr val="tx1">
                    <a:lumMod val="65000"/>
                    <a:lumOff val="35000"/>
                  </a:schemeClr>
                </a:solidFill>
              </a:rPr>
              <a:t>  </a:t>
            </a:r>
            <a:endParaRPr lang="en-US" dirty="0">
              <a:solidFill>
                <a:schemeClr val="tx1">
                  <a:lumMod val="65000"/>
                  <a:lumOff val="35000"/>
                </a:schemeClr>
              </a:solidFill>
            </a:endParaRPr>
          </a:p>
        </p:txBody>
      </p:sp>
    </p:spTree>
    <p:extLst>
      <p:ext uri="{BB962C8B-B14F-4D97-AF65-F5344CB8AC3E}">
        <p14:creationId xmlns:p14="http://schemas.microsoft.com/office/powerpoint/2010/main" val="19325191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Effect transition="in" filter="fade">
                                      <p:cBhvr>
                                        <p:cTn id="7" dur="500"/>
                                        <p:tgtEl>
                                          <p:spTgt spid="1331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3315">
                                            <p:txEl>
                                              <p:pRg st="1" end="1"/>
                                            </p:txEl>
                                          </p:spTgt>
                                        </p:tgtEl>
                                        <p:attrNameLst>
                                          <p:attrName>style.visibility</p:attrName>
                                        </p:attrNameLst>
                                      </p:cBhvr>
                                      <p:to>
                                        <p:strVal val="visible"/>
                                      </p:to>
                                    </p:set>
                                    <p:animEffect transition="in" filter="fade">
                                      <p:cBhvr>
                                        <p:cTn id="10" dur="500"/>
                                        <p:tgtEl>
                                          <p:spTgt spid="1331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3315">
                                            <p:txEl>
                                              <p:pRg st="2" end="2"/>
                                            </p:txEl>
                                          </p:spTgt>
                                        </p:tgtEl>
                                        <p:attrNameLst>
                                          <p:attrName>style.visibility</p:attrName>
                                        </p:attrNameLst>
                                      </p:cBhvr>
                                      <p:to>
                                        <p:strVal val="visible"/>
                                      </p:to>
                                    </p:set>
                                    <p:animEffect transition="in" filter="fade">
                                      <p:cBhvr>
                                        <p:cTn id="13" dur="500"/>
                                        <p:tgtEl>
                                          <p:spTgt spid="1331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3315">
                                            <p:txEl>
                                              <p:pRg st="3" end="3"/>
                                            </p:txEl>
                                          </p:spTgt>
                                        </p:tgtEl>
                                        <p:attrNameLst>
                                          <p:attrName>style.visibility</p:attrName>
                                        </p:attrNameLst>
                                      </p:cBhvr>
                                      <p:to>
                                        <p:strVal val="visible"/>
                                      </p:to>
                                    </p:set>
                                    <p:animEffect transition="in" filter="fade">
                                      <p:cBhvr>
                                        <p:cTn id="18" dur="500"/>
                                        <p:tgtEl>
                                          <p:spTgt spid="13315">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3315">
                                            <p:txEl>
                                              <p:pRg st="4" end="4"/>
                                            </p:txEl>
                                          </p:spTgt>
                                        </p:tgtEl>
                                        <p:attrNameLst>
                                          <p:attrName>style.visibility</p:attrName>
                                        </p:attrNameLst>
                                      </p:cBhvr>
                                      <p:to>
                                        <p:strVal val="visible"/>
                                      </p:to>
                                    </p:set>
                                    <p:animEffect transition="in" filter="fade">
                                      <p:cBhvr>
                                        <p:cTn id="21" dur="500"/>
                                        <p:tgtEl>
                                          <p:spTgt spid="13315">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3315">
                                            <p:txEl>
                                              <p:pRg st="5" end="5"/>
                                            </p:txEl>
                                          </p:spTgt>
                                        </p:tgtEl>
                                        <p:attrNameLst>
                                          <p:attrName>style.visibility</p:attrName>
                                        </p:attrNameLst>
                                      </p:cBhvr>
                                      <p:to>
                                        <p:strVal val="visible"/>
                                      </p:to>
                                    </p:set>
                                    <p:animEffect transition="in" filter="fade">
                                      <p:cBhvr>
                                        <p:cTn id="24" dur="500"/>
                                        <p:tgtEl>
                                          <p:spTgt spid="13315">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3315">
                                            <p:txEl>
                                              <p:pRg st="6" end="6"/>
                                            </p:txEl>
                                          </p:spTgt>
                                        </p:tgtEl>
                                        <p:attrNameLst>
                                          <p:attrName>style.visibility</p:attrName>
                                        </p:attrNameLst>
                                      </p:cBhvr>
                                      <p:to>
                                        <p:strVal val="visible"/>
                                      </p:to>
                                    </p:set>
                                    <p:animEffect transition="in" filter="fade">
                                      <p:cBhvr>
                                        <p:cTn id="29" dur="500"/>
                                        <p:tgtEl>
                                          <p:spTgt spid="13315">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13315">
                                            <p:txEl>
                                              <p:pRg st="7" end="7"/>
                                            </p:txEl>
                                          </p:spTgt>
                                        </p:tgtEl>
                                        <p:attrNameLst>
                                          <p:attrName>style.visibility</p:attrName>
                                        </p:attrNameLst>
                                      </p:cBhvr>
                                      <p:to>
                                        <p:strVal val="visible"/>
                                      </p:to>
                                    </p:set>
                                    <p:animEffect transition="in" filter="fade">
                                      <p:cBhvr>
                                        <p:cTn id="32" dur="500"/>
                                        <p:tgtEl>
                                          <p:spTgt spid="1331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2123091" y="1287820"/>
            <a:ext cx="7993117" cy="4737551"/>
          </a:xfrm>
        </p:spPr>
        <p:txBody>
          <a:bodyPr>
            <a:noAutofit/>
          </a:bodyPr>
          <a:lstStyle/>
          <a:p>
            <a:pPr>
              <a:buClr>
                <a:schemeClr val="accent1">
                  <a:lumMod val="75000"/>
                </a:schemeClr>
              </a:buClr>
              <a:buSzPct val="100000"/>
            </a:pPr>
            <a:r>
              <a:rPr lang="en-US" dirty="0" smtClean="0"/>
              <a:t>Backups</a:t>
            </a:r>
          </a:p>
          <a:p>
            <a:pPr lvl="1">
              <a:buClr>
                <a:schemeClr val="accent1">
                  <a:lumMod val="75000"/>
                </a:schemeClr>
              </a:buClr>
              <a:buSzPct val="90000"/>
              <a:buFont typeface="Courier New" pitchFamily="49" charset="0"/>
              <a:buChar char="o"/>
            </a:pPr>
            <a:r>
              <a:rPr lang="en-US" dirty="0" smtClean="0"/>
              <a:t>Used to take periodic snapshots of data in case the current version is destroyed or lost</a:t>
            </a:r>
          </a:p>
          <a:p>
            <a:pPr lvl="1">
              <a:buClr>
                <a:schemeClr val="accent1">
                  <a:lumMod val="75000"/>
                </a:schemeClr>
              </a:buClr>
              <a:buSzPct val="90000"/>
              <a:buFont typeface="Courier New" pitchFamily="49" charset="0"/>
              <a:buChar char="o"/>
            </a:pPr>
            <a:r>
              <a:rPr lang="en-US" dirty="0" smtClean="0"/>
              <a:t>Backups are copies of files stored for short or near-long-term</a:t>
            </a:r>
          </a:p>
          <a:p>
            <a:pPr lvl="1">
              <a:buClr>
                <a:schemeClr val="accent1">
                  <a:lumMod val="75000"/>
                </a:schemeClr>
              </a:buClr>
              <a:buSzPct val="90000"/>
              <a:buFont typeface="Courier New" pitchFamily="49" charset="0"/>
              <a:buChar char="o"/>
            </a:pPr>
            <a:r>
              <a:rPr lang="en-US" dirty="0" smtClean="0"/>
              <a:t>Often performed on a somewhat frequent schedule</a:t>
            </a:r>
          </a:p>
          <a:p>
            <a:pPr>
              <a:buClr>
                <a:schemeClr val="accent1">
                  <a:lumMod val="75000"/>
                </a:schemeClr>
              </a:buClr>
              <a:buSzPct val="100000"/>
            </a:pPr>
            <a:r>
              <a:rPr lang="en-US" dirty="0" smtClean="0"/>
              <a:t>Archiving</a:t>
            </a:r>
          </a:p>
          <a:p>
            <a:pPr lvl="1">
              <a:buClr>
                <a:schemeClr val="accent1">
                  <a:lumMod val="75000"/>
                </a:schemeClr>
              </a:buClr>
              <a:buSzPct val="90000"/>
              <a:buFont typeface="Courier New" pitchFamily="49" charset="0"/>
              <a:buChar char="o"/>
            </a:pPr>
            <a:r>
              <a:rPr lang="en-US" dirty="0" smtClean="0"/>
              <a:t>Used to preserve data for historical reference or potentially during disasters</a:t>
            </a:r>
          </a:p>
          <a:p>
            <a:pPr lvl="1">
              <a:buClr>
                <a:schemeClr val="accent1">
                  <a:lumMod val="75000"/>
                </a:schemeClr>
              </a:buClr>
              <a:buSzPct val="90000"/>
              <a:buFont typeface="Courier New" pitchFamily="49" charset="0"/>
              <a:buChar char="o"/>
            </a:pPr>
            <a:r>
              <a:rPr lang="en-US" dirty="0" smtClean="0"/>
              <a:t>Archives are usually the final version, stored for long-term, and generally not copied over</a:t>
            </a:r>
          </a:p>
          <a:p>
            <a:pPr lvl="1">
              <a:buClr>
                <a:schemeClr val="accent1">
                  <a:lumMod val="75000"/>
                </a:schemeClr>
              </a:buClr>
              <a:buSzPct val="90000"/>
              <a:buFont typeface="Courier New" pitchFamily="49" charset="0"/>
              <a:buChar char="o"/>
            </a:pPr>
            <a:r>
              <a:rPr lang="en-US" dirty="0" smtClean="0"/>
              <a:t>Often performed at the end of a project or during major milestones</a:t>
            </a:r>
          </a:p>
          <a:p>
            <a:pPr>
              <a:buClr>
                <a:srgbClr val="177F8A"/>
              </a:buClr>
              <a:buSzPct val="100000"/>
              <a:buNone/>
            </a:pPr>
            <a:endParaRPr lang="en-US" sz="100" dirty="0">
              <a:ea typeface="ＭＳ Ｐゴシック" pitchFamily="34" charset="-128"/>
            </a:endParaRPr>
          </a:p>
          <a:p>
            <a:pPr>
              <a:buClr>
                <a:srgbClr val="177F8A"/>
              </a:buClr>
              <a:buSzPct val="100000"/>
              <a:buNone/>
            </a:pPr>
            <a:r>
              <a:rPr lang="en-US" dirty="0">
                <a:ea typeface="ＭＳ Ｐゴシック" pitchFamily="34" charset="-128"/>
              </a:rPr>
              <a:t>It is a good idea to have multiple copies of your backups and archives, in case one copy fails.</a:t>
            </a:r>
          </a:p>
          <a:p>
            <a:pPr>
              <a:buFont typeface="Arial" pitchFamily="34" charset="0"/>
              <a:buChar char="•"/>
            </a:pPr>
            <a:endParaRPr lang="en-US" dirty="0">
              <a:ea typeface="ＭＳ Ｐゴシック" pitchFamily="34" charset="-128"/>
            </a:endParaRPr>
          </a:p>
        </p:txBody>
      </p:sp>
      <p:sp>
        <p:nvSpPr>
          <p:cNvPr id="13314" name="Title 1"/>
          <p:cNvSpPr>
            <a:spLocks noGrp="1"/>
          </p:cNvSpPr>
          <p:nvPr>
            <p:ph type="title"/>
          </p:nvPr>
        </p:nvSpPr>
        <p:spPr>
          <a:xfrm>
            <a:off x="1524000" y="489266"/>
            <a:ext cx="9144000" cy="701018"/>
          </a:xfrm>
        </p:spPr>
        <p:txBody>
          <a:bodyPr>
            <a:normAutofit/>
          </a:bodyPr>
          <a:lstStyle/>
          <a:p>
            <a:r>
              <a:rPr lang="en-US" dirty="0" smtClean="0">
                <a:ea typeface="ＭＳ Ｐゴシック" pitchFamily="34" charset="-128"/>
              </a:rPr>
              <a:t>Backups vs. Archiving</a:t>
            </a:r>
          </a:p>
        </p:txBody>
      </p:sp>
      <p:pic>
        <p:nvPicPr>
          <p:cNvPr id="4" name="Picture 6"/>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369552" y="6117027"/>
            <a:ext cx="2413000" cy="574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Rectangle 1"/>
          <p:cNvSpPr/>
          <p:nvPr/>
        </p:nvSpPr>
        <p:spPr>
          <a:xfrm>
            <a:off x="207264" y="6117027"/>
            <a:ext cx="10753344" cy="646331"/>
          </a:xfrm>
          <a:prstGeom prst="rect">
            <a:avLst/>
          </a:prstGeom>
        </p:spPr>
        <p:txBody>
          <a:bodyPr wrap="square">
            <a:spAutoFit/>
          </a:bodyPr>
          <a:lstStyle/>
          <a:p>
            <a:pPr marL="109728" indent="0">
              <a:buNone/>
            </a:pPr>
            <a:r>
              <a:rPr lang="en-US" dirty="0" err="1">
                <a:solidFill>
                  <a:schemeClr val="tx1">
                    <a:lumMod val="65000"/>
                    <a:lumOff val="35000"/>
                  </a:schemeClr>
                </a:solidFill>
              </a:rPr>
              <a:t>DataONE</a:t>
            </a:r>
            <a:r>
              <a:rPr lang="en-US" dirty="0">
                <a:solidFill>
                  <a:schemeClr val="tx1">
                    <a:lumMod val="65000"/>
                    <a:lumOff val="35000"/>
                  </a:schemeClr>
                </a:solidFill>
              </a:rPr>
              <a:t> Education Module: Data Protection Backups. </a:t>
            </a:r>
            <a:r>
              <a:rPr lang="en-US" dirty="0" err="1">
                <a:solidFill>
                  <a:schemeClr val="tx1">
                    <a:lumMod val="65000"/>
                    <a:lumOff val="35000"/>
                  </a:schemeClr>
                </a:solidFill>
              </a:rPr>
              <a:t>DataONE</a:t>
            </a:r>
            <a:r>
              <a:rPr lang="en-US" dirty="0">
                <a:solidFill>
                  <a:schemeClr val="tx1">
                    <a:lumMod val="65000"/>
                    <a:lumOff val="35000"/>
                  </a:schemeClr>
                </a:solidFill>
              </a:rPr>
              <a:t>. Retrieved </a:t>
            </a:r>
            <a:r>
              <a:rPr lang="en-US" dirty="0" smtClean="0">
                <a:solidFill>
                  <a:schemeClr val="tx1">
                    <a:lumMod val="65000"/>
                    <a:lumOff val="35000"/>
                  </a:schemeClr>
                </a:solidFill>
              </a:rPr>
              <a:t>from </a:t>
            </a:r>
            <a:r>
              <a:rPr lang="en-US" dirty="0" smtClean="0">
                <a:solidFill>
                  <a:schemeClr val="tx1">
                    <a:lumMod val="65000"/>
                    <a:lumOff val="35000"/>
                  </a:schemeClr>
                </a:solidFill>
                <a:hlinkClick r:id="rId4"/>
              </a:rPr>
              <a:t>http</a:t>
            </a:r>
            <a:r>
              <a:rPr lang="en-US" dirty="0">
                <a:solidFill>
                  <a:schemeClr val="tx1">
                    <a:lumMod val="65000"/>
                    <a:lumOff val="35000"/>
                  </a:schemeClr>
                </a:solidFill>
                <a:hlinkClick r:id="rId4"/>
              </a:rPr>
              <a:t>://</a:t>
            </a:r>
            <a:r>
              <a:rPr lang="en-US" dirty="0" smtClean="0">
                <a:solidFill>
                  <a:schemeClr val="tx1">
                    <a:lumMod val="65000"/>
                    <a:lumOff val="35000"/>
                  </a:schemeClr>
                </a:solidFill>
                <a:hlinkClick r:id="rId4"/>
              </a:rPr>
              <a:t>www.dataone.org/sites/all/documents/L06_DataProtectionBackups.pptx</a:t>
            </a:r>
            <a:r>
              <a:rPr lang="en-US" dirty="0" smtClean="0">
                <a:solidFill>
                  <a:schemeClr val="tx1">
                    <a:lumMod val="65000"/>
                    <a:lumOff val="35000"/>
                  </a:schemeClr>
                </a:solidFill>
              </a:rPr>
              <a:t>  </a:t>
            </a:r>
            <a:endParaRPr lang="en-US" dirty="0">
              <a:solidFill>
                <a:schemeClr val="tx1">
                  <a:lumMod val="65000"/>
                  <a:lumOff val="35000"/>
                </a:schemeClr>
              </a:solidFill>
            </a:endParaRPr>
          </a:p>
        </p:txBody>
      </p:sp>
    </p:spTree>
    <p:extLst>
      <p:ext uri="{BB962C8B-B14F-4D97-AF65-F5344CB8AC3E}">
        <p14:creationId xmlns:p14="http://schemas.microsoft.com/office/powerpoint/2010/main" val="19475653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Effect transition="in" filter="fade">
                                      <p:cBhvr>
                                        <p:cTn id="7" dur="500"/>
                                        <p:tgtEl>
                                          <p:spTgt spid="1331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3315">
                                            <p:txEl>
                                              <p:pRg st="1" end="1"/>
                                            </p:txEl>
                                          </p:spTgt>
                                        </p:tgtEl>
                                        <p:attrNameLst>
                                          <p:attrName>style.visibility</p:attrName>
                                        </p:attrNameLst>
                                      </p:cBhvr>
                                      <p:to>
                                        <p:strVal val="visible"/>
                                      </p:to>
                                    </p:set>
                                    <p:animEffect transition="in" filter="fade">
                                      <p:cBhvr>
                                        <p:cTn id="10" dur="500"/>
                                        <p:tgtEl>
                                          <p:spTgt spid="1331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3315">
                                            <p:txEl>
                                              <p:pRg st="2" end="2"/>
                                            </p:txEl>
                                          </p:spTgt>
                                        </p:tgtEl>
                                        <p:attrNameLst>
                                          <p:attrName>style.visibility</p:attrName>
                                        </p:attrNameLst>
                                      </p:cBhvr>
                                      <p:to>
                                        <p:strVal val="visible"/>
                                      </p:to>
                                    </p:set>
                                    <p:animEffect transition="in" filter="fade">
                                      <p:cBhvr>
                                        <p:cTn id="13" dur="500"/>
                                        <p:tgtEl>
                                          <p:spTgt spid="13315">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3315">
                                            <p:txEl>
                                              <p:pRg st="3" end="3"/>
                                            </p:txEl>
                                          </p:spTgt>
                                        </p:tgtEl>
                                        <p:attrNameLst>
                                          <p:attrName>style.visibility</p:attrName>
                                        </p:attrNameLst>
                                      </p:cBhvr>
                                      <p:to>
                                        <p:strVal val="visible"/>
                                      </p:to>
                                    </p:set>
                                    <p:animEffect transition="in" filter="fade">
                                      <p:cBhvr>
                                        <p:cTn id="16" dur="500"/>
                                        <p:tgtEl>
                                          <p:spTgt spid="1331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3315">
                                            <p:txEl>
                                              <p:pRg st="4" end="4"/>
                                            </p:txEl>
                                          </p:spTgt>
                                        </p:tgtEl>
                                        <p:attrNameLst>
                                          <p:attrName>style.visibility</p:attrName>
                                        </p:attrNameLst>
                                      </p:cBhvr>
                                      <p:to>
                                        <p:strVal val="visible"/>
                                      </p:to>
                                    </p:set>
                                    <p:animEffect transition="in" filter="fade">
                                      <p:cBhvr>
                                        <p:cTn id="21" dur="500"/>
                                        <p:tgtEl>
                                          <p:spTgt spid="13315">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3315">
                                            <p:txEl>
                                              <p:pRg st="5" end="5"/>
                                            </p:txEl>
                                          </p:spTgt>
                                        </p:tgtEl>
                                        <p:attrNameLst>
                                          <p:attrName>style.visibility</p:attrName>
                                        </p:attrNameLst>
                                      </p:cBhvr>
                                      <p:to>
                                        <p:strVal val="visible"/>
                                      </p:to>
                                    </p:set>
                                    <p:animEffect transition="in" filter="fade">
                                      <p:cBhvr>
                                        <p:cTn id="24" dur="500"/>
                                        <p:tgtEl>
                                          <p:spTgt spid="13315">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13315">
                                            <p:txEl>
                                              <p:pRg st="6" end="6"/>
                                            </p:txEl>
                                          </p:spTgt>
                                        </p:tgtEl>
                                        <p:attrNameLst>
                                          <p:attrName>style.visibility</p:attrName>
                                        </p:attrNameLst>
                                      </p:cBhvr>
                                      <p:to>
                                        <p:strVal val="visible"/>
                                      </p:to>
                                    </p:set>
                                    <p:animEffect transition="in" filter="fade">
                                      <p:cBhvr>
                                        <p:cTn id="27" dur="500"/>
                                        <p:tgtEl>
                                          <p:spTgt spid="13315">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13315">
                                            <p:txEl>
                                              <p:pRg st="7" end="7"/>
                                            </p:txEl>
                                          </p:spTgt>
                                        </p:tgtEl>
                                        <p:attrNameLst>
                                          <p:attrName>style.visibility</p:attrName>
                                        </p:attrNameLst>
                                      </p:cBhvr>
                                      <p:to>
                                        <p:strVal val="visible"/>
                                      </p:to>
                                    </p:set>
                                    <p:animEffect transition="in" filter="fade">
                                      <p:cBhvr>
                                        <p:cTn id="30" dur="500"/>
                                        <p:tgtEl>
                                          <p:spTgt spid="13315">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3315">
                                            <p:txEl>
                                              <p:pRg st="9" end="9"/>
                                            </p:txEl>
                                          </p:spTgt>
                                        </p:tgtEl>
                                        <p:attrNameLst>
                                          <p:attrName>style.visibility</p:attrName>
                                        </p:attrNameLst>
                                      </p:cBhvr>
                                      <p:to>
                                        <p:strVal val="visible"/>
                                      </p:to>
                                    </p:set>
                                    <p:animEffect transition="in" filter="fade">
                                      <p:cBhvr>
                                        <p:cTn id="35" dur="500"/>
                                        <p:tgtEl>
                                          <p:spTgt spid="1331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437</TotalTime>
  <Words>3029</Words>
  <Application>Microsoft Office PowerPoint</Application>
  <PresentationFormat>Widescreen</PresentationFormat>
  <Paragraphs>416</Paragraphs>
  <Slides>38</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ＭＳ Ｐゴシック</vt:lpstr>
      <vt:lpstr>Arial</vt:lpstr>
      <vt:lpstr>Calibri</vt:lpstr>
      <vt:lpstr>Calibri Light</vt:lpstr>
      <vt:lpstr>Courier New</vt:lpstr>
      <vt:lpstr>Office Theme</vt:lpstr>
      <vt:lpstr>Data Management in the  Research Environment</vt:lpstr>
      <vt:lpstr>Housekeeping</vt:lpstr>
      <vt:lpstr>Todays Topics Backup and Storage</vt:lpstr>
      <vt:lpstr>How important is your data?</vt:lpstr>
      <vt:lpstr>common data loss scenarios</vt:lpstr>
      <vt:lpstr>again</vt:lpstr>
      <vt:lpstr>PowerPoint Presentation</vt:lpstr>
      <vt:lpstr>Data Protection, Backups, Archiving, Preservation Are They the Same Thing? Not Quite…</vt:lpstr>
      <vt:lpstr>Backups vs. Archiving</vt:lpstr>
      <vt:lpstr>Backup and Storage  Major Considerations</vt:lpstr>
      <vt:lpstr>Don’t forget !!</vt:lpstr>
      <vt:lpstr>Data in Real Life</vt:lpstr>
      <vt:lpstr>Data in Real Life</vt:lpstr>
      <vt:lpstr>Data in Real Life</vt:lpstr>
      <vt:lpstr>Validation Do you trust your computer?</vt:lpstr>
      <vt:lpstr>Synchronization</vt:lpstr>
      <vt:lpstr>Backup Media Options</vt:lpstr>
      <vt:lpstr>Spinning (metal) disk: Laptop or Desktop</vt:lpstr>
      <vt:lpstr>Spinning (metal) disk: Network Server</vt:lpstr>
      <vt:lpstr>external storage: memory and drives</vt:lpstr>
      <vt:lpstr>external storage: magnetic tapes</vt:lpstr>
      <vt:lpstr>Networked drives: personal cloud</vt:lpstr>
      <vt:lpstr>Data Repositories</vt:lpstr>
      <vt:lpstr>Repository Directories</vt:lpstr>
      <vt:lpstr>Disciplinary Repositories</vt:lpstr>
      <vt:lpstr>Repositories</vt:lpstr>
      <vt:lpstr>Online Versioning and Sharing Services</vt:lpstr>
      <vt:lpstr>Online Versioning and Sharing </vt:lpstr>
      <vt:lpstr>The Cloud</vt:lpstr>
      <vt:lpstr>Networked drives: the “Cloud”</vt:lpstr>
      <vt:lpstr>Storage and Backup file-syncing software in the cloud</vt:lpstr>
      <vt:lpstr>The Bottom Line: Storage and Backup [ best practices ]</vt:lpstr>
      <vt:lpstr>PowerPoint Presentation</vt:lpstr>
      <vt:lpstr>Solutions on Campus</vt:lpstr>
      <vt:lpstr>PowerPoint Presentation</vt:lpstr>
      <vt:lpstr>Storage and Backup</vt:lpstr>
      <vt:lpstr>Storage and Backup</vt:lpstr>
      <vt:lpstr>Storage and Backup</vt:lpstr>
    </vt:vector>
  </TitlesOfParts>
  <Company>University of Miami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Norris</dc:creator>
  <cp:lastModifiedBy>Tim Norris</cp:lastModifiedBy>
  <cp:revision>289</cp:revision>
  <cp:lastPrinted>2015-02-20T18:57:29Z</cp:lastPrinted>
  <dcterms:created xsi:type="dcterms:W3CDTF">2015-01-21T19:33:25Z</dcterms:created>
  <dcterms:modified xsi:type="dcterms:W3CDTF">2016-02-08T15:44:36Z</dcterms:modified>
</cp:coreProperties>
</file>