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98" r:id="rId3"/>
    <p:sldId id="273" r:id="rId4"/>
    <p:sldId id="302" r:id="rId5"/>
    <p:sldId id="304" r:id="rId6"/>
    <p:sldId id="305" r:id="rId7"/>
    <p:sldId id="303" r:id="rId8"/>
    <p:sldId id="307" r:id="rId9"/>
    <p:sldId id="306" r:id="rId10"/>
    <p:sldId id="259" r:id="rId11"/>
    <p:sldId id="261" r:id="rId12"/>
    <p:sldId id="258" r:id="rId13"/>
    <p:sldId id="262" r:id="rId14"/>
    <p:sldId id="275" r:id="rId15"/>
    <p:sldId id="271" r:id="rId16"/>
    <p:sldId id="308" r:id="rId17"/>
    <p:sldId id="309" r:id="rId18"/>
    <p:sldId id="310"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2352"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67889-7AC7-4D43-9945-0902090BBBE7}" type="datetimeFigureOut">
              <a:rPr lang="en-US" smtClean="0"/>
              <a:t>3/30/16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39073-4426-4CA6-99E3-2AE8203ED267}" type="slidenum">
              <a:rPr lang="en-US" smtClean="0"/>
              <a:t>‹#›</a:t>
            </a:fld>
            <a:endParaRPr lang="en-US"/>
          </a:p>
        </p:txBody>
      </p:sp>
    </p:spTree>
    <p:extLst>
      <p:ext uri="{BB962C8B-B14F-4D97-AF65-F5344CB8AC3E}">
        <p14:creationId xmlns:p14="http://schemas.microsoft.com/office/powerpoint/2010/main" val="292004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8C4D938-103D-4E86-A469-6BF105B1CEFB}" type="slidenum">
              <a:rPr lang="en-US" smtClean="0"/>
              <a:pPr eaLnBrk="1" hangingPunct="1"/>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240D36C-3134-43FD-BCC8-30D86DFEB700}" type="slidenum">
              <a:rPr lang="en-US" smtClean="0">
                <a:ea typeface="ＭＳ Ｐゴシック" charset="-128"/>
              </a:rPr>
              <a:pPr eaLnBrk="1" hangingPunct="1"/>
              <a:t>10</a:t>
            </a:fld>
            <a:endParaRPr lang="en-US" smtClean="0">
              <a:ea typeface="ＭＳ Ｐゴシック"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ea typeface="ＭＳ Ｐゴシック" charset="-128"/>
              </a:rPr>
              <a:t>Copyright protects creative works. Patent protects useful articles.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0"/>
              </a:spcBef>
            </a:pPr>
            <a:r>
              <a:rPr lang="en-US" smtClean="0"/>
              <a:t>Notice I say rights – plural; copyright is not a single right, but a bundle of rights</a:t>
            </a:r>
          </a:p>
          <a:p>
            <a:pPr eaLnBrk="1" hangingPunct="1">
              <a:lnSpc>
                <a:spcPct val="90000"/>
              </a:lnSpc>
              <a:spcBef>
                <a:spcPct val="0"/>
              </a:spcBef>
            </a:pPr>
            <a:r>
              <a:rPr lang="en-US" smtClean="0"/>
              <a:t>Librarians are used to thinking about copyright from a use standpoint, but to help faculty when publishing, we need to think about copyright from an author’s standpoint</a:t>
            </a:r>
          </a:p>
          <a:p>
            <a:pPr eaLnBrk="1" hangingPunct="1">
              <a:lnSpc>
                <a:spcPct val="90000"/>
              </a:lnSpc>
              <a:spcBef>
                <a:spcPct val="0"/>
              </a:spcBef>
            </a:pPr>
            <a:endParaRPr lang="en-US" smtClean="0"/>
          </a:p>
          <a:p>
            <a:pPr eaLnBrk="1" hangingPunct="1">
              <a:lnSpc>
                <a:spcPct val="90000"/>
              </a:lnSpc>
              <a:spcBef>
                <a:spcPct val="0"/>
              </a:spcBef>
            </a:pPr>
            <a:r>
              <a:rPr lang="en-US" smtClean="0"/>
              <a:t>Reproduction (i.e., copies)</a:t>
            </a:r>
          </a:p>
          <a:p>
            <a:pPr lvl="1" eaLnBrk="1" hangingPunct="1">
              <a:lnSpc>
                <a:spcPct val="90000"/>
              </a:lnSpc>
              <a:spcBef>
                <a:spcPct val="0"/>
              </a:spcBef>
            </a:pPr>
            <a:r>
              <a:rPr lang="en-US" smtClean="0"/>
              <a:t>In print or electronic</a:t>
            </a:r>
          </a:p>
          <a:p>
            <a:pPr lvl="1" eaLnBrk="1" hangingPunct="1">
              <a:lnSpc>
                <a:spcPct val="90000"/>
              </a:lnSpc>
              <a:spcBef>
                <a:spcPct val="0"/>
              </a:spcBef>
            </a:pPr>
            <a:r>
              <a:rPr lang="en-US" smtClean="0"/>
              <a:t>For colleagues, students, conference attendees, anyone</a:t>
            </a:r>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r>
              <a:rPr lang="en-US" smtClean="0"/>
              <a:t>Distribution</a:t>
            </a:r>
          </a:p>
          <a:p>
            <a:pPr lvl="1" eaLnBrk="1" hangingPunct="1">
              <a:lnSpc>
                <a:spcPct val="90000"/>
              </a:lnSpc>
              <a:spcBef>
                <a:spcPct val="0"/>
              </a:spcBef>
            </a:pPr>
            <a:r>
              <a:rPr lang="en-US" smtClean="0"/>
              <a:t>Sell, rent, lease, or lend publicly</a:t>
            </a:r>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r>
              <a:rPr lang="en-US" smtClean="0"/>
              <a:t>Derivative creation</a:t>
            </a:r>
          </a:p>
          <a:p>
            <a:pPr lvl="1" eaLnBrk="1" hangingPunct="1">
              <a:lnSpc>
                <a:spcPct val="90000"/>
              </a:lnSpc>
              <a:spcBef>
                <a:spcPct val="0"/>
              </a:spcBef>
            </a:pPr>
            <a:r>
              <a:rPr lang="en-US" smtClean="0"/>
              <a:t>Adaptations, compilations, other new works based on protected work</a:t>
            </a:r>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r>
              <a:rPr lang="en-US" smtClean="0"/>
              <a:t>Performance &amp; Display</a:t>
            </a:r>
          </a:p>
          <a:p>
            <a:pPr lvl="1" eaLnBrk="1" hangingPunct="1">
              <a:lnSpc>
                <a:spcPct val="90000"/>
              </a:lnSpc>
              <a:spcBef>
                <a:spcPct val="0"/>
              </a:spcBef>
            </a:pPr>
            <a:r>
              <a:rPr lang="en-US" smtClean="0"/>
              <a:t>Literary, musical, dramatic, choreographic, pantomimes</a:t>
            </a:r>
          </a:p>
          <a:p>
            <a:pPr lvl="1" eaLnBrk="1" hangingPunct="1">
              <a:lnSpc>
                <a:spcPct val="90000"/>
              </a:lnSpc>
              <a:spcBef>
                <a:spcPct val="0"/>
              </a:spcBef>
            </a:pPr>
            <a:r>
              <a:rPr lang="en-US" smtClean="0"/>
              <a:t>Motion pictures and other AV works (performance)</a:t>
            </a:r>
          </a:p>
          <a:p>
            <a:pPr lvl="1" eaLnBrk="1" hangingPunct="1">
              <a:lnSpc>
                <a:spcPct val="90000"/>
              </a:lnSpc>
              <a:spcBef>
                <a:spcPct val="0"/>
              </a:spcBef>
            </a:pPr>
            <a:r>
              <a:rPr lang="en-US" smtClean="0"/>
              <a:t>Pictorial, graphic or sculptural works, including individual images from motion pictures and other AV works (display)</a:t>
            </a:r>
          </a:p>
          <a:p>
            <a:pPr lvl="1" eaLnBrk="1" hangingPunct="1">
              <a:lnSpc>
                <a:spcPct val="90000"/>
              </a:lnSpc>
              <a:spcBef>
                <a:spcPct val="0"/>
              </a:spcBef>
            </a:pPr>
            <a:r>
              <a:rPr lang="en-US" smtClean="0"/>
              <a:t>Digital audio transmission of sound recordings are considered display</a:t>
            </a:r>
          </a:p>
          <a:p>
            <a:pPr eaLnBrk="1" hangingPunct="1">
              <a:lnSpc>
                <a:spcPct val="90000"/>
              </a:lnSpc>
              <a:spcBef>
                <a:spcPct val="0"/>
              </a:spcBef>
            </a:pPr>
            <a:endParaRPr 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3DBF07D-6516-4D7B-AFCB-4FAA2D0B7897}" type="slidenum">
              <a:rPr lang="en-US" smtClean="0"/>
              <a:pPr eaLnBrk="1" hangingPunct="1"/>
              <a:t>11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t>These are basic points about copyright that I hope everyone in this room already knows.  If you don’t, you need to.  </a:t>
            </a:r>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Many of your faculty won’t know these fundamental points, so you should.  I’m going to leave this slide up for a few moments while I get your help on a little project.  </a:t>
            </a:r>
          </a:p>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Now….who here enjoyed Mad Libs as a kid?</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9186D8-96D9-4168-828D-A3C6B1E2437D}" type="slidenum">
              <a:rPr lang="en-US" smtClean="0"/>
              <a:pPr eaLnBrk="1" hangingPunct="1"/>
              <a:t>12</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41F0E1-E08C-49CD-8618-A9B798E33B44}" type="slidenum">
              <a:rPr lang="en-US" smtClean="0"/>
              <a:pPr eaLnBrk="1" hangingPunct="1"/>
              <a:t>13</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734852" indent="-282635" eaLnBrk="0" hangingPunct="0">
              <a:defRPr sz="2400">
                <a:solidFill>
                  <a:schemeClr val="tx1"/>
                </a:solidFill>
                <a:latin typeface="Arial" charset="0"/>
                <a:ea typeface="ＭＳ Ｐゴシック" pitchFamily="-109" charset="-128"/>
              </a:defRPr>
            </a:lvl2pPr>
            <a:lvl3pPr marL="1130541" indent="-226108" eaLnBrk="0" hangingPunct="0">
              <a:defRPr sz="2400">
                <a:solidFill>
                  <a:schemeClr val="tx1"/>
                </a:solidFill>
                <a:latin typeface="Arial" charset="0"/>
                <a:ea typeface="ＭＳ Ｐゴシック" pitchFamily="-109" charset="-128"/>
              </a:defRPr>
            </a:lvl3pPr>
            <a:lvl4pPr marL="1582758" indent="-226108" eaLnBrk="0" hangingPunct="0">
              <a:defRPr sz="2400">
                <a:solidFill>
                  <a:schemeClr val="tx1"/>
                </a:solidFill>
                <a:latin typeface="Arial" charset="0"/>
                <a:ea typeface="ＭＳ Ｐゴシック" pitchFamily="-109" charset="-128"/>
              </a:defRPr>
            </a:lvl4pPr>
            <a:lvl5pPr marL="2034974" indent="-226108" eaLnBrk="0" hangingPunct="0">
              <a:defRPr sz="2400">
                <a:solidFill>
                  <a:schemeClr val="tx1"/>
                </a:solidFill>
                <a:latin typeface="Arial" charset="0"/>
                <a:ea typeface="ＭＳ Ｐゴシック" pitchFamily="-109" charset="-128"/>
              </a:defRPr>
            </a:lvl5pPr>
            <a:lvl6pPr marL="2487191" indent="-226108" eaLnBrk="0" fontAlgn="base" hangingPunct="0">
              <a:spcBef>
                <a:spcPct val="0"/>
              </a:spcBef>
              <a:spcAft>
                <a:spcPct val="0"/>
              </a:spcAft>
              <a:defRPr sz="2400">
                <a:solidFill>
                  <a:schemeClr val="tx1"/>
                </a:solidFill>
                <a:latin typeface="Arial" charset="0"/>
                <a:ea typeface="ＭＳ Ｐゴシック" pitchFamily="-109" charset="-128"/>
              </a:defRPr>
            </a:lvl6pPr>
            <a:lvl7pPr marL="2939407" indent="-226108" eaLnBrk="0" fontAlgn="base" hangingPunct="0">
              <a:spcBef>
                <a:spcPct val="0"/>
              </a:spcBef>
              <a:spcAft>
                <a:spcPct val="0"/>
              </a:spcAft>
              <a:defRPr sz="2400">
                <a:solidFill>
                  <a:schemeClr val="tx1"/>
                </a:solidFill>
                <a:latin typeface="Arial" charset="0"/>
                <a:ea typeface="ＭＳ Ｐゴシック" pitchFamily="-109" charset="-128"/>
              </a:defRPr>
            </a:lvl7pPr>
            <a:lvl8pPr marL="3391624" indent="-226108" eaLnBrk="0" fontAlgn="base" hangingPunct="0">
              <a:spcBef>
                <a:spcPct val="0"/>
              </a:spcBef>
              <a:spcAft>
                <a:spcPct val="0"/>
              </a:spcAft>
              <a:defRPr sz="2400">
                <a:solidFill>
                  <a:schemeClr val="tx1"/>
                </a:solidFill>
                <a:latin typeface="Arial" charset="0"/>
                <a:ea typeface="ＭＳ Ｐゴシック" pitchFamily="-109" charset="-128"/>
              </a:defRPr>
            </a:lvl8pPr>
            <a:lvl9pPr marL="3843840" indent="-226108" eaLnBrk="0" fontAlgn="base" hangingPunct="0">
              <a:spcBef>
                <a:spcPct val="0"/>
              </a:spcBef>
              <a:spcAft>
                <a:spcPct val="0"/>
              </a:spcAft>
              <a:defRPr sz="2400">
                <a:solidFill>
                  <a:schemeClr val="tx1"/>
                </a:solidFill>
                <a:latin typeface="Arial" charset="0"/>
                <a:ea typeface="ＭＳ Ｐゴシック" pitchFamily="-109" charset="-128"/>
              </a:defRPr>
            </a:lvl9pPr>
          </a:lstStyle>
          <a:p>
            <a:pPr eaLnBrk="1" hangingPunct="1"/>
            <a:fld id="{C923ABBB-5BB5-4489-BF74-696C0118CC2B}" type="slidenum">
              <a:rPr lang="en-US" sz="1200"/>
              <a:pPr eaLnBrk="1" hangingPunct="1"/>
              <a:t>15</a:t>
            </a:fld>
            <a:endParaRPr lang="en-US" sz="120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ea typeface="ＭＳ Ｐゴシック" pitchFamily="-109" charset="-128"/>
              </a:rPr>
              <a:t>That notice at the beginnings of movies and sporting events: bunk.</a:t>
            </a:r>
          </a:p>
          <a:p>
            <a:pPr eaLnBrk="1" hangingPunct="1"/>
            <a:endParaRPr lang="en-US" smtClean="0">
              <a:latin typeface="Arial" charset="0"/>
              <a:ea typeface="ＭＳ Ｐゴシック" pitchFamily="-109" charset="-128"/>
            </a:endParaRPr>
          </a:p>
          <a:p>
            <a:pPr eaLnBrk="1" hangingPunct="1"/>
            <a:r>
              <a:rPr lang="en-US" smtClean="0">
                <a:latin typeface="Arial" charset="0"/>
                <a:ea typeface="ＭＳ Ｐゴシック" pitchFamily="-109" charset="-128"/>
              </a:rPr>
              <a:t>In practice, a lot of it will depend on risk. There are uses that are probably fair owned by people who will probably sue, and uses that are maybe less likely to be fair, but there is no known copyright holder and so you’ll probably be okay.</a:t>
            </a:r>
          </a:p>
          <a:p>
            <a:pPr eaLnBrk="1" hangingPunct="1"/>
            <a:endParaRPr lang="en-US" smtClean="0">
              <a:latin typeface="Arial" charset="0"/>
              <a:ea typeface="ＭＳ Ｐゴシック" pitchFamily="-109" charset="-128"/>
            </a:endParaRPr>
          </a:p>
          <a:p>
            <a:pPr eaLnBrk="1" hangingPunct="1"/>
            <a:r>
              <a:rPr lang="en-US" smtClean="0">
                <a:latin typeface="Arial" charset="0"/>
                <a:ea typeface="ＭＳ Ｐゴシック" pitchFamily="-109" charset="-128"/>
              </a:rPr>
              <a:t>May also depend on your publisher, if you’re working with one. Some will require permission, or proof that something is in the public domain, before they’ll publish. Others will be more open with their interpretation.</a:t>
            </a:r>
          </a:p>
          <a:p>
            <a:pPr eaLnBrk="1" hangingPunct="1"/>
            <a:endParaRPr lang="en-US" smtClean="0">
              <a:latin typeface="Arial" charset="0"/>
              <a:ea typeface="ＭＳ Ｐゴシック" pitchFamily="-109" charset="-128"/>
            </a:endParaRPr>
          </a:p>
          <a:p>
            <a:pPr eaLnBrk="1" hangingPunct="1"/>
            <a:r>
              <a:rPr lang="en-US" smtClean="0">
                <a:latin typeface="Arial" charset="0"/>
                <a:ea typeface="ＭＳ Ｐゴシック" pitchFamily="-109" charset="-128"/>
              </a:rPr>
              <a:t>Work you do as a student gives you a great deal of leeway as far as Fair Use. Give special thought to things you’re putting online.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4852" indent="-282635" eaLnBrk="0" hangingPunct="0">
              <a:defRPr>
                <a:solidFill>
                  <a:schemeClr val="tx1"/>
                </a:solidFill>
                <a:latin typeface="Arial" charset="0"/>
                <a:cs typeface="Arial" charset="0"/>
              </a:defRPr>
            </a:lvl2pPr>
            <a:lvl3pPr marL="1130541" indent="-226108" eaLnBrk="0" hangingPunct="0">
              <a:defRPr>
                <a:solidFill>
                  <a:schemeClr val="tx1"/>
                </a:solidFill>
                <a:latin typeface="Arial" charset="0"/>
                <a:cs typeface="Arial" charset="0"/>
              </a:defRPr>
            </a:lvl3pPr>
            <a:lvl4pPr marL="1582758" indent="-226108" eaLnBrk="0" hangingPunct="0">
              <a:defRPr>
                <a:solidFill>
                  <a:schemeClr val="tx1"/>
                </a:solidFill>
                <a:latin typeface="Arial" charset="0"/>
                <a:cs typeface="Arial" charset="0"/>
              </a:defRPr>
            </a:lvl4pPr>
            <a:lvl5pPr marL="2034974" indent="-226108" eaLnBrk="0" hangingPunct="0">
              <a:defRPr>
                <a:solidFill>
                  <a:schemeClr val="tx1"/>
                </a:solidFill>
                <a:latin typeface="Arial" charset="0"/>
                <a:cs typeface="Arial" charset="0"/>
              </a:defRPr>
            </a:lvl5pPr>
            <a:lvl6pPr marL="2487191" indent="-226108" eaLnBrk="0" fontAlgn="base" hangingPunct="0">
              <a:spcBef>
                <a:spcPct val="0"/>
              </a:spcBef>
              <a:spcAft>
                <a:spcPct val="0"/>
              </a:spcAft>
              <a:defRPr>
                <a:solidFill>
                  <a:schemeClr val="tx1"/>
                </a:solidFill>
                <a:latin typeface="Arial" charset="0"/>
                <a:cs typeface="Arial" charset="0"/>
              </a:defRPr>
            </a:lvl6pPr>
            <a:lvl7pPr marL="2939407" indent="-226108" eaLnBrk="0" fontAlgn="base" hangingPunct="0">
              <a:spcBef>
                <a:spcPct val="0"/>
              </a:spcBef>
              <a:spcAft>
                <a:spcPct val="0"/>
              </a:spcAft>
              <a:defRPr>
                <a:solidFill>
                  <a:schemeClr val="tx1"/>
                </a:solidFill>
                <a:latin typeface="Arial" charset="0"/>
                <a:cs typeface="Arial" charset="0"/>
              </a:defRPr>
            </a:lvl7pPr>
            <a:lvl8pPr marL="3391624" indent="-226108" eaLnBrk="0" fontAlgn="base" hangingPunct="0">
              <a:spcBef>
                <a:spcPct val="0"/>
              </a:spcBef>
              <a:spcAft>
                <a:spcPct val="0"/>
              </a:spcAft>
              <a:defRPr>
                <a:solidFill>
                  <a:schemeClr val="tx1"/>
                </a:solidFill>
                <a:latin typeface="Arial" charset="0"/>
                <a:cs typeface="Arial" charset="0"/>
              </a:defRPr>
            </a:lvl8pPr>
            <a:lvl9pPr marL="3843840" indent="-226108" eaLnBrk="0" fontAlgn="base" hangingPunct="0">
              <a:spcBef>
                <a:spcPct val="0"/>
              </a:spcBef>
              <a:spcAft>
                <a:spcPct val="0"/>
              </a:spcAft>
              <a:defRPr>
                <a:solidFill>
                  <a:schemeClr val="tx1"/>
                </a:solidFill>
                <a:latin typeface="Arial" charset="0"/>
                <a:cs typeface="Arial" charset="0"/>
              </a:defRPr>
            </a:lvl9pPr>
          </a:lstStyle>
          <a:p>
            <a:pPr eaLnBrk="1" hangingPunct="1"/>
            <a:fld id="{E33AA482-153F-4A2B-ADE6-9140571B1670}" type="slidenum">
              <a:rPr lang="en-US">
                <a:latin typeface="Calibri" pitchFamily="34" charset="0"/>
              </a:rPr>
              <a:pPr eaLnBrk="1" hangingPunct="1"/>
              <a:t>19</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C947E9-CCFF-4773-A581-1431BD08F51E}" type="datetimeFigureOut">
              <a:rPr lang="en-US" smtClean="0"/>
              <a:t>3/30/16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9996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947E9-CCFF-4773-A581-1431BD08F51E}" type="datetimeFigureOut">
              <a:rPr lang="en-US" smtClean="0"/>
              <a:t>3/30/16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340510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947E9-CCFF-4773-A581-1431BD08F51E}" type="datetimeFigureOut">
              <a:rPr lang="en-US" smtClean="0"/>
              <a:t>3/30/16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75950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C947E9-CCFF-4773-A581-1431BD08F51E}" type="datetimeFigureOut">
              <a:rPr lang="en-US" smtClean="0"/>
              <a:t>3/30/16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8403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C947E9-CCFF-4773-A581-1431BD08F51E}" type="datetimeFigureOut">
              <a:rPr lang="en-US" smtClean="0"/>
              <a:t>3/30/16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90398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C947E9-CCFF-4773-A581-1431BD08F51E}" type="datetimeFigureOut">
              <a:rPr lang="en-US" smtClean="0"/>
              <a:t>3/30/16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44812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C947E9-CCFF-4773-A581-1431BD08F51E}" type="datetimeFigureOut">
              <a:rPr lang="en-US" smtClean="0"/>
              <a:t>3/30/16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19767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C947E9-CCFF-4773-A581-1431BD08F51E}" type="datetimeFigureOut">
              <a:rPr lang="en-US" smtClean="0"/>
              <a:t>3/30/16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328271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947E9-CCFF-4773-A581-1431BD08F51E}" type="datetimeFigureOut">
              <a:rPr lang="en-US" smtClean="0"/>
              <a:t>3/30/16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74682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947E9-CCFF-4773-A581-1431BD08F51E}" type="datetimeFigureOut">
              <a:rPr lang="en-US" smtClean="0"/>
              <a:t>3/30/16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49895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947E9-CCFF-4773-A581-1431BD08F51E}" type="datetimeFigureOut">
              <a:rPr lang="en-US" smtClean="0"/>
              <a:t>3/30/16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860EF-6ED9-4494-BED1-AC7660FC642F}" type="slidenum">
              <a:rPr lang="en-US" smtClean="0"/>
              <a:t>‹#›</a:t>
            </a:fld>
            <a:endParaRPr lang="en-US"/>
          </a:p>
        </p:txBody>
      </p:sp>
    </p:spTree>
    <p:extLst>
      <p:ext uri="{BB962C8B-B14F-4D97-AF65-F5344CB8AC3E}">
        <p14:creationId xmlns:p14="http://schemas.microsoft.com/office/powerpoint/2010/main" val="1154392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947E9-CCFF-4773-A581-1431BD08F51E}" type="datetimeFigureOut">
              <a:rPr lang="en-US" smtClean="0"/>
              <a:t>3/30/16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860EF-6ED9-4494-BED1-AC7660FC642F}" type="slidenum">
              <a:rPr lang="en-US" smtClean="0"/>
              <a:t>‹#›</a:t>
            </a:fld>
            <a:endParaRPr lang="en-US"/>
          </a:p>
        </p:txBody>
      </p:sp>
    </p:spTree>
    <p:extLst>
      <p:ext uri="{BB962C8B-B14F-4D97-AF65-F5344CB8AC3E}">
        <p14:creationId xmlns:p14="http://schemas.microsoft.com/office/powerpoint/2010/main" val="103874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hyperlink" Target="http://copyright.cornell.edu/resources/publicdomain.cfm" TargetMode="External"/><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pendatacommons.org/licenses/" TargetMode="External"/><Relationship Id="rId3" Type="http://schemas.openxmlformats.org/officeDocument/2006/relationships/hyperlink" Target="https://creativecommons.org/about/cc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ri.hhs.gov/education/products/rcradmin/topics/data/tutorial_2.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retractionwatch.com/2013/02/22/med-student-loses-paper-when-former-boss-claims-right-to-data/" TargetMode="External"/><Relationship Id="rId4" Type="http://schemas.openxmlformats.org/officeDocument/2006/relationships/hyperlink" Target="https://www.timeshighereducation.com/news/papers-retracted-after-authors-used-unauthorised-data-from-junior-researchers" TargetMode="External"/><Relationship Id="rId1" Type="http://schemas.openxmlformats.org/officeDocument/2006/relationships/slideLayout" Target="../slideLayouts/slideLayout2.xml"/><Relationship Id="rId2" Type="http://schemas.openxmlformats.org/officeDocument/2006/relationships/hyperlink" Target="http://chronicle.com/article/Grant-Dispute-Throws-an/2318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05992" y="838200"/>
            <a:ext cx="6817592"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4000" b="1" dirty="0" smtClean="0"/>
              <a:t>Practical </a:t>
            </a:r>
            <a:r>
              <a:rPr lang="en-US" sz="4000" b="1" dirty="0" smtClean="0"/>
              <a:t>IP </a:t>
            </a:r>
            <a:r>
              <a:rPr lang="en-US" sz="4000" b="1" dirty="0" smtClean="0"/>
              <a:t>Considerations </a:t>
            </a:r>
            <a:br>
              <a:rPr lang="en-US" sz="4000" b="1" dirty="0" smtClean="0"/>
            </a:br>
            <a:r>
              <a:rPr lang="en-US" sz="4000" b="1" dirty="0" smtClean="0"/>
              <a:t>for </a:t>
            </a:r>
            <a:r>
              <a:rPr lang="en-US" sz="4000" b="1" dirty="0" smtClean="0"/>
              <a:t>Data</a:t>
            </a:r>
            <a:endParaRPr lang="en-US" sz="4000" b="1" dirty="0" smtClean="0"/>
          </a:p>
          <a:p>
            <a:pPr algn="ctr" eaLnBrk="1" hangingPunct="1"/>
            <a:endParaRPr lang="en-US" sz="4000" b="1" dirty="0"/>
          </a:p>
          <a:p>
            <a:pPr algn="ctr" eaLnBrk="1" hangingPunct="1"/>
            <a:endParaRPr lang="en-US" sz="4000" b="1" dirty="0"/>
          </a:p>
          <a:p>
            <a:pPr algn="ctr" eaLnBrk="1" hangingPunct="1"/>
            <a:r>
              <a:rPr lang="en-US" sz="2800" b="1" dirty="0" smtClean="0"/>
              <a:t>Sarah L. Shreeves</a:t>
            </a:r>
          </a:p>
          <a:p>
            <a:pPr algn="ctr" eaLnBrk="1" hangingPunct="1"/>
            <a:r>
              <a:rPr lang="en-US" sz="2800" b="1" dirty="0" smtClean="0"/>
              <a:t>University of Miami Libraries</a:t>
            </a:r>
          </a:p>
          <a:p>
            <a:pPr algn="ctr" eaLnBrk="1" hangingPunct="1"/>
            <a:endParaRPr lang="en-US" sz="2800" b="1" dirty="0"/>
          </a:p>
          <a:p>
            <a:pPr algn="ctr" eaLnBrk="1" hangingPunct="1"/>
            <a:endParaRPr lang="en-US" sz="2800" b="1" dirty="0"/>
          </a:p>
        </p:txBody>
      </p:sp>
      <p:pic>
        <p:nvPicPr>
          <p:cNvPr id="3" name="Picture 2" descr="http://mirrors.creativecommons.org/presskit/buttons/88x31/png/by-nc-s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5537054"/>
            <a:ext cx="25146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18486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sz="half" idx="1"/>
          </p:nvPr>
        </p:nvSpPr>
        <p:spPr>
          <a:xfrm>
            <a:off x="0" y="0"/>
            <a:ext cx="4572000" cy="6858000"/>
          </a:xfrm>
          <a:solidFill>
            <a:schemeClr val="tx1"/>
          </a:solidFill>
        </p:spPr>
        <p:txBody>
          <a:bodyPr/>
          <a:lstStyle/>
          <a:p>
            <a:pPr eaLnBrk="1" hangingPunct="1">
              <a:buFontTx/>
              <a:buNone/>
            </a:pPr>
            <a:endParaRPr lang="en-US" sz="3200" b="1" dirty="0" smtClean="0">
              <a:solidFill>
                <a:schemeClr val="bg1"/>
              </a:solidFill>
              <a:ea typeface="ＭＳ Ｐゴシック" charset="-128"/>
            </a:endParaRPr>
          </a:p>
          <a:p>
            <a:pPr eaLnBrk="1" hangingPunct="1">
              <a:buFontTx/>
              <a:buNone/>
            </a:pPr>
            <a:r>
              <a:rPr lang="en-US" sz="3200" b="1" dirty="0" smtClean="0">
                <a:solidFill>
                  <a:schemeClr val="bg1"/>
                </a:solidFill>
                <a:ea typeface="ＭＳ Ｐゴシック" charset="-128"/>
              </a:rPr>
              <a:t>Copyright protects…</a:t>
            </a:r>
          </a:p>
          <a:p>
            <a:pPr eaLnBrk="1" hangingPunct="1">
              <a:buFontTx/>
              <a:buNone/>
            </a:pPr>
            <a:endParaRPr lang="en-US" sz="3200" b="1" dirty="0" smtClean="0">
              <a:solidFill>
                <a:schemeClr val="bg1"/>
              </a:solidFill>
              <a:ea typeface="ＭＳ Ｐゴシック" charset="-128"/>
            </a:endParaRPr>
          </a:p>
          <a:p>
            <a:pPr eaLnBrk="1" hangingPunct="1"/>
            <a:r>
              <a:rPr lang="en-US" sz="3200" dirty="0" smtClean="0">
                <a:solidFill>
                  <a:schemeClr val="bg1"/>
                </a:solidFill>
                <a:ea typeface="ＭＳ Ｐゴシック" charset="-128"/>
              </a:rPr>
              <a:t>Writing</a:t>
            </a:r>
          </a:p>
          <a:p>
            <a:pPr eaLnBrk="1" hangingPunct="1"/>
            <a:r>
              <a:rPr lang="en-US" sz="3200" dirty="0" smtClean="0">
                <a:solidFill>
                  <a:schemeClr val="bg1"/>
                </a:solidFill>
                <a:ea typeface="ＭＳ Ｐゴシック" charset="-128"/>
              </a:rPr>
              <a:t>Choreography</a:t>
            </a:r>
          </a:p>
          <a:p>
            <a:pPr eaLnBrk="1" hangingPunct="1"/>
            <a:r>
              <a:rPr lang="en-US" sz="3200" dirty="0" smtClean="0">
                <a:solidFill>
                  <a:schemeClr val="bg1"/>
                </a:solidFill>
                <a:ea typeface="ＭＳ Ｐゴシック" charset="-128"/>
              </a:rPr>
              <a:t>Music</a:t>
            </a:r>
          </a:p>
          <a:p>
            <a:pPr eaLnBrk="1" hangingPunct="1"/>
            <a:r>
              <a:rPr lang="en-US" sz="3200" dirty="0" smtClean="0">
                <a:solidFill>
                  <a:schemeClr val="bg1"/>
                </a:solidFill>
                <a:ea typeface="ＭＳ Ｐゴシック" charset="-128"/>
              </a:rPr>
              <a:t>Visual art</a:t>
            </a:r>
          </a:p>
          <a:p>
            <a:pPr eaLnBrk="1" hangingPunct="1"/>
            <a:r>
              <a:rPr lang="en-US" sz="3200" dirty="0" smtClean="0">
                <a:solidFill>
                  <a:schemeClr val="bg1"/>
                </a:solidFill>
                <a:ea typeface="ＭＳ Ｐゴシック" charset="-128"/>
              </a:rPr>
              <a:t>Film</a:t>
            </a:r>
          </a:p>
          <a:p>
            <a:pPr eaLnBrk="1" hangingPunct="1"/>
            <a:r>
              <a:rPr lang="en-US" sz="3200" dirty="0" smtClean="0">
                <a:solidFill>
                  <a:schemeClr val="bg1"/>
                </a:solidFill>
                <a:ea typeface="ＭＳ Ｐゴシック" charset="-128"/>
              </a:rPr>
              <a:t>Architectural works (as of Dec 1 1990)</a:t>
            </a:r>
          </a:p>
        </p:txBody>
      </p:sp>
      <p:sp>
        <p:nvSpPr>
          <p:cNvPr id="7171" name="Rectangle 4"/>
          <p:cNvSpPr>
            <a:spLocks noGrp="1" noChangeArrowheads="1"/>
          </p:cNvSpPr>
          <p:nvPr>
            <p:ph type="body" sz="half" idx="2"/>
          </p:nvPr>
        </p:nvSpPr>
        <p:spPr>
          <a:xfrm>
            <a:off x="4572000" y="0"/>
            <a:ext cx="4572000" cy="6858000"/>
          </a:xfrm>
        </p:spPr>
        <p:txBody>
          <a:bodyPr/>
          <a:lstStyle/>
          <a:p>
            <a:pPr eaLnBrk="1" hangingPunct="1">
              <a:buFontTx/>
              <a:buNone/>
            </a:pPr>
            <a:endParaRPr lang="en-US" sz="3200" b="1" dirty="0" smtClean="0">
              <a:ea typeface="ＭＳ Ｐゴシック" charset="-128"/>
            </a:endParaRPr>
          </a:p>
          <a:p>
            <a:pPr eaLnBrk="1" hangingPunct="1">
              <a:buFontTx/>
              <a:buNone/>
            </a:pPr>
            <a:r>
              <a:rPr lang="en-US" sz="3200" b="1" dirty="0" smtClean="0">
                <a:ea typeface="ＭＳ Ｐゴシック" charset="-128"/>
              </a:rPr>
              <a:t>Copyright doesn’t protect…</a:t>
            </a:r>
          </a:p>
          <a:p>
            <a:pPr eaLnBrk="1" hangingPunct="1"/>
            <a:r>
              <a:rPr lang="en-US" sz="3200" dirty="0" smtClean="0">
                <a:ea typeface="ＭＳ Ｐゴシック" charset="-128"/>
              </a:rPr>
              <a:t>Ideas</a:t>
            </a:r>
          </a:p>
          <a:p>
            <a:pPr eaLnBrk="1" hangingPunct="1"/>
            <a:r>
              <a:rPr lang="en-US" sz="3200" dirty="0" smtClean="0">
                <a:ea typeface="ＭＳ Ｐゴシック" charset="-128"/>
              </a:rPr>
              <a:t>Facts</a:t>
            </a:r>
          </a:p>
          <a:p>
            <a:r>
              <a:rPr lang="en-US" sz="3200" dirty="0"/>
              <a:t> </a:t>
            </a:r>
            <a:r>
              <a:rPr lang="en-US" sz="3200" dirty="0" smtClean="0"/>
              <a:t>Names</a:t>
            </a:r>
            <a:r>
              <a:rPr lang="en-US" sz="3200" dirty="0"/>
              <a:t>, titles, slogans, or short </a:t>
            </a:r>
            <a:r>
              <a:rPr lang="en-US" sz="3200" dirty="0" smtClean="0"/>
              <a:t>phrases </a:t>
            </a:r>
            <a:r>
              <a:rPr lang="en-US" sz="2400" dirty="0" smtClean="0"/>
              <a:t>(could be trademarked, however)</a:t>
            </a:r>
          </a:p>
          <a:p>
            <a:r>
              <a:rPr lang="en-US" sz="3200" dirty="0" smtClean="0">
                <a:ea typeface="ＭＳ Ｐゴシック" charset="-128"/>
              </a:rPr>
              <a:t>Data</a:t>
            </a:r>
          </a:p>
          <a:p>
            <a:pPr eaLnBrk="1" hangingPunct="1"/>
            <a:r>
              <a:rPr lang="en-US" sz="3200" dirty="0" smtClean="0">
                <a:ea typeface="ＭＳ Ｐゴシック" charset="-128"/>
              </a:rPr>
              <a:t>Useful articles </a:t>
            </a:r>
            <a:r>
              <a:rPr lang="en-US" sz="2400" dirty="0" smtClean="0">
                <a:ea typeface="ＭＳ Ｐゴシック" charset="-128"/>
              </a:rPr>
              <a:t>(i.e. patents)</a:t>
            </a:r>
            <a:endParaRPr lang="en-US" sz="3200" dirty="0" smtClean="0">
              <a:ea typeface="ＭＳ Ｐゴシック" charset="-128"/>
            </a:endParaRPr>
          </a:p>
          <a:p>
            <a:pPr eaLnBrk="1" hangingPunct="1">
              <a:buFontTx/>
              <a:buNone/>
            </a:pPr>
            <a:endParaRPr lang="en-US" dirty="0" smtClean="0">
              <a:ea typeface="ＭＳ Ｐゴシック" charset="-128"/>
            </a:endParaRPr>
          </a:p>
        </p:txBody>
      </p:sp>
    </p:spTree>
    <p:extLst>
      <p:ext uri="{BB962C8B-B14F-4D97-AF65-F5344CB8AC3E}">
        <p14:creationId xmlns:p14="http://schemas.microsoft.com/office/powerpoint/2010/main" val="17659302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0">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76200"/>
            <a:ext cx="8229600" cy="1143000"/>
          </a:xfrm>
        </p:spPr>
        <p:txBody>
          <a:bodyPr>
            <a:normAutofit fontScale="90000"/>
          </a:bodyPr>
          <a:lstStyle/>
          <a:p>
            <a:pPr eaLnBrk="1" hangingPunct="1"/>
            <a:r>
              <a:rPr lang="en-US" b="1" dirty="0" smtClean="0">
                <a:solidFill>
                  <a:schemeClr val="tx1"/>
                </a:solidFill>
              </a:rPr>
              <a:t>So……</a:t>
            </a:r>
            <a:br>
              <a:rPr lang="en-US" b="1" dirty="0" smtClean="0">
                <a:solidFill>
                  <a:schemeClr val="tx1"/>
                </a:solidFill>
              </a:rPr>
            </a:br>
            <a:r>
              <a:rPr lang="en-US" b="1" dirty="0" smtClean="0">
                <a:solidFill>
                  <a:schemeClr val="tx1"/>
                </a:solidFill>
              </a:rPr>
              <a:t>what </a:t>
            </a:r>
            <a:r>
              <a:rPr lang="en-US" b="1" dirty="0" smtClean="0"/>
              <a:t>does copyright cover anyway</a:t>
            </a:r>
            <a:r>
              <a:rPr lang="en-US" b="1" dirty="0" smtClean="0">
                <a:solidFill>
                  <a:schemeClr val="tx1"/>
                </a:solidFill>
              </a:rPr>
              <a:t>?</a:t>
            </a:r>
          </a:p>
        </p:txBody>
      </p:sp>
      <p:sp>
        <p:nvSpPr>
          <p:cNvPr id="5" name="Rectangle 4"/>
          <p:cNvSpPr/>
          <p:nvPr/>
        </p:nvSpPr>
        <p:spPr>
          <a:xfrm rot="375251">
            <a:off x="3086563" y="1659767"/>
            <a:ext cx="3941913"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a:ln w="11430"/>
                <a:solidFill>
                  <a:srgbClr val="FF33CC"/>
                </a:solidFill>
                <a:effectLst>
                  <a:outerShdw blurRad="50800" dist="39000" dir="5460000" algn="tl">
                    <a:srgbClr val="000000">
                      <a:alpha val="38000"/>
                    </a:srgbClr>
                  </a:outerShdw>
                </a:effectLst>
                <a:latin typeface="+mn-lt"/>
              </a:rPr>
              <a:t>reproduction</a:t>
            </a:r>
          </a:p>
        </p:txBody>
      </p:sp>
      <p:sp>
        <p:nvSpPr>
          <p:cNvPr id="6" name="Rectangle 5"/>
          <p:cNvSpPr/>
          <p:nvPr/>
        </p:nvSpPr>
        <p:spPr>
          <a:xfrm rot="21434316">
            <a:off x="279032" y="2601047"/>
            <a:ext cx="4175718" cy="92333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a:ln w="11430"/>
                <a:solidFill>
                  <a:srgbClr val="00B0F0"/>
                </a:solidFill>
                <a:effectLst>
                  <a:outerShdw blurRad="50800" dist="39000" dir="5460000" algn="tl">
                    <a:srgbClr val="000000">
                      <a:alpha val="38000"/>
                    </a:srgbClr>
                  </a:outerShdw>
                </a:effectLst>
                <a:latin typeface="+mn-lt"/>
              </a:rPr>
              <a:t>distribution</a:t>
            </a:r>
          </a:p>
        </p:txBody>
      </p:sp>
      <p:sp>
        <p:nvSpPr>
          <p:cNvPr id="7" name="Rectangle 6"/>
          <p:cNvSpPr/>
          <p:nvPr/>
        </p:nvSpPr>
        <p:spPr>
          <a:xfrm rot="694528">
            <a:off x="5015593" y="3068759"/>
            <a:ext cx="3327642"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a:ln w="11430"/>
                <a:solidFill>
                  <a:srgbClr val="33CC33"/>
                </a:solidFill>
                <a:effectLst>
                  <a:outerShdw blurRad="50800" dist="39000" dir="5460000" algn="tl">
                    <a:srgbClr val="000000">
                      <a:alpha val="38000"/>
                    </a:srgbClr>
                  </a:outerShdw>
                </a:effectLst>
                <a:latin typeface="+mn-lt"/>
              </a:rPr>
              <a:t>derivatives</a:t>
            </a:r>
          </a:p>
        </p:txBody>
      </p:sp>
      <p:sp>
        <p:nvSpPr>
          <p:cNvPr id="8" name="Rectangle 7"/>
          <p:cNvSpPr/>
          <p:nvPr/>
        </p:nvSpPr>
        <p:spPr>
          <a:xfrm rot="492089">
            <a:off x="475950" y="4386445"/>
            <a:ext cx="3893182"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a:ln w="11430"/>
                <a:solidFill>
                  <a:srgbClr val="FFFF00"/>
                </a:solidFill>
                <a:effectLst>
                  <a:outerShdw blurRad="50800" dist="39000" dir="5460000" algn="tl">
                    <a:srgbClr val="000000">
                      <a:alpha val="38000"/>
                    </a:srgbClr>
                  </a:outerShdw>
                </a:effectLst>
                <a:latin typeface="+mn-lt"/>
              </a:rPr>
              <a:t>performance</a:t>
            </a:r>
          </a:p>
        </p:txBody>
      </p:sp>
      <p:sp>
        <p:nvSpPr>
          <p:cNvPr id="9" name="Rectangle 8"/>
          <p:cNvSpPr/>
          <p:nvPr/>
        </p:nvSpPr>
        <p:spPr>
          <a:xfrm rot="21245242">
            <a:off x="4620253" y="4730527"/>
            <a:ext cx="4104330"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smtClean="0">
                <a:ln w="11430"/>
                <a:solidFill>
                  <a:schemeClr val="accent6">
                    <a:lumMod val="75000"/>
                  </a:schemeClr>
                </a:solidFill>
                <a:effectLst>
                  <a:outerShdw blurRad="50800" dist="39000" dir="5460000" algn="tl">
                    <a:srgbClr val="000000">
                      <a:alpha val="38000"/>
                    </a:srgbClr>
                  </a:outerShdw>
                </a:effectLst>
                <a:latin typeface="+mn-lt"/>
              </a:rPr>
              <a:t>Public display</a:t>
            </a:r>
            <a:endParaRPr lang="en-US" sz="5400" b="1" dirty="0">
              <a:ln w="11430"/>
              <a:solidFill>
                <a:schemeClr val="accent6">
                  <a:lumMod val="75000"/>
                </a:schemeClr>
              </a:solidFill>
              <a:effectLst>
                <a:outerShdw blurRad="50800" dist="39000" dir="5460000" algn="tl">
                  <a:srgbClr val="000000">
                    <a:alpha val="38000"/>
                  </a:srgbClr>
                </a:outerShdw>
              </a:effectLst>
              <a:latin typeface="+mn-lt"/>
            </a:endParaRPr>
          </a:p>
        </p:txBody>
      </p:sp>
      <p:sp>
        <p:nvSpPr>
          <p:cNvPr id="9224" name="Rectangle 1"/>
          <p:cNvSpPr>
            <a:spLocks noChangeArrowheads="1"/>
          </p:cNvSpPr>
          <p:nvPr/>
        </p:nvSpPr>
        <p:spPr bwMode="auto">
          <a:xfrm>
            <a:off x="990600" y="6280150"/>
            <a:ext cx="7239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sz="2400" dirty="0">
                <a:ea typeface="ＭＳ Ｐゴシック" charset="-128"/>
              </a:rPr>
              <a:t>The right to license any of the above to third parties</a:t>
            </a:r>
          </a:p>
        </p:txBody>
      </p:sp>
    </p:spTree>
    <p:extLst>
      <p:ext uri="{BB962C8B-B14F-4D97-AF65-F5344CB8AC3E}">
        <p14:creationId xmlns:p14="http://schemas.microsoft.com/office/powerpoint/2010/main" val="616392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92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76200"/>
            <a:ext cx="8229600" cy="1143000"/>
          </a:xfrm>
        </p:spPr>
        <p:txBody>
          <a:bodyPr/>
          <a:lstStyle/>
          <a:p>
            <a:pPr eaLnBrk="1" hangingPunct="1"/>
            <a:r>
              <a:rPr lang="en-US" sz="4000" dirty="0" smtClean="0">
                <a:solidFill>
                  <a:schemeClr val="tx1"/>
                </a:solidFill>
              </a:rPr>
              <a:t>Some more basics….</a:t>
            </a:r>
          </a:p>
        </p:txBody>
      </p:sp>
      <p:sp>
        <p:nvSpPr>
          <p:cNvPr id="6147" name="Content Placeholder 2"/>
          <p:cNvSpPr>
            <a:spLocks noGrp="1"/>
          </p:cNvSpPr>
          <p:nvPr>
            <p:ph idx="1"/>
          </p:nvPr>
        </p:nvSpPr>
        <p:spPr>
          <a:xfrm>
            <a:off x="304800" y="1219200"/>
            <a:ext cx="8534400" cy="5410200"/>
          </a:xfrm>
        </p:spPr>
        <p:txBody>
          <a:bodyPr/>
          <a:lstStyle/>
          <a:p>
            <a:pPr eaLnBrk="1" hangingPunct="1">
              <a:buFont typeface="Wingdings" pitchFamily="2" charset="2"/>
              <a:buChar char="§"/>
            </a:pPr>
            <a:r>
              <a:rPr lang="en-US" dirty="0" smtClean="0"/>
              <a:t>Protection is </a:t>
            </a:r>
            <a:r>
              <a:rPr lang="en-US" b="1" dirty="0" smtClean="0">
                <a:solidFill>
                  <a:srgbClr val="00B050"/>
                </a:solidFill>
              </a:rPr>
              <a:t>automatic</a:t>
            </a:r>
            <a:r>
              <a:rPr lang="en-US" dirty="0" smtClean="0"/>
              <a:t> once a work is fixed</a:t>
            </a:r>
          </a:p>
          <a:p>
            <a:pPr eaLnBrk="1" hangingPunct="1">
              <a:buFont typeface="Wingdings" pitchFamily="2" charset="2"/>
              <a:buChar char="§"/>
            </a:pPr>
            <a:endParaRPr lang="en-US" sz="800" dirty="0" smtClean="0"/>
          </a:p>
          <a:p>
            <a:pPr eaLnBrk="1" hangingPunct="1">
              <a:buFont typeface="Wingdings" pitchFamily="2" charset="2"/>
              <a:buChar char="§"/>
            </a:pPr>
            <a:r>
              <a:rPr lang="en-US" dirty="0" smtClean="0"/>
              <a:t>Very little </a:t>
            </a:r>
            <a:r>
              <a:rPr lang="en-US" b="1" dirty="0" smtClean="0">
                <a:solidFill>
                  <a:srgbClr val="00B050"/>
                </a:solidFill>
              </a:rPr>
              <a:t>creative originality</a:t>
            </a:r>
            <a:r>
              <a:rPr lang="en-US" dirty="0" smtClean="0">
                <a:solidFill>
                  <a:srgbClr val="FF33CC"/>
                </a:solidFill>
              </a:rPr>
              <a:t> </a:t>
            </a:r>
            <a:r>
              <a:rPr lang="en-US" dirty="0" smtClean="0"/>
              <a:t>is necessary</a:t>
            </a:r>
          </a:p>
          <a:p>
            <a:pPr eaLnBrk="1" hangingPunct="1">
              <a:buFont typeface="Wingdings" pitchFamily="2" charset="2"/>
              <a:buChar char="§"/>
            </a:pPr>
            <a:endParaRPr lang="en-US" sz="800" dirty="0" smtClean="0"/>
          </a:p>
          <a:p>
            <a:pPr eaLnBrk="1" hangingPunct="1">
              <a:buFont typeface="Wingdings" pitchFamily="2" charset="2"/>
              <a:buChar char="§"/>
            </a:pPr>
            <a:r>
              <a:rPr lang="en-US" dirty="0" smtClean="0"/>
              <a:t>Registration is </a:t>
            </a:r>
            <a:r>
              <a:rPr lang="en-US" b="1" dirty="0" smtClean="0">
                <a:solidFill>
                  <a:srgbClr val="00B050"/>
                </a:solidFill>
              </a:rPr>
              <a:t>not necessary </a:t>
            </a:r>
            <a:r>
              <a:rPr lang="en-US" dirty="0" smtClean="0"/>
              <a:t>(since 1989)</a:t>
            </a:r>
          </a:p>
          <a:p>
            <a:pPr eaLnBrk="1" hangingPunct="1">
              <a:buFont typeface="Wingdings" pitchFamily="2" charset="2"/>
              <a:buChar char="§"/>
            </a:pPr>
            <a:endParaRPr lang="en-US" sz="800" dirty="0" smtClean="0"/>
          </a:p>
          <a:p>
            <a:pPr eaLnBrk="1" hangingPunct="1">
              <a:buFont typeface="Wingdings" pitchFamily="2" charset="2"/>
              <a:buChar char="§"/>
            </a:pPr>
            <a:r>
              <a:rPr lang="en-US" b="1" dirty="0" smtClean="0">
                <a:solidFill>
                  <a:srgbClr val="00B050"/>
                </a:solidFill>
              </a:rPr>
              <a:t>Works made for hire</a:t>
            </a:r>
            <a:r>
              <a:rPr lang="en-US" dirty="0" smtClean="0">
                <a:solidFill>
                  <a:schemeClr val="bg1"/>
                </a:solidFill>
              </a:rPr>
              <a:t> </a:t>
            </a:r>
            <a:r>
              <a:rPr lang="en-US" dirty="0" smtClean="0"/>
              <a:t>vest copyright with the institution/organization, not the author</a:t>
            </a:r>
          </a:p>
          <a:p>
            <a:pPr lvl="1" eaLnBrk="1" hangingPunct="1">
              <a:buFont typeface="Arial" charset="0"/>
              <a:buChar char="•"/>
            </a:pPr>
            <a:r>
              <a:rPr lang="en-US" dirty="0" smtClean="0"/>
              <a:t>FYI: colleges &amp; universities usually do not claim copyright in faculty works</a:t>
            </a:r>
          </a:p>
          <a:p>
            <a:pPr lvl="1" eaLnBrk="1" hangingPunct="1">
              <a:buFontTx/>
              <a:buNone/>
            </a:pPr>
            <a:endParaRPr lang="en-US" sz="800" dirty="0" smtClean="0"/>
          </a:p>
          <a:p>
            <a:pPr eaLnBrk="1" hangingPunct="1">
              <a:buFont typeface="Wingdings" pitchFamily="2" charset="2"/>
              <a:buChar char="§"/>
            </a:pPr>
            <a:r>
              <a:rPr lang="en-US" dirty="0" smtClean="0"/>
              <a:t>Joint authors each have </a:t>
            </a:r>
            <a:r>
              <a:rPr lang="en-US" b="1" dirty="0" smtClean="0">
                <a:solidFill>
                  <a:srgbClr val="00B050"/>
                </a:solidFill>
              </a:rPr>
              <a:t>equal, full copyright</a:t>
            </a:r>
          </a:p>
        </p:txBody>
      </p:sp>
    </p:spTree>
    <p:extLst>
      <p:ext uri="{BB962C8B-B14F-4D97-AF65-F5344CB8AC3E}">
        <p14:creationId xmlns:p14="http://schemas.microsoft.com/office/powerpoint/2010/main" val="4447153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0"/>
            <a:ext cx="8229600" cy="1143000"/>
          </a:xfrm>
        </p:spPr>
        <p:txBody>
          <a:bodyPr/>
          <a:lstStyle/>
          <a:p>
            <a:r>
              <a:rPr lang="en-US" dirty="0" smtClean="0"/>
              <a:t>As run the sands of time…</a:t>
            </a:r>
          </a:p>
        </p:txBody>
      </p:sp>
      <p:sp>
        <p:nvSpPr>
          <p:cNvPr id="10243" name="Rectangle 3"/>
          <p:cNvSpPr>
            <a:spLocks noGrp="1"/>
          </p:cNvSpPr>
          <p:nvPr>
            <p:ph type="body" idx="1"/>
          </p:nvPr>
        </p:nvSpPr>
        <p:spPr>
          <a:xfrm>
            <a:off x="457200" y="1143000"/>
            <a:ext cx="6477000" cy="5181600"/>
          </a:xfrm>
        </p:spPr>
        <p:txBody>
          <a:bodyPr>
            <a:normAutofit fontScale="92500"/>
          </a:bodyPr>
          <a:lstStyle/>
          <a:p>
            <a:r>
              <a:rPr lang="en-US" dirty="0" smtClean="0"/>
              <a:t>The bundle of copyrights lasts a long time:</a:t>
            </a:r>
          </a:p>
          <a:p>
            <a:pPr lvl="1"/>
            <a:r>
              <a:rPr lang="en-US" b="1" dirty="0" smtClean="0">
                <a:solidFill>
                  <a:srgbClr val="00B050"/>
                </a:solidFill>
              </a:rPr>
              <a:t>Life of the author plus 70 years</a:t>
            </a:r>
          </a:p>
          <a:p>
            <a:pPr lvl="1"/>
            <a:r>
              <a:rPr lang="en-US" dirty="0" smtClean="0"/>
              <a:t>For joint works, 70 years after death of last author</a:t>
            </a:r>
          </a:p>
          <a:p>
            <a:pPr lvl="1"/>
            <a:r>
              <a:rPr lang="en-US" dirty="0" smtClean="0"/>
              <a:t>For works for hire or anonymous works, 95 years from publication or 120 years from creation, whichever expires first.</a:t>
            </a:r>
            <a:endParaRPr lang="en-US" dirty="0"/>
          </a:p>
          <a:p>
            <a:r>
              <a:rPr lang="en-US" dirty="0" smtClean="0"/>
              <a:t>But lots of exceptions:</a:t>
            </a:r>
          </a:p>
          <a:p>
            <a:pPr marL="400050" lvl="1" indent="0">
              <a:buNone/>
            </a:pPr>
            <a:r>
              <a:rPr lang="en-US" dirty="0">
                <a:hlinkClick r:id="rId3"/>
              </a:rPr>
              <a:t>http://</a:t>
            </a:r>
            <a:r>
              <a:rPr lang="en-US" dirty="0" smtClean="0">
                <a:hlinkClick r:id="rId3"/>
              </a:rPr>
              <a:t>copyright.cornell.edu/resources/publicdomain.cfm</a:t>
            </a:r>
            <a:endParaRPr lang="en-US" dirty="0"/>
          </a:p>
        </p:txBody>
      </p:sp>
      <p:pic>
        <p:nvPicPr>
          <p:cNvPr id="10244" name="Picture 4" descr="MPj0430959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450" y="1981200"/>
            <a:ext cx="23685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0368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to Rights of Owners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Public domain</a:t>
            </a:r>
          </a:p>
          <a:p>
            <a:pPr lvl="1"/>
            <a:r>
              <a:rPr lang="en-US" dirty="0"/>
              <a:t>Published before 1923, government works, </a:t>
            </a:r>
            <a:r>
              <a:rPr lang="en-US" dirty="0">
                <a:solidFill>
                  <a:srgbClr val="00B050"/>
                </a:solidFill>
              </a:rPr>
              <a:t>IDEAS</a:t>
            </a:r>
            <a:r>
              <a:rPr lang="en-US" dirty="0" smtClean="0"/>
              <a:t>!</a:t>
            </a:r>
          </a:p>
          <a:p>
            <a:r>
              <a:rPr lang="en-US" dirty="0" smtClean="0"/>
              <a:t>Section 107 - Fair use!</a:t>
            </a:r>
          </a:p>
          <a:p>
            <a:r>
              <a:rPr lang="en-US" dirty="0" smtClean="0"/>
              <a:t>Section 108 – Library copying (preservation / ILL)</a:t>
            </a:r>
          </a:p>
          <a:p>
            <a:r>
              <a:rPr lang="en-US" dirty="0" smtClean="0"/>
              <a:t>Section 109(a) – First sale doctrine</a:t>
            </a:r>
          </a:p>
          <a:p>
            <a:r>
              <a:rPr lang="en-US" dirty="0" smtClean="0"/>
              <a:t>Section 109(c) - Exception for public displays</a:t>
            </a:r>
          </a:p>
          <a:p>
            <a:r>
              <a:rPr lang="en-US" dirty="0" smtClean="0"/>
              <a:t>Section 110(1) – Displays and performances in </a:t>
            </a:r>
            <a:r>
              <a:rPr lang="en-US" dirty="0" err="1" smtClean="0"/>
              <a:t>ftf</a:t>
            </a:r>
            <a:r>
              <a:rPr lang="en-US" dirty="0" smtClean="0"/>
              <a:t> teaching</a:t>
            </a:r>
          </a:p>
          <a:p>
            <a:r>
              <a:rPr lang="en-US" dirty="0" smtClean="0"/>
              <a:t>Teach Act</a:t>
            </a:r>
          </a:p>
        </p:txBody>
      </p:sp>
    </p:spTree>
    <p:extLst>
      <p:ext uri="{BB962C8B-B14F-4D97-AF65-F5344CB8AC3E}">
        <p14:creationId xmlns:p14="http://schemas.microsoft.com/office/powerpoint/2010/main" val="28646465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lstStyle/>
          <a:p>
            <a:pPr eaLnBrk="1" hangingPunct="1"/>
            <a:r>
              <a:rPr lang="en-US" smtClean="0">
                <a:ea typeface="ＭＳ Ｐゴシック" pitchFamily="-109" charset="-128"/>
              </a:rPr>
              <a:t>Fair Use</a:t>
            </a:r>
          </a:p>
        </p:txBody>
      </p:sp>
      <p:sp>
        <p:nvSpPr>
          <p:cNvPr id="21507" name="Rectangle 3"/>
          <p:cNvSpPr>
            <a:spLocks noGrp="1" noChangeArrowheads="1"/>
          </p:cNvSpPr>
          <p:nvPr>
            <p:ph type="body" idx="1"/>
          </p:nvPr>
        </p:nvSpPr>
        <p:spPr>
          <a:xfrm>
            <a:off x="612775" y="1752600"/>
            <a:ext cx="8153400" cy="4495800"/>
          </a:xfrm>
        </p:spPr>
        <p:txBody>
          <a:bodyPr/>
          <a:lstStyle/>
          <a:p>
            <a:pPr marL="609600" indent="-609600" eaLnBrk="1" hangingPunct="1">
              <a:lnSpc>
                <a:spcPct val="90000"/>
              </a:lnSpc>
              <a:buFontTx/>
              <a:buNone/>
            </a:pPr>
            <a:r>
              <a:rPr lang="en-US" sz="2800" dirty="0" smtClean="0">
                <a:ea typeface="ＭＳ Ｐゴシック" pitchFamily="-109" charset="-128"/>
              </a:rPr>
              <a:t>There is no easy formula for determining fair use, but there are four factors to consider:</a:t>
            </a:r>
          </a:p>
          <a:p>
            <a:pPr marL="609600" indent="-609600" eaLnBrk="1" hangingPunct="1">
              <a:lnSpc>
                <a:spcPct val="90000"/>
              </a:lnSpc>
              <a:buFontTx/>
              <a:buNone/>
            </a:pPr>
            <a:endParaRPr lang="en-US" sz="2000" dirty="0" smtClean="0">
              <a:ea typeface="ＭＳ Ｐゴシック" pitchFamily="-109" charset="-128"/>
            </a:endParaRPr>
          </a:p>
          <a:p>
            <a:pPr marL="609600" indent="-609600" eaLnBrk="1" hangingPunct="1">
              <a:lnSpc>
                <a:spcPct val="90000"/>
              </a:lnSpc>
              <a:buFontTx/>
              <a:buAutoNum type="arabicParenR"/>
            </a:pPr>
            <a:r>
              <a:rPr lang="en-US" sz="2800" dirty="0" smtClean="0">
                <a:ea typeface="ＭＳ Ｐゴシック" pitchFamily="-109" charset="-128"/>
              </a:rPr>
              <a:t>The nature of the work (factual, creative)</a:t>
            </a:r>
          </a:p>
          <a:p>
            <a:pPr marL="609600" indent="-609600" eaLnBrk="1" hangingPunct="1">
              <a:lnSpc>
                <a:spcPct val="90000"/>
              </a:lnSpc>
              <a:buFontTx/>
              <a:buAutoNum type="arabicParenR"/>
            </a:pPr>
            <a:r>
              <a:rPr lang="en-US" sz="2800" dirty="0" smtClean="0">
                <a:ea typeface="ＭＳ Ｐゴシック" pitchFamily="-109" charset="-128"/>
              </a:rPr>
              <a:t>The purpose of the use (educational, for-profit)</a:t>
            </a:r>
          </a:p>
          <a:p>
            <a:pPr marL="609600" indent="-609600" eaLnBrk="1" hangingPunct="1">
              <a:lnSpc>
                <a:spcPct val="90000"/>
              </a:lnSpc>
              <a:buFontTx/>
              <a:buAutoNum type="arabicParenR"/>
            </a:pPr>
            <a:r>
              <a:rPr lang="en-US" sz="2800" dirty="0" smtClean="0">
                <a:ea typeface="ＭＳ Ｐゴシック" pitchFamily="-109" charset="-128"/>
              </a:rPr>
              <a:t>Amount of the work being used</a:t>
            </a:r>
          </a:p>
          <a:p>
            <a:pPr marL="609600" indent="-609600" eaLnBrk="1" hangingPunct="1">
              <a:lnSpc>
                <a:spcPct val="90000"/>
              </a:lnSpc>
              <a:buFontTx/>
              <a:buAutoNum type="arabicParenR"/>
            </a:pPr>
            <a:r>
              <a:rPr lang="en-US" sz="2800" dirty="0" smtClean="0">
                <a:ea typeface="ＭＳ Ｐゴシック" pitchFamily="-109" charset="-128"/>
              </a:rPr>
              <a:t>The potential impact of the use on the market for the original.</a:t>
            </a:r>
          </a:p>
          <a:p>
            <a:pPr marL="609600" indent="-609600" eaLnBrk="1" hangingPunct="1">
              <a:lnSpc>
                <a:spcPct val="90000"/>
              </a:lnSpc>
              <a:buFontTx/>
              <a:buAutoNum type="arabicParenR"/>
            </a:pPr>
            <a:endParaRPr lang="en-US" sz="2800" dirty="0">
              <a:ea typeface="ＭＳ Ｐゴシック" pitchFamily="-109" charset="-128"/>
            </a:endParaRPr>
          </a:p>
        </p:txBody>
      </p:sp>
    </p:spTree>
    <p:extLst>
      <p:ext uri="{BB962C8B-B14F-4D97-AF65-F5344CB8AC3E}">
        <p14:creationId xmlns:p14="http://schemas.microsoft.com/office/powerpoint/2010/main" val="9222808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reuse of data</a:t>
            </a:r>
            <a:endParaRPr lang="en-US" dirty="0"/>
          </a:p>
        </p:txBody>
      </p:sp>
      <p:sp>
        <p:nvSpPr>
          <p:cNvPr id="3" name="Content Placeholder 2"/>
          <p:cNvSpPr>
            <a:spLocks noGrp="1"/>
          </p:cNvSpPr>
          <p:nvPr>
            <p:ph idx="1"/>
          </p:nvPr>
        </p:nvSpPr>
        <p:spPr/>
        <p:txBody>
          <a:bodyPr/>
          <a:lstStyle/>
          <a:p>
            <a:r>
              <a:rPr lang="en-US" dirty="0" smtClean="0"/>
              <a:t>Norms and expectations of:</a:t>
            </a:r>
          </a:p>
          <a:p>
            <a:pPr lvl="1"/>
            <a:r>
              <a:rPr lang="en-US" dirty="0" smtClean="0"/>
              <a:t>Funders</a:t>
            </a:r>
          </a:p>
          <a:p>
            <a:pPr lvl="1"/>
            <a:r>
              <a:rPr lang="en-US" dirty="0" smtClean="0"/>
              <a:t>Publishers</a:t>
            </a:r>
          </a:p>
          <a:p>
            <a:pPr lvl="1"/>
            <a:r>
              <a:rPr lang="en-US" dirty="0" smtClean="0"/>
              <a:t>Discipline</a:t>
            </a:r>
          </a:p>
          <a:p>
            <a:pPr lvl="1"/>
            <a:r>
              <a:rPr lang="en-US" dirty="0" smtClean="0"/>
              <a:t>Lab/PI</a:t>
            </a:r>
          </a:p>
          <a:p>
            <a:pPr marL="457200" lvl="1" indent="0">
              <a:buNone/>
            </a:pPr>
            <a:endParaRPr lang="en-US" dirty="0"/>
          </a:p>
        </p:txBody>
      </p:sp>
    </p:spTree>
    <p:extLst>
      <p:ext uri="{BB962C8B-B14F-4D97-AF65-F5344CB8AC3E}">
        <p14:creationId xmlns:p14="http://schemas.microsoft.com/office/powerpoint/2010/main" val="2549834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can share data, how can you communicate about use?</a:t>
            </a:r>
            <a:endParaRPr lang="en-US" dirty="0"/>
          </a:p>
        </p:txBody>
      </p:sp>
      <p:sp>
        <p:nvSpPr>
          <p:cNvPr id="3" name="Content Placeholder 2"/>
          <p:cNvSpPr>
            <a:spLocks noGrp="1"/>
          </p:cNvSpPr>
          <p:nvPr>
            <p:ph idx="1"/>
          </p:nvPr>
        </p:nvSpPr>
        <p:spPr/>
        <p:txBody>
          <a:bodyPr/>
          <a:lstStyle/>
          <a:p>
            <a:r>
              <a:rPr lang="en-US" dirty="0" smtClean="0"/>
              <a:t>Licenses – restrictive and non-restrictive</a:t>
            </a:r>
          </a:p>
          <a:p>
            <a:endParaRPr lang="en-US" dirty="0"/>
          </a:p>
          <a:p>
            <a:r>
              <a:rPr lang="en-US" dirty="0">
                <a:hlinkClick r:id="rId2"/>
              </a:rPr>
              <a:t>http://opendatacommons.org/licenses</a:t>
            </a:r>
            <a:r>
              <a:rPr lang="en-US" dirty="0" smtClean="0">
                <a:hlinkClick r:id="rId2"/>
              </a:rPr>
              <a:t>/</a:t>
            </a:r>
            <a:endParaRPr lang="en-US" dirty="0" smtClean="0"/>
          </a:p>
          <a:p>
            <a:pPr marL="0" indent="0">
              <a:buNone/>
            </a:pPr>
            <a:endParaRPr lang="en-US" dirty="0" smtClean="0"/>
          </a:p>
          <a:p>
            <a:r>
              <a:rPr lang="en-US" dirty="0">
                <a:hlinkClick r:id="rId3"/>
              </a:rPr>
              <a:t>https://creativecommons.org/about/cc0</a:t>
            </a:r>
            <a:r>
              <a:rPr lang="en-US" dirty="0" smtClean="0">
                <a:hlinkClick r:id="rId3"/>
              </a:rPr>
              <a:t>/</a:t>
            </a: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38428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Confidentiality and IRB – what did you commit to with your subjects and the IRB?</a:t>
            </a:r>
            <a:endParaRPr lang="en-US" dirty="0"/>
          </a:p>
          <a:p>
            <a:endParaRPr lang="en-US" dirty="0" smtClean="0"/>
          </a:p>
          <a:p>
            <a:r>
              <a:rPr lang="en-US" dirty="0" smtClean="0"/>
              <a:t>Contracts – are you getting your data from somewhere else?</a:t>
            </a:r>
          </a:p>
          <a:p>
            <a:endParaRPr lang="en-US" dirty="0"/>
          </a:p>
          <a:p>
            <a:r>
              <a:rPr lang="en-US" dirty="0" smtClean="0"/>
              <a:t>Regulations – HIPPA, FERPA, </a:t>
            </a:r>
            <a:r>
              <a:rPr lang="en-US" dirty="0" err="1" smtClean="0"/>
              <a:t>etc</a:t>
            </a:r>
            <a:endParaRPr lang="en-US" dirty="0" smtClean="0"/>
          </a:p>
        </p:txBody>
      </p:sp>
    </p:spTree>
    <p:extLst>
      <p:ext uri="{BB962C8B-B14F-4D97-AF65-F5344CB8AC3E}">
        <p14:creationId xmlns:p14="http://schemas.microsoft.com/office/powerpoint/2010/main" val="1386375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6"/>
          <p:cNvSpPr>
            <a:spLocks noGrp="1"/>
          </p:cNvSpPr>
          <p:nvPr>
            <p:ph idx="1"/>
          </p:nvPr>
        </p:nvSpPr>
        <p:spPr>
          <a:xfrm>
            <a:off x="457200" y="533400"/>
            <a:ext cx="8229600" cy="5592763"/>
          </a:xfrm>
        </p:spPr>
        <p:txBody>
          <a:bodyPr lIns="0" tIns="0" rIns="0" bIns="0"/>
          <a:lstStyle/>
          <a:p>
            <a:pPr eaLnBrk="1" hangingPunct="1">
              <a:buFont typeface="Arial" charset="0"/>
              <a:buNone/>
            </a:pPr>
            <a:r>
              <a:rPr lang="en-US" dirty="0" smtClean="0"/>
              <a:t>	</a:t>
            </a:r>
          </a:p>
          <a:p>
            <a:pPr eaLnBrk="1" hangingPunct="1">
              <a:buFont typeface="Arial" charset="0"/>
              <a:buNone/>
            </a:pPr>
            <a:endParaRPr lang="en-US" sz="2400" dirty="0" smtClean="0"/>
          </a:p>
          <a:p>
            <a:pPr eaLnBrk="1" hangingPunct="1">
              <a:buFont typeface="Arial" charset="0"/>
              <a:buNone/>
            </a:pPr>
            <a:r>
              <a:rPr lang="en-US" sz="2400" dirty="0" smtClean="0"/>
              <a:t>	</a:t>
            </a:r>
          </a:p>
          <a:p>
            <a:pPr eaLnBrk="1" hangingPunct="1">
              <a:buFont typeface="Arial" charset="0"/>
              <a:buNone/>
            </a:pPr>
            <a:r>
              <a:rPr lang="en-US" sz="2400" dirty="0" smtClean="0"/>
              <a:t>	</a:t>
            </a:r>
          </a:p>
          <a:p>
            <a:pPr eaLnBrk="1" hangingPunct="1">
              <a:buFont typeface="Arial" charset="0"/>
              <a:buNone/>
            </a:pPr>
            <a:r>
              <a:rPr lang="en-US" sz="2400" dirty="0" smtClean="0"/>
              <a:t>	This work is based in part on a presentation by Molly Keener &amp; Kevin Smith for the ACRL  Scholarly Communication 101 workshops.  Last updated November 6, 2015.</a:t>
            </a:r>
          </a:p>
          <a:p>
            <a:pPr eaLnBrk="1" hangingPunct="1">
              <a:buFont typeface="Arial" charset="0"/>
              <a:buNone/>
            </a:pPr>
            <a:endParaRPr lang="en-US" sz="2400" dirty="0" smtClean="0"/>
          </a:p>
          <a:p>
            <a:pPr eaLnBrk="1" hangingPunct="1">
              <a:buFont typeface="Arial" charset="0"/>
              <a:buNone/>
            </a:pPr>
            <a:r>
              <a:rPr lang="en-US" sz="2400" dirty="0" smtClean="0"/>
              <a:t>	This work is licensed under a Creative Commons Attribution Non-Commercial Share Alike 3.0 United States license: </a:t>
            </a:r>
            <a:r>
              <a:rPr lang="en-US" sz="2400" dirty="0" smtClean="0">
                <a:hlinkClick r:id="rId3"/>
              </a:rPr>
              <a:t>http://creativecommons.org/licenses/by-nc-sa/3.0/</a:t>
            </a:r>
            <a:r>
              <a:rPr lang="en-US" sz="2400" dirty="0" smtClean="0"/>
              <a:t>. </a:t>
            </a:r>
          </a:p>
        </p:txBody>
      </p:sp>
      <p:pic>
        <p:nvPicPr>
          <p:cNvPr id="13315" name="Picture 2" descr="http://mirrors.creativecommons.org/presskit/buttons/88x31/png/by-nc-s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762000"/>
            <a:ext cx="25146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4406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1000" y="2286000"/>
            <a:ext cx="8229600" cy="1143000"/>
          </a:xfrm>
        </p:spPr>
        <p:txBody>
          <a:bodyPr>
            <a:normAutofit fontScale="90000"/>
          </a:bodyPr>
          <a:lstStyle/>
          <a:p>
            <a:r>
              <a:rPr lang="en-US" altLang="en-US" sz="8800" dirty="0" smtClean="0"/>
              <a:t>IANAL</a:t>
            </a:r>
            <a:br>
              <a:rPr lang="en-US" altLang="en-US" sz="8800" dirty="0" smtClean="0"/>
            </a:br>
            <a:r>
              <a:rPr lang="en-US" altLang="en-US" dirty="0" smtClean="0"/>
              <a:t>(I am not a lawyer)</a:t>
            </a:r>
          </a:p>
        </p:txBody>
      </p:sp>
    </p:spTree>
    <p:extLst>
      <p:ext uri="{BB962C8B-B14F-4D97-AF65-F5344CB8AC3E}">
        <p14:creationId xmlns:p14="http://schemas.microsoft.com/office/powerpoint/2010/main" val="42165135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182" y="1143000"/>
            <a:ext cx="7924800" cy="3970318"/>
          </a:xfrm>
          <a:prstGeom prst="rect">
            <a:avLst/>
          </a:prstGeom>
        </p:spPr>
        <p:txBody>
          <a:bodyPr wrap="square">
            <a:spAutoFit/>
          </a:bodyPr>
          <a:lstStyle/>
          <a:p>
            <a:pPr algn="ctr"/>
            <a:r>
              <a:rPr lang="en-US" sz="2800" dirty="0" smtClean="0"/>
              <a:t>The </a:t>
            </a:r>
            <a:r>
              <a:rPr lang="en-US" sz="2800" dirty="0"/>
              <a:t>U.S. Constitution gives Congress the ability </a:t>
            </a:r>
            <a:endParaRPr lang="en-US" sz="2800" dirty="0" smtClean="0"/>
          </a:p>
          <a:p>
            <a:pPr algn="ctr"/>
            <a:endParaRPr lang="en-US" sz="2800" dirty="0" smtClean="0"/>
          </a:p>
          <a:p>
            <a:pPr algn="ctr"/>
            <a:r>
              <a:rPr lang="en-US" sz="2800" dirty="0" smtClean="0"/>
              <a:t>"...</a:t>
            </a:r>
            <a:r>
              <a:rPr lang="en-US" sz="2800" dirty="0"/>
              <a:t>to promote the Progress of Science and useful Arts, by securing for a limited Time to Authors and Inventors the exclusive Right to their respective Writings and Discoveries." </a:t>
            </a:r>
            <a:endParaRPr lang="en-US" sz="2800" dirty="0" smtClean="0"/>
          </a:p>
          <a:p>
            <a:endParaRPr lang="en-US" sz="2800" dirty="0"/>
          </a:p>
          <a:p>
            <a:r>
              <a:rPr lang="en-US" sz="2800" dirty="0" smtClean="0"/>
              <a:t>US copyright and patent law comes out of this phrase </a:t>
            </a:r>
            <a:r>
              <a:rPr lang="en-US" sz="2800" dirty="0"/>
              <a:t>in the Constitution.</a:t>
            </a:r>
          </a:p>
        </p:txBody>
      </p:sp>
    </p:spTree>
    <p:extLst>
      <p:ext uri="{BB962C8B-B14F-4D97-AF65-F5344CB8AC3E}">
        <p14:creationId xmlns:p14="http://schemas.microsoft.com/office/powerpoint/2010/main" val="30932814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main IP Areas</a:t>
            </a:r>
            <a:endParaRPr lang="en-US" dirty="0"/>
          </a:p>
        </p:txBody>
      </p:sp>
      <p:sp>
        <p:nvSpPr>
          <p:cNvPr id="5" name="Rectangle 4"/>
          <p:cNvSpPr/>
          <p:nvPr/>
        </p:nvSpPr>
        <p:spPr>
          <a:xfrm>
            <a:off x="457200" y="1371600"/>
            <a:ext cx="8305800" cy="1200329"/>
          </a:xfrm>
          <a:prstGeom prst="rect">
            <a:avLst/>
          </a:prstGeom>
        </p:spPr>
        <p:txBody>
          <a:bodyPr wrap="square">
            <a:spAutoFit/>
          </a:bodyPr>
          <a:lstStyle/>
          <a:p>
            <a:r>
              <a:rPr lang="en-US" dirty="0"/>
              <a:t>A </a:t>
            </a:r>
            <a:r>
              <a:rPr lang="en-US" b="1" dirty="0"/>
              <a:t>trademark</a:t>
            </a:r>
            <a:r>
              <a:rPr lang="en-US" dirty="0"/>
              <a:t> is a word, phrase, symbol, and/or design that identifies and distinguishes the source of the goods of one party from those of others. A </a:t>
            </a:r>
            <a:r>
              <a:rPr lang="en-US" b="1" dirty="0"/>
              <a:t>service mark </a:t>
            </a:r>
            <a:r>
              <a:rPr lang="en-US" dirty="0"/>
              <a:t>is a word, phrase, symbol, and/or design that identifies and distinguishes the source of a service rather than goods</a:t>
            </a:r>
            <a:r>
              <a:rPr lang="en-US" dirty="0" smtClean="0"/>
              <a:t>.</a:t>
            </a:r>
          </a:p>
        </p:txBody>
      </p:sp>
      <p:sp>
        <p:nvSpPr>
          <p:cNvPr id="6" name="Rectangle 5"/>
          <p:cNvSpPr/>
          <p:nvPr/>
        </p:nvSpPr>
        <p:spPr>
          <a:xfrm>
            <a:off x="457200" y="2990671"/>
            <a:ext cx="8077200" cy="1200329"/>
          </a:xfrm>
          <a:prstGeom prst="rect">
            <a:avLst/>
          </a:prstGeom>
        </p:spPr>
        <p:txBody>
          <a:bodyPr wrap="square">
            <a:spAutoFit/>
          </a:bodyPr>
          <a:lstStyle/>
          <a:p>
            <a:r>
              <a:rPr lang="en-US" dirty="0"/>
              <a:t>A</a:t>
            </a:r>
            <a:r>
              <a:rPr lang="en-US" b="1" dirty="0"/>
              <a:t> patent </a:t>
            </a:r>
            <a:r>
              <a:rPr lang="en-US" dirty="0"/>
              <a:t>is a limited duration property right relating to an invention, granted by the United States Patent and Trademark Office in exchange for public disclosure of the invention.  Patentable materials include machines, manufactured articles, industrial processes, and chemical compositions. </a:t>
            </a:r>
          </a:p>
        </p:txBody>
      </p:sp>
      <p:sp>
        <p:nvSpPr>
          <p:cNvPr id="7" name="Rectangle 6"/>
          <p:cNvSpPr/>
          <p:nvPr/>
        </p:nvSpPr>
        <p:spPr>
          <a:xfrm>
            <a:off x="533400" y="4724400"/>
            <a:ext cx="7772400" cy="646331"/>
          </a:xfrm>
          <a:prstGeom prst="rect">
            <a:avLst/>
          </a:prstGeom>
        </p:spPr>
        <p:txBody>
          <a:bodyPr wrap="square">
            <a:spAutoFit/>
          </a:bodyPr>
          <a:lstStyle/>
          <a:p>
            <a:r>
              <a:rPr lang="en-US" dirty="0"/>
              <a:t>A </a:t>
            </a:r>
            <a:r>
              <a:rPr lang="en-US" b="1" dirty="0"/>
              <a:t>copyright</a:t>
            </a:r>
            <a:r>
              <a:rPr lang="en-US" dirty="0"/>
              <a:t> protects works of authorship that have been tangibly expressed in a physical form.  Think songs, books, movies, and works of art.</a:t>
            </a:r>
          </a:p>
        </p:txBody>
      </p:sp>
    </p:spTree>
    <p:extLst>
      <p:ext uri="{BB962C8B-B14F-4D97-AF65-F5344CB8AC3E}">
        <p14:creationId xmlns:p14="http://schemas.microsoft.com/office/powerpoint/2010/main" val="260093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normAutofit fontScale="90000"/>
          </a:bodyPr>
          <a:lstStyle/>
          <a:p>
            <a:r>
              <a:rPr lang="en-US" dirty="0" smtClean="0"/>
              <a:t>So when we talk about IP issues and data what are we really talking about?</a:t>
            </a:r>
            <a:endParaRPr lang="en-US" dirty="0"/>
          </a:p>
        </p:txBody>
      </p:sp>
    </p:spTree>
    <p:extLst>
      <p:ext uri="{BB962C8B-B14F-4D97-AF65-F5344CB8AC3E}">
        <p14:creationId xmlns:p14="http://schemas.microsoft.com/office/powerpoint/2010/main" val="179714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normAutofit fontScale="90000"/>
          </a:bodyPr>
          <a:lstStyle/>
          <a:p>
            <a:r>
              <a:rPr lang="en-US" dirty="0" smtClean="0"/>
              <a:t>We might be talking about:</a:t>
            </a:r>
            <a:br>
              <a:rPr lang="en-US" dirty="0" smtClean="0"/>
            </a:br>
            <a:r>
              <a:rPr lang="en-US" dirty="0" smtClean="0"/>
              <a:t/>
            </a:r>
            <a:br>
              <a:rPr lang="en-US" dirty="0" smtClean="0"/>
            </a:br>
            <a:r>
              <a:rPr lang="en-US" dirty="0" smtClean="0"/>
              <a:t>- ownership – who controls the data but also heavily tied to ethics</a:t>
            </a:r>
            <a:br>
              <a:rPr lang="en-US" dirty="0" smtClean="0"/>
            </a:br>
            <a:r>
              <a:rPr lang="en-US" dirty="0" smtClean="0"/>
              <a:t>- copyright for compilations and other types of data</a:t>
            </a:r>
            <a:br>
              <a:rPr lang="en-US" dirty="0" smtClean="0"/>
            </a:br>
            <a:r>
              <a:rPr lang="en-US" dirty="0" smtClean="0"/>
              <a:t>- reuse rights – how do you determine how data can be reused?</a:t>
            </a:r>
            <a:br>
              <a:rPr lang="en-US" dirty="0" smtClean="0"/>
            </a:br>
            <a:endParaRPr lang="en-US" dirty="0"/>
          </a:p>
        </p:txBody>
      </p:sp>
    </p:spTree>
    <p:extLst>
      <p:ext uri="{BB962C8B-B14F-4D97-AF65-F5344CB8AC3E}">
        <p14:creationId xmlns:p14="http://schemas.microsoft.com/office/powerpoint/2010/main" val="172209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Ownership of Data</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Will depend heavily on institutional policy, but ownership of data generated under federal grants is pretty clearly the institutions</a:t>
            </a:r>
          </a:p>
          <a:p>
            <a:endParaRPr lang="en-US" dirty="0"/>
          </a:p>
          <a:p>
            <a:r>
              <a:rPr lang="en-US" dirty="0" smtClean="0"/>
              <a:t>See Bayh-Dole Act </a:t>
            </a:r>
            <a:r>
              <a:rPr lang="en-US" dirty="0"/>
              <a:t>- https://</a:t>
            </a:r>
            <a:r>
              <a:rPr lang="en-US" dirty="0" err="1"/>
              <a:t>en.wikipedia.org</a:t>
            </a:r>
            <a:r>
              <a:rPr lang="en-US" dirty="0"/>
              <a:t>/wiki/Bayh%E2%80%93Dole_Act</a:t>
            </a:r>
            <a:endParaRPr lang="en-US" dirty="0" smtClean="0"/>
          </a:p>
          <a:p>
            <a:endParaRPr lang="en-US" dirty="0"/>
          </a:p>
          <a:p>
            <a:r>
              <a:rPr lang="en-US" dirty="0"/>
              <a:t>Also, </a:t>
            </a:r>
            <a:r>
              <a:rPr lang="en-US" dirty="0">
                <a:hlinkClick r:id="rId2"/>
              </a:rPr>
              <a:t>https://ori.hhs.gov/education/products/rcradmin/topics/data/tutorial_2.</a:t>
            </a:r>
            <a:r>
              <a:rPr lang="en-US" dirty="0" smtClean="0">
                <a:hlinkClick r:id="rId2"/>
              </a:rPr>
              <a:t>shtml</a:t>
            </a:r>
            <a:endParaRPr lang="en-US" dirty="0" smtClean="0"/>
          </a:p>
          <a:p>
            <a:pPr marL="0" indent="0">
              <a:buNone/>
            </a:pPr>
            <a:endParaRPr lang="en-US" dirty="0"/>
          </a:p>
        </p:txBody>
      </p:sp>
    </p:spTree>
    <p:extLst>
      <p:ext uri="{BB962C8B-B14F-4D97-AF65-F5344CB8AC3E}">
        <p14:creationId xmlns:p14="http://schemas.microsoft.com/office/powerpoint/2010/main" val="329898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considerations</a:t>
            </a:r>
            <a:endParaRPr lang="en-US" dirty="0"/>
          </a:p>
        </p:txBody>
      </p:sp>
      <p:sp>
        <p:nvSpPr>
          <p:cNvPr id="3" name="Content Placeholder 2"/>
          <p:cNvSpPr>
            <a:spLocks noGrp="1"/>
          </p:cNvSpPr>
          <p:nvPr>
            <p:ph idx="1"/>
          </p:nvPr>
        </p:nvSpPr>
        <p:spPr/>
        <p:txBody>
          <a:bodyPr/>
          <a:lstStyle/>
          <a:p>
            <a:r>
              <a:rPr lang="en-US" dirty="0" smtClean="0"/>
              <a:t>What are the norms in your lab / researcher group?</a:t>
            </a:r>
          </a:p>
          <a:p>
            <a:r>
              <a:rPr lang="en-US" dirty="0" smtClean="0"/>
              <a:t>Is there clarity and understanding about use of data?</a:t>
            </a:r>
            <a:endParaRPr lang="en-US" dirty="0"/>
          </a:p>
        </p:txBody>
      </p:sp>
    </p:spTree>
    <p:extLst>
      <p:ext uri="{BB962C8B-B14F-4D97-AF65-F5344CB8AC3E}">
        <p14:creationId xmlns:p14="http://schemas.microsoft.com/office/powerpoint/2010/main" val="120723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UC San Diego </a:t>
            </a:r>
            <a:r>
              <a:rPr lang="en-US" dirty="0"/>
              <a:t>– USC: </a:t>
            </a:r>
            <a:r>
              <a:rPr lang="en-US" dirty="0">
                <a:hlinkClick r:id="rId2"/>
              </a:rPr>
              <a:t>http://chronicle.com/article/Grant-Dispute-Throws-an/231857</a:t>
            </a:r>
            <a:r>
              <a:rPr lang="en-US" dirty="0" smtClean="0">
                <a:hlinkClick r:id="rId2"/>
              </a:rPr>
              <a:t>/</a:t>
            </a:r>
            <a:endParaRPr lang="en-US" dirty="0" smtClean="0"/>
          </a:p>
          <a:p>
            <a:r>
              <a:rPr lang="en-US" dirty="0" smtClean="0"/>
              <a:t>Student retracts paper over data </a:t>
            </a:r>
            <a:r>
              <a:rPr lang="en-US" dirty="0"/>
              <a:t>ownership issue: </a:t>
            </a:r>
            <a:r>
              <a:rPr lang="en-US" dirty="0">
                <a:hlinkClick r:id="rId3"/>
              </a:rPr>
              <a:t>http://retractionwatch.com/2013/02/22/med-student-loses-paper-when-former-boss-claims-right-to-data</a:t>
            </a:r>
            <a:r>
              <a:rPr lang="en-US" dirty="0" smtClean="0">
                <a:hlinkClick r:id="rId3"/>
              </a:rPr>
              <a:t>/</a:t>
            </a:r>
            <a:endParaRPr lang="en-US" dirty="0" smtClean="0"/>
          </a:p>
          <a:p>
            <a:r>
              <a:rPr lang="en-US" dirty="0" smtClean="0"/>
              <a:t>Researchers retracts paper over data ownership/</a:t>
            </a:r>
            <a:r>
              <a:rPr lang="en-US" dirty="0"/>
              <a:t>permission issue: </a:t>
            </a:r>
            <a:r>
              <a:rPr lang="en-US" dirty="0">
                <a:hlinkClick r:id="rId4"/>
              </a:rPr>
              <a:t>https://www.timeshighereducation.com/news/papers-retracted-after-authors-used-unauthorised-data-from-junior-</a:t>
            </a:r>
            <a:r>
              <a:rPr lang="en-US" dirty="0" smtClean="0">
                <a:hlinkClick r:id="rId4"/>
              </a:rPr>
              <a:t>researchers</a:t>
            </a:r>
            <a:r>
              <a:rPr lang="en-US" dirty="0" smtClean="0"/>
              <a:t> </a:t>
            </a:r>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716433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1169</Words>
  <Application>Microsoft Macintosh PowerPoint</Application>
  <PresentationFormat>On-screen Show (4:3)</PresentationFormat>
  <Paragraphs>159</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IANAL (I am not a lawyer)</vt:lpstr>
      <vt:lpstr>PowerPoint Presentation</vt:lpstr>
      <vt:lpstr>Three main IP Areas</vt:lpstr>
      <vt:lpstr>So when we talk about IP issues and data what are we really talking about?</vt:lpstr>
      <vt:lpstr>We might be talking about:  - ownership – who controls the data but also heavily tied to ethics - copyright for compilations and other types of data - reuse rights – how do you determine how data can be reused? </vt:lpstr>
      <vt:lpstr>Ownership of Data</vt:lpstr>
      <vt:lpstr>Ethical considerations</vt:lpstr>
      <vt:lpstr>Case studies</vt:lpstr>
      <vt:lpstr>PowerPoint Presentation</vt:lpstr>
      <vt:lpstr>So…… what does copyright cover anyway?</vt:lpstr>
      <vt:lpstr>Some more basics….</vt:lpstr>
      <vt:lpstr>As run the sands of time…</vt:lpstr>
      <vt:lpstr>Exceptions to Rights of Owners</vt:lpstr>
      <vt:lpstr>Fair Use</vt:lpstr>
      <vt:lpstr>What about reuse of data</vt:lpstr>
      <vt:lpstr>If you can share data, how can you communicate about use?</vt:lpstr>
      <vt:lpstr>Other considerations</vt:lpstr>
      <vt:lpstr>PowerPoint Presentation</vt:lpstr>
    </vt:vector>
  </TitlesOfParts>
  <Company>University of Illinois at Urbana - Champaign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L. Shreeves</dc:creator>
  <cp:lastModifiedBy>Sarah Shreeves</cp:lastModifiedBy>
  <cp:revision>36</cp:revision>
  <dcterms:created xsi:type="dcterms:W3CDTF">2011-10-28T15:49:40Z</dcterms:created>
  <dcterms:modified xsi:type="dcterms:W3CDTF">2016-03-30T14:04:16Z</dcterms:modified>
</cp:coreProperties>
</file>