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82" r:id="rId14"/>
    <p:sldId id="273" r:id="rId15"/>
    <p:sldId id="278" r:id="rId16"/>
    <p:sldId id="279" r:id="rId17"/>
    <p:sldId id="274" r:id="rId18"/>
    <p:sldId id="276" r:id="rId19"/>
    <p:sldId id="280" r:id="rId20"/>
    <p:sldId id="277" r:id="rId21"/>
    <p:sldId id="281"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2167" autoAdjust="0"/>
  </p:normalViewPr>
  <p:slideViewPr>
    <p:cSldViewPr snapToGrid="0">
      <p:cViewPr varScale="1">
        <p:scale>
          <a:sx n="40" d="100"/>
          <a:sy n="40" d="100"/>
        </p:scale>
        <p:origin x="-132" y="-486"/>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2/22/2016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dirty="0" smtClean="0">
                <a:latin typeface="Times New Roman" pitchFamily="18" charset="0"/>
                <a:ea typeface="ＭＳ Ｐゴシック" pitchFamily="34" charset="-128"/>
              </a:rPr>
              <a:t>Metadata is all around us. . .from Mp3 players, to nutrition labels, to library card catalogues.</a:t>
            </a:r>
          </a:p>
          <a:p>
            <a:pPr eaLnBrk="1" hangingPunct="1">
              <a:defRPr/>
            </a:pPr>
            <a:r>
              <a:rPr lang="en-US" dirty="0" smtClean="0">
                <a:latin typeface="Times New Roman" pitchFamily="18" charset="0"/>
                <a:ea typeface="ＭＳ Ｐゴシック" pitchFamily="34" charset="-128"/>
              </a:rPr>
              <a:t>For example, a card catalogue tell us more information than just the title of the book, they also tells the user:</a:t>
            </a:r>
          </a:p>
          <a:p>
            <a:pPr eaLnBrk="1" hangingPunct="1">
              <a:defRPr/>
            </a:pPr>
            <a:r>
              <a:rPr lang="en-US" dirty="0" smtClean="0">
                <a:latin typeface="Times New Roman" pitchFamily="18" charset="0"/>
                <a:ea typeface="ＭＳ Ｐゴシック" pitchFamily="34" charset="-128"/>
              </a:rPr>
              <a:t>		Who is the author?</a:t>
            </a:r>
          </a:p>
          <a:p>
            <a:pPr eaLnBrk="1" hangingPunct="1">
              <a:defRPr/>
            </a:pPr>
            <a:r>
              <a:rPr lang="en-US" dirty="0" smtClean="0">
                <a:latin typeface="Times New Roman" pitchFamily="18" charset="0"/>
                <a:ea typeface="ＭＳ Ｐゴシック" pitchFamily="34" charset="-128"/>
              </a:rPr>
              <a:t>		Who published the book?</a:t>
            </a:r>
          </a:p>
          <a:p>
            <a:pPr eaLnBrk="1" hangingPunct="1">
              <a:defRPr/>
            </a:pPr>
            <a:r>
              <a:rPr lang="en-US" dirty="0" smtClean="0">
                <a:latin typeface="Times New Roman" pitchFamily="18" charset="0"/>
                <a:ea typeface="ＭＳ Ｐゴシック" pitchFamily="34" charset="-128"/>
              </a:rPr>
              <a:t>		What subject area does the book fall in?</a:t>
            </a:r>
          </a:p>
          <a:p>
            <a:pPr eaLnBrk="1" hangingPunct="1">
              <a:defRPr/>
            </a:pPr>
            <a:r>
              <a:rPr lang="en-US" dirty="0" smtClean="0">
                <a:latin typeface="Times New Roman" pitchFamily="18" charset="0"/>
                <a:ea typeface="ＭＳ Ｐゴシック" pitchFamily="34" charset="-128"/>
              </a:rPr>
              <a:t>		And finally, where is it located in the library? </a:t>
            </a:r>
          </a:p>
          <a:p>
            <a:pPr eaLnBrk="1" hangingPunct="1">
              <a:defRPr/>
            </a:pPr>
            <a:endParaRPr lang="en-US" dirty="0" smtClean="0">
              <a:latin typeface="Times New Roman" pitchFamily="18" charset="0"/>
              <a:ea typeface="ＭＳ Ｐゴシック" pitchFamily="34" charset="-128"/>
            </a:endParaRPr>
          </a:p>
          <a:p>
            <a:pPr eaLnBrk="1" hangingPunct="1">
              <a:defRPr/>
            </a:pPr>
            <a:r>
              <a:rPr lang="en-US" dirty="0" smtClean="0">
                <a:latin typeface="Times New Roman" pitchFamily="18" charset="0"/>
                <a:ea typeface="ＭＳ Ｐゴシック" pitchFamily="34" charset="-128"/>
              </a:rPr>
              <a:t>Another example of metadata that we see in our daily lives is the nutrition and ingredient information on food labels.</a:t>
            </a:r>
          </a:p>
          <a:p>
            <a:pPr eaLnBrk="1" hangingPunct="1">
              <a:defRPr/>
            </a:pPr>
            <a:r>
              <a:rPr lang="en-US" dirty="0" smtClean="0">
                <a:latin typeface="Times New Roman" pitchFamily="18" charset="0"/>
                <a:ea typeface="ＭＳ Ｐゴシック" pitchFamily="34" charset="-128"/>
              </a:rPr>
              <a:t>Nutrition labels answer questions such as: </a:t>
            </a:r>
          </a:p>
          <a:p>
            <a:pPr eaLnBrk="1" hangingPunct="1">
              <a:defRPr/>
            </a:pPr>
            <a:r>
              <a:rPr lang="en-US" dirty="0" smtClean="0">
                <a:latin typeface="Times New Roman" pitchFamily="18" charset="0"/>
                <a:ea typeface="ＭＳ Ｐゴシック" pitchFamily="34" charset="-128"/>
              </a:rPr>
              <a:t>		What ingredients</a:t>
            </a:r>
            <a:r>
              <a:rPr lang="en-US" baseline="0" dirty="0" smtClean="0">
                <a:latin typeface="Times New Roman" pitchFamily="18" charset="0"/>
                <a:ea typeface="ＭＳ Ｐゴシック" pitchFamily="34" charset="-128"/>
              </a:rPr>
              <a:t> were used</a:t>
            </a:r>
            <a:r>
              <a:rPr lang="en-US" dirty="0" smtClean="0">
                <a:latin typeface="Times New Roman" pitchFamily="18" charset="0"/>
                <a:ea typeface="ＭＳ Ｐゴシック" pitchFamily="34" charset="-128"/>
              </a:rPr>
              <a:t>?</a:t>
            </a:r>
          </a:p>
          <a:p>
            <a:pPr eaLnBrk="1" hangingPunct="1">
              <a:defRPr/>
            </a:pPr>
            <a:r>
              <a:rPr lang="en-US" dirty="0" smtClean="0">
                <a:latin typeface="Times New Roman" pitchFamily="18" charset="0"/>
                <a:ea typeface="ＭＳ Ｐゴシック" pitchFamily="34" charset="-128"/>
              </a:rPr>
              <a:t>		Who made the food?</a:t>
            </a:r>
          </a:p>
          <a:p>
            <a:pPr eaLnBrk="1" hangingPunct="1">
              <a:defRPr/>
            </a:pPr>
            <a:r>
              <a:rPr lang="en-US" dirty="0" smtClean="0">
                <a:latin typeface="Times New Roman" pitchFamily="18" charset="0"/>
                <a:ea typeface="ＭＳ Ｐゴシック" pitchFamily="34" charset="-128"/>
              </a:rPr>
              <a:t>		How many calories per serving?</a:t>
            </a:r>
          </a:p>
          <a:p>
            <a:pPr eaLnBrk="1" hangingPunct="1">
              <a:defRPr/>
            </a:pPr>
            <a:r>
              <a:rPr lang="en-US" dirty="0" smtClean="0">
                <a:latin typeface="Times New Roman" pitchFamily="18" charset="0"/>
                <a:ea typeface="ＭＳ Ｐゴシック" pitchFamily="34" charset="-128"/>
              </a:rPr>
              <a:t>		How many servings in the can?</a:t>
            </a:r>
          </a:p>
          <a:p>
            <a:pPr eaLnBrk="1" hangingPunct="1">
              <a:defRPr/>
            </a:pPr>
            <a:r>
              <a:rPr lang="en-US" dirty="0" smtClean="0">
                <a:latin typeface="Times New Roman" pitchFamily="18" charset="0"/>
                <a:ea typeface="ＭＳ Ｐゴシック" pitchFamily="34" charset="-128"/>
              </a:rPr>
              <a:t>		What percentage of daily vitamins are in each serving?</a:t>
            </a:r>
          </a:p>
          <a:p>
            <a:pPr eaLnBrk="1" hangingPunct="1">
              <a:defRPr/>
            </a:pPr>
            <a:endParaRPr lang="en-US" dirty="0" smtClean="0">
              <a:latin typeface="Times New Roman" pitchFamily="18" charset="0"/>
              <a:ea typeface="ＭＳ Ｐゴシック" pitchFamily="34" charset="-128"/>
            </a:endParaRPr>
          </a:p>
          <a:p>
            <a:pPr eaLnBrk="1" hangingPunct="1">
              <a:defRPr/>
            </a:pPr>
            <a:endParaRPr lang="en-US" dirty="0" smtClean="0">
              <a:latin typeface="Times New Roman" pitchFamily="18"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An established standard provides common terms,</a:t>
            </a:r>
            <a:r>
              <a:rPr lang="en-US" baseline="0" dirty="0" smtClean="0">
                <a:latin typeface="Times New Roman" charset="0"/>
                <a:ea typeface="ＭＳ Ｐゴシック" pitchFamily="34" charset="-128"/>
              </a:rPr>
              <a:t> </a:t>
            </a:r>
            <a:r>
              <a:rPr lang="en-US" dirty="0" smtClean="0">
                <a:latin typeface="Times New Roman" charset="0"/>
                <a:ea typeface="ＭＳ Ｐゴシック" pitchFamily="34" charset="-128"/>
              </a:rPr>
              <a:t>definitions</a:t>
            </a:r>
            <a:r>
              <a:rPr lang="en-US" baseline="0" dirty="0" smtClean="0">
                <a:latin typeface="Times New Roman" charset="0"/>
                <a:ea typeface="ＭＳ Ｐゴシック" pitchFamily="34" charset="-128"/>
              </a:rPr>
              <a:t> and structure that </a:t>
            </a:r>
            <a:r>
              <a:rPr lang="en-US" dirty="0" smtClean="0">
                <a:latin typeface="Times New Roman" charset="0"/>
                <a:ea typeface="ＭＳ Ｐゴシック" pitchFamily="34" charset="-128"/>
              </a:rPr>
              <a:t>allow for</a:t>
            </a:r>
            <a:r>
              <a:rPr lang="en-US" baseline="0" dirty="0" smtClean="0">
                <a:latin typeface="Times New Roman" charset="0"/>
                <a:ea typeface="ＭＳ Ｐゴシック" pitchFamily="34" charset="-128"/>
              </a:rPr>
              <a:t> consistent</a:t>
            </a:r>
            <a:r>
              <a:rPr lang="en-US" dirty="0" smtClean="0">
                <a:latin typeface="Times New Roman" charset="0"/>
                <a:ea typeface="ＭＳ Ｐゴシック" pitchFamily="34" charset="-128"/>
              </a:rPr>
              <a:t> communication.</a:t>
            </a:r>
            <a:r>
              <a:rPr lang="en-US" baseline="0" dirty="0" smtClean="0">
                <a:latin typeface="Times New Roman" charset="0"/>
                <a:ea typeface="ＭＳ Ｐゴシック" pitchFamily="34" charset="-128"/>
              </a:rPr>
              <a:t> The use of standards also support search and retrieval in automated systems. </a:t>
            </a:r>
            <a:endParaRPr lang="en-US"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20</a:t>
            </a:fld>
            <a:endParaRPr lang="en-US"/>
          </a:p>
        </p:txBody>
      </p:sp>
    </p:spTree>
    <p:extLst>
      <p:ext uri="{BB962C8B-B14F-4D97-AF65-F5344CB8AC3E}">
        <p14:creationId xmlns="" xmlns:p14="http://schemas.microsoft.com/office/powerpoint/2010/main" val="168048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And place?</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Data collection in the field is recorded in a wide variety of ways, including field notebooks, streaming data from satellites</a:t>
            </a:r>
            <a:r>
              <a:rPr lang="en-US" baseline="0" dirty="0" smtClean="0">
                <a:latin typeface="Times New Roman" charset="0"/>
                <a:ea typeface="ＭＳ Ｐゴシック" pitchFamily="34" charset="-128"/>
              </a:rPr>
              <a:t>, data created from models, </a:t>
            </a:r>
            <a:r>
              <a:rPr lang="en-US" baseline="0" dirty="0" err="1" smtClean="0">
                <a:latin typeface="Times New Roman" charset="0"/>
                <a:ea typeface="ＭＳ Ｐゴシック" pitchFamily="34" charset="-128"/>
              </a:rPr>
              <a:t>etc</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After</a:t>
            </a:r>
            <a:r>
              <a:rPr lang="en-US" baseline="0" dirty="0" smtClean="0">
                <a:latin typeface="Times New Roman" charset="0"/>
                <a:ea typeface="ＭＳ Ｐゴシック" pitchFamily="34" charset="-128"/>
              </a:rPr>
              <a:t> returning from the field, scientists will transfer field notes into spreadsheets and other types of databases in preparation for their data analysis. </a:t>
            </a:r>
            <a:r>
              <a:rPr lang="en-US" dirty="0" smtClean="0">
                <a:latin typeface="Times New Roman" charset="0"/>
                <a:ea typeface="ＭＳ Ｐゴシック" pitchFamily="34" charset="-128"/>
              </a:rPr>
              <a:t>Displayed here is a partial copy of a data set taken from the website “Frog Watch”. Notice there is no indication of Celsius or Fahrenheit in the “temperature” column. This is a simple example of how it is </a:t>
            </a:r>
            <a:r>
              <a:rPr lang="en-US" baseline="0" dirty="0" smtClean="0">
                <a:latin typeface="Times New Roman" charset="0"/>
                <a:ea typeface="ＭＳ Ｐゴシック" pitchFamily="34" charset="-128"/>
              </a:rPr>
              <a:t>difficult to understand a dataset without all of the information. </a:t>
            </a:r>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Arial" charset="0"/>
                <a:ea typeface="ＭＳ Ｐゴシック" pitchFamily="34" charset="-128"/>
              </a:rPr>
              <a:t>Once scientists have collected and analyzed data, they publish their conclusions</a:t>
            </a:r>
            <a:r>
              <a:rPr lang="en-US" baseline="0" dirty="0" smtClean="0">
                <a:latin typeface="Arial" charset="0"/>
                <a:ea typeface="ＭＳ Ｐゴシック" pitchFamily="34" charset="-128"/>
              </a:rPr>
              <a:t> in </a:t>
            </a:r>
            <a:r>
              <a:rPr lang="en-US" dirty="0" smtClean="0">
                <a:latin typeface="Arial" charset="0"/>
                <a:ea typeface="ＭＳ Ｐゴシック" pitchFamily="34" charset="-128"/>
              </a:rPr>
              <a:t>appropriate science journals.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A dataset is a collection</a:t>
            </a:r>
            <a:r>
              <a:rPr lang="en-US" baseline="0" dirty="0" smtClean="0">
                <a:latin typeface="Times New Roman" charset="0"/>
                <a:ea typeface="ＭＳ Ｐゴシック" pitchFamily="34" charset="-128"/>
              </a:rPr>
              <a:t> of data. Often datasets are considered spatial or tabular. However, many tabular datasets are inherently spatial – they represent spatial information. There are a variety of elements that can be found in a dataset including values, measures, points, conditions, qualities, frequencies or attributes.</a:t>
            </a:r>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dirty="0" smtClean="0">
                <a:latin typeface="Times New Roman" pitchFamily="18" charset="0"/>
                <a:ea typeface="ＭＳ Ｐゴシック" pitchFamily="34" charset="-128"/>
              </a:rPr>
              <a:t>If you were to share your data, what type of information would be most useful to understand the data set?</a:t>
            </a:r>
          </a:p>
          <a:p>
            <a:pPr eaLnBrk="1" hangingPunct="1">
              <a:defRPr/>
            </a:pPr>
            <a:r>
              <a:rPr lang="en-US" dirty="0" smtClean="0">
                <a:latin typeface="Times New Roman" pitchFamily="18" charset="0"/>
                <a:ea typeface="ＭＳ Ｐゴシック" pitchFamily="34" charset="-128"/>
              </a:rPr>
              <a:t>Alternatively, when</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receiving data </a:t>
            </a:r>
            <a:r>
              <a:rPr lang="en-US" i="1" dirty="0" smtClean="0">
                <a:latin typeface="Times New Roman" pitchFamily="18" charset="0"/>
                <a:ea typeface="ＭＳ Ｐゴシック" pitchFamily="34" charset="-128"/>
              </a:rPr>
              <a:t>from</a:t>
            </a:r>
            <a:r>
              <a:rPr lang="en-US" dirty="0" smtClean="0">
                <a:latin typeface="Times New Roman" pitchFamily="18" charset="0"/>
                <a:ea typeface="ＭＳ Ｐゴシック" pitchFamily="34" charset="-128"/>
              </a:rPr>
              <a:t> an external source, what information is needed to understand the data set? </a:t>
            </a:r>
          </a:p>
          <a:p>
            <a:pPr eaLnBrk="1" hangingPunct="1">
              <a:defRPr/>
            </a:pPr>
            <a:r>
              <a:rPr lang="en-US" dirty="0" smtClean="0">
                <a:latin typeface="Times New Roman" pitchFamily="18" charset="0"/>
                <a:ea typeface="ＭＳ Ｐゴシック" pitchFamily="34" charset="-128"/>
              </a:rPr>
              <a:t>Metadata contains</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information about the dataset</a:t>
            </a:r>
            <a:r>
              <a:rPr lang="en-US" baseline="0" dirty="0" smtClean="0">
                <a:latin typeface="Times New Roman" pitchFamily="18" charset="0"/>
                <a:ea typeface="ＭＳ Ｐゴシック" pitchFamily="34" charset="-128"/>
              </a:rPr>
              <a:t> that allows it to be understood when shared amongst scientists</a:t>
            </a:r>
            <a:r>
              <a:rPr lang="en-US" dirty="0" smtClean="0">
                <a:latin typeface="Times New Roman" pitchFamily="18" charset="0"/>
                <a:ea typeface="ＭＳ Ｐゴシック" pitchFamily="34" charset="-128"/>
              </a:rPr>
              <a:t>. </a:t>
            </a:r>
          </a:p>
          <a:p>
            <a:pPr eaLnBrk="1" hangingPunct="1">
              <a:defRPr/>
            </a:pPr>
            <a:endParaRPr lang="en-US" dirty="0" smtClean="0">
              <a:latin typeface="Times New Roman" pitchFamily="18"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When sharing data, some considerations include: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 why the data was created; </a:t>
            </a:r>
          </a:p>
          <a:p>
            <a:pPr eaLnBrk="1" hangingPunct="1"/>
            <a:r>
              <a:rPr lang="en-US" dirty="0" smtClean="0">
                <a:latin typeface="Times New Roman" charset="0"/>
                <a:ea typeface="ＭＳ Ｐゴシック" pitchFamily="34" charset="-128"/>
              </a:rPr>
              <a:t>- what limitations, if any, the data have;.  </a:t>
            </a:r>
          </a:p>
          <a:p>
            <a:pPr eaLnBrk="1" hangingPunct="1"/>
            <a:r>
              <a:rPr lang="en-US" dirty="0" smtClean="0">
                <a:latin typeface="Times New Roman" charset="0"/>
                <a:ea typeface="ＭＳ Ｐゴシック" pitchFamily="34" charset="-128"/>
              </a:rPr>
              <a:t>- what the data means; and who should be cited if someone publishes something that utilized the data.</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When receiving data from an alternative source, consider: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What are the data gaps?</a:t>
            </a:r>
          </a:p>
          <a:p>
            <a:pPr eaLnBrk="1" hangingPunct="1"/>
            <a:r>
              <a:rPr lang="en-US" dirty="0" smtClean="0">
                <a:latin typeface="Times New Roman" charset="0"/>
                <a:ea typeface="ＭＳ Ｐゴシック" pitchFamily="34" charset="-128"/>
              </a:rPr>
              <a:t>What processes were used for creating the current data?</a:t>
            </a:r>
          </a:p>
          <a:p>
            <a:pPr eaLnBrk="1" hangingPunct="1"/>
            <a:r>
              <a:rPr lang="en-US" dirty="0" smtClean="0">
                <a:latin typeface="Times New Roman" charset="0"/>
                <a:ea typeface="ＭＳ Ｐゴシック" pitchFamily="34" charset="-128"/>
              </a:rPr>
              <a:t>Are there any fees associated with the data?</a:t>
            </a:r>
          </a:p>
          <a:p>
            <a:pPr eaLnBrk="1" hangingPunct="1"/>
            <a:r>
              <a:rPr lang="en-US" dirty="0" smtClean="0">
                <a:latin typeface="Times New Roman" charset="0"/>
                <a:ea typeface="ＭＳ Ｐゴシック" pitchFamily="34" charset="-128"/>
              </a:rPr>
              <a:t>In what scale were the data created? </a:t>
            </a:r>
          </a:p>
          <a:p>
            <a:pPr eaLnBrk="1" hangingPunct="1"/>
            <a:r>
              <a:rPr lang="en-US" dirty="0" smtClean="0">
                <a:latin typeface="Times New Roman" charset="0"/>
                <a:ea typeface="ＭＳ Ｐゴシック" pitchFamily="34" charset="-128"/>
              </a:rPr>
              <a:t>What do the values in the tables mean?</a:t>
            </a:r>
          </a:p>
          <a:p>
            <a:pPr eaLnBrk="1" hangingPunct="1"/>
            <a:r>
              <a:rPr lang="en-US" dirty="0" smtClean="0">
                <a:latin typeface="Times New Roman" charset="0"/>
                <a:ea typeface="ＭＳ Ｐゴシック" pitchFamily="34" charset="-128"/>
              </a:rPr>
              <a:t>What software do I need in order to read the data?</a:t>
            </a:r>
          </a:p>
          <a:p>
            <a:pPr eaLnBrk="1" hangingPunct="1"/>
            <a:r>
              <a:rPr lang="en-US" dirty="0" smtClean="0">
                <a:latin typeface="Times New Roman" charset="0"/>
                <a:ea typeface="ＭＳ Ｐゴシック" pitchFamily="34" charset="-128"/>
              </a:rPr>
              <a:t>What projection is the data in?</a:t>
            </a:r>
          </a:p>
          <a:p>
            <a:pPr eaLnBrk="1" hangingPunct="1"/>
            <a:r>
              <a:rPr lang="en-US" dirty="0" smtClean="0">
                <a:latin typeface="Times New Roman" charset="0"/>
                <a:ea typeface="ＭＳ Ｐゴシック" pitchFamily="34" charset="-128"/>
              </a:rPr>
              <a:t>Can I give this data to someone else?</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contain information about a data set, in a standardized format, such that it can be understood and re-used. </a:t>
            </a:r>
          </a:p>
          <a:p>
            <a:pPr eaLnBrk="1" hangingPunct="1"/>
            <a:endParaRPr lang="en-US" dirty="0" smtClean="0">
              <a:latin typeface="Times New Roman" charset="0"/>
              <a:ea typeface="ＭＳ Ｐゴシック" pitchFamily="34" charset="-128"/>
            </a:endParaRPr>
          </a:p>
          <a:p>
            <a:pPr eaLnBrk="1" hangingPunct="1"/>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Metadata is data about data. It describes the content, quality, condition, and other characteristics of a dataset.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records answer questions such as:</a:t>
            </a:r>
          </a:p>
          <a:p>
            <a:pPr eaLnBrk="1" hangingPunct="1"/>
            <a:r>
              <a:rPr lang="en-US" dirty="0" smtClean="0">
                <a:latin typeface="Times New Roman" charset="0"/>
                <a:ea typeface="ＭＳ Ｐゴシック" pitchFamily="34" charset="-128"/>
              </a:rPr>
              <a:t>	Why was the data set created?</a:t>
            </a:r>
          </a:p>
          <a:p>
            <a:pPr eaLnBrk="1" hangingPunct="1"/>
            <a:r>
              <a:rPr lang="en-US" dirty="0" smtClean="0">
                <a:latin typeface="Times New Roman" charset="0"/>
                <a:ea typeface="ＭＳ Ｐゴシック" pitchFamily="34" charset="-128"/>
              </a:rPr>
              <a:t>	What processes were used to create the data set?</a:t>
            </a:r>
          </a:p>
          <a:p>
            <a:pPr eaLnBrk="1" hangingPunct="1"/>
            <a:r>
              <a:rPr lang="en-US" dirty="0" smtClean="0">
                <a:latin typeface="Times New Roman" charset="0"/>
                <a:ea typeface="ＭＳ Ｐゴシック" pitchFamily="34" charset="-128"/>
              </a:rPr>
              <a:t>	What projection is the data in?</a:t>
            </a:r>
          </a:p>
          <a:p>
            <a:pPr eaLnBrk="1" hangingPunct="1"/>
            <a:r>
              <a:rPr lang="en-US" dirty="0" smtClean="0">
                <a:latin typeface="Times New Roman" charset="0"/>
                <a:ea typeface="ＭＳ Ｐゴシック" pitchFamily="34" charset="-128"/>
              </a:rPr>
              <a:t>	When was the data last updated?</a:t>
            </a:r>
          </a:p>
          <a:p>
            <a:pPr eaLnBrk="1" hangingPunct="1"/>
            <a:r>
              <a:rPr lang="en-US" dirty="0" smtClean="0">
                <a:latin typeface="Times New Roman" charset="0"/>
                <a:ea typeface="ＭＳ Ｐゴシック" pitchFamily="34" charset="-128"/>
              </a:rPr>
              <a:t>	Who created the data?</a:t>
            </a:r>
          </a:p>
          <a:p>
            <a:pPr eaLnBrk="1" hangingPunct="1"/>
            <a:r>
              <a:rPr lang="en-US" dirty="0" smtClean="0">
                <a:latin typeface="Times New Roman" charset="0"/>
                <a:ea typeface="ＭＳ Ｐゴシック" pitchFamily="34" charset="-128"/>
              </a:rPr>
              <a:t>	What scale was used?</a:t>
            </a:r>
          </a:p>
          <a:p>
            <a:pPr eaLnBrk="1" hangingPunct="1"/>
            <a:r>
              <a:rPr lang="en-US" dirty="0" smtClean="0">
                <a:latin typeface="Times New Roman" charset="0"/>
                <a:ea typeface="ＭＳ Ｐゴシック" pitchFamily="34" charset="-128"/>
              </a:rPr>
              <a:t>	What fields are in the table?</a:t>
            </a:r>
          </a:p>
          <a:p>
            <a:pPr eaLnBrk="1" hangingPunct="1"/>
            <a:r>
              <a:rPr lang="en-US" dirty="0" smtClean="0">
                <a:latin typeface="Times New Roman" charset="0"/>
                <a:ea typeface="ＭＳ Ｐゴシック" pitchFamily="34" charset="-128"/>
              </a:rPr>
              <a:t>	What do the values in those fields mean?</a:t>
            </a:r>
          </a:p>
          <a:p>
            <a:pPr eaLnBrk="1" hangingPunct="1"/>
            <a:r>
              <a:rPr lang="en-US" dirty="0" smtClean="0">
                <a:latin typeface="Times New Roman" charset="0"/>
                <a:ea typeface="ＭＳ Ｐゴシック" pitchFamily="34" charset="-128"/>
              </a:rPr>
              <a:t>	Who do I contact about getting more information about the data?</a:t>
            </a:r>
          </a:p>
          <a:p>
            <a:pPr eaLnBrk="1" hangingPunct="1"/>
            <a:r>
              <a:rPr lang="en-US" dirty="0" smtClean="0">
                <a:latin typeface="Times New Roman" charset="0"/>
                <a:ea typeface="ＭＳ Ｐゴシック" pitchFamily="34" charset="-128"/>
              </a:rPr>
              <a:t>	How do I obtain a copy of the data?</a:t>
            </a:r>
          </a:p>
          <a:p>
            <a:pPr eaLnBrk="1" hangingPunct="1"/>
            <a:r>
              <a:rPr lang="en-US" dirty="0" smtClean="0">
                <a:latin typeface="Times New Roman" charset="0"/>
                <a:ea typeface="ＭＳ Ｐゴシック" pitchFamily="34" charset="-128"/>
              </a:rPr>
              <a:t>	Do the data cost anything?</a:t>
            </a:r>
          </a:p>
          <a:p>
            <a:pPr eaLnBrk="1" hangingPunct="1"/>
            <a:r>
              <a:rPr lang="en-US" dirty="0" smtClean="0">
                <a:latin typeface="Times New Roman" charset="0"/>
                <a:ea typeface="ＭＳ Ｐゴシック" pitchFamily="34" charset="-128"/>
              </a:rPr>
              <a:t>	Are there any limitations to the data?</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is a valuable tool. Metadata records preserve the usefulness of data over time by detailing methods for data collection and data set creation. Metadata greatly minimizes duplication of effort in the collection of expensive digital data and fosters the sharing of digital data resources. </a:t>
            </a:r>
            <a:endParaRPr lang="en-US" sz="1800"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2/22/2016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9.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3.jpe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8.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defRPr/>
            </a:pPr>
            <a:r>
              <a:rPr lang="en-US" dirty="0" smtClean="0"/>
              <a:t>When you </a:t>
            </a:r>
            <a:r>
              <a:rPr lang="en-US" b="1" i="1" dirty="0" smtClean="0">
                <a:effectLst>
                  <a:outerShdw blurRad="38100" dist="38100" dir="2700000" algn="tl">
                    <a:srgbClr val="DDDDDD"/>
                  </a:outerShdw>
                </a:effectLst>
              </a:rPr>
              <a:t>provide</a:t>
            </a:r>
            <a:r>
              <a:rPr lang="en-US" dirty="0" smtClean="0"/>
              <a:t> data to someone else, what types of information would you want to include with the data?</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When you </a:t>
            </a:r>
            <a:r>
              <a:rPr lang="en-US" b="1" i="1" dirty="0" smtClean="0">
                <a:effectLst>
                  <a:outerShdw blurRad="38100" dist="38100" dir="2700000" algn="tl">
                    <a:srgbClr val="DDDDDD"/>
                  </a:outerShdw>
                </a:effectLst>
              </a:rPr>
              <a:t>receive</a:t>
            </a:r>
            <a:r>
              <a:rPr lang="en-US" dirty="0" smtClean="0"/>
              <a:t> a dataset from an external source, what types of details do you want to know about the data?</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Working with Data</a:t>
            </a:r>
          </a:p>
        </p:txBody>
      </p:sp>
      <p:pic>
        <p:nvPicPr>
          <p:cNvPr id="4" name="Picture 41" descr="dataSharingFull.png"/>
          <p:cNvPicPr>
            <a:picLocks noChangeAspect="1"/>
          </p:cNvPicPr>
          <p:nvPr/>
        </p:nvPicPr>
        <p:blipFill>
          <a:blip r:embed="rId3" cstate="print"/>
          <a:srcRect/>
          <a:stretch>
            <a:fillRect/>
          </a:stretch>
        </p:blipFill>
        <p:spPr bwMode="auto">
          <a:xfrm>
            <a:off x="3378200" y="2234248"/>
            <a:ext cx="4648200" cy="2091690"/>
          </a:xfrm>
          <a:prstGeom prst="rect">
            <a:avLst/>
          </a:prstGeom>
          <a:noFill/>
          <a:ln w="9525">
            <a:noFill/>
            <a:miter lim="800000"/>
            <a:headEnd/>
            <a:tailEnd/>
          </a:ln>
        </p:spPr>
      </p:pic>
      <p:sp>
        <p:nvSpPr>
          <p:cNvPr id="5" name="Rectangle 4"/>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lnSpc>
                <a:spcPct val="80000"/>
              </a:lnSpc>
            </a:pPr>
            <a:r>
              <a:rPr lang="en-US" b="1" dirty="0" smtClean="0">
                <a:ea typeface="ＭＳ Ｐゴシック" pitchFamily="34" charset="-128"/>
              </a:rPr>
              <a:t>Providing data</a:t>
            </a:r>
            <a:r>
              <a:rPr lang="en-US" dirty="0" smtClean="0">
                <a:ea typeface="ＭＳ Ｐゴシック" pitchFamily="34" charset="-128"/>
              </a:rPr>
              <a:t>:  </a:t>
            </a:r>
          </a:p>
          <a:p>
            <a:pPr lvl="1">
              <a:lnSpc>
                <a:spcPct val="80000"/>
              </a:lnSpc>
              <a:buClr>
                <a:schemeClr val="accent1">
                  <a:lumMod val="75000"/>
                </a:schemeClr>
              </a:buClr>
              <a:buSzPct val="90000"/>
            </a:pPr>
            <a:r>
              <a:rPr lang="en-US" dirty="0" smtClean="0">
                <a:ea typeface="ＭＳ Ｐゴシック" pitchFamily="34" charset="-128"/>
              </a:rPr>
              <a:t>Why were the data created? </a:t>
            </a:r>
          </a:p>
          <a:p>
            <a:pPr lvl="1">
              <a:lnSpc>
                <a:spcPct val="80000"/>
              </a:lnSpc>
              <a:buClr>
                <a:schemeClr val="accent1">
                  <a:lumMod val="75000"/>
                </a:schemeClr>
              </a:buClr>
              <a:buSzPct val="90000"/>
            </a:pPr>
            <a:r>
              <a:rPr lang="en-US" dirty="0" smtClean="0">
                <a:ea typeface="ＭＳ Ｐゴシック" pitchFamily="34" charset="-128"/>
              </a:rPr>
              <a:t>What limitations, if any, do the data have?  </a:t>
            </a:r>
          </a:p>
          <a:p>
            <a:pPr lvl="1">
              <a:lnSpc>
                <a:spcPct val="80000"/>
              </a:lnSpc>
              <a:buClr>
                <a:schemeClr val="accent1">
                  <a:lumMod val="75000"/>
                </a:schemeClr>
              </a:buClr>
              <a:buSzPct val="90000"/>
            </a:pPr>
            <a:r>
              <a:rPr lang="en-US" dirty="0" smtClean="0">
                <a:ea typeface="ＭＳ Ｐゴシック" pitchFamily="34" charset="-128"/>
              </a:rPr>
              <a:t>What does the data mean? </a:t>
            </a:r>
          </a:p>
          <a:p>
            <a:pPr lvl="1">
              <a:lnSpc>
                <a:spcPct val="80000"/>
              </a:lnSpc>
              <a:buClr>
                <a:schemeClr val="accent1">
                  <a:lumMod val="75000"/>
                </a:schemeClr>
              </a:buClr>
              <a:buSzPct val="90000"/>
            </a:pPr>
            <a:r>
              <a:rPr lang="en-US" dirty="0" smtClean="0">
                <a:ea typeface="ＭＳ Ｐゴシック" pitchFamily="34" charset="-128"/>
              </a:rPr>
              <a:t>How should the data be cited if it is re-used in a new study?</a:t>
            </a:r>
          </a:p>
          <a:p>
            <a:pPr>
              <a:lnSpc>
                <a:spcPct val="80000"/>
              </a:lnSpc>
            </a:pPr>
            <a:endParaRPr lang="en-US" dirty="0" smtClean="0">
              <a:ea typeface="ＭＳ Ｐゴシック" pitchFamily="34" charset="-128"/>
            </a:endParaRPr>
          </a:p>
          <a:p>
            <a:pPr>
              <a:lnSpc>
                <a:spcPct val="80000"/>
              </a:lnSpc>
            </a:pPr>
            <a:r>
              <a:rPr lang="en-US" b="1" dirty="0" smtClean="0">
                <a:ea typeface="ＭＳ Ｐゴシック" pitchFamily="34" charset="-128"/>
              </a:rPr>
              <a:t>Receiving data</a:t>
            </a:r>
            <a:r>
              <a:rPr lang="en-US" dirty="0" smtClean="0">
                <a:ea typeface="ＭＳ Ｐゴシック" pitchFamily="34" charset="-128"/>
              </a:rPr>
              <a:t>:</a:t>
            </a:r>
          </a:p>
          <a:p>
            <a:pPr lvl="1">
              <a:lnSpc>
                <a:spcPct val="80000"/>
              </a:lnSpc>
              <a:buClr>
                <a:schemeClr val="accent1">
                  <a:lumMod val="75000"/>
                </a:schemeClr>
              </a:buClr>
              <a:buSzPct val="90000"/>
            </a:pPr>
            <a:r>
              <a:rPr lang="en-US" dirty="0" smtClean="0">
                <a:ea typeface="ＭＳ Ｐゴシック" pitchFamily="34" charset="-128"/>
              </a:rPr>
              <a:t>What are the data gaps?</a:t>
            </a:r>
          </a:p>
          <a:p>
            <a:pPr lvl="1">
              <a:lnSpc>
                <a:spcPct val="80000"/>
              </a:lnSpc>
              <a:buClr>
                <a:schemeClr val="accent1">
                  <a:lumMod val="75000"/>
                </a:schemeClr>
              </a:buClr>
              <a:buSzPct val="90000"/>
            </a:pPr>
            <a:r>
              <a:rPr lang="en-US" dirty="0" smtClean="0">
                <a:ea typeface="ＭＳ Ｐゴシック" pitchFamily="34" charset="-128"/>
              </a:rPr>
              <a:t>What processes were used for creating the data?</a:t>
            </a:r>
          </a:p>
          <a:p>
            <a:pPr lvl="1">
              <a:lnSpc>
                <a:spcPct val="80000"/>
              </a:lnSpc>
              <a:buClr>
                <a:schemeClr val="accent1">
                  <a:lumMod val="75000"/>
                </a:schemeClr>
              </a:buClr>
              <a:buSzPct val="90000"/>
            </a:pPr>
            <a:r>
              <a:rPr lang="en-US" dirty="0" smtClean="0">
                <a:ea typeface="ＭＳ Ｐゴシック" pitchFamily="34" charset="-128"/>
              </a:rPr>
              <a:t>Are there any fees associated with the data?</a:t>
            </a:r>
          </a:p>
          <a:p>
            <a:pPr lvl="1">
              <a:lnSpc>
                <a:spcPct val="80000"/>
              </a:lnSpc>
              <a:buClr>
                <a:schemeClr val="accent1">
                  <a:lumMod val="75000"/>
                </a:schemeClr>
              </a:buClr>
              <a:buSzPct val="90000"/>
            </a:pPr>
            <a:r>
              <a:rPr lang="en-US" dirty="0" smtClean="0">
                <a:ea typeface="ＭＳ Ｐゴシック" pitchFamily="34" charset="-128"/>
              </a:rPr>
              <a:t>In what scale were the data created? </a:t>
            </a:r>
          </a:p>
          <a:p>
            <a:pPr lvl="1">
              <a:lnSpc>
                <a:spcPct val="80000"/>
              </a:lnSpc>
              <a:buClr>
                <a:schemeClr val="accent1">
                  <a:lumMod val="75000"/>
                </a:schemeClr>
              </a:buClr>
              <a:buSzPct val="90000"/>
            </a:pPr>
            <a:r>
              <a:rPr lang="en-US" dirty="0" smtClean="0">
                <a:ea typeface="ＭＳ Ｐゴシック" pitchFamily="34" charset="-128"/>
              </a:rPr>
              <a:t>What do the values in the tables mean?</a:t>
            </a:r>
          </a:p>
          <a:p>
            <a:pPr lvl="1">
              <a:lnSpc>
                <a:spcPct val="80000"/>
              </a:lnSpc>
              <a:buClr>
                <a:schemeClr val="accent1">
                  <a:lumMod val="75000"/>
                </a:schemeClr>
              </a:buClr>
              <a:buSzPct val="90000"/>
            </a:pPr>
            <a:r>
              <a:rPr lang="en-US" dirty="0" smtClean="0">
                <a:ea typeface="ＭＳ Ｐゴシック" pitchFamily="34" charset="-128"/>
              </a:rPr>
              <a:t>What software do I need in order to read the data?</a:t>
            </a:r>
          </a:p>
          <a:p>
            <a:pPr lvl="1">
              <a:lnSpc>
                <a:spcPct val="80000"/>
              </a:lnSpc>
              <a:buClr>
                <a:schemeClr val="accent1">
                  <a:lumMod val="75000"/>
                </a:schemeClr>
              </a:buClr>
              <a:buSzPct val="90000"/>
            </a:pPr>
            <a:r>
              <a:rPr lang="en-US" dirty="0" smtClean="0">
                <a:ea typeface="ＭＳ Ｐゴシック" pitchFamily="34" charset="-128"/>
              </a:rPr>
              <a:t>What projection are the data in?</a:t>
            </a:r>
          </a:p>
          <a:p>
            <a:pPr lvl="1">
              <a:lnSpc>
                <a:spcPct val="80000"/>
              </a:lnSpc>
              <a:buClr>
                <a:schemeClr val="accent1">
                  <a:lumMod val="75000"/>
                </a:schemeClr>
              </a:buClr>
              <a:buSzPct val="90000"/>
            </a:pPr>
            <a:r>
              <a:rPr lang="en-US" dirty="0" smtClean="0">
                <a:ea typeface="ＭＳ Ｐゴシック" pitchFamily="34" charset="-128"/>
              </a:rPr>
              <a:t>Can I give these data to someone else?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Working with Data</a:t>
            </a:r>
          </a:p>
        </p:txBody>
      </p:sp>
      <p:pic>
        <p:nvPicPr>
          <p:cNvPr id="4" name="Picture 7" descr="http://png.findicons.com/files/icons/977/rrze/720/data_transfer.png"/>
          <p:cNvPicPr>
            <a:picLocks noChangeAspect="1" noChangeArrowheads="1"/>
          </p:cNvPicPr>
          <p:nvPr/>
        </p:nvPicPr>
        <p:blipFill>
          <a:blip r:embed="rId3" cstate="print"/>
          <a:srcRect/>
          <a:stretch>
            <a:fillRect/>
          </a:stretch>
        </p:blipFill>
        <p:spPr bwMode="auto">
          <a:xfrm>
            <a:off x="8788400" y="444501"/>
            <a:ext cx="3167635" cy="2237631"/>
          </a:xfrm>
          <a:prstGeom prst="rect">
            <a:avLst/>
          </a:prstGeom>
          <a:noFill/>
          <a:ln w="9525">
            <a:noFill/>
            <a:miter lim="800000"/>
            <a:headEnd/>
            <a:tailEnd/>
          </a:ln>
        </p:spPr>
      </p:pic>
      <p:sp>
        <p:nvSpPr>
          <p:cNvPr id="5" name="Rectangle 4"/>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SzPct val="100000"/>
              <a:buNone/>
            </a:pPr>
            <a:r>
              <a:rPr lang="en-US" b="1" dirty="0" smtClean="0">
                <a:ea typeface="ＭＳ Ｐゴシック" pitchFamily="34" charset="-128"/>
              </a:rPr>
              <a:t>Metadata is: Data ‘reporting’</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 </a:t>
            </a:r>
            <a:r>
              <a:rPr lang="en-US" b="1" dirty="0" smtClean="0">
                <a:ea typeface="ＭＳ Ｐゴシック" pitchFamily="34" charset="-128"/>
              </a:rPr>
              <a:t>WHO</a:t>
            </a:r>
            <a:r>
              <a:rPr lang="en-US" dirty="0" smtClean="0">
                <a:ea typeface="ＭＳ Ｐゴシック" pitchFamily="34" charset="-128"/>
              </a:rPr>
              <a:t> created the data?</a:t>
            </a:r>
          </a:p>
          <a:p>
            <a:pPr>
              <a:buSzPct val="100000"/>
            </a:pPr>
            <a:r>
              <a:rPr lang="en-US" dirty="0" smtClean="0">
                <a:ea typeface="ＭＳ Ｐゴシック" pitchFamily="34" charset="-128"/>
              </a:rPr>
              <a:t> </a:t>
            </a:r>
            <a:r>
              <a:rPr lang="en-US" b="1" dirty="0" smtClean="0">
                <a:ea typeface="ＭＳ Ｐゴシック" pitchFamily="34" charset="-128"/>
              </a:rPr>
              <a:t>WHAT</a:t>
            </a:r>
            <a:r>
              <a:rPr lang="en-US" dirty="0" smtClean="0">
                <a:ea typeface="ＭＳ Ｐゴシック" pitchFamily="34" charset="-128"/>
              </a:rPr>
              <a:t> is the content of the data?</a:t>
            </a:r>
          </a:p>
          <a:p>
            <a:pPr>
              <a:buSzPct val="100000"/>
            </a:pPr>
            <a:r>
              <a:rPr lang="en-US" dirty="0" smtClean="0">
                <a:ea typeface="ＭＳ Ｐゴシック" pitchFamily="34" charset="-128"/>
              </a:rPr>
              <a:t> </a:t>
            </a:r>
            <a:r>
              <a:rPr lang="en-US" b="1" dirty="0" smtClean="0">
                <a:ea typeface="ＭＳ Ｐゴシック" pitchFamily="34" charset="-128"/>
              </a:rPr>
              <a:t>WHEN</a:t>
            </a:r>
            <a:r>
              <a:rPr lang="en-US" dirty="0" smtClean="0">
                <a:ea typeface="ＭＳ Ｐゴシック" pitchFamily="34" charset="-128"/>
              </a:rPr>
              <a:t> were the data created?</a:t>
            </a:r>
          </a:p>
          <a:p>
            <a:pPr>
              <a:buSzPct val="100000"/>
            </a:pPr>
            <a:r>
              <a:rPr lang="en-US" dirty="0" smtClean="0">
                <a:ea typeface="ＭＳ Ｐゴシック" pitchFamily="34" charset="-128"/>
              </a:rPr>
              <a:t> </a:t>
            </a:r>
            <a:r>
              <a:rPr lang="en-US" b="1" dirty="0" smtClean="0">
                <a:ea typeface="ＭＳ Ｐゴシック" pitchFamily="34" charset="-128"/>
              </a:rPr>
              <a:t>WHERE</a:t>
            </a:r>
            <a:r>
              <a:rPr lang="en-US" dirty="0" smtClean="0">
                <a:ea typeface="ＭＳ Ｐゴシック" pitchFamily="34" charset="-128"/>
              </a:rPr>
              <a:t> is it geographically?</a:t>
            </a:r>
          </a:p>
          <a:p>
            <a:pPr>
              <a:buSzPct val="100000"/>
            </a:pPr>
            <a:r>
              <a:rPr lang="en-US" dirty="0" smtClean="0">
                <a:ea typeface="ＭＳ Ｐゴシック" pitchFamily="34" charset="-128"/>
              </a:rPr>
              <a:t> </a:t>
            </a:r>
            <a:r>
              <a:rPr lang="en-US" b="1" dirty="0" smtClean="0">
                <a:ea typeface="ＭＳ Ｐゴシック" pitchFamily="34" charset="-128"/>
              </a:rPr>
              <a:t>HOW</a:t>
            </a:r>
            <a:r>
              <a:rPr lang="en-US" dirty="0" smtClean="0">
                <a:ea typeface="ＭＳ Ｐゴシック" pitchFamily="34" charset="-128"/>
              </a:rPr>
              <a:t> were the data developed?</a:t>
            </a:r>
          </a:p>
          <a:p>
            <a:pPr>
              <a:buSzPct val="100000"/>
            </a:pPr>
            <a:r>
              <a:rPr lang="en-US" dirty="0" smtClean="0">
                <a:ea typeface="ＭＳ Ｐゴシック" pitchFamily="34" charset="-128"/>
              </a:rPr>
              <a:t> </a:t>
            </a:r>
            <a:r>
              <a:rPr lang="en-US" b="1" dirty="0" smtClean="0">
                <a:ea typeface="ＭＳ Ｐゴシック" pitchFamily="34" charset="-128"/>
              </a:rPr>
              <a:t>WHY</a:t>
            </a:r>
            <a:r>
              <a:rPr lang="en-US" dirty="0" smtClean="0">
                <a:ea typeface="ＭＳ Ｐゴシック" pitchFamily="34" charset="-128"/>
              </a:rPr>
              <a:t> were the data developed?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Metadata?</a:t>
            </a:r>
          </a:p>
        </p:txBody>
      </p:sp>
      <p:sp>
        <p:nvSpPr>
          <p:cNvPr id="6" name="TextBox 5"/>
          <p:cNvSpPr txBox="1"/>
          <p:nvPr/>
        </p:nvSpPr>
        <p:spPr>
          <a:xfrm rot="16200000">
            <a:off x="9837337" y="3771964"/>
            <a:ext cx="2676102" cy="230832"/>
          </a:xfrm>
          <a:prstGeom prst="rect">
            <a:avLst/>
          </a:prstGeom>
          <a:noFill/>
        </p:spPr>
        <p:txBody>
          <a:bodyPr wrap="square" rtlCol="0">
            <a:spAutoFit/>
          </a:bodyPr>
          <a:lstStyle/>
          <a:p>
            <a:r>
              <a:rPr lang="en-US" sz="900" dirty="0" smtClean="0">
                <a:solidFill>
                  <a:schemeClr val="bg1">
                    <a:lumMod val="75000"/>
                  </a:schemeClr>
                </a:solidFill>
              </a:rPr>
              <a:t>Photo by Michelle Chang. All Rights Reserved</a:t>
            </a:r>
            <a:endParaRPr lang="en-US" sz="900" dirty="0">
              <a:solidFill>
                <a:schemeClr val="bg1">
                  <a:lumMod val="75000"/>
                </a:schemeClr>
              </a:solidFill>
            </a:endParaRPr>
          </a:p>
        </p:txBody>
      </p:sp>
      <p:sp>
        <p:nvSpPr>
          <p:cNvPr id="2" name="AutoShape 2" descr="https://fbcdn-sphotos-a.akamaihd.net/hphotos-ak-snc7/4175_747810285091_6005554_42724344_4675688_n.jpg"/>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fbcdn-sphotos-a.akamaihd.net/hphotos-ak-snc7/4175_747810285091_6005554_42724344_4675688_n.jpg"/>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babylon\co2012\mchang\Desktop\4175_747810285091_6005554_42724344_4675688_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97801" y="1869000"/>
            <a:ext cx="3274500" cy="32745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standards</a:t>
            </a:r>
            <a:endParaRPr lang="en-US" dirty="0"/>
          </a:p>
        </p:txBody>
      </p:sp>
      <p:sp>
        <p:nvSpPr>
          <p:cNvPr id="3" name="Content Placeholder 2"/>
          <p:cNvSpPr>
            <a:spLocks noGrp="1"/>
          </p:cNvSpPr>
          <p:nvPr>
            <p:ph idx="1"/>
          </p:nvPr>
        </p:nvSpPr>
        <p:spPr/>
        <p:txBody>
          <a:bodyPr/>
          <a:lstStyle/>
          <a:p>
            <a:r>
              <a:rPr lang="en-US" dirty="0" smtClean="0"/>
              <a:t>Idea of standardized set of elements</a:t>
            </a:r>
          </a:p>
          <a:p>
            <a:r>
              <a:rPr lang="en-US" dirty="0" smtClean="0"/>
              <a:t>Dublin Core (a little history)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r>
              <a:rPr lang="en-US" dirty="0" smtClean="0">
                <a:ea typeface="ＭＳ Ｐゴシック" pitchFamily="34" charset="-128"/>
              </a:rPr>
              <a:t>Metadata is all around…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Metadata in Real Life</a:t>
            </a:r>
          </a:p>
        </p:txBody>
      </p:sp>
      <p:sp>
        <p:nvSpPr>
          <p:cNvPr id="5" name="Text Box 7"/>
          <p:cNvSpPr txBox="1">
            <a:spLocks noChangeArrowheads="1"/>
          </p:cNvSpPr>
          <p:nvPr/>
        </p:nvSpPr>
        <p:spPr bwMode="auto">
          <a:xfrm>
            <a:off x="874183" y="4364181"/>
            <a:ext cx="6908800" cy="1831975"/>
          </a:xfrm>
          <a:prstGeom prst="rect">
            <a:avLst/>
          </a:prstGeom>
          <a:solidFill>
            <a:schemeClr val="bg1"/>
          </a:solidFill>
          <a:ln w="28575">
            <a:solidFill>
              <a:srgbClr val="000099"/>
            </a:solidFill>
            <a:miter lim="800000"/>
            <a:headEnd/>
            <a:tailEnd/>
          </a:ln>
          <a:effectLst>
            <a:outerShdw dist="35921" dir="2700000" algn="ctr" rotWithShape="0">
              <a:schemeClr val="tx1"/>
            </a:outerShdw>
          </a:effectLst>
        </p:spPr>
        <p:txBody>
          <a:bodyPr>
            <a:spAutoFit/>
          </a:bodyPr>
          <a:lstStyle/>
          <a:p>
            <a:pPr eaLnBrk="0" hangingPunct="0">
              <a:defRPr/>
            </a:pPr>
            <a:r>
              <a:rPr lang="en-US" sz="1600" b="1" dirty="0">
                <a:ea typeface="ＭＳ Ｐゴシック" charset="-128"/>
                <a:cs typeface="ＭＳ Ｐゴシック" charset="-128"/>
              </a:rPr>
              <a:t>          Author(s)</a:t>
            </a:r>
            <a:r>
              <a:rPr lang="en-US" sz="1600" dirty="0">
                <a:ea typeface="ＭＳ Ｐゴシック" charset="-128"/>
                <a:cs typeface="ＭＳ Ｐゴシック" charset="-128"/>
              </a:rPr>
              <a:t>   Boullosa, Carmen. </a:t>
            </a:r>
          </a:p>
          <a:p>
            <a:pPr eaLnBrk="0" hangingPunct="0">
              <a:defRPr/>
            </a:pPr>
            <a:r>
              <a:rPr lang="en-US" sz="1600" b="1" dirty="0">
                <a:ea typeface="ＭＳ Ｐゴシック" charset="-128"/>
                <a:cs typeface="ＭＳ Ｐゴシック" charset="-128"/>
              </a:rPr>
              <a:t>              Title(s)</a:t>
            </a:r>
            <a:r>
              <a:rPr lang="en-US" sz="1600" dirty="0">
                <a:ea typeface="ＭＳ Ｐゴシック" charset="-128"/>
                <a:cs typeface="ＭＳ Ｐゴシック" charset="-128"/>
              </a:rPr>
              <a:t>   They're cows, we're pigs / </a:t>
            </a:r>
          </a:p>
          <a:p>
            <a:pPr eaLnBrk="0" hangingPunct="0">
              <a:defRPr/>
            </a:pPr>
            <a:r>
              <a:rPr lang="en-US" sz="1600" dirty="0">
                <a:ea typeface="ＭＳ Ｐゴシック" charset="-128"/>
                <a:cs typeface="ＭＳ Ｐゴシック" charset="-128"/>
              </a:rPr>
              <a:t>                             by Carmen Boullosa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Place</a:t>
            </a:r>
            <a:r>
              <a:rPr lang="en-US" sz="1600" dirty="0">
                <a:ea typeface="ＭＳ Ｐゴシック" charset="-128"/>
                <a:cs typeface="ＭＳ Ｐゴシック" charset="-128"/>
              </a:rPr>
              <a:t>    New York : Grove Press, 1997.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Physical Descr</a:t>
            </a:r>
            <a:r>
              <a:rPr lang="en-US" sz="1600" dirty="0">
                <a:ea typeface="ＭＳ Ｐゴシック" charset="-128"/>
                <a:cs typeface="ＭＳ Ｐゴシック" charset="-128"/>
              </a:rPr>
              <a:t>   viii, 180 p ; 22 cm. </a:t>
            </a:r>
          </a:p>
          <a:p>
            <a:pPr eaLnBrk="0" hangingPunct="0">
              <a:defRPr/>
            </a:pPr>
            <a:r>
              <a:rPr lang="en-US" sz="1600" dirty="0">
                <a:ea typeface="ＭＳ Ｐゴシック" charset="-128"/>
                <a:cs typeface="ＭＳ Ｐゴシック" charset="-128"/>
              </a:rPr>
              <a:t>         </a:t>
            </a:r>
            <a:r>
              <a:rPr lang="en-US" sz="1600" b="1" dirty="0">
                <a:ea typeface="ＭＳ Ｐゴシック" charset="-128"/>
                <a:cs typeface="ＭＳ Ｐゴシック" charset="-128"/>
              </a:rPr>
              <a:t>Subject(s)</a:t>
            </a:r>
            <a:r>
              <a:rPr lang="en-US" sz="1600" dirty="0">
                <a:ea typeface="ＭＳ Ｐゴシック" charset="-128"/>
                <a:cs typeface="ＭＳ Ｐゴシック" charset="-128"/>
              </a:rPr>
              <a:t>   Pirates Caribbean Area Fiction. </a:t>
            </a:r>
          </a:p>
          <a:p>
            <a:pPr eaLnBrk="0" hangingPunct="0">
              <a:defRPr/>
            </a:pPr>
            <a:r>
              <a:rPr lang="en-US" sz="1600" b="1" dirty="0">
                <a:ea typeface="ＭＳ Ｐゴシック" charset="-128"/>
                <a:cs typeface="ＭＳ Ｐゴシック" charset="-128"/>
              </a:rPr>
              <a:t>             Format</a:t>
            </a:r>
            <a:r>
              <a:rPr lang="en-US" sz="1600" dirty="0">
                <a:ea typeface="ＭＳ Ｐゴシック" charset="-128"/>
                <a:cs typeface="ＭＳ Ｐゴシック" charset="-128"/>
              </a:rPr>
              <a:t>    Fiction </a:t>
            </a:r>
          </a:p>
        </p:txBody>
      </p:sp>
      <p:pic>
        <p:nvPicPr>
          <p:cNvPr id="1027" name="Picture 3" descr="C:\Users\Quercus2\Desktop\USDAgov.jpg"/>
          <p:cNvPicPr>
            <a:picLocks noChangeAspect="1" noChangeArrowheads="1"/>
          </p:cNvPicPr>
          <p:nvPr/>
        </p:nvPicPr>
        <p:blipFill>
          <a:blip r:embed="rId3" cstate="print"/>
          <a:srcRect/>
          <a:stretch>
            <a:fillRect/>
          </a:stretch>
        </p:blipFill>
        <p:spPr bwMode="auto">
          <a:xfrm>
            <a:off x="8192955" y="1626190"/>
            <a:ext cx="2994359" cy="3466072"/>
          </a:xfrm>
          <a:prstGeom prst="rect">
            <a:avLst/>
          </a:prstGeom>
          <a:noFill/>
        </p:spPr>
      </p:pic>
      <p:sp>
        <p:nvSpPr>
          <p:cNvPr id="9" name="TextBox 8"/>
          <p:cNvSpPr txBox="1"/>
          <p:nvPr/>
        </p:nvSpPr>
        <p:spPr>
          <a:xfrm rot="16200000">
            <a:off x="9926950" y="3686420"/>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USDAgov</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10" name="TextBox 9"/>
          <p:cNvSpPr txBox="1"/>
          <p:nvPr/>
        </p:nvSpPr>
        <p:spPr>
          <a:xfrm rot="16200000">
            <a:off x="5281965" y="2757953"/>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Mskadu</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1028" name="Picture 4" descr="C:\Users\Quercus2\Desktop\Mskadu.jpg"/>
          <p:cNvPicPr>
            <a:picLocks noChangeAspect="1" noChangeArrowheads="1"/>
          </p:cNvPicPr>
          <p:nvPr/>
        </p:nvPicPr>
        <p:blipFill>
          <a:blip r:embed="rId4" cstate="print"/>
          <a:srcRect/>
          <a:stretch>
            <a:fillRect/>
          </a:stretch>
        </p:blipFill>
        <p:spPr bwMode="auto">
          <a:xfrm>
            <a:off x="2025800" y="1767853"/>
            <a:ext cx="4491129" cy="2357843"/>
          </a:xfrm>
          <a:prstGeom prst="rect">
            <a:avLst/>
          </a:prstGeom>
          <a:noFill/>
        </p:spPr>
      </p:pic>
      <p:sp>
        <p:nvSpPr>
          <p:cNvPr id="11" name="Rectangle 10"/>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1076327"/>
            <a:ext cx="3175000" cy="4524373"/>
          </a:xfrm>
        </p:spPr>
        <p:txBody>
          <a:bodyPr>
            <a:normAutofit/>
          </a:bodyPr>
          <a:lstStyle/>
          <a:p>
            <a:r>
              <a:rPr lang="en-US" dirty="0" smtClean="0"/>
              <a:t>Metadata that you know</a:t>
            </a:r>
            <a:br>
              <a:rPr lang="en-US" dirty="0" smtClean="0"/>
            </a:br>
            <a:r>
              <a:rPr lang="en-US" dirty="0" smtClean="0"/>
              <a:t>already</a:t>
            </a:r>
            <a:br>
              <a:rPr lang="en-US" dirty="0" smtClean="0"/>
            </a:br>
            <a:r>
              <a:rPr lang="en-US" dirty="0"/>
              <a:t/>
            </a:r>
            <a:br>
              <a:rPr lang="en-US" dirty="0"/>
            </a:br>
            <a:r>
              <a:rPr lang="en-US" dirty="0" smtClean="0"/>
              <a:t>human </a:t>
            </a:r>
            <a:br>
              <a:rPr lang="en-US" dirty="0" smtClean="0"/>
            </a:br>
            <a:r>
              <a:rPr lang="en-US" dirty="0" smtClean="0"/>
              <a:t>readable</a:t>
            </a:r>
            <a:endParaRPr lang="en-US" dirty="0"/>
          </a:p>
        </p:txBody>
      </p:sp>
      <p:pic>
        <p:nvPicPr>
          <p:cNvPr id="4" name="Picture 3"/>
          <p:cNvPicPr>
            <a:picLocks noChangeAspect="1"/>
          </p:cNvPicPr>
          <p:nvPr/>
        </p:nvPicPr>
        <p:blipFill>
          <a:blip r:embed="rId2" cstate="print"/>
          <a:stretch>
            <a:fillRect/>
          </a:stretch>
        </p:blipFill>
        <p:spPr>
          <a:xfrm>
            <a:off x="3606800" y="454026"/>
            <a:ext cx="8496300" cy="7734300"/>
          </a:xfrm>
          <a:prstGeom prst="rect">
            <a:avLst/>
          </a:prstGeom>
        </p:spPr>
      </p:pic>
    </p:spTree>
    <p:extLst>
      <p:ext uri="{BB962C8B-B14F-4D97-AF65-F5344CB8AC3E}">
        <p14:creationId xmlns="" xmlns:p14="http://schemas.microsoft.com/office/powerpoint/2010/main" val="4033251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78992"/>
            <a:ext cx="3175000" cy="4524373"/>
          </a:xfrm>
        </p:spPr>
        <p:txBody>
          <a:bodyPr>
            <a:normAutofit/>
          </a:bodyPr>
          <a:lstStyle/>
          <a:p>
            <a:r>
              <a:rPr lang="en-US" dirty="0" smtClean="0"/>
              <a:t>Metadata that you know</a:t>
            </a:r>
            <a:br>
              <a:rPr lang="en-US" dirty="0" smtClean="0"/>
            </a:br>
            <a:r>
              <a:rPr lang="en-US" dirty="0" smtClean="0"/>
              <a:t>already</a:t>
            </a:r>
            <a:br>
              <a:rPr lang="en-US" dirty="0" smtClean="0"/>
            </a:br>
            <a:r>
              <a:rPr lang="en-US" dirty="0"/>
              <a:t/>
            </a:r>
            <a:br>
              <a:rPr lang="en-US" dirty="0"/>
            </a:br>
            <a:r>
              <a:rPr lang="en-US" dirty="0" smtClean="0"/>
              <a:t>machine readable</a:t>
            </a:r>
            <a:endParaRPr lang="en-US" dirty="0"/>
          </a:p>
        </p:txBody>
      </p:sp>
      <p:pic>
        <p:nvPicPr>
          <p:cNvPr id="3" name="Picture 2"/>
          <p:cNvPicPr>
            <a:picLocks noChangeAspect="1"/>
          </p:cNvPicPr>
          <p:nvPr/>
        </p:nvPicPr>
        <p:blipFill>
          <a:blip r:embed="rId2" cstate="print"/>
          <a:stretch>
            <a:fillRect/>
          </a:stretch>
        </p:blipFill>
        <p:spPr>
          <a:xfrm>
            <a:off x="3602736" y="457200"/>
            <a:ext cx="8496300" cy="7734300"/>
          </a:xfrm>
          <a:prstGeom prst="rect">
            <a:avLst/>
          </a:prstGeom>
        </p:spPr>
      </p:pic>
    </p:spTree>
    <p:extLst>
      <p:ext uri="{BB962C8B-B14F-4D97-AF65-F5344CB8AC3E}">
        <p14:creationId xmlns="" xmlns:p14="http://schemas.microsoft.com/office/powerpoint/2010/main" val="526217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SzPct val="100000"/>
            </a:pPr>
            <a:r>
              <a:rPr lang="en-US" dirty="0" smtClean="0">
                <a:ea typeface="ＭＳ Ｐゴシック" pitchFamily="34" charset="-128"/>
              </a:rPr>
              <a:t>A Standard provides a structure to describe data with:</a:t>
            </a:r>
          </a:p>
          <a:p>
            <a:pPr lvl="1">
              <a:buClr>
                <a:schemeClr val="accent1">
                  <a:lumMod val="75000"/>
                </a:schemeClr>
              </a:buClr>
              <a:buSzPct val="90000"/>
            </a:pPr>
            <a:r>
              <a:rPr lang="en-US" dirty="0" smtClean="0">
                <a:ea typeface="ＭＳ Ｐゴシック" pitchFamily="34" charset="-128"/>
              </a:rPr>
              <a:t>Common terms to allow consistency between records</a:t>
            </a:r>
          </a:p>
          <a:p>
            <a:pPr lvl="1">
              <a:buClr>
                <a:schemeClr val="accent1">
                  <a:lumMod val="75000"/>
                </a:schemeClr>
              </a:buClr>
              <a:buSzPct val="90000"/>
            </a:pPr>
            <a:r>
              <a:rPr lang="en-US" dirty="0" smtClean="0">
                <a:ea typeface="ＭＳ Ｐゴシック" pitchFamily="34" charset="-128"/>
              </a:rPr>
              <a:t>Common definitions for easier interpretation</a:t>
            </a:r>
          </a:p>
          <a:p>
            <a:pPr lvl="1">
              <a:buClr>
                <a:schemeClr val="accent1">
                  <a:lumMod val="75000"/>
                </a:schemeClr>
              </a:buClr>
              <a:buSzPct val="90000"/>
            </a:pPr>
            <a:r>
              <a:rPr lang="en-US" dirty="0" smtClean="0">
                <a:ea typeface="ＭＳ Ｐゴシック" pitchFamily="34" charset="-128"/>
              </a:rPr>
              <a:t>Common language for ease of communication</a:t>
            </a:r>
          </a:p>
          <a:p>
            <a:pPr lvl="1">
              <a:buClr>
                <a:schemeClr val="accent1">
                  <a:lumMod val="75000"/>
                </a:schemeClr>
              </a:buClr>
              <a:buSzPct val="90000"/>
            </a:pPr>
            <a:r>
              <a:rPr lang="en-US" dirty="0" smtClean="0">
                <a:ea typeface="ＭＳ Ｐゴシック" pitchFamily="34" charset="-128"/>
              </a:rPr>
              <a:t>Common structure to quickly locate information</a:t>
            </a:r>
          </a:p>
          <a:p>
            <a:pPr>
              <a:buSzPct val="100000"/>
            </a:pPr>
            <a:r>
              <a:rPr lang="en-US" dirty="0" smtClean="0">
                <a:ea typeface="ＭＳ Ｐゴシック" pitchFamily="34" charset="-128"/>
              </a:rPr>
              <a:t>In search and retrieval, standards provide:</a:t>
            </a:r>
          </a:p>
          <a:p>
            <a:pPr lvl="1">
              <a:buClr>
                <a:schemeClr val="accent1">
                  <a:lumMod val="75000"/>
                </a:schemeClr>
              </a:buClr>
              <a:buSzPct val="90000"/>
            </a:pPr>
            <a:r>
              <a:rPr lang="en-US" dirty="0" smtClean="0">
                <a:ea typeface="ＭＳ Ｐゴシック" pitchFamily="34" charset="-128"/>
              </a:rPr>
              <a:t>Documentation structure in a reliable and predictable format for computer interpretation</a:t>
            </a:r>
          </a:p>
          <a:p>
            <a:pPr lvl="1">
              <a:buClr>
                <a:schemeClr val="accent1">
                  <a:lumMod val="75000"/>
                </a:schemeClr>
              </a:buClr>
              <a:buSzPct val="90000"/>
            </a:pPr>
            <a:r>
              <a:rPr lang="en-US" dirty="0" smtClean="0">
                <a:ea typeface="ＭＳ Ｐゴシック" pitchFamily="34" charset="-128"/>
              </a:rPr>
              <a:t>A uniform summary description of the dataset</a:t>
            </a:r>
          </a:p>
          <a:p>
            <a:pPr>
              <a:buClr>
                <a:srgbClr val="177F8A"/>
              </a:buClr>
              <a:buSzPct val="100000"/>
              <a:buNone/>
            </a:pPr>
            <a:endParaRPr lang="en-US" sz="2400" dirty="0" smtClean="0">
              <a:ea typeface="ＭＳ Ｐゴシック" pitchFamily="34" charset="-128"/>
            </a:endParaRPr>
          </a:p>
          <a:p>
            <a:pPr marL="109728" indent="0">
              <a:buNone/>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a Metadata Standard?</a:t>
            </a:r>
          </a:p>
        </p:txBody>
      </p:sp>
      <p:pic>
        <p:nvPicPr>
          <p:cNvPr id="4" name="Picture 7" descr="http://www.b2bweb.fr/wp-content/uploads/yql128.gif"/>
          <p:cNvPicPr>
            <a:picLocks noChangeAspect="1" noChangeArrowheads="1"/>
          </p:cNvPicPr>
          <p:nvPr/>
        </p:nvPicPr>
        <p:blipFill>
          <a:blip r:embed="rId3" cstate="print"/>
          <a:srcRect/>
          <a:stretch>
            <a:fillRect/>
          </a:stretch>
        </p:blipFill>
        <p:spPr bwMode="auto">
          <a:xfrm>
            <a:off x="4503761" y="4962814"/>
            <a:ext cx="1286695" cy="965021"/>
          </a:xfrm>
          <a:prstGeom prst="rect">
            <a:avLst/>
          </a:prstGeom>
          <a:noFill/>
          <a:ln w="9525">
            <a:noFill/>
            <a:miter lim="800000"/>
            <a:headEnd/>
            <a:tailEnd/>
          </a:ln>
        </p:spPr>
      </p:pic>
      <p:pic>
        <p:nvPicPr>
          <p:cNvPr id="5" name="Picture 13" descr="http://www.i3a.org/wp-content/uploads/2008/03/example-metadata.gif"/>
          <p:cNvPicPr>
            <a:picLocks noChangeAspect="1" noChangeArrowheads="1"/>
          </p:cNvPicPr>
          <p:nvPr/>
        </p:nvPicPr>
        <p:blipFill>
          <a:blip r:embed="rId4" cstate="print"/>
          <a:srcRect/>
          <a:stretch>
            <a:fillRect/>
          </a:stretch>
        </p:blipFill>
        <p:spPr bwMode="auto">
          <a:xfrm>
            <a:off x="2274943" y="4514847"/>
            <a:ext cx="1974460" cy="1723712"/>
          </a:xfrm>
          <a:prstGeom prst="rect">
            <a:avLst/>
          </a:prstGeom>
          <a:noFill/>
          <a:ln w="9525">
            <a:noFill/>
            <a:miter lim="800000"/>
            <a:headEnd/>
            <a:tailEnd/>
          </a:ln>
        </p:spPr>
      </p:pic>
      <p:pic>
        <p:nvPicPr>
          <p:cNvPr id="6" name="Picture 2" descr="C:\Users\Quercus2\Desktop\3297941286_2d462becbe_m.jpg"/>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25000" contrast="-21000"/>
                    </a14:imgEffect>
                  </a14:imgLayer>
                </a14:imgProps>
              </a:ext>
            </a:extLst>
          </a:blip>
          <a:srcRect/>
          <a:stretch>
            <a:fillRect/>
          </a:stretch>
        </p:blipFill>
        <p:spPr bwMode="auto">
          <a:xfrm>
            <a:off x="5925782" y="4822810"/>
            <a:ext cx="2224565" cy="1251318"/>
          </a:xfrm>
          <a:prstGeom prst="rect">
            <a:avLst/>
          </a:prstGeom>
          <a:noFill/>
        </p:spPr>
      </p:pic>
      <p:sp>
        <p:nvSpPr>
          <p:cNvPr id="7" name="TextBox 6"/>
          <p:cNvSpPr txBox="1"/>
          <p:nvPr/>
        </p:nvSpPr>
        <p:spPr>
          <a:xfrm rot="16200000">
            <a:off x="7650309" y="5269817"/>
            <a:ext cx="1415749" cy="3693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ccarlstead</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8" name="Rectangle 7"/>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a:t>
            </a:r>
            <a:r>
              <a:rPr lang="en-US" dirty="0" err="1" smtClean="0"/>
              <a:t>ArcCatalog</a:t>
            </a:r>
            <a:r>
              <a:rPr lang="en-US" dirty="0" smtClean="0"/>
              <a:t> 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and structures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Metadata</a:t>
            </a:r>
            <a:endParaRPr lang="en-US" dirty="0"/>
          </a:p>
        </p:txBody>
      </p:sp>
      <p:sp>
        <p:nvSpPr>
          <p:cNvPr id="3" name="Content Placeholder 2"/>
          <p:cNvSpPr>
            <a:spLocks noGrp="1"/>
          </p:cNvSpPr>
          <p:nvPr>
            <p:ph idx="1"/>
          </p:nvPr>
        </p:nvSpPr>
        <p:spPr>
          <a:xfrm>
            <a:off x="3034145" y="2565399"/>
            <a:ext cx="6560959" cy="3709099"/>
          </a:xfrm>
        </p:spPr>
        <p:txBody>
          <a:bodyPr>
            <a:normAutofit/>
          </a:bodyPr>
          <a:lstStyle/>
          <a:p>
            <a:r>
              <a:rPr lang="en-US" dirty="0" smtClean="0"/>
              <a:t>Describing </a:t>
            </a:r>
            <a:r>
              <a:rPr lang="en-US" dirty="0" smtClean="0"/>
              <a:t>Data (who, what, standards, etc.)</a:t>
            </a:r>
            <a:endParaRPr lang="en-US" dirty="0" smtClean="0"/>
          </a:p>
          <a:p>
            <a:r>
              <a:rPr lang="en-US" dirty="0" smtClean="0"/>
              <a:t>Parts of the Whole</a:t>
            </a:r>
          </a:p>
          <a:p>
            <a:r>
              <a:rPr lang="en-US" dirty="0" smtClean="0"/>
              <a:t>A library </a:t>
            </a:r>
            <a:r>
              <a:rPr lang="en-US" dirty="0" smtClean="0"/>
              <a:t>perspective</a:t>
            </a:r>
          </a:p>
          <a:p>
            <a:r>
              <a:rPr lang="en-US" dirty="0" smtClean="0"/>
              <a:t>Value of metadata (how much, for whom)</a:t>
            </a:r>
          </a:p>
          <a:p>
            <a:r>
              <a:rPr lang="en-US" dirty="0" smtClean="0"/>
              <a:t>U</a:t>
            </a:r>
            <a:r>
              <a:rPr lang="en-US" dirty="0" smtClean="0"/>
              <a:t>tility (use values)</a:t>
            </a:r>
            <a:endParaRPr lang="en-US" dirty="0" smtClean="0"/>
          </a:p>
          <a:p>
            <a:endParaRPr lang="en-US" dirty="0" smtClean="0"/>
          </a:p>
        </p:txBody>
      </p:sp>
    </p:spTree>
    <p:extLst>
      <p:ext uri="{BB962C8B-B14F-4D97-AF65-F5344CB8AC3E}">
        <p14:creationId xmlns=""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sz="2800" dirty="0"/>
          </a:p>
        </p:txBody>
      </p:sp>
      <p:sp>
        <p:nvSpPr>
          <p:cNvPr id="3" name="Content Placeholder 2"/>
          <p:cNvSpPr>
            <a:spLocks noGrp="1"/>
          </p:cNvSpPr>
          <p:nvPr>
            <p:ph idx="1"/>
          </p:nvPr>
        </p:nvSpPr>
        <p:spPr>
          <a:xfrm>
            <a:off x="1847850" y="1825625"/>
            <a:ext cx="9505950" cy="4351338"/>
          </a:xfrm>
        </p:spPr>
        <p:txBody>
          <a:bodyPr>
            <a:normAutofit lnSpcReduction="10000"/>
          </a:bodyPr>
          <a:lstStyle/>
          <a:p>
            <a:r>
              <a:rPr lang="en-US" dirty="0" smtClean="0"/>
              <a:t>metadata is a description of your data for a future user (you perhaps?)</a:t>
            </a:r>
          </a:p>
          <a:p>
            <a:pPr lvl="1"/>
            <a:r>
              <a:rPr lang="en-US" dirty="0" smtClean="0"/>
              <a:t>What does this person need to know to use the data </a:t>
            </a:r>
            <a:r>
              <a:rPr lang="en-US" i="1" dirty="0" smtClean="0"/>
              <a:t>properly</a:t>
            </a:r>
            <a:r>
              <a:rPr lang="en-US" dirty="0" smtClean="0"/>
              <a:t>?</a:t>
            </a:r>
          </a:p>
          <a:p>
            <a:pPr lvl="1"/>
            <a:r>
              <a:rPr lang="en-US" dirty="0" smtClean="0"/>
              <a:t>Does this person need discipline specific knowledge? How much?</a:t>
            </a:r>
          </a:p>
          <a:p>
            <a:r>
              <a:rPr lang="en-US" dirty="0" smtClean="0"/>
              <a:t>Two general kinds of metadata</a:t>
            </a:r>
          </a:p>
          <a:p>
            <a:pPr lvl="1"/>
            <a:r>
              <a:rPr lang="en-US" dirty="0" smtClean="0"/>
              <a:t>Project level (contextual)</a:t>
            </a:r>
          </a:p>
          <a:p>
            <a:pPr lvl="1"/>
            <a:r>
              <a:rPr lang="en-US" dirty="0" smtClean="0"/>
              <a:t>Technical (data level, units, headers, etc.)</a:t>
            </a:r>
          </a:p>
          <a:p>
            <a:r>
              <a:rPr lang="en-US" dirty="0" smtClean="0"/>
              <a:t>How will the metadata be captured</a:t>
            </a:r>
          </a:p>
          <a:p>
            <a:pPr lvl="1"/>
            <a:r>
              <a:rPr lang="en-US" dirty="0" smtClean="0"/>
              <a:t>Notebooks (</a:t>
            </a:r>
            <a:r>
              <a:rPr lang="en-US" dirty="0" smtClean="0"/>
              <a:t>electronic??)</a:t>
            </a:r>
            <a:endParaRPr lang="en-US" dirty="0" smtClean="0"/>
          </a:p>
          <a:p>
            <a:pPr lvl="1"/>
            <a:r>
              <a:rPr lang="en-US" dirty="0" smtClean="0"/>
              <a:t>Device capture</a:t>
            </a:r>
          </a:p>
          <a:p>
            <a:r>
              <a:rPr lang="en-US" dirty="0" smtClean="0"/>
              <a:t>What format (with justification)</a:t>
            </a:r>
          </a:p>
          <a:p>
            <a:pPr lvl="1"/>
            <a:r>
              <a:rPr lang="en-US" dirty="0" smtClean="0"/>
              <a:t>Discipline specific standard? Other standard? </a:t>
            </a:r>
          </a:p>
          <a:p>
            <a:pPr lvl="1"/>
            <a:r>
              <a:rPr lang="en-US" dirty="0" smtClean="0"/>
              <a:t>Machine  or human readable (both?)</a:t>
            </a:r>
          </a:p>
        </p:txBody>
      </p:sp>
    </p:spTree>
    <p:extLst>
      <p:ext uri="{BB962C8B-B14F-4D97-AF65-F5344CB8AC3E}">
        <p14:creationId xmlns="" xmlns:p14="http://schemas.microsoft.com/office/powerpoint/2010/main" val="185493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break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Love Letter to the Future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as Walls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CSC.ResearchCycle_BlueWords_highRes2-23-2015cc-by-nc.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72266" y="463668"/>
            <a:ext cx="7192854" cy="5657919"/>
          </a:xfrm>
          <a:prstGeom prst="rect">
            <a:avLst/>
          </a:prstGeom>
        </p:spPr>
      </p:pic>
      <p:sp>
        <p:nvSpPr>
          <p:cNvPr id="4" name="Rectangle 3"/>
          <p:cNvSpPr/>
          <p:nvPr/>
        </p:nvSpPr>
        <p:spPr>
          <a:xfrm>
            <a:off x="7660118" y="6096899"/>
            <a:ext cx="3788217"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guides.library.ucsc.edu</a:t>
            </a:r>
            <a:r>
              <a:rPr lang="en-US" sz="1400" dirty="0">
                <a:solidFill>
                  <a:srgbClr val="595959"/>
                </a:solidFill>
              </a:rPr>
              <a:t>/</a:t>
            </a:r>
            <a:r>
              <a:rPr lang="en-US" sz="1400" dirty="0" err="1">
                <a:solidFill>
                  <a:srgbClr val="595959"/>
                </a:solidFill>
              </a:rPr>
              <a:t>datamanagement</a:t>
            </a:r>
            <a:r>
              <a:rPr lang="en-US" sz="1400" dirty="0">
                <a:solidFill>
                  <a:srgbClr val="595959"/>
                </a:solidFill>
              </a:rPr>
              <a:t>/</a:t>
            </a:r>
          </a:p>
        </p:txBody>
      </p:sp>
      <p:sp>
        <p:nvSpPr>
          <p:cNvPr id="5" name="Oval 4"/>
          <p:cNvSpPr/>
          <p:nvPr/>
        </p:nvSpPr>
        <p:spPr>
          <a:xfrm>
            <a:off x="8216029" y="3283528"/>
            <a:ext cx="1218915" cy="8728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5" idx="4"/>
          </p:cNvCxnSpPr>
          <p:nvPr/>
        </p:nvCxnSpPr>
        <p:spPr>
          <a:xfrm rot="5400000">
            <a:off x="7135163" y="4087020"/>
            <a:ext cx="1620981" cy="17596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6733310" y="1558636"/>
            <a:ext cx="2518064" cy="1704109"/>
          </a:xfrm>
          <a:custGeom>
            <a:avLst/>
            <a:gdLst>
              <a:gd name="connsiteX0" fmla="*/ 2015836 w 2351809"/>
              <a:gd name="connsiteY0" fmla="*/ 1662545 h 1662545"/>
              <a:gd name="connsiteX1" fmla="*/ 2015836 w 2351809"/>
              <a:gd name="connsiteY1" fmla="*/ 290945 h 1662545"/>
              <a:gd name="connsiteX2" fmla="*/ 0 w 2351809"/>
              <a:gd name="connsiteY2" fmla="*/ 0 h 1662545"/>
            </a:gdLst>
            <a:ahLst/>
            <a:cxnLst>
              <a:cxn ang="0">
                <a:pos x="connsiteX0" y="connsiteY0"/>
              </a:cxn>
              <a:cxn ang="0">
                <a:pos x="connsiteX1" y="connsiteY1"/>
              </a:cxn>
              <a:cxn ang="0">
                <a:pos x="connsiteX2" y="connsiteY2"/>
              </a:cxn>
            </a:cxnLst>
            <a:rect l="l" t="t" r="r" b="b"/>
            <a:pathLst>
              <a:path w="2351809" h="1662545">
                <a:moveTo>
                  <a:pt x="2015836" y="1662545"/>
                </a:moveTo>
                <a:cubicBezTo>
                  <a:pt x="2183822" y="1115290"/>
                  <a:pt x="2351809" y="568036"/>
                  <a:pt x="2015836" y="290945"/>
                </a:cubicBezTo>
                <a:cubicBezTo>
                  <a:pt x="1679863" y="13854"/>
                  <a:pt x="839931" y="6927"/>
                  <a:pt x="0" y="0"/>
                </a:cubicBezTo>
              </a:path>
            </a:pathLst>
          </a:cu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716977" y="4197926"/>
            <a:ext cx="5115296" cy="1455469"/>
          </a:xfrm>
          <a:custGeom>
            <a:avLst/>
            <a:gdLst>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84811"/>
              <a:gd name="connsiteX1" fmla="*/ 3075709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684811"/>
              <a:gd name="connsiteX1" fmla="*/ 2634837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684811"/>
              <a:gd name="connsiteX1" fmla="*/ 2634837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56656 w 5049982"/>
              <a:gd name="connsiteY2" fmla="*/ 1239487 h 1521526"/>
              <a:gd name="connsiteX3" fmla="*/ 0 w 5049982"/>
              <a:gd name="connsiteY3" fmla="*/ 810491 h 1521526"/>
              <a:gd name="connsiteX0" fmla="*/ 5049982 w 5049982"/>
              <a:gd name="connsiteY0" fmla="*/ 0 h 1610591"/>
              <a:gd name="connsiteX1" fmla="*/ 2634837 w 5049982"/>
              <a:gd name="connsiteY1" fmla="*/ 1475509 h 1610591"/>
              <a:gd name="connsiteX2" fmla="*/ 0 w 5049982"/>
              <a:gd name="connsiteY2" fmla="*/ 810491 h 1610591"/>
              <a:gd name="connsiteX0" fmla="*/ 5121543 w 5121543"/>
              <a:gd name="connsiteY0" fmla="*/ 0 h 1610591"/>
              <a:gd name="connsiteX1" fmla="*/ 2706398 w 5121543"/>
              <a:gd name="connsiteY1" fmla="*/ 1475509 h 1610591"/>
              <a:gd name="connsiteX2" fmla="*/ 71561 w 5121543"/>
              <a:gd name="connsiteY2" fmla="*/ 810491 h 1610591"/>
              <a:gd name="connsiteX0" fmla="*/ 5121543 w 5121543"/>
              <a:gd name="connsiteY0" fmla="*/ 0 h 1610591"/>
              <a:gd name="connsiteX1" fmla="*/ 2706398 w 5121543"/>
              <a:gd name="connsiteY1" fmla="*/ 1475509 h 1610591"/>
              <a:gd name="connsiteX2" fmla="*/ 71561 w 5121543"/>
              <a:gd name="connsiteY2" fmla="*/ 810491 h 1610591"/>
              <a:gd name="connsiteX0" fmla="*/ 5121543 w 5121543"/>
              <a:gd name="connsiteY0" fmla="*/ 0 h 1479962"/>
              <a:gd name="connsiteX1" fmla="*/ 2706398 w 5121543"/>
              <a:gd name="connsiteY1" fmla="*/ 1475509 h 1479962"/>
              <a:gd name="connsiteX2" fmla="*/ 71561 w 5121543"/>
              <a:gd name="connsiteY2" fmla="*/ 810491 h 1479962"/>
              <a:gd name="connsiteX0" fmla="*/ 5121543 w 5121543"/>
              <a:gd name="connsiteY0" fmla="*/ 0 h 1479962"/>
              <a:gd name="connsiteX1" fmla="*/ 2706398 w 5121543"/>
              <a:gd name="connsiteY1" fmla="*/ 1475509 h 1479962"/>
              <a:gd name="connsiteX2" fmla="*/ 71561 w 5121543"/>
              <a:gd name="connsiteY2" fmla="*/ 810491 h 1479962"/>
              <a:gd name="connsiteX0" fmla="*/ 5049982 w 5049982"/>
              <a:gd name="connsiteY0" fmla="*/ 0 h 1479962"/>
              <a:gd name="connsiteX1" fmla="*/ 2634837 w 5049982"/>
              <a:gd name="connsiteY1" fmla="*/ 1475509 h 1479962"/>
              <a:gd name="connsiteX2" fmla="*/ 0 w 5049982"/>
              <a:gd name="connsiteY2" fmla="*/ 810491 h 1479962"/>
              <a:gd name="connsiteX0" fmla="*/ 5115296 w 5115296"/>
              <a:gd name="connsiteY0" fmla="*/ 0 h 1602426"/>
              <a:gd name="connsiteX1" fmla="*/ 2700151 w 5115296"/>
              <a:gd name="connsiteY1" fmla="*/ 1475509 h 1602426"/>
              <a:gd name="connsiteX2" fmla="*/ 0 w 5115296"/>
              <a:gd name="connsiteY2" fmla="*/ 761505 h 1602426"/>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455469"/>
              <a:gd name="connsiteX1" fmla="*/ 2602180 w 5115296"/>
              <a:gd name="connsiteY1" fmla="*/ 1426524 h 1455469"/>
              <a:gd name="connsiteX2" fmla="*/ 0 w 5115296"/>
              <a:gd name="connsiteY2" fmla="*/ 761505 h 1455469"/>
              <a:gd name="connsiteX0" fmla="*/ 5115296 w 5115296"/>
              <a:gd name="connsiteY0" fmla="*/ 0 h 1455469"/>
              <a:gd name="connsiteX1" fmla="*/ 2602180 w 5115296"/>
              <a:gd name="connsiteY1" fmla="*/ 1426524 h 1455469"/>
              <a:gd name="connsiteX2" fmla="*/ 0 w 5115296"/>
              <a:gd name="connsiteY2" fmla="*/ 761505 h 1455469"/>
            </a:gdLst>
            <a:ahLst/>
            <a:cxnLst>
              <a:cxn ang="0">
                <a:pos x="connsiteX0" y="connsiteY0"/>
              </a:cxn>
              <a:cxn ang="0">
                <a:pos x="connsiteX1" y="connsiteY1"/>
              </a:cxn>
              <a:cxn ang="0">
                <a:pos x="connsiteX2" y="connsiteY2"/>
              </a:cxn>
            </a:cxnLst>
            <a:rect l="l" t="t" r="r" b="b"/>
            <a:pathLst>
              <a:path w="5115296" h="1455469">
                <a:moveTo>
                  <a:pt x="5115296" y="0"/>
                </a:moveTo>
                <a:cubicBezTo>
                  <a:pt x="4912179" y="1122961"/>
                  <a:pt x="3569029" y="1397579"/>
                  <a:pt x="2602180" y="1426524"/>
                </a:cubicBezTo>
                <a:cubicBezTo>
                  <a:pt x="1635331" y="1455469"/>
                  <a:pt x="59067" y="1210293"/>
                  <a:pt x="0" y="761505"/>
                </a:cubicBezTo>
              </a:path>
            </a:pathLst>
          </a:cu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18050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Data Collection</a:t>
            </a:r>
          </a:p>
        </p:txBody>
      </p:sp>
      <p:pic>
        <p:nvPicPr>
          <p:cNvPr id="15361" name="Picture 1" descr="C:\Users\Quercus2\Desktop\CIMMYT.jpg"/>
          <p:cNvPicPr>
            <a:picLocks noChangeAspect="1" noChangeArrowheads="1"/>
          </p:cNvPicPr>
          <p:nvPr/>
        </p:nvPicPr>
        <p:blipFill>
          <a:blip r:embed="rId3" cstate="print"/>
          <a:srcRect/>
          <a:stretch>
            <a:fillRect/>
          </a:stretch>
        </p:blipFill>
        <p:spPr bwMode="auto">
          <a:xfrm>
            <a:off x="459814" y="1303585"/>
            <a:ext cx="3066753" cy="1541692"/>
          </a:xfrm>
          <a:prstGeom prst="rect">
            <a:avLst/>
          </a:prstGeom>
          <a:noFill/>
        </p:spPr>
      </p:pic>
      <p:sp>
        <p:nvSpPr>
          <p:cNvPr id="10" name="TextBox 9"/>
          <p:cNvSpPr txBox="1"/>
          <p:nvPr/>
        </p:nvSpPr>
        <p:spPr>
          <a:xfrm rot="16200000">
            <a:off x="5600698" y="2126136"/>
            <a:ext cx="2676102" cy="230832"/>
          </a:xfrm>
          <a:prstGeom prst="rect">
            <a:avLst/>
          </a:prstGeom>
          <a:noFill/>
        </p:spPr>
        <p:txBody>
          <a:bodyPr wrap="square" rtlCol="0">
            <a:spAutoFit/>
          </a:bodyPr>
          <a:lstStyle/>
          <a:p>
            <a:r>
              <a:rPr lang="en-US" sz="900" dirty="0" smtClean="0">
                <a:solidFill>
                  <a:schemeClr val="bg1">
                    <a:lumMod val="75000"/>
                  </a:schemeClr>
                </a:solidFill>
              </a:rPr>
              <a:t>CC image by Justin See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12" name="TextBox 11"/>
          <p:cNvSpPr txBox="1"/>
          <p:nvPr/>
        </p:nvSpPr>
        <p:spPr>
          <a:xfrm rot="16200000">
            <a:off x="2625271" y="1835190"/>
            <a:ext cx="2005476" cy="230832"/>
          </a:xfrm>
          <a:prstGeom prst="rect">
            <a:avLst/>
          </a:prstGeom>
          <a:noFill/>
        </p:spPr>
        <p:txBody>
          <a:bodyPr wrap="square" rtlCol="0">
            <a:spAutoFit/>
          </a:bodyPr>
          <a:lstStyle/>
          <a:p>
            <a:r>
              <a:rPr lang="en-US" sz="900" dirty="0" smtClean="0">
                <a:solidFill>
                  <a:schemeClr val="bg1">
                    <a:lumMod val="75000"/>
                  </a:schemeClr>
                </a:solidFill>
              </a:rPr>
              <a:t>CC image by CIMMYT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15363" name="Picture 3" descr="C:\Users\Quercus2\Desktop\kukkurovaca.jpg"/>
          <p:cNvPicPr>
            <a:picLocks noChangeAspect="1" noChangeArrowheads="1"/>
          </p:cNvPicPr>
          <p:nvPr/>
        </p:nvPicPr>
        <p:blipFill>
          <a:blip r:embed="rId4" cstate="print"/>
          <a:srcRect/>
          <a:stretch>
            <a:fillRect/>
          </a:stretch>
        </p:blipFill>
        <p:spPr bwMode="auto">
          <a:xfrm>
            <a:off x="4195831" y="3871848"/>
            <a:ext cx="4074880" cy="2445410"/>
          </a:xfrm>
          <a:prstGeom prst="rect">
            <a:avLst/>
          </a:prstGeom>
          <a:noFill/>
        </p:spPr>
      </p:pic>
      <p:pic>
        <p:nvPicPr>
          <p:cNvPr id="15364" name="Picture 4" descr="C:\Users\Quercus2\Desktop\Justin See.jpg"/>
          <p:cNvPicPr>
            <a:picLocks noChangeAspect="1" noChangeArrowheads="1"/>
          </p:cNvPicPr>
          <p:nvPr/>
        </p:nvPicPr>
        <p:blipFill>
          <a:blip r:embed="rId5" cstate="print"/>
          <a:srcRect/>
          <a:stretch>
            <a:fillRect/>
          </a:stretch>
        </p:blipFill>
        <p:spPr bwMode="auto">
          <a:xfrm>
            <a:off x="4822318" y="1303584"/>
            <a:ext cx="2005556" cy="2228394"/>
          </a:xfrm>
          <a:prstGeom prst="rect">
            <a:avLst/>
          </a:prstGeom>
          <a:noFill/>
        </p:spPr>
      </p:pic>
      <p:pic>
        <p:nvPicPr>
          <p:cNvPr id="15365" name="Picture 5" descr="C:\Users\Quercus2\Desktop\acordova.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rightnessContrast bright="16000"/>
                    </a14:imgEffect>
                  </a14:imgLayer>
                </a14:imgProps>
              </a:ext>
            </a:extLst>
          </a:blip>
          <a:srcRect/>
          <a:stretch>
            <a:fillRect/>
          </a:stretch>
        </p:blipFill>
        <p:spPr bwMode="auto">
          <a:xfrm>
            <a:off x="726529" y="3547999"/>
            <a:ext cx="2396359" cy="2396359"/>
          </a:xfrm>
          <a:prstGeom prst="rect">
            <a:avLst/>
          </a:prstGeom>
          <a:noFill/>
        </p:spPr>
      </p:pic>
      <p:sp>
        <p:nvSpPr>
          <p:cNvPr id="16" name="TextBox 15"/>
          <p:cNvSpPr txBox="1"/>
          <p:nvPr/>
        </p:nvSpPr>
        <p:spPr>
          <a:xfrm rot="16200000">
            <a:off x="1900624" y="4576615"/>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acordova</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17" name="TextBox 16"/>
          <p:cNvSpPr txBox="1"/>
          <p:nvPr/>
        </p:nvSpPr>
        <p:spPr>
          <a:xfrm rot="16200000">
            <a:off x="7048448" y="4949516"/>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kukkurovaca</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2" name="Picture 1" descr="Grids.tiff"/>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048800" y="1098866"/>
            <a:ext cx="3825408" cy="2464840"/>
          </a:xfrm>
          <a:prstGeom prst="rect">
            <a:avLst/>
          </a:prstGeom>
        </p:spPr>
      </p:pic>
      <p:sp>
        <p:nvSpPr>
          <p:cNvPr id="15" name="TextBox 14"/>
          <p:cNvSpPr txBox="1"/>
          <p:nvPr/>
        </p:nvSpPr>
        <p:spPr>
          <a:xfrm rot="16200000">
            <a:off x="10668518" y="1961712"/>
            <a:ext cx="2414356" cy="230832"/>
          </a:xfrm>
          <a:prstGeom prst="rect">
            <a:avLst/>
          </a:prstGeom>
          <a:noFill/>
        </p:spPr>
        <p:txBody>
          <a:bodyPr wrap="square" rtlCol="0">
            <a:spAutoFit/>
          </a:bodyPr>
          <a:lstStyle/>
          <a:p>
            <a:r>
              <a:rPr lang="en-US" sz="900" dirty="0" smtClean="0">
                <a:solidFill>
                  <a:schemeClr val="bg1">
                    <a:lumMod val="75000"/>
                  </a:schemeClr>
                </a:solidFill>
              </a:rPr>
              <a:t>CC image by SEDAC on Flickr</a:t>
            </a:r>
            <a:endParaRPr lang="en-US" sz="900" dirty="0">
              <a:solidFill>
                <a:schemeClr val="bg1">
                  <a:lumMod val="75000"/>
                </a:schemeClr>
              </a:solidFill>
            </a:endParaRPr>
          </a:p>
        </p:txBody>
      </p:sp>
      <p:sp>
        <p:nvSpPr>
          <p:cNvPr id="18" name="TextBox 17"/>
          <p:cNvSpPr txBox="1"/>
          <p:nvPr/>
        </p:nvSpPr>
        <p:spPr>
          <a:xfrm rot="16200000">
            <a:off x="10859643" y="4581237"/>
            <a:ext cx="1727307" cy="215444"/>
          </a:xfrm>
          <a:prstGeom prst="rect">
            <a:avLst/>
          </a:prstGeom>
          <a:noFill/>
        </p:spPr>
        <p:txBody>
          <a:bodyPr wrap="square" rtlCol="0">
            <a:spAutoFit/>
          </a:bodyPr>
          <a:lstStyle/>
          <a:p>
            <a:r>
              <a:rPr lang="en-US" sz="800" dirty="0" smtClean="0">
                <a:solidFill>
                  <a:schemeClr val="bg1">
                    <a:lumMod val="75000"/>
                  </a:schemeClr>
                </a:solidFill>
              </a:rPr>
              <a:t>CC image by ISAS on Flickr</a:t>
            </a:r>
            <a:endParaRPr lang="en-US" sz="800" dirty="0">
              <a:solidFill>
                <a:schemeClr val="bg1">
                  <a:lumMod val="75000"/>
                </a:schemeClr>
              </a:solidFill>
            </a:endParaRPr>
          </a:p>
        </p:txBody>
      </p:sp>
      <p:pic>
        <p:nvPicPr>
          <p:cNvPr id="3" name="Picture 2" descr="satellite.tiff"/>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9423877" y="4290948"/>
            <a:ext cx="2196331" cy="1177542"/>
          </a:xfrm>
          <a:prstGeom prst="rect">
            <a:avLst/>
          </a:prstGeom>
        </p:spPr>
      </p:pic>
      <p:sp>
        <p:nvSpPr>
          <p:cNvPr id="19" name="Rectangle 18"/>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lgn="ctr">
              <a:buSzPct val="100000"/>
              <a:buNone/>
            </a:pPr>
            <a:r>
              <a:rPr lang="en-US" dirty="0" smtClean="0"/>
              <a:t>Average Temperature of Observation for Each Species </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From Field Notes to Datasets </a:t>
            </a:r>
          </a:p>
        </p:txBody>
      </p:sp>
      <p:graphicFrame>
        <p:nvGraphicFramePr>
          <p:cNvPr id="5" name="Group 4"/>
          <p:cNvGraphicFramePr>
            <a:graphicFrameLocks/>
          </p:cNvGraphicFramePr>
          <p:nvPr>
            <p:extLst>
              <p:ext uri="{D42A27DB-BD31-4B8C-83A1-F6EECF244321}">
                <p14:modId xmlns:p14="http://schemas.microsoft.com/office/powerpoint/2010/main" xmlns="" val="1796364243"/>
              </p:ext>
            </p:extLst>
          </p:nvPr>
        </p:nvGraphicFramePr>
        <p:xfrm>
          <a:off x="632178" y="1665884"/>
          <a:ext cx="11198578" cy="4115100"/>
        </p:xfrm>
        <a:graphic>
          <a:graphicData uri="http://schemas.openxmlformats.org/drawingml/2006/table">
            <a:tbl>
              <a:tblPr/>
              <a:tblGrid>
                <a:gridCol w="2415823"/>
                <a:gridCol w="1723696"/>
                <a:gridCol w="1765739"/>
                <a:gridCol w="1828800"/>
                <a:gridCol w="1744717"/>
                <a:gridCol w="1719803"/>
              </a:tblGrid>
              <a:tr h="68156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Species</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Average Temperature</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Temperature Standard Deviation</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Number of Observations</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Minimum Temperature</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Maximum Temperature</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395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Northern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Red-legged </a:t>
                      </a:r>
                      <a:r>
                        <a:rPr kumimoji="0" lang="en-US" sz="1400" b="0" i="0" u="none" strike="noStrike" cap="none" normalizeH="0" baseline="0" dirty="0" smtClean="0">
                          <a:ln>
                            <a:noFill/>
                          </a:ln>
                          <a:solidFill>
                            <a:schemeClr val="tx1"/>
                          </a:solidFill>
                          <a:effectLst/>
                          <a:latin typeface="Arial" charset="0"/>
                          <a:ea typeface="Arial" charset="0"/>
                          <a:cs typeface="Arial" charset="0"/>
                        </a:rPr>
                        <a:t>Frog</a:t>
                      </a:r>
                      <a:endParaRPr kumimoji="0" lang="en-US" sz="1400" b="0" i="0" u="none" strike="noStrike" cap="none" normalizeH="0" baseline="0" dirty="0">
                        <a:ln>
                          <a:noFill/>
                        </a:ln>
                        <a:solidFill>
                          <a:schemeClr val="tx1"/>
                        </a:solidFill>
                        <a:effectLst/>
                        <a:latin typeface="Arial" charset="0"/>
                        <a:ea typeface="Arial" charset="0"/>
                        <a:cs typeface="Arial" charset="0"/>
                      </a:endParaRP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98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Tailed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7.0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27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Arizona Toad</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Strecker's Chorus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16</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54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Oregon Spotted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15.5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New Jersey Chorus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17</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98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Wood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12.5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897</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28.8</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26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Spring </a:t>
                      </a:r>
                      <a:r>
                        <a:rPr kumimoji="0" lang="en-US" sz="1400" b="0" i="0" u="none" strike="noStrike" cap="none" normalizeH="0" baseline="0" dirty="0" smtClean="0">
                          <a:ln>
                            <a:noFill/>
                          </a:ln>
                          <a:solidFill>
                            <a:schemeClr val="tx1"/>
                          </a:solidFill>
                          <a:effectLst/>
                          <a:latin typeface="Arial" charset="0"/>
                          <a:ea typeface="Arial" charset="0"/>
                          <a:cs typeface="Arial" charset="0"/>
                        </a:rPr>
                        <a:t>Peeper</a:t>
                      </a:r>
                      <a:endParaRPr kumimoji="0" lang="en-US" sz="1400" b="0" i="0" u="none" strike="noStrike" cap="none" normalizeH="0" baseline="0" dirty="0">
                        <a:ln>
                          <a:noFill/>
                        </a:ln>
                        <a:solidFill>
                          <a:schemeClr val="tx1"/>
                        </a:solidFill>
                        <a:effectLst/>
                        <a:latin typeface="Arial" charset="0"/>
                        <a:ea typeface="Arial" charset="0"/>
                        <a:cs typeface="Arial" charset="0"/>
                      </a:endParaRP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13.2</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5.6</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569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5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Red-legged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13.3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16</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27</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From Datasets to Published Papers </a:t>
            </a:r>
          </a:p>
        </p:txBody>
      </p:sp>
      <p:sp>
        <p:nvSpPr>
          <p:cNvPr id="6" name="TextBox 5"/>
          <p:cNvSpPr txBox="1"/>
          <p:nvPr/>
        </p:nvSpPr>
        <p:spPr>
          <a:xfrm rot="16200000">
            <a:off x="7145990" y="3728439"/>
            <a:ext cx="2676102" cy="230832"/>
          </a:xfrm>
          <a:prstGeom prst="rect">
            <a:avLst/>
          </a:prstGeom>
          <a:noFill/>
        </p:spPr>
        <p:txBody>
          <a:bodyPr wrap="square" rtlCol="0">
            <a:spAutoFit/>
          </a:bodyPr>
          <a:lstStyle/>
          <a:p>
            <a:r>
              <a:rPr lang="en-US" sz="900" dirty="0" smtClean="0">
                <a:solidFill>
                  <a:schemeClr val="bg1">
                    <a:lumMod val="75000"/>
                  </a:schemeClr>
                </a:solidFill>
              </a:rPr>
              <a:t>CC image by Heather Kennedy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3610402" y="2409825"/>
            <a:ext cx="4770551" cy="2689548"/>
          </a:xfrm>
          <a:prstGeom prst="rect">
            <a:avLst/>
          </a:prstGeom>
          <a:noFill/>
          <a:ln w="9525">
            <a:noFill/>
            <a:miter lim="800000"/>
            <a:headEnd/>
            <a:tailEnd/>
          </a:ln>
        </p:spPr>
      </p:pic>
      <p:sp>
        <p:nvSpPr>
          <p:cNvPr id="7" name="Rectangle 6"/>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406183"/>
            <a:ext cx="10657489" cy="4737551"/>
          </a:xfrm>
        </p:spPr>
        <p:txBody>
          <a:bodyPr>
            <a:noAutofit/>
          </a:bodyPr>
          <a:lstStyle/>
          <a:p>
            <a:pPr>
              <a:buSzPct val="100000"/>
            </a:pPr>
            <a:r>
              <a:rPr lang="en-US" dirty="0" smtClean="0">
                <a:ea typeface="ＭＳ Ｐゴシック" pitchFamily="34" charset="-128"/>
              </a:rPr>
              <a:t>Definition: A collection of data</a:t>
            </a:r>
          </a:p>
          <a:p>
            <a:pPr>
              <a:buSzPct val="100000"/>
            </a:pPr>
            <a:r>
              <a:rPr lang="en-US" dirty="0" smtClean="0">
                <a:ea typeface="ＭＳ Ｐゴシック" pitchFamily="34" charset="-128"/>
              </a:rPr>
              <a:t>Generally datasets can be defined as: </a:t>
            </a:r>
          </a:p>
          <a:p>
            <a:pPr lvl="1">
              <a:buClr>
                <a:schemeClr val="accent1">
                  <a:lumMod val="75000"/>
                </a:schemeClr>
              </a:buClr>
              <a:buSzPct val="90000"/>
            </a:pPr>
            <a:r>
              <a:rPr lang="en-US" dirty="0" smtClean="0">
                <a:ea typeface="ＭＳ Ｐゴシック" pitchFamily="34" charset="-128"/>
              </a:rPr>
              <a:t>Spatial – a collection of logically related features arranged in a prescribed manner such as GIS map layers, water features, etc</a:t>
            </a:r>
          </a:p>
          <a:p>
            <a:pPr lvl="1">
              <a:buClr>
                <a:schemeClr val="accent1">
                  <a:lumMod val="75000"/>
                </a:schemeClr>
              </a:buClr>
              <a:buSzPct val="90000"/>
            </a:pPr>
            <a:r>
              <a:rPr lang="en-US" dirty="0" smtClean="0">
                <a:ea typeface="ＭＳ Ｐゴシック" pitchFamily="34" charset="-128"/>
              </a:rPr>
              <a:t>Tabular – a file, spreadsheet, data in a table</a:t>
            </a:r>
          </a:p>
          <a:p>
            <a:pPr lvl="1">
              <a:buClr>
                <a:schemeClr val="accent1">
                  <a:lumMod val="75000"/>
                </a:schemeClr>
              </a:buClr>
              <a:buSzPct val="90000"/>
            </a:pPr>
            <a:r>
              <a:rPr lang="en-US" dirty="0" smtClean="0">
                <a:ea typeface="ＭＳ Ｐゴシック" pitchFamily="34" charset="-128"/>
              </a:rPr>
              <a:t>Many tabular datasets are inherently “spatial”, e.g. water-quality samples associated with stream collection sites</a:t>
            </a:r>
          </a:p>
          <a:p>
            <a:pPr>
              <a:buSzPct val="100000"/>
            </a:pPr>
            <a:r>
              <a:rPr lang="en-US" dirty="0" smtClean="0">
                <a:ea typeface="ＭＳ Ｐゴシック" pitchFamily="34" charset="-128"/>
              </a:rPr>
              <a:t>Elements in a dataset can include:</a:t>
            </a:r>
          </a:p>
          <a:p>
            <a:pPr lvl="1">
              <a:buClr>
                <a:schemeClr val="accent1">
                  <a:lumMod val="75000"/>
                </a:schemeClr>
              </a:buClr>
              <a:buSzPct val="90000"/>
            </a:pPr>
            <a:r>
              <a:rPr lang="en-US" dirty="0" smtClean="0">
                <a:ea typeface="ＭＳ Ｐゴシック" pitchFamily="34" charset="-128"/>
              </a:rPr>
              <a:t>Values, measures, points, coordinates, conditions, qualities, frequencies, or attributes that are a result of an observational study</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a Dataset?</a:t>
            </a:r>
          </a:p>
        </p:txBody>
      </p:sp>
      <p:sp>
        <p:nvSpPr>
          <p:cNvPr id="4" name="Rectangle 3"/>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1440</Words>
  <Application>Microsoft Office PowerPoint</Application>
  <PresentationFormat>Custom</PresentationFormat>
  <Paragraphs>251</Paragraphs>
  <Slides>21</Slides>
  <Notes>12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 Management in the  Research Environment</vt:lpstr>
      <vt:lpstr>Todays Topics Metadata</vt:lpstr>
      <vt:lpstr>A Love Letter to the Future</vt:lpstr>
      <vt:lpstr>Schemas as Walls</vt:lpstr>
      <vt:lpstr>Slide 5</vt:lpstr>
      <vt:lpstr>Data Collection</vt:lpstr>
      <vt:lpstr>From Field Notes to Datasets </vt:lpstr>
      <vt:lpstr>From Datasets to Published Papers </vt:lpstr>
      <vt:lpstr>What is a Dataset?</vt:lpstr>
      <vt:lpstr>Working with Data</vt:lpstr>
      <vt:lpstr>Working with Data</vt:lpstr>
      <vt:lpstr>What is Metadata?</vt:lpstr>
      <vt:lpstr>Introduce standards</vt:lpstr>
      <vt:lpstr>Metadata in Real Life</vt:lpstr>
      <vt:lpstr>Metadata that you know already  human  readable</vt:lpstr>
      <vt:lpstr>Metadata that you know already  machine readable</vt:lpstr>
      <vt:lpstr>What is a Metadata Standard?</vt:lpstr>
      <vt:lpstr>GIS ArcCatalog Example</vt:lpstr>
      <vt:lpstr>Standards and structures</vt:lpstr>
      <vt:lpstr>Quick Review</vt:lpstr>
      <vt:lpstr>** break **</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347</cp:revision>
  <cp:lastPrinted>2015-02-20T18:57:29Z</cp:lastPrinted>
  <dcterms:created xsi:type="dcterms:W3CDTF">2015-01-21T19:33:25Z</dcterms:created>
  <dcterms:modified xsi:type="dcterms:W3CDTF">2016-02-22T10:15:37Z</dcterms:modified>
</cp:coreProperties>
</file>