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notesMasterIdLst>
    <p:notesMasterId r:id="rId17"/>
  </p:notesMasterIdLst>
  <p:sldIdLst>
    <p:sldId id="355" r:id="rId2"/>
    <p:sldId id="356" r:id="rId3"/>
    <p:sldId id="352" r:id="rId4"/>
    <p:sldId id="353" r:id="rId5"/>
    <p:sldId id="354" r:id="rId6"/>
    <p:sldId id="259" r:id="rId7"/>
    <p:sldId id="260" r:id="rId8"/>
    <p:sldId id="261" r:id="rId9"/>
    <p:sldId id="262" r:id="rId10"/>
    <p:sldId id="263" r:id="rId11"/>
    <p:sldId id="264" r:id="rId12"/>
    <p:sldId id="357" r:id="rId13"/>
    <p:sldId id="360" r:id="rId14"/>
    <p:sldId id="358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6647-176C-49FE-846F-AFE277FA0B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3106-B316-47E5-A07A-65A9A3CC2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058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0696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Curation is already taking place on campus, but it is not labeled as such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Several repositories starting on campus:</a:t>
            </a:r>
            <a:br>
              <a:rPr lang="en-US" baseline="0" dirty="0" smtClean="0"/>
            </a:br>
            <a:r>
              <a:rPr lang="en-US" baseline="0" dirty="0" smtClean="0"/>
              <a:t>RSMAS – Mapes (atmospheric science) – NSF grant</a:t>
            </a:r>
          </a:p>
          <a:p>
            <a:r>
              <a:rPr lang="en-US" baseline="0" dirty="0" smtClean="0"/>
              <a:t>Miller – Bixby/Lemmon – NIH grant</a:t>
            </a:r>
          </a:p>
          <a:p>
            <a:r>
              <a:rPr lang="en-US" baseline="0" dirty="0" smtClean="0"/>
              <a:t>Departmental Servers:</a:t>
            </a:r>
          </a:p>
          <a:p>
            <a:r>
              <a:rPr lang="en-US" baseline="0" dirty="0" smtClean="0"/>
              <a:t>Engineering – Dr. Zak [???]</a:t>
            </a:r>
          </a:p>
          <a:p>
            <a:endParaRPr lang="en-US" baseline="0" dirty="0" smtClean="0"/>
          </a:p>
          <a:p>
            <a:r>
              <a:rPr lang="en-US" baseline="0" dirty="0" smtClean="0"/>
              <a:t>UM signing contract with google for drive [?]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There have been problems with permissions on google drive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Sharing cultures:</a:t>
            </a:r>
            <a:br>
              <a:rPr lang="en-US" baseline="0" dirty="0" smtClean="0"/>
            </a:br>
            <a:r>
              <a:rPr lang="en-US" baseline="0" dirty="0" smtClean="0"/>
              <a:t>- age is factor (career position and generational)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disciplinary divisions 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ecology and earth sciences very open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physics and chemistry tend to have open culture (</a:t>
            </a:r>
            <a:r>
              <a:rPr lang="en-US" baseline="0" dirty="0" err="1" smtClean="0"/>
              <a:t>monetizable</a:t>
            </a:r>
            <a:r>
              <a:rPr lang="en-US" baseline="0" dirty="0" smtClean="0"/>
              <a:t>?)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social science varies (identity issues, ownership issues)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genetics some (from early 1990s </a:t>
            </a:r>
            <a:r>
              <a:rPr lang="en-US" baseline="0" dirty="0" err="1" smtClean="0"/>
              <a:t>genBANK</a:t>
            </a:r>
            <a:r>
              <a:rPr lang="en-US" baseline="0" dirty="0" smtClean="0"/>
              <a:t>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computer science – very little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health/medicine varies (identity issues, </a:t>
            </a:r>
            <a:r>
              <a:rPr lang="en-US" baseline="0" dirty="0" err="1" smtClean="0"/>
              <a:t>monetizable</a:t>
            </a:r>
            <a:r>
              <a:rPr lang="en-US" baseline="0" dirty="0" smtClean="0"/>
              <a:t>)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De-identification is NOT enough [ people are easy to identify with interview data – this study is perfect example ]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Size is not generally a problem, BUT exceptions are important to locate (atmospheric science, genetics, some imagery and media)</a:t>
            </a:r>
          </a:p>
        </p:txBody>
      </p:sp>
    </p:spTree>
    <p:extLst>
      <p:ext uri="{BB962C8B-B14F-4D97-AF65-F5344CB8AC3E}">
        <p14:creationId xmlns:p14="http://schemas.microsoft.com/office/powerpoint/2010/main" val="120447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266680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389691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10143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6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5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www.dlib.indiana.edu/~jenlrile/metadatama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nb.ecoinformatics.org/#external//emlparser/docs/eml-2.1.1/index.html" TargetMode="External"/><Relationship Id="rId7" Type="http://schemas.openxmlformats.org/officeDocument/2006/relationships/hyperlink" Target="https://www.fgdc.gov/metadata/documents/workbook_0501_bmk.pdf" TargetMode="External"/><Relationship Id="rId2" Type="http://schemas.openxmlformats.org/officeDocument/2006/relationships/hyperlink" Target="http://www.ijdc.net/index.php/ijdc/article/view/220/2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g.org/documents/51956/6062543/SEG-Y+rev+2+Draft+Jan+2015" TargetMode="External"/><Relationship Id="rId5" Type="http://schemas.openxmlformats.org/officeDocument/2006/relationships/hyperlink" Target="http://cfconventions.org/Data/cf-conventions/cf-conventions-1.6/build/cf-conventions.pdf" TargetMode="External"/><Relationship Id="rId4" Type="http://schemas.openxmlformats.org/officeDocument/2006/relationships/hyperlink" Target="http://marinemetadata.org/guides/mdataintr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miami.qualtrics.com/SE/?SID=SV_0qwpcwD530f9uBf" TargetMode="External"/><Relationship Id="rId2" Type="http://schemas.openxmlformats.org/officeDocument/2006/relationships/hyperlink" Target="https://umiami.qualtrics.com/SE/?SID=SV_6WMTsZDdZF93K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Timothy </a:t>
            </a:r>
            <a:r>
              <a:rPr lang="en-US" dirty="0">
                <a:solidFill>
                  <a:prstClr val="black"/>
                </a:solidFill>
              </a:rPr>
              <a:t>Norris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dirty="0">
                <a:solidFill>
                  <a:prstClr val="black"/>
                </a:solidFill>
              </a:rPr>
              <a:t>tnorris@miami.edu</a:t>
            </a:r>
          </a:p>
          <a:p>
            <a:r>
              <a:rPr lang="en-US" dirty="0">
                <a:solidFill>
                  <a:prstClr val="black"/>
                </a:solidFill>
              </a:rPr>
              <a:t>Angela Clark </a:t>
            </a:r>
            <a:r>
              <a:rPr lang="en-US" dirty="0" smtClean="0">
                <a:solidFill>
                  <a:prstClr val="black"/>
                </a:solidFill>
              </a:rPr>
              <a:t>–  </a:t>
            </a:r>
            <a:r>
              <a:rPr lang="en-US" dirty="0" err="1" smtClean="0">
                <a:solidFill>
                  <a:prstClr val="black"/>
                </a:solidFill>
              </a:rPr>
              <a:t>aclark</a:t>
            </a:r>
            <a:r>
              <a:rPr lang="en-US" dirty="0" err="1">
                <a:solidFill>
                  <a:prstClr val="black"/>
                </a:solidFill>
              </a:rPr>
              <a:t>@rsmas.miami.edu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7948298" y="400931"/>
            <a:ext cx="4028218" cy="954107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Key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Observations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94657" y="3785600"/>
            <a:ext cx="326076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Teaching materials need attention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59619" y="1069204"/>
            <a:ext cx="335463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curation is already happening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23703" y="1904251"/>
            <a:ext cx="283372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Human resources are the key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59619" y="5478092"/>
            <a:ext cx="281044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Metadata (but not that word)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06836" y="2708521"/>
            <a:ext cx="3036409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itstream Vera Sans" panose="020B0603030804020204" pitchFamily="34" charset="0"/>
              </a:rPr>
              <a:t>Capture the future:</a:t>
            </a:r>
          </a:p>
          <a:p>
            <a:r>
              <a:rPr lang="en-US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 good data habits!!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47463" y="4524124"/>
            <a:ext cx="3441968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Nothing new from interviews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– but continued socialization is key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1"/>
            <a:ext cx="12192000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7901195" y="468052"/>
            <a:ext cx="4028218" cy="954107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Next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steps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33864" y="3317907"/>
            <a:ext cx="287309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Pilot Projects (see next slides)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31712" y="4097122"/>
            <a:ext cx="3829959" cy="786765"/>
            <a:chOff x="-136622" y="4098819"/>
            <a:chExt cx="3829959" cy="786765"/>
          </a:xfrm>
        </p:grpSpPr>
        <p:sp>
          <p:nvSpPr>
            <p:cNvPr id="49" name="Rectangle 48"/>
            <p:cNvSpPr/>
            <p:nvPr/>
          </p:nvSpPr>
          <p:spPr>
            <a:xfrm>
              <a:off x="-136622" y="4098819"/>
              <a:ext cx="3829959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repository development (</a:t>
              </a:r>
              <a:r>
                <a:rPr lang="en-US" sz="1400" dirty="0" err="1">
                  <a:solidFill>
                    <a:prstClr val="black"/>
                  </a:solidFill>
                  <a:latin typeface="Bitstream Vera Sans" panose="020B0603030804020204" pitchFamily="34" charset="0"/>
                </a:rPr>
                <a:t>Bepress</a:t>
              </a:r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?)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7842" y="4348809"/>
              <a:ext cx="2998000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Distributed data / central index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842" y="4577807"/>
              <a:ext cx="888385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LOCKSS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271133" y="5227284"/>
            <a:ext cx="189667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Amplification Plans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6720" y="2018054"/>
            <a:ext cx="3809885" cy="927402"/>
            <a:chOff x="448338" y="2014637"/>
            <a:chExt cx="3809885" cy="927402"/>
          </a:xfrm>
        </p:grpSpPr>
        <p:sp>
          <p:nvSpPr>
            <p:cNvPr id="60" name="Rectangle 59"/>
            <p:cNvSpPr/>
            <p:nvPr/>
          </p:nvSpPr>
          <p:spPr>
            <a:xfrm>
              <a:off x="448338" y="2014637"/>
              <a:ext cx="2243691" cy="369332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Develop Curricula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8397" y="2634262"/>
              <a:ext cx="2867645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For library training – Fall 2015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397" y="2383969"/>
              <a:ext cx="3579826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For RSMAS grad course – Spring 2016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18881" y="5945331"/>
            <a:ext cx="426911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Continue assessment interviews/socialization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25844" y="628929"/>
            <a:ext cx="3373039" cy="1117923"/>
            <a:chOff x="1747132" y="636666"/>
            <a:chExt cx="3373039" cy="1117923"/>
          </a:xfrm>
        </p:grpSpPr>
        <p:sp>
          <p:nvSpPr>
            <p:cNvPr id="18" name="Rectangle 17"/>
            <p:cNvSpPr/>
            <p:nvPr/>
          </p:nvSpPr>
          <p:spPr>
            <a:xfrm>
              <a:off x="1747132" y="636666"/>
              <a:ext cx="3373039" cy="369332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Management Services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96866" y="963356"/>
              <a:ext cx="2390398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Management Plans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86309" y="1202850"/>
              <a:ext cx="1659493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Publication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03624" y="1446812"/>
              <a:ext cx="1796582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Preservation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1" grpId="0"/>
      <p:bldP spid="61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**break**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367"/>
            <a:ext cx="10515600" cy="837597"/>
          </a:xfrm>
        </p:spPr>
        <p:txBody>
          <a:bodyPr/>
          <a:lstStyle/>
          <a:p>
            <a:r>
              <a:rPr lang="en-US" dirty="0" smtClean="0"/>
              <a:t>‘Reading’ for February 29th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3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Riley, “Seeing Standards.” </a:t>
            </a:r>
            <a:r>
              <a:rPr lang="en-US" i="1" dirty="0">
                <a:hlinkClick r:id="rId2"/>
              </a:rPr>
              <a:t>http://www.dlib.indiana.edu/~jenlrile/metadatamap/</a:t>
            </a:r>
            <a:r>
              <a:rPr lang="en-US" dirty="0"/>
              <a:t>. </a:t>
            </a:r>
            <a:endParaRPr lang="en-US" i="1" dirty="0" smtClean="0"/>
          </a:p>
          <a:p>
            <a:pPr marL="461963" indent="222250">
              <a:buNone/>
            </a:pPr>
            <a:r>
              <a:rPr lang="en-US" i="1" dirty="0" smtClean="0"/>
              <a:t>Download </a:t>
            </a:r>
            <a:r>
              <a:rPr lang="en-US" i="1" dirty="0"/>
              <a:t>and study this </a:t>
            </a:r>
            <a:r>
              <a:rPr lang="en-US" i="1" dirty="0" smtClean="0"/>
              <a:t>poster</a:t>
            </a:r>
          </a:p>
          <a:p>
            <a:pPr marL="457200" lvl="1" indent="0">
              <a:buNone/>
            </a:pPr>
            <a:r>
              <a:rPr lang="en-US" dirty="0" smtClean="0"/>
              <a:t>We will do a critique of this poster in class on Monday February 29</a:t>
            </a:r>
            <a:r>
              <a:rPr lang="en-US" baseline="30000" dirty="0" smtClean="0"/>
              <a:t>th</a:t>
            </a:r>
            <a:r>
              <a:rPr lang="en-US" dirty="0" smtClean="0"/>
              <a:t>. Be prepared to discuss strengths and weaknesses. Also, look up at least ten acronyms that you don’t know and be prepared to describe them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2805675"/>
            <a:ext cx="12194058" cy="40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4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for March 2</a:t>
            </a:r>
            <a:r>
              <a:rPr lang="en-US" baseline="30000" dirty="0" smtClean="0"/>
              <a:t>nd</a:t>
            </a:r>
            <a:br>
              <a:rPr lang="en-US" baseline="30000" dirty="0" smtClean="0"/>
            </a:br>
            <a:r>
              <a:rPr lang="en-US" baseline="30000" dirty="0" smtClean="0"/>
              <a:t>Choose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Curdt</a:t>
            </a:r>
            <a:r>
              <a:rPr lang="en-US" dirty="0"/>
              <a:t>, </a:t>
            </a:r>
            <a:r>
              <a:rPr lang="en-US" dirty="0" err="1"/>
              <a:t>Constanze</a:t>
            </a:r>
            <a:r>
              <a:rPr lang="en-US" dirty="0"/>
              <a:t>, Dirk </a:t>
            </a:r>
            <a:r>
              <a:rPr lang="en-US" dirty="0" err="1"/>
              <a:t>Hoffmeister</a:t>
            </a:r>
            <a:r>
              <a:rPr lang="en-US" dirty="0"/>
              <a:t>, Guido </a:t>
            </a:r>
            <a:r>
              <a:rPr lang="en-US" dirty="0" err="1"/>
              <a:t>Waldhoff</a:t>
            </a:r>
            <a:r>
              <a:rPr lang="en-US" dirty="0"/>
              <a:t>, Christian </a:t>
            </a:r>
            <a:r>
              <a:rPr lang="en-US" dirty="0" err="1"/>
              <a:t>Jekel</a:t>
            </a:r>
            <a:r>
              <a:rPr lang="en-US" dirty="0"/>
              <a:t>, and Georg </a:t>
            </a:r>
            <a:r>
              <a:rPr lang="en-US" dirty="0" err="1"/>
              <a:t>Bareth</a:t>
            </a:r>
            <a:r>
              <a:rPr lang="en-US" dirty="0"/>
              <a:t>. "Scientific Research Data Management for Soil-Vegetation-Atmosphere Data—The TR32DB." </a:t>
            </a:r>
            <a:r>
              <a:rPr lang="en-US" i="1" dirty="0"/>
              <a:t>International Journal of Digital Curation</a:t>
            </a:r>
            <a:r>
              <a:rPr lang="en-US" dirty="0"/>
              <a:t> 7, no. 2 (2012): 68-80.</a:t>
            </a:r>
            <a:r>
              <a:rPr lang="en-US" dirty="0">
                <a:hlinkClick r:id="rId2"/>
              </a:rPr>
              <a:t> </a:t>
            </a:r>
            <a:r>
              <a:rPr lang="en-US" i="1" dirty="0">
                <a:hlinkClick r:id="rId2"/>
              </a:rPr>
              <a:t>http://www.ijdc.net/index.php/ijdc/article/view/220/295</a:t>
            </a:r>
            <a:endParaRPr lang="en-US" dirty="0"/>
          </a:p>
          <a:p>
            <a:r>
              <a:rPr lang="en-US" dirty="0"/>
              <a:t>[ for ecology: read the introduction through to 2.3.4 ] KNB (no date). “Ecological Metadata Language (EML) Specification.” The Knowledge Network, </a:t>
            </a:r>
            <a:r>
              <a:rPr lang="en-US" i="1" dirty="0">
                <a:hlinkClick r:id="rId3"/>
              </a:rPr>
              <a:t>https://knb.ecoinformatics.org/#external//emlparser/docs/eml-2.1.1/index.html</a:t>
            </a:r>
            <a:r>
              <a:rPr lang="en-US" dirty="0"/>
              <a:t>.</a:t>
            </a:r>
          </a:p>
          <a:p>
            <a:r>
              <a:rPr lang="en-US" dirty="0"/>
              <a:t>[ for marine biology ] </a:t>
            </a:r>
            <a:r>
              <a:rPr lang="en-US" dirty="0" err="1"/>
              <a:t>Neiswender</a:t>
            </a:r>
            <a:r>
              <a:rPr lang="en-US" dirty="0"/>
              <a:t> (2010). "Introduction to Metadata." In </a:t>
            </a:r>
            <a:r>
              <a:rPr lang="en-US" i="1" dirty="0"/>
              <a:t>The MMI Guides: Navigating the World of Marine Metadata</a:t>
            </a:r>
            <a:r>
              <a:rPr lang="en-US" dirty="0"/>
              <a:t>. </a:t>
            </a:r>
            <a:r>
              <a:rPr lang="en-US" i="1" dirty="0">
                <a:hlinkClick r:id="rId4"/>
              </a:rPr>
              <a:t>http://marinemetadata.org/guides/mdataintro</a:t>
            </a:r>
            <a:r>
              <a:rPr lang="en-US" dirty="0"/>
              <a:t>.</a:t>
            </a:r>
          </a:p>
          <a:p>
            <a:r>
              <a:rPr lang="en-US" dirty="0"/>
              <a:t>[ for atmospheric science: read the introduction through 2.6.2 ] Eaton, </a:t>
            </a:r>
            <a:r>
              <a:rPr lang="en-US" i="1" dirty="0"/>
              <a:t>et al</a:t>
            </a:r>
            <a:r>
              <a:rPr lang="en-US" dirty="0"/>
              <a:t> (2011). </a:t>
            </a:r>
            <a:r>
              <a:rPr lang="en-US" dirty="0" err="1"/>
              <a:t>NetCDF</a:t>
            </a:r>
            <a:r>
              <a:rPr lang="en-US" dirty="0"/>
              <a:t> Climate and Forecast (CF) Metadata Conventions. </a:t>
            </a:r>
            <a:r>
              <a:rPr lang="en-US" i="1" dirty="0">
                <a:hlinkClick r:id="rId5"/>
              </a:rPr>
              <a:t>http://cfconventions.org/Data/cf-conventions/cf-conventions-1.6/build/cf-conventions.pdf</a:t>
            </a:r>
            <a:r>
              <a:rPr lang="en-US" dirty="0"/>
              <a:t>.</a:t>
            </a:r>
          </a:p>
          <a:p>
            <a:r>
              <a:rPr lang="en-US" dirty="0"/>
              <a:t>[ for marine geology: read the introduction through chapter 6 ] SEG (2015). SEG Y rev 2 Data Exchange Format. </a:t>
            </a:r>
            <a:r>
              <a:rPr lang="en-US" i="1" dirty="0">
                <a:hlinkClick r:id="rId6"/>
              </a:rPr>
              <a:t>http://www.seg.org/documents/51956/6062543/SEG-Y+rev+2+Draft+Jan+2015</a:t>
            </a:r>
            <a:endParaRPr lang="en-US" dirty="0"/>
          </a:p>
          <a:p>
            <a:r>
              <a:rPr lang="en-US" dirty="0"/>
              <a:t>[ for geographic data: read the introduction through page 31 ] FGDC (2000). Content Standard for Digital Geospatial Metadata Workbook, Version 2.0. </a:t>
            </a:r>
            <a:r>
              <a:rPr lang="en-US" i="1" dirty="0">
                <a:hlinkClick r:id="rId7"/>
              </a:rPr>
              <a:t>https://www.fgdc.gov/metadata/documents/workbook_0501_bmk.pdf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0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Carpentry Workshop in PYTHON and </a:t>
            </a:r>
            <a:r>
              <a:rPr lang="en-US" dirty="0" smtClean="0"/>
              <a:t>R</a:t>
            </a:r>
            <a:br>
              <a:rPr lang="en-US" dirty="0" smtClean="0"/>
            </a:br>
            <a:r>
              <a:rPr lang="en-US" sz="2800" dirty="0" smtClean="0"/>
              <a:t>[ this information is also on Blackboard 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1" y="1825625"/>
            <a:ext cx="108574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 </a:t>
            </a:r>
            <a:r>
              <a:rPr lang="en-US" b="1" dirty="0"/>
              <a:t>WORKSHOP </a:t>
            </a:r>
            <a:r>
              <a:rPr lang="en-US" b="1" dirty="0" smtClean="0"/>
              <a:t>- </a:t>
            </a:r>
            <a:r>
              <a:rPr lang="en-US" dirty="0"/>
              <a:t>Monday March 14 and Tuesday March 15, at </a:t>
            </a:r>
            <a:r>
              <a:rPr lang="en-US" dirty="0" smtClean="0"/>
              <a:t>8:30AM </a:t>
            </a:r>
            <a:r>
              <a:rPr lang="en-US" dirty="0"/>
              <a:t>- </a:t>
            </a:r>
            <a:r>
              <a:rPr lang="en-US" dirty="0" smtClean="0"/>
              <a:t>3:00PM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Register:</a:t>
            </a:r>
            <a:r>
              <a:rPr lang="en-US" b="1" dirty="0"/>
              <a:t> </a:t>
            </a:r>
            <a:r>
              <a:rPr lang="en-US" u="sng" dirty="0">
                <a:hlinkClick r:id="rId2"/>
              </a:rPr>
              <a:t>https://umiami.qualtrics.com/SE/?</a:t>
            </a:r>
            <a:r>
              <a:rPr lang="en-US" u="sng" dirty="0" smtClean="0">
                <a:hlinkClick r:id="rId2"/>
              </a:rPr>
              <a:t>SID=SV_6WMTsZDdZF93KLP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 Shalala Student Center complex, Senate Room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1330 Miller Drive, Coral Gables, FL 33146)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PYTHON WORKSHOP </a:t>
            </a:r>
            <a:r>
              <a:rPr lang="en-US" b="1" dirty="0" smtClean="0"/>
              <a:t>-</a:t>
            </a:r>
            <a:r>
              <a:rPr lang="en-US" b="1" dirty="0"/>
              <a:t> </a:t>
            </a:r>
            <a:r>
              <a:rPr lang="en-US" dirty="0"/>
              <a:t>Monday March 28 and Tuesday March 29, at </a:t>
            </a:r>
            <a:r>
              <a:rPr lang="en-US" dirty="0" smtClean="0"/>
              <a:t>9:30AM </a:t>
            </a:r>
            <a:r>
              <a:rPr lang="en-US" dirty="0"/>
              <a:t>- </a:t>
            </a:r>
            <a:r>
              <a:rPr lang="en-US" dirty="0" smtClean="0"/>
              <a:t>4:00PM</a:t>
            </a:r>
          </a:p>
          <a:p>
            <a:pPr marL="0" indent="0">
              <a:buNone/>
            </a:pPr>
            <a:r>
              <a:rPr lang="en-US" b="1" dirty="0"/>
              <a:t>Register: </a:t>
            </a:r>
            <a:r>
              <a:rPr lang="en-US" dirty="0">
                <a:hlinkClick r:id="rId3"/>
              </a:rPr>
              <a:t>https://umiami.qualtrics.com/SE/?SID=SV_0qwpcwD530f9uBf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Newman Alumni Center, Executive Conference Room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6200 San </a:t>
            </a:r>
            <a:r>
              <a:rPr lang="en-US" dirty="0" err="1"/>
              <a:t>Amaro</a:t>
            </a:r>
            <a:r>
              <a:rPr lang="en-US" dirty="0"/>
              <a:t> Drive, Coral Gables, FL 33146)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4233" y="5701228"/>
            <a:ext cx="6365789" cy="951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Please register for one (only)!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Curation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59" y="2565399"/>
            <a:ext cx="6011645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The UM data curation experience</a:t>
            </a:r>
          </a:p>
          <a:p>
            <a:r>
              <a:rPr lang="en-US" dirty="0" smtClean="0"/>
              <a:t>Profile Examples (brief presentations)</a:t>
            </a:r>
          </a:p>
          <a:p>
            <a:r>
              <a:rPr lang="en-US" dirty="0" smtClean="0"/>
              <a:t>Software Carpentry – </a:t>
            </a:r>
            <a:r>
              <a:rPr lang="en-US" dirty="0" err="1" smtClean="0"/>
              <a:t>git</a:t>
            </a:r>
            <a:r>
              <a:rPr lang="en-US" dirty="0" smtClean="0"/>
              <a:t> – version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2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The          Work</a:t>
            </a:r>
            <a:endParaRPr lang="en-US" sz="3600" b="1" dirty="0">
              <a:latin typeface="Bitstream Vera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668642" y="533791"/>
            <a:ext cx="2274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Field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22259" y="539496"/>
            <a:ext cx="1518151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Dirty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8" grpId="0"/>
      <p:bldP spid="19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itstream Vera Sans" panose="020B0603030804020204" pitchFamily="34" charset="0"/>
              </a:rPr>
              <a:t>The Dirty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>
          <a:xfrm>
            <a:off x="192505" y="163629"/>
            <a:ext cx="11762072" cy="6102417"/>
          </a:xfrm>
          <a:custGeom>
            <a:avLst/>
            <a:gdLst>
              <a:gd name="connsiteX0" fmla="*/ 182880 w 11762072"/>
              <a:gd name="connsiteY0" fmla="*/ 5390148 h 6102417"/>
              <a:gd name="connsiteX1" fmla="*/ 2762451 w 11762072"/>
              <a:gd name="connsiteY1" fmla="*/ 5929163 h 6102417"/>
              <a:gd name="connsiteX2" fmla="*/ 3619099 w 11762072"/>
              <a:gd name="connsiteY2" fmla="*/ 6102417 h 6102417"/>
              <a:gd name="connsiteX3" fmla="*/ 7738712 w 11762072"/>
              <a:gd name="connsiteY3" fmla="*/ 6063916 h 6102417"/>
              <a:gd name="connsiteX4" fmla="*/ 10857297 w 11762072"/>
              <a:gd name="connsiteY4" fmla="*/ 5601904 h 6102417"/>
              <a:gd name="connsiteX5" fmla="*/ 11723571 w 11762072"/>
              <a:gd name="connsiteY5" fmla="*/ 1944304 h 6102417"/>
              <a:gd name="connsiteX6" fmla="*/ 11762072 w 11762072"/>
              <a:gd name="connsiteY6" fmla="*/ 192506 h 6102417"/>
              <a:gd name="connsiteX7" fmla="*/ 11319310 w 11762072"/>
              <a:gd name="connsiteY7" fmla="*/ 115504 h 6102417"/>
              <a:gd name="connsiteX8" fmla="*/ 6862813 w 11762072"/>
              <a:gd name="connsiteY8" fmla="*/ 0 h 6102417"/>
              <a:gd name="connsiteX9" fmla="*/ 28876 w 11762072"/>
              <a:gd name="connsiteY9" fmla="*/ 154005 h 6102417"/>
              <a:gd name="connsiteX10" fmla="*/ 0 w 11762072"/>
              <a:gd name="connsiteY10" fmla="*/ 2483318 h 6102417"/>
              <a:gd name="connsiteX11" fmla="*/ 182880 w 11762072"/>
              <a:gd name="connsiteY11" fmla="*/ 5390148 h 61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62072" h="6102417">
                <a:moveTo>
                  <a:pt x="182880" y="5390148"/>
                </a:moveTo>
                <a:lnTo>
                  <a:pt x="2762451" y="5929163"/>
                </a:lnTo>
                <a:lnTo>
                  <a:pt x="3619099" y="6102417"/>
                </a:lnTo>
                <a:lnTo>
                  <a:pt x="7738712" y="6063916"/>
                </a:lnTo>
                <a:lnTo>
                  <a:pt x="10857297" y="5601904"/>
                </a:lnTo>
                <a:lnTo>
                  <a:pt x="11723571" y="1944304"/>
                </a:lnTo>
                <a:lnTo>
                  <a:pt x="11762072" y="192506"/>
                </a:lnTo>
                <a:lnTo>
                  <a:pt x="11319310" y="115504"/>
                </a:lnTo>
                <a:lnTo>
                  <a:pt x="6862813" y="0"/>
                </a:lnTo>
                <a:lnTo>
                  <a:pt x="28876" y="154005"/>
                </a:lnTo>
                <a:lnTo>
                  <a:pt x="0" y="2483318"/>
                </a:lnTo>
                <a:lnTo>
                  <a:pt x="182880" y="5390148"/>
                </a:ln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555974" y="4402138"/>
            <a:ext cx="51297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anose="020B0603030804020204" pitchFamily="34" charset="0"/>
                <a:ea typeface="+mj-ea"/>
                <a:cs typeface="+mj-cs"/>
              </a:rPr>
              <a:t>Thick Description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pitchFamily="34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7919" y="2284369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semi-structured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interviews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58941" y="598345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engaged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outreach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349481" y="606364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informal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conversations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229488" y="2290786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participant observation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8900000">
            <a:off x="4218053" y="3406433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5095528" y="1990689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8900000">
            <a:off x="7595336" y="331390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8900000">
            <a:off x="7093088" y="197163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7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9899" y="5853835"/>
            <a:ext cx="7760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Geertz, C. (1973). Thick description: towards an interpretive theory of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culture. In C. Geertz,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interpretation of cultures: selected essays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(pp. 3-30). New York: Basic Books.</a:t>
            </a:r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itstream Vera Sans" panose="020B0603030804020204" pitchFamily="34" charset="0"/>
              </a:rPr>
              <a:t>The Dirty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3721075" y="4999038"/>
            <a:ext cx="41518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anose="020B0603030804020204" pitchFamily="34" charset="0"/>
                <a:ea typeface="+mj-ea"/>
                <a:cs typeface="+mj-cs"/>
              </a:rPr>
              <a:t>Thick Description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pitchFamily="34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7919" y="2881269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Semi-structured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interviews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58941" y="1195245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engaged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outreach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349481" y="1203264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Informal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conversations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229488" y="2887686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participant observation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8900000">
            <a:off x="4218053" y="4003333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5095528" y="2587589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8900000">
            <a:off x="7595336" y="391080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8900000">
            <a:off x="7093088" y="256853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7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92505" y="163629"/>
            <a:ext cx="11762072" cy="6102417"/>
          </a:xfrm>
          <a:custGeom>
            <a:avLst/>
            <a:gdLst>
              <a:gd name="connsiteX0" fmla="*/ 182880 w 11762072"/>
              <a:gd name="connsiteY0" fmla="*/ 5390148 h 6102417"/>
              <a:gd name="connsiteX1" fmla="*/ 2762451 w 11762072"/>
              <a:gd name="connsiteY1" fmla="*/ 5929163 h 6102417"/>
              <a:gd name="connsiteX2" fmla="*/ 3619099 w 11762072"/>
              <a:gd name="connsiteY2" fmla="*/ 6102417 h 6102417"/>
              <a:gd name="connsiteX3" fmla="*/ 7738712 w 11762072"/>
              <a:gd name="connsiteY3" fmla="*/ 6063916 h 6102417"/>
              <a:gd name="connsiteX4" fmla="*/ 10857297 w 11762072"/>
              <a:gd name="connsiteY4" fmla="*/ 5601904 h 6102417"/>
              <a:gd name="connsiteX5" fmla="*/ 11723571 w 11762072"/>
              <a:gd name="connsiteY5" fmla="*/ 1944304 h 6102417"/>
              <a:gd name="connsiteX6" fmla="*/ 11762072 w 11762072"/>
              <a:gd name="connsiteY6" fmla="*/ 192506 h 6102417"/>
              <a:gd name="connsiteX7" fmla="*/ 11319310 w 11762072"/>
              <a:gd name="connsiteY7" fmla="*/ 115504 h 6102417"/>
              <a:gd name="connsiteX8" fmla="*/ 6862813 w 11762072"/>
              <a:gd name="connsiteY8" fmla="*/ 0 h 6102417"/>
              <a:gd name="connsiteX9" fmla="*/ 28876 w 11762072"/>
              <a:gd name="connsiteY9" fmla="*/ 154005 h 6102417"/>
              <a:gd name="connsiteX10" fmla="*/ 0 w 11762072"/>
              <a:gd name="connsiteY10" fmla="*/ 2483318 h 6102417"/>
              <a:gd name="connsiteX11" fmla="*/ 182880 w 11762072"/>
              <a:gd name="connsiteY11" fmla="*/ 5390148 h 61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62072" h="6102417">
                <a:moveTo>
                  <a:pt x="182880" y="5390148"/>
                </a:moveTo>
                <a:lnTo>
                  <a:pt x="2762451" y="5929163"/>
                </a:lnTo>
                <a:lnTo>
                  <a:pt x="3619099" y="6102417"/>
                </a:lnTo>
                <a:lnTo>
                  <a:pt x="7738712" y="6063916"/>
                </a:lnTo>
                <a:lnTo>
                  <a:pt x="10857297" y="5601904"/>
                </a:lnTo>
                <a:lnTo>
                  <a:pt x="11723571" y="1944304"/>
                </a:lnTo>
                <a:lnTo>
                  <a:pt x="11762072" y="192506"/>
                </a:lnTo>
                <a:lnTo>
                  <a:pt x="11319310" y="115504"/>
                </a:lnTo>
                <a:lnTo>
                  <a:pt x="6862813" y="0"/>
                </a:lnTo>
                <a:lnTo>
                  <a:pt x="28876" y="154005"/>
                </a:lnTo>
                <a:lnTo>
                  <a:pt x="0" y="2483318"/>
                </a:lnTo>
                <a:lnTo>
                  <a:pt x="182880" y="5390148"/>
                </a:ln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59749" y="1304180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method of analysis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2892" y="2327804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process over product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3709" y="3407993"/>
            <a:ext cx="5017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“observing participant”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5681" y="4605421"/>
            <a:ext cx="536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itstream Vera Sans" pitchFamily="34" charset="0"/>
              </a:rPr>
              <a:t>community building</a:t>
            </a:r>
            <a:endParaRPr lang="en-US" sz="3600" b="1" dirty="0">
              <a:latin typeface="Bitstream Ve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"/>
            <a:ext cx="12192000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991653" y="1062683"/>
            <a:ext cx="2887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25400" dist="12700" dir="2700000" algn="tl" rotWithShape="0">
                    <a:prstClr val="black">
                      <a:alpha val="50000"/>
                    </a:prstClr>
                  </a:outerShdw>
                </a:effectLst>
              </a:rPr>
              <a:t>DATA CURATION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"/>
            <a:ext cx="12192000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76564" y="2696977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Data 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689" y="975085"/>
            <a:ext cx="114486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3957" y="2197142"/>
            <a:ext cx="156247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processed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9394" y="1246705"/>
            <a:ext cx="123142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actual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7848" y="1684228"/>
            <a:ext cx="97975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raw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5817" y="3060172"/>
            <a:ext cx="145745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analyzed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6561" y="3880843"/>
            <a:ext cx="139493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model 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2821" y="4105142"/>
            <a:ext cx="174599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 parameters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5286" y="4607602"/>
            <a:ext cx="167231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media resources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193" y="5682190"/>
            <a:ext cx="440537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“Everything you need to know is in the article”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80599" y="893257"/>
            <a:ext cx="3310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as research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and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3586" y="252152"/>
            <a:ext cx="5359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most valuable data are the relationships identified in the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literature (and between data) – the bibliography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4183" y="5380987"/>
            <a:ext cx="35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rescue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the past or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capture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the future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4541" y="1744578"/>
            <a:ext cx="216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long-term curation for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is lacking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8572" y="2385682"/>
            <a:ext cx="2440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human resources are the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limiting factor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31222" y="3026786"/>
            <a:ext cx="23583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good data management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crosses personal and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professional boundaries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1497" y="3883334"/>
            <a:ext cx="2950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there is desire to share, but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NSF is “on the wrong track”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34494" y="5806648"/>
            <a:ext cx="555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best way forward is in</a:t>
            </a:r>
          </a:p>
          <a:p>
            <a:pPr algn="r"/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development of standards and skill sets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9802" y="4524438"/>
            <a:ext cx="322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competing researchers mess up </a:t>
            </a:r>
          </a:p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sharing, sometimes competition </a:t>
            </a:r>
          </a:p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encourages sharing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19944" y="1450807"/>
            <a:ext cx="603698" cy="1008297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488549">
            <a:off x="2440785" y="2517903"/>
            <a:ext cx="1429097" cy="702404"/>
          </a:xfrm>
          <a:prstGeom prst="rect">
            <a:avLst/>
          </a:prstGeom>
          <a:blipFill dpi="0" rotWithShape="1">
            <a:blip r:embed="rId5" cstate="print">
              <a:alphaModFix amt="25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21151468">
            <a:off x="2277989" y="2225970"/>
            <a:ext cx="1231516" cy="649559"/>
          </a:xfrm>
          <a:prstGeom prst="rect">
            <a:avLst/>
          </a:prstGeom>
          <a:blipFill>
            <a:blip r:embed="rId6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295105">
            <a:off x="2402370" y="3133848"/>
            <a:ext cx="1731025" cy="288568"/>
          </a:xfrm>
          <a:prstGeom prst="rect">
            <a:avLst/>
          </a:prstGeom>
          <a:blipFill>
            <a:blip r:embed="rId7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8380" y="1609645"/>
            <a:ext cx="741050" cy="835723"/>
          </a:xfrm>
          <a:prstGeom prst="rect">
            <a:avLst/>
          </a:prstGeom>
          <a:blipFill>
            <a:blip r:embed="rId8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97809" y="3418903"/>
            <a:ext cx="1443692" cy="803249"/>
          </a:xfrm>
          <a:prstGeom prst="rect">
            <a:avLst/>
          </a:prstGeom>
          <a:blipFill>
            <a:blip r:embed="rId9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911014">
            <a:off x="786293" y="4032194"/>
            <a:ext cx="808838" cy="1430305"/>
          </a:xfrm>
          <a:prstGeom prst="rect">
            <a:avLst/>
          </a:prstGeom>
          <a:blipFill>
            <a:blip r:embed="rId10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1068475">
            <a:off x="1985171" y="3687139"/>
            <a:ext cx="930985" cy="1042576"/>
          </a:xfrm>
          <a:prstGeom prst="rect">
            <a:avLst/>
          </a:prstGeom>
          <a:blipFill>
            <a:blip r:embed="rId11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58266" y="1318918"/>
            <a:ext cx="2596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Big Data are the exception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254720" y="4204343"/>
            <a:ext cx="1209155" cy="634382"/>
          </a:xfrm>
          <a:prstGeom prst="rect">
            <a:avLst/>
          </a:prstGeom>
          <a:blipFill>
            <a:blip r:embed="rId6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43374" y="4972766"/>
            <a:ext cx="166904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communications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53160" y="5197761"/>
            <a:ext cx="139980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written drafts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29" grpId="0"/>
      <p:bldP spid="30" grpId="0"/>
      <p:bldP spid="30" grpId="1"/>
      <p:bldP spid="31" grpId="0" animBg="1"/>
      <p:bldP spid="31" grpId="1" animBg="1"/>
      <p:bldP spid="35" grpId="0" animBg="1"/>
      <p:bldP spid="35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40047" y="2707036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Sharing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076" y="640627"/>
            <a:ext cx="66556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0969" y="2233426"/>
            <a:ext cx="212590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departmental servers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2953" y="1216329"/>
            <a:ext cx="133081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Google drive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8321" y="1623478"/>
            <a:ext cx="51898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Box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69" y="5950559"/>
            <a:ext cx="142859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its for sharing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2061" y="3713816"/>
            <a:ext cx="124027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repositories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064" y="4647048"/>
            <a:ext cx="187743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metrics/alt metrics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08244" y="2857099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Backup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3" name="Arc 2"/>
          <p:cNvSpPr/>
          <p:nvPr/>
        </p:nvSpPr>
        <p:spPr>
          <a:xfrm rot="15174279">
            <a:off x="440555" y="1095481"/>
            <a:ext cx="3438781" cy="278015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200000">
            <a:off x="1609373" y="762740"/>
            <a:ext cx="3123225" cy="42487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16830241">
            <a:off x="2043268" y="890708"/>
            <a:ext cx="3213137" cy="49203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16200000">
            <a:off x="4124821" y="-359135"/>
            <a:ext cx="1049727" cy="656737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5400000" flipH="1">
            <a:off x="6225119" y="-625004"/>
            <a:ext cx="1464512" cy="7550680"/>
          </a:xfrm>
          <a:prstGeom prst="arc">
            <a:avLst>
              <a:gd name="adj1" fmla="val 16295598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4769759" flipH="1">
            <a:off x="6485654" y="1010654"/>
            <a:ext cx="3776648" cy="489925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76064" y="991680"/>
            <a:ext cx="1619354" cy="73866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cloud sync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technologies  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966" y="4284142"/>
            <a:ext cx="90441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its mine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39685" y="3961145"/>
            <a:ext cx="2149563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off-campus — on-campus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52" name="Arc 51"/>
          <p:cNvSpPr/>
          <p:nvPr/>
        </p:nvSpPr>
        <p:spPr>
          <a:xfrm rot="6148015" flipH="1">
            <a:off x="8316255" y="2413586"/>
            <a:ext cx="4521482" cy="1074944"/>
          </a:xfrm>
          <a:prstGeom prst="arc">
            <a:avLst>
              <a:gd name="adj1" fmla="val 16200000"/>
              <a:gd name="adj2" fmla="val 21595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45151" y="2756905"/>
            <a:ext cx="3148426" cy="49244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Servers/RAID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not so good for catastrophic events </a:t>
            </a:r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]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58807" y="708517"/>
            <a:ext cx="1589025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external drives/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personal cloud</a:t>
            </a:r>
          </a:p>
        </p:txBody>
      </p:sp>
      <p:sp>
        <p:nvSpPr>
          <p:cNvPr id="55" name="Arc 54"/>
          <p:cNvSpPr/>
          <p:nvPr/>
        </p:nvSpPr>
        <p:spPr>
          <a:xfrm rot="16200000" flipH="1" flipV="1">
            <a:off x="8883786" y="2559095"/>
            <a:ext cx="1594660" cy="2103199"/>
          </a:xfrm>
          <a:prstGeom prst="arc">
            <a:avLst>
              <a:gd name="adj1" fmla="val 16517008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 rot="5400000" flipV="1">
            <a:off x="4357329" y="-102496"/>
            <a:ext cx="954864" cy="696255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 rot="5400000" flipV="1">
            <a:off x="3232030" y="467715"/>
            <a:ext cx="2274851" cy="6330935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76868" y="4986845"/>
            <a:ext cx="2172390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 carrot: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data as publication [?!]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65617" y="4247184"/>
            <a:ext cx="115768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USB drives</a:t>
            </a:r>
          </a:p>
        </p:txBody>
      </p:sp>
      <p:sp>
        <p:nvSpPr>
          <p:cNvPr id="61" name="Arc 60"/>
          <p:cNvSpPr/>
          <p:nvPr/>
        </p:nvSpPr>
        <p:spPr>
          <a:xfrm rot="16200000" flipH="1" flipV="1">
            <a:off x="9303297" y="3376558"/>
            <a:ext cx="2058899" cy="1007843"/>
          </a:xfrm>
          <a:prstGeom prst="arc">
            <a:avLst>
              <a:gd name="adj1" fmla="val 15592595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72163" y="4744312"/>
            <a:ext cx="152817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“boxes of CDs”</a:t>
            </a:r>
          </a:p>
        </p:txBody>
      </p:sp>
      <p:sp>
        <p:nvSpPr>
          <p:cNvPr id="63" name="Arc 62"/>
          <p:cNvSpPr/>
          <p:nvPr/>
        </p:nvSpPr>
        <p:spPr>
          <a:xfrm rot="16200000" flipH="1" flipV="1">
            <a:off x="9241455" y="3514159"/>
            <a:ext cx="3010291" cy="543928"/>
          </a:xfrm>
          <a:prstGeom prst="arc">
            <a:avLst>
              <a:gd name="adj1" fmla="val 16200000"/>
              <a:gd name="adj2" fmla="val 21571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62557" y="5128460"/>
            <a:ext cx="87556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NONE!?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90179" y="4994206"/>
            <a:ext cx="2059988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 stick: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 more grant $$$ [?!] 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67363" y="6183555"/>
            <a:ext cx="2233112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“some people don’t share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because they’re jerks”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6622" y="4521221"/>
            <a:ext cx="2186624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“The NSF got it all wrong”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809133" y="1928039"/>
            <a:ext cx="1949573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distributed data model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920192" y="3491955"/>
            <a:ext cx="1728871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[ centralized index ]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72993" y="852560"/>
            <a:ext cx="216437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versioning (SVN, GIT) </a:t>
            </a:r>
          </a:p>
        </p:txBody>
      </p:sp>
      <p:sp>
        <p:nvSpPr>
          <p:cNvPr id="71" name="Arc 70"/>
          <p:cNvSpPr/>
          <p:nvPr/>
        </p:nvSpPr>
        <p:spPr>
          <a:xfrm rot="15581243">
            <a:off x="1555113" y="354891"/>
            <a:ext cx="3048769" cy="431791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3388" y="5221545"/>
            <a:ext cx="269016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Identification/privacy issues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76292" y="1280430"/>
            <a:ext cx="1238865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spider-oak [?]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35429" y="170281"/>
            <a:ext cx="2111284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Teaching materials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e-journals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professional/gray lit.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341643" y="678453"/>
            <a:ext cx="363748" cy="9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291180" y="360594"/>
            <a:ext cx="189941" cy="31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338522" y="493446"/>
            <a:ext cx="285199" cy="21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211308" y="423361"/>
            <a:ext cx="1007007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Personal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servers</a:t>
            </a:r>
          </a:p>
        </p:txBody>
      </p:sp>
      <p:sp>
        <p:nvSpPr>
          <p:cNvPr id="85" name="Arc 84"/>
          <p:cNvSpPr/>
          <p:nvPr/>
        </p:nvSpPr>
        <p:spPr>
          <a:xfrm rot="6148015" flipH="1">
            <a:off x="7730401" y="1078921"/>
            <a:ext cx="3241316" cy="3134170"/>
          </a:xfrm>
          <a:prstGeom prst="arc">
            <a:avLst>
              <a:gd name="adj1" fmla="val 16200000"/>
              <a:gd name="adj2" fmla="val 21595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21850" y="280283"/>
            <a:ext cx="1884170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word press / piazza ]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 rot="20661012">
            <a:off x="455002" y="4828879"/>
            <a:ext cx="463695" cy="1316536"/>
          </a:xfrm>
          <a:prstGeom prst="upDownArrow">
            <a:avLst/>
          </a:prstGeom>
          <a:solidFill>
            <a:schemeClr val="bg1">
              <a:alpha val="5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16200000" flipV="1">
            <a:off x="6439022" y="-343186"/>
            <a:ext cx="959159" cy="7473129"/>
          </a:xfrm>
          <a:prstGeom prst="arc">
            <a:avLst>
              <a:gd name="adj1" fmla="val 9626356"/>
              <a:gd name="adj2" fmla="val 16129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5400000" flipH="1">
            <a:off x="6692631" y="-504240"/>
            <a:ext cx="555958" cy="7369112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 rot="16200000">
            <a:off x="4599636" y="-209879"/>
            <a:ext cx="462746" cy="6713543"/>
          </a:xfrm>
          <a:prstGeom prst="arc">
            <a:avLst>
              <a:gd name="adj1" fmla="val 16261663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3392953" y="1981737"/>
            <a:ext cx="4661169" cy="2514392"/>
          </a:xfrm>
          <a:prstGeom prst="arc">
            <a:avLst>
              <a:gd name="adj1" fmla="val 18815421"/>
              <a:gd name="adj2" fmla="val 13802886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0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9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8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3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3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9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3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6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8" grpId="0"/>
      <p:bldP spid="18" grpId="1"/>
      <p:bldP spid="19" grpId="0"/>
      <p:bldP spid="19" grpId="1"/>
      <p:bldP spid="3" grpId="0" animBg="1"/>
      <p:bldP spid="3" grpId="1" animBg="1"/>
      <p:bldP spid="14" grpId="0" animBg="1"/>
      <p:bldP spid="14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7" grpId="0"/>
      <p:bldP spid="47" grpId="1"/>
      <p:bldP spid="51" grpId="0"/>
      <p:bldP spid="51" grpId="1"/>
      <p:bldP spid="52" grpId="0" animBg="1"/>
      <p:bldP spid="52" grpId="1" animBg="1"/>
      <p:bldP spid="53" grpId="0"/>
      <p:bldP spid="53" grpId="1"/>
      <p:bldP spid="54" grpId="0"/>
      <p:bldP spid="54" grpId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/>
      <p:bldP spid="59" grpId="1"/>
      <p:bldP spid="60" grpId="0"/>
      <p:bldP spid="60" grpId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 animBg="1"/>
      <p:bldP spid="71" grpId="1" animBg="1"/>
      <p:bldP spid="72" grpId="0"/>
      <p:bldP spid="72" grpId="1"/>
      <p:bldP spid="73" grpId="0"/>
      <p:bldP spid="73" grpId="1"/>
      <p:bldP spid="76" grpId="0"/>
      <p:bldP spid="76" grpId="1"/>
      <p:bldP spid="84" grpId="0"/>
      <p:bldP spid="84" grpId="1"/>
      <p:bldP spid="85" grpId="0" animBg="1"/>
      <p:bldP spid="85" grpId="1" animBg="1"/>
      <p:bldP spid="86" grpId="0"/>
      <p:bldP spid="86" grpId="1"/>
      <p:bldP spid="77" grpId="0" animBg="1"/>
      <p:bldP spid="77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"/>
            <a:ext cx="12191999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53817" y="2707036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Value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9112" y="642132"/>
            <a:ext cx="249946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packaged data for mining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980" y="2587404"/>
            <a:ext cx="73930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6904" y="1283318"/>
            <a:ext cx="202491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sensor data libraries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68143" y="1752573"/>
            <a:ext cx="145584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public domain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78184" y="5705025"/>
            <a:ext cx="129715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open access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8470" y="2719730"/>
            <a:ext cx="94288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DOI/ARK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9299" y="2959608"/>
            <a:ext cx="1984902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Metadata standards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61606" y="2780473"/>
            <a:ext cx="1776861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Ownership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3" name="Arc 2"/>
          <p:cNvSpPr/>
          <p:nvPr/>
        </p:nvSpPr>
        <p:spPr>
          <a:xfrm rot="15174279">
            <a:off x="878235" y="1011706"/>
            <a:ext cx="3029408" cy="29378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200000">
            <a:off x="1276293" y="1300322"/>
            <a:ext cx="2909784" cy="321005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16830241">
            <a:off x="2002676" y="1137280"/>
            <a:ext cx="2802428" cy="434844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5400000" flipH="1">
            <a:off x="7880647" y="1498842"/>
            <a:ext cx="2824490" cy="2934897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4950010" flipH="1">
            <a:off x="7972370" y="2129849"/>
            <a:ext cx="4135734" cy="18667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95751" y="715009"/>
            <a:ext cx="107112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university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8829" y="4021640"/>
            <a:ext cx="1422184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banking/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market based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616" y="3404347"/>
            <a:ext cx="87075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outputs</a:t>
            </a:r>
          </a:p>
        </p:txBody>
      </p:sp>
      <p:sp>
        <p:nvSpPr>
          <p:cNvPr id="23" name="Arc 22"/>
          <p:cNvSpPr/>
          <p:nvPr/>
        </p:nvSpPr>
        <p:spPr>
          <a:xfrm rot="4769759" flipH="1">
            <a:off x="8512401" y="2675620"/>
            <a:ext cx="4799887" cy="75375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17779" y="499348"/>
            <a:ext cx="77296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funder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75952" y="1319174"/>
            <a:ext cx="158889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Research group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1750" y="1611562"/>
            <a:ext cx="1934760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strong sense of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ownership in research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community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7401" y="2262801"/>
            <a:ext cx="2147063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often license agreements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for base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98467" y="2046050"/>
            <a:ext cx="54854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BUT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2870" y="2937433"/>
            <a:ext cx="1545615" cy="67710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Includes duties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(not obligations)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sharing / curation</a:t>
            </a:r>
          </a:p>
        </p:txBody>
      </p:sp>
      <p:sp>
        <p:nvSpPr>
          <p:cNvPr id="30" name="Rectangle 29"/>
          <p:cNvSpPr/>
          <p:nvPr/>
        </p:nvSpPr>
        <p:spPr>
          <a:xfrm rot="2037884">
            <a:off x="1951086" y="2818696"/>
            <a:ext cx="888592" cy="718505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3171432">
            <a:off x="9001083" y="2834406"/>
            <a:ext cx="961034" cy="894353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16028" y="4878720"/>
            <a:ext cx="2093843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knowledge commons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licenses</a:t>
            </a:r>
          </a:p>
        </p:txBody>
      </p:sp>
      <p:sp>
        <p:nvSpPr>
          <p:cNvPr id="34" name="Arc 33"/>
          <p:cNvSpPr/>
          <p:nvPr/>
        </p:nvSpPr>
        <p:spPr>
          <a:xfrm rot="16200000" flipH="1" flipV="1">
            <a:off x="8067028" y="1664469"/>
            <a:ext cx="1845949" cy="352883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 rot="16649990" flipH="1" flipV="1">
            <a:off x="8328229" y="2503979"/>
            <a:ext cx="3632558" cy="171878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rot="16830241" flipH="1" flipV="1">
            <a:off x="8561945" y="3085484"/>
            <a:ext cx="4908903" cy="6042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17991" y="4044082"/>
            <a:ext cx="174361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High future value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95519" y="5803244"/>
            <a:ext cx="168597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Low future value</a:t>
            </a:r>
          </a:p>
        </p:txBody>
      </p:sp>
      <p:sp>
        <p:nvSpPr>
          <p:cNvPr id="41" name="Arc 40"/>
          <p:cNvSpPr/>
          <p:nvPr/>
        </p:nvSpPr>
        <p:spPr>
          <a:xfrm rot="6425721" flipV="1">
            <a:off x="-165413" y="2703566"/>
            <a:ext cx="4184604" cy="209643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4769759" flipV="1">
            <a:off x="1296182" y="1955035"/>
            <a:ext cx="2148994" cy="24854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22112" y="4337299"/>
            <a:ext cx="2449517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processed and analyzed data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[ well documented 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45782" y="5590834"/>
            <a:ext cx="3121175" cy="8309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raw data and model output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   [ little documentation ]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 [ problematic versioning ]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[ old proprietary software]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88498" y="3204830"/>
            <a:ext cx="2659702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NOT MUCH EXISTS HERE 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1387" y="3998232"/>
            <a:ext cx="162095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MONETIZABLE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19094" y="6255194"/>
            <a:ext cx="214834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NON-MONETIZABLE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90850" y="4222695"/>
            <a:ext cx="771365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patents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3335" y="874049"/>
            <a:ext cx="2307876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self-created &lt;&gt; purchased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89705" y="4684209"/>
            <a:ext cx="2737737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co-production / hybrid ownership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56570" y="5053226"/>
            <a:ext cx="3558603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$$$$ investment for data creation/capture?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51112" y="920415"/>
            <a:ext cx="1781578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often not considered</a:t>
            </a:r>
          </a:p>
        </p:txBody>
      </p:sp>
      <p:sp>
        <p:nvSpPr>
          <p:cNvPr id="7" name="Up-Down Arrow 6"/>
          <p:cNvSpPr/>
          <p:nvPr/>
        </p:nvSpPr>
        <p:spPr>
          <a:xfrm rot="20661012">
            <a:off x="6158353" y="4528641"/>
            <a:ext cx="463695" cy="1740606"/>
          </a:xfrm>
          <a:prstGeom prst="upDownArrow">
            <a:avLst/>
          </a:prstGeom>
          <a:solidFill>
            <a:schemeClr val="bg1">
              <a:alpha val="5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7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8" grpId="0"/>
      <p:bldP spid="18" grpId="1"/>
      <p:bldP spid="19" grpId="0"/>
      <p:bldP spid="19" grpId="1"/>
      <p:bldP spid="3" grpId="0" animBg="1"/>
      <p:bldP spid="3" grpId="1" animBg="1"/>
      <p:bldP spid="14" grpId="0" animBg="1"/>
      <p:bldP spid="14" grpId="1" animBg="1"/>
      <p:bldP spid="38" grpId="0" animBg="1"/>
      <p:bldP spid="38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7" grpId="0"/>
      <p:bldP spid="47" grpId="1"/>
      <p:bldP spid="22" grpId="0"/>
      <p:bldP spid="22" grpId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9" grpId="1"/>
      <p:bldP spid="41" grpId="0" animBg="1"/>
      <p:bldP spid="41" grpId="1" animBg="1"/>
      <p:bldP spid="43" grpId="0" animBg="1"/>
      <p:bldP spid="43" grpId="1" animBg="1"/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1205</Words>
  <Application>Microsoft Office PowerPoint</Application>
  <PresentationFormat>Widescreen</PresentationFormat>
  <Paragraphs>325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Bitstream Vera Sans</vt:lpstr>
      <vt:lpstr>Calibri</vt:lpstr>
      <vt:lpstr>Calibri Light</vt:lpstr>
      <vt:lpstr>1_Office Theme</vt:lpstr>
      <vt:lpstr>Data Management in the  Research Environment</vt:lpstr>
      <vt:lpstr>Todays Topics Data Curation Profiles</vt:lpstr>
      <vt:lpstr>The          Work</vt:lpstr>
      <vt:lpstr>The Dirty Work</vt:lpstr>
      <vt:lpstr>The Dirty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**break**</vt:lpstr>
      <vt:lpstr>‘Reading’ for February 29th</vt:lpstr>
      <vt:lpstr>Reading for March 2nd Choose One</vt:lpstr>
      <vt:lpstr>Software Carpentry Workshop in PYTHON and R [ this information is also on Blackboard ]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the life of Tim</dc:title>
  <dc:creator>Tim Norris</dc:creator>
  <cp:lastModifiedBy>Tim Norris</cp:lastModifiedBy>
  <cp:revision>75</cp:revision>
  <dcterms:created xsi:type="dcterms:W3CDTF">2015-09-21T18:14:04Z</dcterms:created>
  <dcterms:modified xsi:type="dcterms:W3CDTF">2016-02-17T15:37:49Z</dcterms:modified>
</cp:coreProperties>
</file>