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262" r:id="rId3"/>
    <p:sldId id="260" r:id="rId4"/>
    <p:sldId id="263" r:id="rId5"/>
    <p:sldId id="283" r:id="rId6"/>
    <p:sldId id="284" r:id="rId7"/>
    <p:sldId id="285" r:id="rId8"/>
    <p:sldId id="311" r:id="rId9"/>
    <p:sldId id="315" r:id="rId10"/>
    <p:sldId id="312" r:id="rId11"/>
    <p:sldId id="296" r:id="rId12"/>
    <p:sldId id="297" r:id="rId13"/>
    <p:sldId id="298" r:id="rId14"/>
    <p:sldId id="299" r:id="rId15"/>
    <p:sldId id="294" r:id="rId16"/>
    <p:sldId id="295" r:id="rId17"/>
    <p:sldId id="314" r:id="rId18"/>
    <p:sldId id="313" r:id="rId19"/>
    <p:sldId id="287" r:id="rId20"/>
    <p:sldId id="288" r:id="rId21"/>
    <p:sldId id="289" r:id="rId22"/>
    <p:sldId id="290" r:id="rId23"/>
    <p:sldId id="300" r:id="rId24"/>
    <p:sldId id="301" r:id="rId25"/>
    <p:sldId id="302" r:id="rId26"/>
    <p:sldId id="303" r:id="rId27"/>
    <p:sldId id="304" r:id="rId28"/>
    <p:sldId id="305" r:id="rId29"/>
    <p:sldId id="310" r:id="rId30"/>
    <p:sldId id="316" r:id="rId31"/>
    <p:sldId id="317" r:id="rId32"/>
    <p:sldId id="292" r:id="rId33"/>
    <p:sldId id="293" r:id="rId34"/>
    <p:sldId id="278" r:id="rId35"/>
    <p:sldId id="318" r:id="rId36"/>
    <p:sldId id="308" r:id="rId37"/>
    <p:sldId id="309" r:id="rId38"/>
    <p:sldId id="306" r:id="rId39"/>
    <p:sldId id="307" r:id="rId4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2167" autoAdjust="0"/>
  </p:normalViewPr>
  <p:slideViewPr>
    <p:cSldViewPr snapToGrid="0">
      <p:cViewPr varScale="1">
        <p:scale>
          <a:sx n="79" d="100"/>
          <a:sy n="79" d="100"/>
        </p:scale>
        <p:origin x="102" y="432"/>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2/1/2016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if we use descending sequential numbering</a:t>
            </a:r>
            <a:r>
              <a:rPr lang="en-US" baseline="0" dirty="0" smtClean="0"/>
              <a:t> for dates in file names (year-month-day), the data files, when sorted by file name, will be in the correct date order (ascending or descending depending on what you want).</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27</a:t>
            </a:fld>
            <a:endParaRPr lang="en-US"/>
          </a:p>
        </p:txBody>
      </p:sp>
    </p:spTree>
    <p:extLst>
      <p:ext uri="{BB962C8B-B14F-4D97-AF65-F5344CB8AC3E}">
        <p14:creationId xmlns:p14="http://schemas.microsoft.com/office/powerpoint/2010/main" val="121456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column: the numbers sorted</a:t>
            </a:r>
            <a:r>
              <a:rPr lang="en-US" baseline="0" dirty="0" smtClean="0"/>
              <a:t> as numeric values, as they would be in Excel.</a:t>
            </a:r>
          </a:p>
          <a:p>
            <a:r>
              <a:rPr lang="en-US" baseline="0" dirty="0" smtClean="0"/>
              <a:t>Middle column: same numbers, sorted as text, as they would be in a file name.</a:t>
            </a:r>
          </a:p>
          <a:p>
            <a:r>
              <a:rPr lang="en-US" baseline="0" dirty="0" smtClean="0"/>
              <a:t>Right column: same numbers, sorted as text with leading zeroes, as they would be in a file name.</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28</a:t>
            </a:fld>
            <a:endParaRPr lang="en-US"/>
          </a:p>
        </p:txBody>
      </p:sp>
    </p:spTree>
    <p:extLst>
      <p:ext uri="{BB962C8B-B14F-4D97-AF65-F5344CB8AC3E}">
        <p14:creationId xmlns:p14="http://schemas.microsoft.com/office/powerpoint/2010/main" val="223303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my favorite is </a:t>
            </a:r>
            <a:r>
              <a:rPr lang="en-US" dirty="0" err="1" smtClean="0"/>
              <a:t>git</a:t>
            </a:r>
            <a:r>
              <a:rPr lang="en-US" baseline="0" dirty="0" smtClean="0"/>
              <a:t> (for now), but I have heard a lot about SVN,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29</a:t>
            </a:fld>
            <a:endParaRPr lang="en-US"/>
          </a:p>
        </p:txBody>
      </p:sp>
    </p:spTree>
    <p:extLst>
      <p:ext uri="{BB962C8B-B14F-4D97-AF65-F5344CB8AC3E}">
        <p14:creationId xmlns:p14="http://schemas.microsoft.com/office/powerpoint/2010/main" val="1673628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know of these, make sure to get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32</a:t>
            </a:fld>
            <a:endParaRPr lang="en-US"/>
          </a:p>
        </p:txBody>
      </p:sp>
    </p:spTree>
    <p:extLst>
      <p:ext uri="{BB962C8B-B14F-4D97-AF65-F5344CB8AC3E}">
        <p14:creationId xmlns:p14="http://schemas.microsoft.com/office/powerpoint/2010/main" val="216806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33</a:t>
            </a:fld>
            <a:endParaRPr lang="en-US"/>
          </a:p>
        </p:txBody>
      </p:sp>
    </p:spTree>
    <p:extLst>
      <p:ext uri="{BB962C8B-B14F-4D97-AF65-F5344CB8AC3E}">
        <p14:creationId xmlns:p14="http://schemas.microsoft.com/office/powerpoint/2010/main" val="385063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g</a:t>
            </a:r>
            <a:r>
              <a:rPr lang="en-US" i="1" dirty="0" smtClean="0"/>
              <a:t>lobally search a</a:t>
            </a:r>
            <a:r>
              <a:rPr lang="en-US" dirty="0" smtClean="0"/>
              <a:t> </a:t>
            </a:r>
            <a:r>
              <a:rPr lang="en-US" b="1" i="1" dirty="0" smtClean="0"/>
              <a:t>r</a:t>
            </a:r>
            <a:r>
              <a:rPr lang="en-US" i="1" dirty="0" smtClean="0"/>
              <a:t>egular </a:t>
            </a:r>
            <a:r>
              <a:rPr lang="en-US" b="1" i="1" dirty="0" smtClean="0"/>
              <a:t>e</a:t>
            </a:r>
            <a:r>
              <a:rPr lang="en-US" i="1" dirty="0" smtClean="0"/>
              <a:t>xpression</a:t>
            </a:r>
            <a:r>
              <a:rPr lang="en-US" dirty="0" smtClean="0"/>
              <a:t> and </a:t>
            </a:r>
            <a:r>
              <a:rPr lang="en-US" b="1" i="1" dirty="0" smtClean="0"/>
              <a:t>p</a:t>
            </a:r>
            <a:r>
              <a:rPr lang="en-US" i="1" dirty="0" smtClean="0"/>
              <a:t>rint</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36</a:t>
            </a:fld>
            <a:endParaRPr lang="en-US"/>
          </a:p>
        </p:txBody>
      </p:sp>
    </p:spTree>
    <p:extLst>
      <p:ext uri="{BB962C8B-B14F-4D97-AF65-F5344CB8AC3E}">
        <p14:creationId xmlns:p14="http://schemas.microsoft.com/office/powerpoint/2010/main" val="363301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37</a:t>
            </a:fld>
            <a:endParaRPr lang="en-US"/>
          </a:p>
        </p:txBody>
      </p:sp>
    </p:spTree>
    <p:extLst>
      <p:ext uri="{BB962C8B-B14F-4D97-AF65-F5344CB8AC3E}">
        <p14:creationId xmlns:p14="http://schemas.microsoft.com/office/powerpoint/2010/main" val="46984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Joint photographic</a:t>
            </a:r>
            <a:r>
              <a:rPr lang="en-US" baseline="0" dirty="0" smtClean="0"/>
              <a:t> </a:t>
            </a:r>
            <a:r>
              <a:rPr lang="en-US" baseline="0" smtClean="0"/>
              <a:t>experts group</a:t>
            </a:r>
            <a:endParaRPr lang="en-US"/>
          </a:p>
        </p:txBody>
      </p:sp>
      <p:sp>
        <p:nvSpPr>
          <p:cNvPr id="4" name="Slide Number Placeholder 3"/>
          <p:cNvSpPr>
            <a:spLocks noGrp="1"/>
          </p:cNvSpPr>
          <p:nvPr>
            <p:ph type="sldNum" sz="quarter" idx="10"/>
          </p:nvPr>
        </p:nvSpPr>
        <p:spPr/>
        <p:txBody>
          <a:bodyPr/>
          <a:lstStyle/>
          <a:p>
            <a:fld id="{BD1BE559-B438-492B-8B25-996CFA6FE800}" type="slidenum">
              <a:rPr lang="en-US" smtClean="0"/>
              <a:pPr/>
              <a:t>3</a:t>
            </a:fld>
            <a:endParaRPr lang="en-US"/>
          </a:p>
        </p:txBody>
      </p:sp>
    </p:spTree>
    <p:extLst>
      <p:ext uri="{BB962C8B-B14F-4D97-AF65-F5344CB8AC3E}">
        <p14:creationId xmlns:p14="http://schemas.microsoft.com/office/powerpoint/2010/main" val="39037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7</a:t>
            </a:fld>
            <a:endParaRPr lang="en-US"/>
          </a:p>
        </p:txBody>
      </p:sp>
    </p:spTree>
    <p:extLst>
      <p:ext uri="{BB962C8B-B14F-4D97-AF65-F5344CB8AC3E}">
        <p14:creationId xmlns:p14="http://schemas.microsoft.com/office/powerpoint/2010/main" val="295493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file extensions: finder-&gt;preferences: show</a:t>
            </a:r>
            <a:r>
              <a:rPr lang="en-US" baseline="0" dirty="0" smtClean="0"/>
              <a:t> all filename extensions</a:t>
            </a:r>
            <a:endParaRPr lang="en-US" dirty="0" smtClean="0"/>
          </a:p>
          <a:p>
            <a:r>
              <a:rPr lang="en-US" dirty="0" smtClean="0"/>
              <a:t>PC</a:t>
            </a:r>
            <a:r>
              <a:rPr lang="en-US" baseline="0" dirty="0" smtClean="0"/>
              <a:t> file extensions: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15</a:t>
            </a:fld>
            <a:endParaRPr lang="en-US"/>
          </a:p>
        </p:txBody>
      </p:sp>
    </p:spTree>
    <p:extLst>
      <p:ext uri="{BB962C8B-B14F-4D97-AF65-F5344CB8AC3E}">
        <p14:creationId xmlns:p14="http://schemas.microsoft.com/office/powerpoint/2010/main" val="771351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file extensions: finder-&gt;preferences: show</a:t>
            </a:r>
            <a:r>
              <a:rPr lang="en-US" baseline="0" dirty="0" smtClean="0"/>
              <a:t> all filename extensions</a:t>
            </a:r>
            <a:endParaRPr lang="en-US" dirty="0" smtClean="0"/>
          </a:p>
          <a:p>
            <a:r>
              <a:rPr lang="en-US" dirty="0" smtClean="0"/>
              <a:t>PC</a:t>
            </a:r>
            <a:r>
              <a:rPr lang="en-US" baseline="0" dirty="0" smtClean="0"/>
              <a:t> file extensions: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16</a:t>
            </a:fld>
            <a:endParaRPr lang="en-US"/>
          </a:p>
        </p:txBody>
      </p:sp>
    </p:spTree>
    <p:extLst>
      <p:ext uri="{BB962C8B-B14F-4D97-AF65-F5344CB8AC3E}">
        <p14:creationId xmlns:p14="http://schemas.microsoft.com/office/powerpoint/2010/main" val="771351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a file</a:t>
            </a:r>
            <a:r>
              <a:rPr lang="en-US" baseline="0" dirty="0" smtClean="0"/>
              <a:t> naming convention sorted out, think about the order of information in the file name. There is no right or wrong way to do this – just order the information in a way that works for you, be consistent, and WRITE IT DOWN so that others will understand it. </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23</a:t>
            </a:fld>
            <a:endParaRPr lang="en-US"/>
          </a:p>
        </p:txBody>
      </p:sp>
    </p:spTree>
    <p:extLst>
      <p:ext uri="{BB962C8B-B14F-4D97-AF65-F5344CB8AC3E}">
        <p14:creationId xmlns:p14="http://schemas.microsoft.com/office/powerpoint/2010/main" val="336087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sort</a:t>
            </a:r>
            <a:r>
              <a:rPr lang="en-US" baseline="0" dirty="0" smtClean="0"/>
              <a:t> by date in Excel, because it is possible to assign a number format in each cell that Excel understands means ‘date’.</a:t>
            </a:r>
          </a:p>
          <a:p>
            <a:endParaRPr lang="en-US" baseline="0" dirty="0" smtClean="0"/>
          </a:p>
          <a:p>
            <a:r>
              <a:rPr lang="en-US" baseline="0" dirty="0" smtClean="0"/>
              <a:t>However, if you put the date in the filename, your computer will sort these dates as TEXT, not as date-formatted numerical values. </a:t>
            </a:r>
          </a:p>
          <a:p>
            <a:endParaRPr lang="en-US" baseline="0" dirty="0" smtClean="0"/>
          </a:p>
          <a:p>
            <a:r>
              <a:rPr lang="en-US" baseline="0" dirty="0" smtClean="0"/>
              <a:t>Let’s look at how this plays out in filenames, under different number order schemes. (pretend that all ‘/’ are ‘-’, for the sake of consistency)</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24</a:t>
            </a:fld>
            <a:endParaRPr lang="en-US"/>
          </a:p>
        </p:txBody>
      </p:sp>
    </p:spTree>
    <p:extLst>
      <p:ext uri="{BB962C8B-B14F-4D97-AF65-F5344CB8AC3E}">
        <p14:creationId xmlns:p14="http://schemas.microsoft.com/office/powerpoint/2010/main" val="169627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Filenames listed in the typical “US” fashion</a:t>
            </a:r>
            <a:r>
              <a:rPr lang="en-US" baseline="0" dirty="0" smtClean="0"/>
              <a:t> will be out of order, as all January data files will be listed first, then February, and so on. If this sort order is necessary for some reason, then use it. But be aware that multi-year data will be out of order.</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25</a:t>
            </a:fld>
            <a:endParaRPr lang="en-US"/>
          </a:p>
        </p:txBody>
      </p:sp>
    </p:spTree>
    <p:extLst>
      <p:ext uri="{BB962C8B-B14F-4D97-AF65-F5344CB8AC3E}">
        <p14:creationId xmlns:p14="http://schemas.microsoft.com/office/powerpoint/2010/main" val="186188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you store your date in sequential order (day-month-year),</a:t>
            </a:r>
            <a:r>
              <a:rPr lang="en-US" baseline="0" dirty="0" smtClean="0"/>
              <a:t> it will sort based on ‘day’ and again produce an out of sequence list of data files. </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26</a:t>
            </a:fld>
            <a:endParaRPr lang="en-US"/>
          </a:p>
        </p:txBody>
      </p:sp>
    </p:spTree>
    <p:extLst>
      <p:ext uri="{BB962C8B-B14F-4D97-AF65-F5344CB8AC3E}">
        <p14:creationId xmlns:p14="http://schemas.microsoft.com/office/powerpoint/2010/main" val="16323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2/1/2016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groups.ist.utl.pt/bsrg/Team/jleitao.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roups.ist.utl.pt/bsrg/Team/cramos.html" TargetMode="External"/><Relationship Id="rId2" Type="http://schemas.openxmlformats.org/officeDocument/2006/relationships/hyperlink" Target="http://jb.asm.org/content/196/22/398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figshare.com/articles/GRAD521_Research_Data_Management_Lectures/1003835"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package" Target="../embeddings/Microsoft_Word_Document1.docx"/></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gcmd.github.io/" TargetMode="External"/><Relationship Id="rId3" Type="http://schemas.openxmlformats.org/officeDocument/2006/relationships/hyperlink" Target="http://sourceforge.net/projects/renameit/" TargetMode="External"/><Relationship Id="rId7" Type="http://schemas.openxmlformats.org/officeDocument/2006/relationships/hyperlink" Target="http://manytricks.com/namemangler/" TargetMode="External"/><Relationship Id="rId2" Type="http://schemas.openxmlformats.org/officeDocument/2006/relationships/hyperlink" Target="http://www.antp.be/software/renamer" TargetMode="External"/><Relationship Id="rId1" Type="http://schemas.openxmlformats.org/officeDocument/2006/relationships/slideLayout" Target="../slideLayouts/slideLayout2.xml"/><Relationship Id="rId6" Type="http://schemas.openxmlformats.org/officeDocument/2006/relationships/hyperlink" Target="http://mrrsoftware.com/namechanger/" TargetMode="External"/><Relationship Id="rId5" Type="http://schemas.openxmlformats.org/officeDocument/2006/relationships/hyperlink" Target="http://renamer4mac.com/" TargetMode="External"/><Relationship Id="rId4" Type="http://schemas.openxmlformats.org/officeDocument/2006/relationships/hyperlink" Target="http://www.bulkrenameutility.co.uk/" TargetMode="External"/><Relationship Id="rId9" Type="http://schemas.openxmlformats.org/officeDocument/2006/relationships/hyperlink" Target="http://gprename.sourceforge.ne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w3.org/standards/semanticwe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ww.ironicsoftware.com/yep/"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www.openmicroscopy.org/site/products/omero" TargetMode="External"/><Relationship Id="rId4" Type="http://schemas.openxmlformats.org/officeDocument/2006/relationships/hyperlink" Target="http://tabbles.n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arxiv.org/abs/1506.02575" TargetMode="External"/><Relationship Id="rId2" Type="http://schemas.openxmlformats.org/officeDocument/2006/relationships/hyperlink" Target="http://acrl.ala.org/techconnect/post/an-elevator-pitch-for-file-naming-conventions" TargetMode="External"/><Relationship Id="rId1" Type="http://schemas.openxmlformats.org/officeDocument/2006/relationships/slideLayout" Target="../slideLayouts/slideLayout2.xml"/><Relationship Id="rId5" Type="http://schemas.openxmlformats.org/officeDocument/2006/relationships/hyperlink" Target="http://libraries.mit.edu/data-management/store/organize/" TargetMode="External"/><Relationship Id="rId4" Type="http://schemas.openxmlformats.org/officeDocument/2006/relationships/hyperlink" Target="http://www.jiscdigitalmedia.ac.uk/guide/choosing-a-file-name"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wcarpentry.github.io/shell-novic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gnuwin32.sourceforge.net/packages/grep.ht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benefits of consistent data file labeling are:</a:t>
            </a:r>
            <a:endParaRPr lang="en-US" dirty="0"/>
          </a:p>
        </p:txBody>
      </p:sp>
      <p:sp>
        <p:nvSpPr>
          <p:cNvPr id="3" name="Content Placeholder 2"/>
          <p:cNvSpPr>
            <a:spLocks noGrp="1"/>
          </p:cNvSpPr>
          <p:nvPr>
            <p:ph idx="1"/>
          </p:nvPr>
        </p:nvSpPr>
        <p:spPr>
          <a:xfrm>
            <a:off x="838200" y="1703705"/>
            <a:ext cx="10515600" cy="4351338"/>
          </a:xfrm>
        </p:spPr>
        <p:txBody>
          <a:bodyPr>
            <a:normAutofit fontScale="92500" lnSpcReduction="20000"/>
          </a:bodyPr>
          <a:lstStyle/>
          <a:p>
            <a:pPr>
              <a:buNone/>
            </a:pPr>
            <a:r>
              <a:rPr lang="en-US" dirty="0" smtClean="0"/>
              <a:t/>
            </a:r>
            <a:br>
              <a:rPr lang="en-US" dirty="0" smtClean="0"/>
            </a:br>
            <a:r>
              <a:rPr lang="en-US" dirty="0" smtClean="0"/>
              <a:t>- Data files are distinguishable from each other within their containing folder</a:t>
            </a:r>
            <a:br>
              <a:rPr lang="en-US" dirty="0" smtClean="0"/>
            </a:br>
            <a:r>
              <a:rPr lang="en-US" dirty="0" smtClean="0"/>
              <a:t/>
            </a:r>
            <a:br>
              <a:rPr lang="en-US" dirty="0" smtClean="0"/>
            </a:br>
            <a:r>
              <a:rPr lang="en-US" dirty="0" smtClean="0"/>
              <a:t>- Data file naming prevents confusion when multiple people are working on shared files</a:t>
            </a:r>
            <a:br>
              <a:rPr lang="en-US" dirty="0" smtClean="0"/>
            </a:br>
            <a:r>
              <a:rPr lang="en-US" dirty="0" smtClean="0"/>
              <a:t/>
            </a:r>
            <a:br>
              <a:rPr lang="en-US" dirty="0" smtClean="0"/>
            </a:br>
            <a:r>
              <a:rPr lang="en-US" dirty="0" smtClean="0"/>
              <a:t>- Data files are easier to locate and browse</a:t>
            </a:r>
            <a:br>
              <a:rPr lang="en-US" dirty="0" smtClean="0"/>
            </a:br>
            <a:r>
              <a:rPr lang="en-US" dirty="0" smtClean="0"/>
              <a:t/>
            </a:r>
            <a:br>
              <a:rPr lang="en-US" dirty="0" smtClean="0"/>
            </a:br>
            <a:r>
              <a:rPr lang="en-US" dirty="0" smtClean="0"/>
              <a:t>- Data files can be retrieved not only by the creator but by other users</a:t>
            </a:r>
            <a:br>
              <a:rPr lang="en-US" dirty="0" smtClean="0"/>
            </a:br>
            <a:r>
              <a:rPr lang="en-US" dirty="0" smtClean="0"/>
              <a:t/>
            </a:r>
            <a:br>
              <a:rPr lang="en-US" dirty="0" smtClean="0"/>
            </a:br>
            <a:r>
              <a:rPr lang="en-US" dirty="0" smtClean="0"/>
              <a:t>- Data files can be sorted in logical sequence</a:t>
            </a:r>
            <a:br>
              <a:rPr lang="en-US" dirty="0" smtClean="0"/>
            </a:br>
            <a:r>
              <a:rPr lang="en-US" dirty="0" smtClean="0"/>
              <a:t/>
            </a:r>
            <a:br>
              <a:rPr lang="en-US" dirty="0" smtClean="0"/>
            </a:br>
            <a:r>
              <a:rPr lang="en-US" dirty="0" smtClean="0"/>
              <a:t>- Data files are not accidentally overwritten or deleted</a:t>
            </a:r>
            <a:br>
              <a:rPr lang="en-US" dirty="0" smtClean="0"/>
            </a:br>
            <a:r>
              <a:rPr lang="en-US" dirty="0" smtClean="0"/>
              <a:t/>
            </a:r>
            <a:br>
              <a:rPr lang="en-US" dirty="0" smtClean="0"/>
            </a:br>
            <a:r>
              <a:rPr lang="en-US" dirty="0" smtClean="0"/>
              <a:t>- Different versions of data files can be identified</a:t>
            </a:r>
            <a:br>
              <a:rPr lang="en-US" dirty="0" smtClean="0"/>
            </a:br>
            <a:r>
              <a:rPr lang="en-US" dirty="0" smtClean="0"/>
              <a:t/>
            </a:r>
            <a:br>
              <a:rPr lang="en-US" dirty="0" smtClean="0"/>
            </a:br>
            <a:r>
              <a:rPr lang="en-US" dirty="0" smtClean="0"/>
              <a:t>- If data files are moved to other storage platform their names will retain useful context </a:t>
            </a:r>
            <a:endParaRPr lang="en-US" dirty="0"/>
          </a:p>
        </p:txBody>
      </p:sp>
      <p:sp>
        <p:nvSpPr>
          <p:cNvPr id="4" name="Rectangle 3"/>
          <p:cNvSpPr/>
          <p:nvPr/>
        </p:nvSpPr>
        <p:spPr>
          <a:xfrm>
            <a:off x="5043113" y="5926574"/>
            <a:ext cx="4909934" cy="369332"/>
          </a:xfrm>
          <a:prstGeom prst="rect">
            <a:avLst/>
          </a:prstGeom>
        </p:spPr>
        <p:txBody>
          <a:bodyPr wrap="none">
            <a:spAutoFit/>
          </a:bodyPr>
          <a:lstStyle/>
          <a:p>
            <a:r>
              <a:rPr lang="en-US" dirty="0" smtClean="0"/>
              <a:t>http://datalib.edina.ac.uk/mantra/organisingdata/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phd052810s_FileNaming.gif"/>
          <p:cNvPicPr>
            <a:picLocks noChangeAspect="1"/>
          </p:cNvPicPr>
          <p:nvPr/>
        </p:nvPicPr>
        <p:blipFill>
          <a:blip r:embed="rId2" cstate="print">
            <a:extLst>
              <a:ext uri="{28A0092B-C50C-407E-A947-70E740481C1C}">
                <a14:useLocalDpi xmlns:a14="http://schemas.microsoft.com/office/drawing/2010/main" val="0"/>
              </a:ext>
            </a:extLst>
          </a:blip>
          <a:srcRect l="5437" t="11477" r="5911" b="10950"/>
          <a:stretch>
            <a:fillRect/>
          </a:stretch>
        </p:blipFill>
        <p:spPr>
          <a:xfrm>
            <a:off x="2275840" y="528320"/>
            <a:ext cx="7599680" cy="5364321"/>
          </a:xfrm>
          <a:prstGeom prst="rect">
            <a:avLst/>
          </a:prstGeom>
        </p:spPr>
      </p:pic>
      <p:sp>
        <p:nvSpPr>
          <p:cNvPr id="5" name="Rectangle 4"/>
          <p:cNvSpPr/>
          <p:nvPr/>
        </p:nvSpPr>
        <p:spPr>
          <a:xfrm>
            <a:off x="4402754" y="6387068"/>
            <a:ext cx="3301801" cy="307777"/>
          </a:xfrm>
          <a:prstGeom prst="rect">
            <a:avLst/>
          </a:prstGeom>
        </p:spPr>
        <p:txBody>
          <a:bodyPr wrap="none">
            <a:spAutoFit/>
          </a:bodyPr>
          <a:lstStyle/>
          <a:p>
            <a:r>
              <a:rPr lang="en-US" sz="1400" dirty="0" smtClean="0">
                <a:solidFill>
                  <a:schemeClr val="tx1">
                    <a:lumMod val="65000"/>
                    <a:lumOff val="35000"/>
                  </a:schemeClr>
                </a:solidFill>
              </a:rPr>
              <a:t>http://phdcomics.com/comics.php?f=1531</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hd101212s.gif"/>
          <p:cNvPicPr>
            <a:picLocks noGrp="1" noChangeAspect="1"/>
          </p:cNvPicPr>
          <p:nvPr>
            <p:ph sz="half" idx="1"/>
          </p:nvPr>
        </p:nvPicPr>
        <p:blipFill>
          <a:blip r:embed="rId2" cstate="print"/>
          <a:stretch>
            <a:fillRect/>
          </a:stretch>
        </p:blipFill>
        <p:spPr>
          <a:xfrm>
            <a:off x="2910304" y="272892"/>
            <a:ext cx="4664512" cy="6219348"/>
          </a:xfrm>
        </p:spPr>
      </p:pic>
      <p:sp>
        <p:nvSpPr>
          <p:cNvPr id="6" name="Rectangle 5"/>
          <p:cNvSpPr/>
          <p:nvPr/>
        </p:nvSpPr>
        <p:spPr>
          <a:xfrm>
            <a:off x="7660640" y="6129774"/>
            <a:ext cx="3373120" cy="307777"/>
          </a:xfrm>
          <a:prstGeom prst="rect">
            <a:avLst/>
          </a:prstGeom>
        </p:spPr>
        <p:txBody>
          <a:bodyPr wrap="square">
            <a:spAutoFit/>
          </a:bodyPr>
          <a:lstStyle/>
          <a:p>
            <a:r>
              <a:rPr lang="en-US" sz="1400" dirty="0" smtClean="0">
                <a:solidFill>
                  <a:schemeClr val="tx1">
                    <a:lumMod val="65000"/>
                    <a:lumOff val="35000"/>
                  </a:schemeClr>
                </a:solidFill>
              </a:rPr>
              <a:t>http://phdcomics.com/comics.php?f=1531</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Retraction Watch</a:t>
            </a:r>
            <a:endParaRPr lang="en-US" dirty="0"/>
          </a:p>
        </p:txBody>
      </p:sp>
      <p:sp>
        <p:nvSpPr>
          <p:cNvPr id="5" name="Content Placeholder 4"/>
          <p:cNvSpPr>
            <a:spLocks noGrp="1"/>
          </p:cNvSpPr>
          <p:nvPr>
            <p:ph idx="1"/>
          </p:nvPr>
        </p:nvSpPr>
        <p:spPr/>
        <p:txBody>
          <a:bodyPr/>
          <a:lstStyle/>
          <a:p>
            <a:pPr>
              <a:buNone/>
            </a:pPr>
            <a:r>
              <a:rPr lang="en-US" dirty="0" smtClean="0"/>
              <a:t>“A problem with a malfunctioning  computer and image storage and </a:t>
            </a:r>
            <a:r>
              <a:rPr lang="en-US" dirty="0" smtClean="0">
                <a:solidFill>
                  <a:srgbClr val="FF0000"/>
                </a:solidFill>
              </a:rPr>
              <a:t>mislabeling</a:t>
            </a:r>
            <a:r>
              <a:rPr lang="en-US" dirty="0" smtClean="0"/>
              <a:t> led to the assembling by one of the co-authors of images that were previously published by our research group. I didn’t detect the problem when the manuscript was sent for publication. Although the conclusions were not compromised in any of the two papers, we retract the papers precisely because some images were wrongly used.”</a:t>
            </a:r>
          </a:p>
          <a:p>
            <a:pPr>
              <a:buNone/>
            </a:pPr>
            <a:endParaRPr lang="en-US" dirty="0" smtClean="0"/>
          </a:p>
          <a:p>
            <a:pPr>
              <a:buNone/>
            </a:pPr>
            <a:r>
              <a:rPr lang="pt-BR" dirty="0" smtClean="0"/>
              <a:t>Principal investigator </a:t>
            </a:r>
            <a:r>
              <a:rPr lang="pt-BR" dirty="0" smtClean="0">
                <a:hlinkClick r:id="rId2"/>
              </a:rPr>
              <a:t>Jorge Leitão</a:t>
            </a:r>
            <a:endParaRPr lang="en-US" dirty="0"/>
          </a:p>
        </p:txBody>
      </p:sp>
      <p:sp>
        <p:nvSpPr>
          <p:cNvPr id="6" name="Rectangle 5"/>
          <p:cNvSpPr/>
          <p:nvPr/>
        </p:nvSpPr>
        <p:spPr>
          <a:xfrm>
            <a:off x="1280160" y="5304135"/>
            <a:ext cx="10281920" cy="307777"/>
          </a:xfrm>
          <a:prstGeom prst="rect">
            <a:avLst/>
          </a:prstGeom>
        </p:spPr>
        <p:txBody>
          <a:bodyPr wrap="square">
            <a:spAutoFit/>
          </a:bodyPr>
          <a:lstStyle/>
          <a:p>
            <a:r>
              <a:rPr lang="en-US" sz="1400" dirty="0" smtClean="0">
                <a:solidFill>
                  <a:schemeClr val="tx1">
                    <a:lumMod val="65000"/>
                    <a:lumOff val="35000"/>
                  </a:schemeClr>
                </a:solidFill>
              </a:rPr>
              <a:t>http://retractionwatch.com/2014/10/17/this-situation-left-me-ashamed-and-infuriated-with-myself-scientist-retracts-two-papers/</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68960"/>
            <a:ext cx="10515600" cy="5567680"/>
          </a:xfrm>
        </p:spPr>
        <p:txBody>
          <a:bodyPr>
            <a:normAutofit/>
          </a:bodyPr>
          <a:lstStyle/>
          <a:p>
            <a:pPr>
              <a:buNone/>
            </a:pPr>
            <a:r>
              <a:rPr lang="en-US" dirty="0" smtClean="0"/>
              <a:t>“I the 2011 paper (</a:t>
            </a:r>
            <a:r>
              <a:rPr lang="en-US" dirty="0" smtClean="0">
                <a:hlinkClick r:id="rId2"/>
              </a:rPr>
              <a:t>http://jb.asm.org/content/196/22/3980</a:t>
            </a:r>
            <a:r>
              <a:rPr lang="en-US" dirty="0" smtClean="0"/>
              <a:t>), it was first submitted to other 2 journal (JBC and RNA Biology), whom requested a lot of modifications, and therefore, </a:t>
            </a:r>
            <a:r>
              <a:rPr lang="en-US" dirty="0" smtClean="0">
                <a:solidFill>
                  <a:srgbClr val="FF0000"/>
                </a:solidFill>
              </a:rPr>
              <a:t>we accumulated a lot of processed data files</a:t>
            </a:r>
            <a:r>
              <a:rPr lang="en-US" dirty="0" smtClean="0"/>
              <a:t>. In between the process, the hard-drive of the computer that was used to store the data files (which is </a:t>
            </a:r>
            <a:r>
              <a:rPr lang="en-US" dirty="0" smtClean="0">
                <a:solidFill>
                  <a:srgbClr val="FF0000"/>
                </a:solidFill>
              </a:rPr>
              <a:t>shared by 5 research groups</a:t>
            </a:r>
            <a:r>
              <a:rPr lang="en-US" dirty="0" smtClean="0"/>
              <a:t>) stopped working due </a:t>
            </a:r>
            <a:r>
              <a:rPr lang="en-US" dirty="0" smtClean="0">
                <a:solidFill>
                  <a:srgbClr val="FF0000"/>
                </a:solidFill>
              </a:rPr>
              <a:t>data overloading</a:t>
            </a:r>
            <a:r>
              <a:rPr lang="en-US" dirty="0" smtClean="0"/>
              <a:t>. Nonetheless, we were able to retrieve the original data, or so we thought. At the time, I was responsible for composing the final figures of each paper that we produced, and asked the team members to give me the files. In Figure 8 of this paper, it seemed that there has been </a:t>
            </a:r>
            <a:r>
              <a:rPr lang="en-US" dirty="0" smtClean="0">
                <a:solidFill>
                  <a:srgbClr val="FF0000"/>
                </a:solidFill>
              </a:rPr>
              <a:t>a labeling error </a:t>
            </a:r>
            <a:r>
              <a:rPr lang="en-US" dirty="0" smtClean="0"/>
              <a:t>in the source files, and I did not realize that some images where duplicated in the experiment that was being represented, neither that parts of the image had already been published. I should stress that that the images were produced in our lab and represent our data.”</a:t>
            </a:r>
          </a:p>
          <a:p>
            <a:pPr>
              <a:buNone/>
            </a:pPr>
            <a:r>
              <a:rPr lang="en-US" dirty="0" smtClean="0"/>
              <a:t>	</a:t>
            </a:r>
          </a:p>
          <a:p>
            <a:pPr>
              <a:buNone/>
            </a:pPr>
            <a:r>
              <a:rPr lang="en-US" dirty="0" smtClean="0"/>
              <a:t>				First author </a:t>
            </a:r>
            <a:r>
              <a:rPr lang="en-US" dirty="0" smtClean="0">
                <a:hlinkClick r:id="rId3"/>
              </a:rPr>
              <a:t>Christian Ramos</a:t>
            </a:r>
            <a:endParaRPr lang="en-US" dirty="0"/>
          </a:p>
        </p:txBody>
      </p:sp>
      <p:sp>
        <p:nvSpPr>
          <p:cNvPr id="6" name="Rectangle 5"/>
          <p:cNvSpPr/>
          <p:nvPr/>
        </p:nvSpPr>
        <p:spPr>
          <a:xfrm>
            <a:off x="955040" y="6279495"/>
            <a:ext cx="10281920" cy="307777"/>
          </a:xfrm>
          <a:prstGeom prst="rect">
            <a:avLst/>
          </a:prstGeom>
        </p:spPr>
        <p:txBody>
          <a:bodyPr wrap="square">
            <a:spAutoFit/>
          </a:bodyPr>
          <a:lstStyle/>
          <a:p>
            <a:r>
              <a:rPr lang="en-US" sz="1400" dirty="0" smtClean="0">
                <a:solidFill>
                  <a:schemeClr val="tx1">
                    <a:lumMod val="65000"/>
                    <a:lumOff val="35000"/>
                  </a:schemeClr>
                </a:solidFill>
              </a:rPr>
              <a:t>http://retractionwatch.com/2014/10/17/this-situation-left-me-ashamed-and-infuriated-with-myself-scientist-retracts-two-papers/</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94371"/>
          </a:xfrm>
        </p:spPr>
        <p:txBody>
          <a:bodyPr>
            <a:normAutofit/>
          </a:bodyPr>
          <a:lstStyle/>
          <a:p>
            <a:pPr algn="ctr"/>
            <a:r>
              <a:rPr lang="en-US" sz="3200" b="1" dirty="0" smtClean="0">
                <a:latin typeface="+mn-lt"/>
              </a:rPr>
              <a:t>File Naming Best Practices</a:t>
            </a:r>
            <a:endParaRPr lang="en-US" sz="3200" b="1" dirty="0">
              <a:latin typeface="+mn-lt"/>
            </a:endParaRPr>
          </a:p>
        </p:txBody>
      </p:sp>
      <p:sp>
        <p:nvSpPr>
          <p:cNvPr id="3" name="Content Placeholder 2"/>
          <p:cNvSpPr>
            <a:spLocks noGrp="1"/>
          </p:cNvSpPr>
          <p:nvPr>
            <p:ph sz="half" idx="1"/>
          </p:nvPr>
        </p:nvSpPr>
        <p:spPr/>
        <p:txBody>
          <a:bodyPr/>
          <a:lstStyle/>
          <a:p>
            <a:r>
              <a:rPr lang="en-US" sz="1600" dirty="0" smtClean="0"/>
              <a:t>useCamelCasing.docx</a:t>
            </a:r>
          </a:p>
          <a:p>
            <a:r>
              <a:rPr lang="en-US" sz="1600" dirty="0" smtClean="0"/>
              <a:t>use_underscores.txt</a:t>
            </a:r>
          </a:p>
          <a:p>
            <a:r>
              <a:rPr lang="en-US" sz="1600" dirty="0" smtClean="0"/>
              <a:t>2015_put_The_Date_First.csv</a:t>
            </a:r>
          </a:p>
          <a:p>
            <a:r>
              <a:rPr lang="en-US" sz="1600" dirty="0" smtClean="0"/>
              <a:t>20150214_useTwoDidgitDateNumbers.xls</a:t>
            </a:r>
          </a:p>
          <a:p>
            <a:r>
              <a:rPr lang="en-US" sz="1600" dirty="0" smtClean="0"/>
              <a:t>startASeriesWithLeadingZeros_001.doc</a:t>
            </a:r>
          </a:p>
          <a:p>
            <a:r>
              <a:rPr lang="en-US" sz="1600" dirty="0"/>
              <a:t>20150214_UM_date-place.shp</a:t>
            </a:r>
          </a:p>
          <a:p>
            <a:r>
              <a:rPr lang="en-US" sz="1600" dirty="0" smtClean="0"/>
              <a:t>useFileExtensions.jpg</a:t>
            </a:r>
          </a:p>
          <a:p>
            <a:endParaRPr lang="en-US" sz="1600" dirty="0"/>
          </a:p>
        </p:txBody>
      </p:sp>
      <p:sp>
        <p:nvSpPr>
          <p:cNvPr id="4" name="Content Placeholder 3"/>
          <p:cNvSpPr>
            <a:spLocks noGrp="1"/>
          </p:cNvSpPr>
          <p:nvPr>
            <p:ph sz="half" idx="2"/>
          </p:nvPr>
        </p:nvSpPr>
        <p:spPr>
          <a:xfrm>
            <a:off x="5969000" y="1825625"/>
            <a:ext cx="5532120" cy="4351338"/>
          </a:xfrm>
        </p:spPr>
        <p:txBody>
          <a:bodyPr>
            <a:normAutofit/>
          </a:bodyPr>
          <a:lstStyle/>
          <a:p>
            <a:r>
              <a:rPr lang="en-US" sz="1600" dirty="0" smtClean="0"/>
              <a:t>Leave spaces in the file name.xls</a:t>
            </a:r>
          </a:p>
          <a:p>
            <a:r>
              <a:rPr lang="en-US" sz="1600" dirty="0" smtClean="0"/>
              <a:t>Use the default save name from MS word that is simply the long first sentence in your file.doc</a:t>
            </a:r>
          </a:p>
          <a:p>
            <a:r>
              <a:rPr lang="en-US" sz="1600" dirty="0" smtClean="0"/>
              <a:t>January 5 2015 Samples with the month first.xls</a:t>
            </a:r>
          </a:p>
          <a:p>
            <a:r>
              <a:rPr lang="en-US" sz="1600" dirty="0" smtClean="0"/>
              <a:t>Label as final version.doc</a:t>
            </a:r>
          </a:p>
          <a:p>
            <a:r>
              <a:rPr lang="en-US" sz="1600" dirty="0" smtClean="0"/>
              <a:t>special characters: &amp; , * % # ; * ( ) ! @$ ^ ~ ' { } [ ] ? &lt; &gt; - + /</a:t>
            </a:r>
          </a:p>
          <a:p>
            <a:r>
              <a:rPr lang="en-US" sz="1600" dirty="0" smtClean="0"/>
              <a:t>No more than about 25 characters</a:t>
            </a:r>
          </a:p>
          <a:p>
            <a:endParaRPr lang="en-US" sz="1600" dirty="0" smtClean="0"/>
          </a:p>
          <a:p>
            <a:endParaRPr lang="en-US" sz="1600" dirty="0"/>
          </a:p>
        </p:txBody>
      </p:sp>
      <p:sp>
        <p:nvSpPr>
          <p:cNvPr id="5" name="Rectangle 4"/>
          <p:cNvSpPr/>
          <p:nvPr/>
        </p:nvSpPr>
        <p:spPr>
          <a:xfrm>
            <a:off x="3923907" y="6466540"/>
            <a:ext cx="6860357" cy="276999"/>
          </a:xfrm>
          <a:prstGeom prst="rect">
            <a:avLst/>
          </a:prstGeom>
        </p:spPr>
        <p:txBody>
          <a:bodyPr wrap="square">
            <a:spAutoFit/>
          </a:bodyPr>
          <a:lstStyle/>
          <a:p>
            <a:r>
              <a:rPr lang="en-US" sz="1200" dirty="0">
                <a:solidFill>
                  <a:schemeClr val="tx1">
                    <a:lumMod val="65000"/>
                    <a:lumOff val="35000"/>
                  </a:schemeClr>
                </a:solidFill>
              </a:rPr>
              <a:t>http://assets.amuniversal.com/42ec27b03718012ea5cb00163e41dd5b</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9842" y="4613141"/>
            <a:ext cx="5829300" cy="1816799"/>
          </a:xfrm>
          <a:prstGeom prst="rect">
            <a:avLst/>
          </a:prstGeom>
        </p:spPr>
      </p:pic>
      <p:sp>
        <p:nvSpPr>
          <p:cNvPr id="7" name="Title 1"/>
          <p:cNvSpPr txBox="1">
            <a:spLocks/>
          </p:cNvSpPr>
          <p:nvPr/>
        </p:nvSpPr>
        <p:spPr>
          <a:xfrm>
            <a:off x="8382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a:t>
            </a:r>
            <a:endParaRPr lang="en-US" sz="2400" b="1" dirty="0">
              <a:latin typeface="+mn-lt"/>
            </a:endParaRPr>
          </a:p>
        </p:txBody>
      </p:sp>
      <p:sp>
        <p:nvSpPr>
          <p:cNvPr id="8" name="Title 1"/>
          <p:cNvSpPr txBox="1">
            <a:spLocks/>
          </p:cNvSpPr>
          <p:nvPr/>
        </p:nvSpPr>
        <p:spPr>
          <a:xfrm>
            <a:off x="60960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DON’T</a:t>
            </a:r>
            <a:endParaRPr lang="en-US" sz="2400" b="1" dirty="0">
              <a:latin typeface="+mn-lt"/>
            </a:endParaRPr>
          </a:p>
        </p:txBody>
      </p:sp>
      <p:sp>
        <p:nvSpPr>
          <p:cNvPr id="9" name="Rectangle 8"/>
          <p:cNvSpPr/>
          <p:nvPr/>
        </p:nvSpPr>
        <p:spPr>
          <a:xfrm>
            <a:off x="692255" y="4611360"/>
            <a:ext cx="2294786" cy="738664"/>
          </a:xfrm>
          <a:prstGeom prst="rect">
            <a:avLst/>
          </a:prstGeom>
        </p:spPr>
        <p:txBody>
          <a:bodyPr wrap="square">
            <a:spAutoFit/>
          </a:bodyPr>
          <a:lstStyle/>
          <a:p>
            <a:r>
              <a:rPr lang="en-US" sz="1400" dirty="0"/>
              <a:t>Mac file extensions: </a:t>
            </a:r>
            <a:endParaRPr lang="en-US" sz="1400" dirty="0" smtClean="0"/>
          </a:p>
          <a:p>
            <a:r>
              <a:rPr lang="en-US" sz="1400" dirty="0" smtClean="0"/>
              <a:t>finder-</a:t>
            </a:r>
            <a:r>
              <a:rPr lang="en-US" sz="1400" dirty="0"/>
              <a:t>&gt;preferences: show all filename </a:t>
            </a:r>
            <a:r>
              <a:rPr lang="en-US" sz="1400" dirty="0" smtClean="0"/>
              <a:t>extensions (check)</a:t>
            </a:r>
            <a:endParaRPr lang="en-US" sz="1400" dirty="0"/>
          </a:p>
        </p:txBody>
      </p:sp>
      <p:sp>
        <p:nvSpPr>
          <p:cNvPr id="11" name="Rectangle 10"/>
          <p:cNvSpPr/>
          <p:nvPr/>
        </p:nvSpPr>
        <p:spPr>
          <a:xfrm>
            <a:off x="9440015" y="4499600"/>
            <a:ext cx="2294786" cy="1600438"/>
          </a:xfrm>
          <a:prstGeom prst="rect">
            <a:avLst/>
          </a:prstGeom>
        </p:spPr>
        <p:txBody>
          <a:bodyPr wrap="square">
            <a:spAutoFit/>
          </a:bodyPr>
          <a:lstStyle/>
          <a:p>
            <a:r>
              <a:rPr lang="en-US" sz="1400" dirty="0" smtClean="0"/>
              <a:t>PC </a:t>
            </a:r>
            <a:r>
              <a:rPr lang="en-US" sz="1400" dirty="0"/>
              <a:t>file extensions: </a:t>
            </a:r>
            <a:endParaRPr lang="en-US" sz="1400" dirty="0" smtClean="0"/>
          </a:p>
          <a:p>
            <a:r>
              <a:rPr lang="en-US" sz="1400" dirty="0" smtClean="0"/>
              <a:t>explorer-&gt;organize-&gt;folder and search options: </a:t>
            </a:r>
          </a:p>
          <a:p>
            <a:r>
              <a:rPr lang="en-US" sz="1400" dirty="0" smtClean="0"/>
              <a:t>                                   </a:t>
            </a:r>
          </a:p>
          <a:p>
            <a:r>
              <a:rPr lang="en-US" sz="1400" dirty="0" smtClean="0"/>
              <a:t>View tab: Hide Extensions for known file types (uncheck)</a:t>
            </a:r>
            <a:endParaRPr lang="en-US" sz="1400" dirty="0"/>
          </a:p>
        </p:txBody>
      </p:sp>
    </p:spTree>
    <p:extLst>
      <p:ext uri="{BB962C8B-B14F-4D97-AF65-F5344CB8AC3E}">
        <p14:creationId xmlns:p14="http://schemas.microsoft.com/office/powerpoint/2010/main" val="36850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fade">
                                      <p:cBhvr>
                                        <p:cTn id="58" dur="500"/>
                                        <p:tgtEl>
                                          <p:spTgt spid="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500"/>
                                        <p:tgtEl>
                                          <p:spTgt spid="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fade">
                                      <p:cBhvr>
                                        <p:cTn id="68" dur="500"/>
                                        <p:tgtEl>
                                          <p:spTgt spid="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Effect transition="in" filter="fade">
                                      <p:cBhvr>
                                        <p:cTn id="7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94371"/>
          </a:xfrm>
        </p:spPr>
        <p:txBody>
          <a:bodyPr>
            <a:normAutofit/>
          </a:bodyPr>
          <a:lstStyle/>
          <a:p>
            <a:pPr algn="ctr"/>
            <a:r>
              <a:rPr lang="en-US" sz="3200" b="1" dirty="0" smtClean="0">
                <a:latin typeface="+mn-lt"/>
              </a:rPr>
              <a:t>File Naming Best Practices</a:t>
            </a:r>
            <a:endParaRPr lang="en-US" sz="3200" b="1" dirty="0">
              <a:latin typeface="+mn-lt"/>
            </a:endParaRPr>
          </a:p>
        </p:txBody>
      </p:sp>
      <p:sp>
        <p:nvSpPr>
          <p:cNvPr id="3" name="Content Placeholder 2"/>
          <p:cNvSpPr>
            <a:spLocks noGrp="1"/>
          </p:cNvSpPr>
          <p:nvPr>
            <p:ph sz="half" idx="1"/>
          </p:nvPr>
        </p:nvSpPr>
        <p:spPr/>
        <p:txBody>
          <a:bodyPr/>
          <a:lstStyle/>
          <a:p>
            <a:r>
              <a:rPr lang="en-US" sz="1600" dirty="0" smtClean="0"/>
              <a:t>useCamelCasing.docx</a:t>
            </a:r>
          </a:p>
          <a:p>
            <a:r>
              <a:rPr lang="en-US" sz="1600" dirty="0" smtClean="0"/>
              <a:t>use_underscores.txt</a:t>
            </a:r>
          </a:p>
          <a:p>
            <a:r>
              <a:rPr lang="en-US" sz="1600" dirty="0" smtClean="0"/>
              <a:t>2015_put_The_Date_First.csv</a:t>
            </a:r>
          </a:p>
          <a:p>
            <a:r>
              <a:rPr lang="en-US" sz="1600" dirty="0" smtClean="0"/>
              <a:t>20150214_useTwoDidgitDateNumbers.xls</a:t>
            </a:r>
          </a:p>
          <a:p>
            <a:r>
              <a:rPr lang="en-US" sz="1600" dirty="0" smtClean="0"/>
              <a:t>startASeriesWithLeadingZeros_001.doc</a:t>
            </a:r>
          </a:p>
          <a:p>
            <a:r>
              <a:rPr lang="en-US" sz="1600" dirty="0"/>
              <a:t>20150214_UM_date-place.shp</a:t>
            </a:r>
          </a:p>
          <a:p>
            <a:r>
              <a:rPr lang="en-US" sz="1600" dirty="0" smtClean="0"/>
              <a:t>useFileExtensions.jpg</a:t>
            </a:r>
          </a:p>
          <a:p>
            <a:endParaRPr lang="en-US" sz="1600" dirty="0"/>
          </a:p>
        </p:txBody>
      </p:sp>
      <p:sp>
        <p:nvSpPr>
          <p:cNvPr id="4" name="Content Placeholder 3"/>
          <p:cNvSpPr>
            <a:spLocks noGrp="1"/>
          </p:cNvSpPr>
          <p:nvPr>
            <p:ph sz="half" idx="2"/>
          </p:nvPr>
        </p:nvSpPr>
        <p:spPr/>
        <p:txBody>
          <a:bodyPr>
            <a:normAutofit/>
          </a:bodyPr>
          <a:lstStyle/>
          <a:p>
            <a:r>
              <a:rPr lang="en-US" sz="1600" dirty="0" smtClean="0"/>
              <a:t>Leave spaces in the file name.xls</a:t>
            </a:r>
          </a:p>
          <a:p>
            <a:r>
              <a:rPr lang="en-US" sz="1600" dirty="0" smtClean="0"/>
              <a:t>Use the default save name from MS word that is simply the long first sentence in your file.doc</a:t>
            </a:r>
          </a:p>
          <a:p>
            <a:r>
              <a:rPr lang="en-US" sz="1600" dirty="0" smtClean="0"/>
              <a:t>January 5 2015 Samples with the month first.xls</a:t>
            </a:r>
          </a:p>
          <a:p>
            <a:endParaRPr lang="en-US" sz="1600" dirty="0" smtClean="0"/>
          </a:p>
          <a:p>
            <a:endParaRPr lang="en-US" sz="1600" dirty="0"/>
          </a:p>
        </p:txBody>
      </p:sp>
      <p:sp>
        <p:nvSpPr>
          <p:cNvPr id="5" name="Rectangle 4"/>
          <p:cNvSpPr/>
          <p:nvPr/>
        </p:nvSpPr>
        <p:spPr>
          <a:xfrm>
            <a:off x="3923907" y="6466540"/>
            <a:ext cx="6860357" cy="276999"/>
          </a:xfrm>
          <a:prstGeom prst="rect">
            <a:avLst/>
          </a:prstGeom>
        </p:spPr>
        <p:txBody>
          <a:bodyPr wrap="square">
            <a:spAutoFit/>
          </a:bodyPr>
          <a:lstStyle/>
          <a:p>
            <a:r>
              <a:rPr lang="en-US" sz="1200" dirty="0">
                <a:solidFill>
                  <a:schemeClr val="tx1">
                    <a:lumMod val="65000"/>
                    <a:lumOff val="35000"/>
                  </a:schemeClr>
                </a:solidFill>
              </a:rPr>
              <a:t>http://assets.amuniversal.com/42ec27b03718012ea5cb00163e41dd5b</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9842" y="4613141"/>
            <a:ext cx="5829300" cy="1816799"/>
          </a:xfrm>
          <a:prstGeom prst="rect">
            <a:avLst/>
          </a:prstGeom>
        </p:spPr>
      </p:pic>
      <p:sp>
        <p:nvSpPr>
          <p:cNvPr id="7" name="Title 1"/>
          <p:cNvSpPr txBox="1">
            <a:spLocks/>
          </p:cNvSpPr>
          <p:nvPr/>
        </p:nvSpPr>
        <p:spPr>
          <a:xfrm>
            <a:off x="8382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a:t>
            </a:r>
            <a:endParaRPr lang="en-US" sz="2400" b="1" dirty="0">
              <a:latin typeface="+mn-lt"/>
            </a:endParaRPr>
          </a:p>
        </p:txBody>
      </p:sp>
      <p:sp>
        <p:nvSpPr>
          <p:cNvPr id="8" name="Title 1"/>
          <p:cNvSpPr txBox="1">
            <a:spLocks/>
          </p:cNvSpPr>
          <p:nvPr/>
        </p:nvSpPr>
        <p:spPr>
          <a:xfrm>
            <a:off x="60960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DON’T</a:t>
            </a:r>
            <a:endParaRPr lang="en-US" sz="2400" b="1" dirty="0">
              <a:latin typeface="+mn-lt"/>
            </a:endParaRPr>
          </a:p>
        </p:txBody>
      </p:sp>
      <p:sp>
        <p:nvSpPr>
          <p:cNvPr id="9" name="Rectangle 8"/>
          <p:cNvSpPr/>
          <p:nvPr/>
        </p:nvSpPr>
        <p:spPr>
          <a:xfrm>
            <a:off x="3862174" y="3859520"/>
            <a:ext cx="8268093" cy="738664"/>
          </a:xfrm>
          <a:prstGeom prst="rect">
            <a:avLst/>
          </a:prstGeom>
        </p:spPr>
        <p:txBody>
          <a:bodyPr wrap="square">
            <a:spAutoFit/>
          </a:bodyPr>
          <a:lstStyle/>
          <a:p>
            <a:r>
              <a:rPr lang="en-US" sz="1400" dirty="0"/>
              <a:t>Mac file extensions: finder-&gt;preferences: show all filename </a:t>
            </a:r>
            <a:r>
              <a:rPr lang="en-US" sz="1400" dirty="0" smtClean="0"/>
              <a:t>extensions (check)</a:t>
            </a:r>
            <a:endParaRPr lang="en-US" sz="1400" dirty="0"/>
          </a:p>
          <a:p>
            <a:r>
              <a:rPr lang="en-US" sz="1400" dirty="0"/>
              <a:t>PC file extensions: </a:t>
            </a:r>
            <a:r>
              <a:rPr lang="en-US" sz="1400" dirty="0" smtClean="0"/>
              <a:t>explorer-&gt;organize-&gt;folder and search options: </a:t>
            </a:r>
          </a:p>
          <a:p>
            <a:r>
              <a:rPr lang="en-US" sz="1400" dirty="0" smtClean="0"/>
              <a:t>                                   View tab: Hide Extensions for known file types (uncheck)</a:t>
            </a:r>
            <a:endParaRPr lang="en-US" sz="1400" dirty="0"/>
          </a:p>
        </p:txBody>
      </p:sp>
      <p:sp>
        <p:nvSpPr>
          <p:cNvPr id="10" name="TextBox 9"/>
          <p:cNvSpPr txBox="1"/>
          <p:nvPr/>
        </p:nvSpPr>
        <p:spPr>
          <a:xfrm>
            <a:off x="518160" y="1823787"/>
            <a:ext cx="11308080" cy="2739211"/>
          </a:xfrm>
          <a:prstGeom prst="rect">
            <a:avLst/>
          </a:prstGeom>
          <a:solidFill>
            <a:schemeClr val="bg1"/>
          </a:solidFill>
          <a:ln w="38100">
            <a:solidFill>
              <a:srgbClr val="FF0000"/>
            </a:solidFill>
          </a:ln>
        </p:spPr>
        <p:txBody>
          <a:bodyPr wrap="square" rtlCol="0">
            <a:spAutoFit/>
          </a:bodyPr>
          <a:lstStyle/>
          <a:p>
            <a:pPr algn="ctr"/>
            <a:endParaRPr lang="en-US" sz="2000" dirty="0" smtClean="0"/>
          </a:p>
          <a:p>
            <a:pPr algn="ctr"/>
            <a:endParaRPr lang="en-US" sz="4400" dirty="0" smtClean="0"/>
          </a:p>
          <a:p>
            <a:pPr algn="ctr"/>
            <a:r>
              <a:rPr lang="en-US" sz="4400" dirty="0" smtClean="0"/>
              <a:t>BE CONSISTENT</a:t>
            </a:r>
          </a:p>
          <a:p>
            <a:pPr algn="ctr"/>
            <a:endParaRPr lang="en-US" sz="2000" dirty="0"/>
          </a:p>
          <a:p>
            <a:pPr algn="ctr"/>
            <a:endParaRPr lang="en-US" sz="4400" dirty="0"/>
          </a:p>
        </p:txBody>
      </p:sp>
    </p:spTree>
    <p:extLst>
      <p:ext uri="{BB962C8B-B14F-4D97-AF65-F5344CB8AC3E}">
        <p14:creationId xmlns:p14="http://schemas.microsoft.com/office/powerpoint/2010/main" val="3685091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Information in the File Name</a:t>
            </a:r>
            <a:endParaRPr lang="en-US" dirty="0"/>
          </a:p>
        </p:txBody>
      </p:sp>
      <p:sp>
        <p:nvSpPr>
          <p:cNvPr id="6" name="Content Placeholder 5"/>
          <p:cNvSpPr>
            <a:spLocks noGrp="1"/>
          </p:cNvSpPr>
          <p:nvPr>
            <p:ph idx="1"/>
          </p:nvPr>
        </p:nvSpPr>
        <p:spPr>
          <a:xfrm>
            <a:off x="2316480" y="1541145"/>
            <a:ext cx="10845800" cy="4351338"/>
          </a:xfrm>
        </p:spPr>
        <p:txBody>
          <a:bodyPr>
            <a:normAutofit lnSpcReduction="10000"/>
          </a:bodyPr>
          <a:lstStyle/>
          <a:p>
            <a:pPr>
              <a:buNone/>
            </a:pPr>
            <a:r>
              <a:rPr lang="en-US" dirty="0" smtClean="0"/>
              <a:t/>
            </a:r>
            <a:br>
              <a:rPr lang="en-US" dirty="0" smtClean="0"/>
            </a:br>
            <a:r>
              <a:rPr lang="en-US" dirty="0" smtClean="0"/>
              <a:t>- Version number </a:t>
            </a:r>
            <a:br>
              <a:rPr lang="en-US" dirty="0" smtClean="0"/>
            </a:br>
            <a:r>
              <a:rPr lang="en-US" dirty="0" smtClean="0"/>
              <a:t/>
            </a:r>
            <a:br>
              <a:rPr lang="en-US" dirty="0" smtClean="0"/>
            </a:br>
            <a:r>
              <a:rPr lang="en-US" dirty="0" smtClean="0"/>
              <a:t>- Date of creation</a:t>
            </a:r>
            <a:br>
              <a:rPr lang="en-US" dirty="0" smtClean="0"/>
            </a:br>
            <a:r>
              <a:rPr lang="en-US" dirty="0" smtClean="0"/>
              <a:t/>
            </a:r>
            <a:br>
              <a:rPr lang="en-US" dirty="0" smtClean="0"/>
            </a:br>
            <a:r>
              <a:rPr lang="en-US" dirty="0" smtClean="0"/>
              <a:t>- Name of creator</a:t>
            </a:r>
            <a:br>
              <a:rPr lang="en-US" dirty="0" smtClean="0"/>
            </a:br>
            <a:r>
              <a:rPr lang="en-US" dirty="0" smtClean="0"/>
              <a:t/>
            </a:r>
            <a:br>
              <a:rPr lang="en-US" dirty="0" smtClean="0"/>
            </a:br>
            <a:r>
              <a:rPr lang="en-US" dirty="0" smtClean="0"/>
              <a:t>- Description of content</a:t>
            </a:r>
            <a:br>
              <a:rPr lang="en-US" dirty="0" smtClean="0"/>
            </a:br>
            <a:r>
              <a:rPr lang="en-US" dirty="0" smtClean="0"/>
              <a:t/>
            </a:r>
            <a:br>
              <a:rPr lang="en-US" dirty="0" smtClean="0"/>
            </a:br>
            <a:r>
              <a:rPr lang="en-US" dirty="0" smtClean="0"/>
              <a:t>- Name of research team/department associated with the data</a:t>
            </a:r>
            <a:br>
              <a:rPr lang="en-US" dirty="0" smtClean="0"/>
            </a:br>
            <a:r>
              <a:rPr lang="en-US" dirty="0" smtClean="0"/>
              <a:t/>
            </a:r>
            <a:br>
              <a:rPr lang="en-US" dirty="0" smtClean="0"/>
            </a:br>
            <a:r>
              <a:rPr lang="en-US" dirty="0" smtClean="0"/>
              <a:t>- Publication date</a:t>
            </a:r>
            <a:br>
              <a:rPr lang="en-US" dirty="0" smtClean="0"/>
            </a:br>
            <a:r>
              <a:rPr lang="en-US" dirty="0" smtClean="0"/>
              <a:t/>
            </a:r>
            <a:br>
              <a:rPr lang="en-US" dirty="0" smtClean="0"/>
            </a:br>
            <a:r>
              <a:rPr lang="en-US" dirty="0" smtClean="0"/>
              <a:t>- Project number</a:t>
            </a:r>
            <a:endParaRPr lang="en-US" dirty="0"/>
          </a:p>
        </p:txBody>
      </p:sp>
      <p:sp>
        <p:nvSpPr>
          <p:cNvPr id="7" name="Rectangle 6"/>
          <p:cNvSpPr/>
          <p:nvPr/>
        </p:nvSpPr>
        <p:spPr>
          <a:xfrm>
            <a:off x="6120073" y="6028174"/>
            <a:ext cx="4909934" cy="369332"/>
          </a:xfrm>
          <a:prstGeom prst="rect">
            <a:avLst/>
          </a:prstGeom>
        </p:spPr>
        <p:txBody>
          <a:bodyPr wrap="none">
            <a:spAutoFit/>
          </a:bodyPr>
          <a:lstStyle/>
          <a:p>
            <a:r>
              <a:rPr lang="en-US" dirty="0" smtClean="0"/>
              <a:t>http://datalib.edina.ac.uk/mantra/organisingdata/</a:t>
            </a:r>
            <a:endParaRPr lang="en-US" dirty="0"/>
          </a:p>
        </p:txBody>
      </p:sp>
      <p:sp>
        <p:nvSpPr>
          <p:cNvPr id="2" name="TextBox 1"/>
          <p:cNvSpPr txBox="1"/>
          <p:nvPr/>
        </p:nvSpPr>
        <p:spPr>
          <a:xfrm>
            <a:off x="7904480" y="2281933"/>
            <a:ext cx="1821076" cy="584775"/>
          </a:xfrm>
          <a:prstGeom prst="rect">
            <a:avLst/>
          </a:prstGeom>
          <a:noFill/>
        </p:spPr>
        <p:txBody>
          <a:bodyPr wrap="none" rtlCol="0">
            <a:spAutoFit/>
          </a:bodyPr>
          <a:lstStyle/>
          <a:p>
            <a:r>
              <a:rPr lang="en-US" sz="3200" b="1" dirty="0" smtClean="0"/>
              <a:t>metadata</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Quick Review</a:t>
            </a:r>
            <a:endParaRPr lang="en-US" dirty="0"/>
          </a:p>
        </p:txBody>
      </p:sp>
      <p:sp>
        <p:nvSpPr>
          <p:cNvPr id="6" name="Content Placeholder 5"/>
          <p:cNvSpPr>
            <a:spLocks noGrp="1"/>
          </p:cNvSpPr>
          <p:nvPr>
            <p:ph idx="1"/>
          </p:nvPr>
        </p:nvSpPr>
        <p:spPr>
          <a:xfrm>
            <a:off x="4998720" y="1825625"/>
            <a:ext cx="6355080" cy="4351338"/>
          </a:xfrm>
        </p:spPr>
        <p:txBody>
          <a:bodyPr/>
          <a:lstStyle/>
          <a:p>
            <a:r>
              <a:rPr lang="en-US" dirty="0" smtClean="0"/>
              <a:t>Organization</a:t>
            </a:r>
          </a:p>
          <a:p>
            <a:r>
              <a:rPr lang="en-US" dirty="0" smtClean="0"/>
              <a:t>Context</a:t>
            </a:r>
          </a:p>
          <a:p>
            <a:r>
              <a:rPr lang="en-US" dirty="0" smtClean="0"/>
              <a:t>Consistency</a:t>
            </a:r>
            <a:endParaRPr lang="en-US" dirty="0"/>
          </a:p>
        </p:txBody>
      </p:sp>
      <p:sp>
        <p:nvSpPr>
          <p:cNvPr id="7" name="TextBox 6"/>
          <p:cNvSpPr txBox="1"/>
          <p:nvPr/>
        </p:nvSpPr>
        <p:spPr>
          <a:xfrm>
            <a:off x="4235586" y="3816628"/>
            <a:ext cx="3720827" cy="369332"/>
          </a:xfrm>
          <a:prstGeom prst="rect">
            <a:avLst/>
          </a:prstGeom>
          <a:noFill/>
        </p:spPr>
        <p:txBody>
          <a:bodyPr wrap="none" rtlCol="0">
            <a:spAutoFit/>
          </a:bodyPr>
          <a:lstStyle/>
          <a:p>
            <a:r>
              <a:rPr lang="en-US" dirty="0" smtClean="0"/>
              <a:t>YYYYMMDD_projectID_place_001.ext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241152"/>
            <a:ext cx="12155795" cy="8517693"/>
          </a:xfrm>
        </p:spPr>
      </p:pic>
    </p:spTree>
    <p:extLst>
      <p:ext uri="{BB962C8B-B14F-4D97-AF65-F5344CB8AC3E}">
        <p14:creationId xmlns:p14="http://schemas.microsoft.com/office/powerpoint/2010/main" val="10352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4399088" y="2130425"/>
            <a:ext cx="4011168" cy="4351338"/>
          </a:xfrm>
        </p:spPr>
        <p:txBody>
          <a:bodyPr/>
          <a:lstStyle/>
          <a:p>
            <a:r>
              <a:rPr lang="en-US" dirty="0" smtClean="0"/>
              <a:t>Quick Review</a:t>
            </a:r>
          </a:p>
          <a:p>
            <a:r>
              <a:rPr lang="en-US" dirty="0" smtClean="0"/>
              <a:t>File System Organization</a:t>
            </a:r>
          </a:p>
          <a:p>
            <a:r>
              <a:rPr lang="en-US" dirty="0" smtClean="0"/>
              <a:t>Command </a:t>
            </a:r>
            <a:r>
              <a:rPr lang="en-US" dirty="0" smtClean="0"/>
              <a:t>Line </a:t>
            </a:r>
            <a:endParaRPr lang="en-US" dirty="0"/>
          </a:p>
        </p:txBody>
      </p:sp>
    </p:spTree>
    <p:extLst>
      <p:ext uri="{BB962C8B-B14F-4D97-AF65-F5344CB8AC3E}">
        <p14:creationId xmlns:p14="http://schemas.microsoft.com/office/powerpoint/2010/main"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241151"/>
            <a:ext cx="12155795" cy="8517693"/>
          </a:xfrm>
        </p:spPr>
      </p:pic>
    </p:spTree>
    <p:extLst>
      <p:ext uri="{BB962C8B-B14F-4D97-AF65-F5344CB8AC3E}">
        <p14:creationId xmlns:p14="http://schemas.microsoft.com/office/powerpoint/2010/main" val="2681831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 y="241151"/>
            <a:ext cx="12155795" cy="8517693"/>
          </a:xfrm>
        </p:spPr>
      </p:pic>
    </p:spTree>
    <p:extLst>
      <p:ext uri="{BB962C8B-B14F-4D97-AF65-F5344CB8AC3E}">
        <p14:creationId xmlns:p14="http://schemas.microsoft.com/office/powerpoint/2010/main" val="3538705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50" y="241152"/>
            <a:ext cx="12155795" cy="8517693"/>
          </a:xfrm>
        </p:spPr>
      </p:pic>
    </p:spTree>
    <p:extLst>
      <p:ext uri="{BB962C8B-B14F-4D97-AF65-F5344CB8AC3E}">
        <p14:creationId xmlns:p14="http://schemas.microsoft.com/office/powerpoint/2010/main" val="2967652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File naming </a:t>
            </a:r>
            <a:r>
              <a:rPr lang="en-US" dirty="0" smtClean="0"/>
              <a:t>strategies</a:t>
            </a:r>
            <a:endParaRPr lang="en-US" dirty="0"/>
          </a:p>
        </p:txBody>
      </p:sp>
      <p:sp>
        <p:nvSpPr>
          <p:cNvPr id="4" name="Rectangle 3"/>
          <p:cNvSpPr/>
          <p:nvPr/>
        </p:nvSpPr>
        <p:spPr>
          <a:xfrm>
            <a:off x="1692351" y="1758724"/>
            <a:ext cx="6182135" cy="3744615"/>
          </a:xfrm>
          <a:prstGeom prst="rect">
            <a:avLst/>
          </a:prstGeom>
        </p:spPr>
        <p:txBody>
          <a:bodyPr wrap="square">
            <a:spAutoFit/>
          </a:bodyPr>
          <a:lstStyle/>
          <a:p>
            <a:pPr>
              <a:spcAft>
                <a:spcPts val="600"/>
              </a:spcAft>
            </a:pPr>
            <a:r>
              <a:rPr lang="en-GB" sz="2000" dirty="0" smtClean="0"/>
              <a:t>Order by date:</a:t>
            </a:r>
          </a:p>
          <a:p>
            <a:pPr marL="284400" lvl="1" indent="0">
              <a:spcAft>
                <a:spcPts val="600"/>
              </a:spcAft>
              <a:buNone/>
            </a:pPr>
            <a:r>
              <a:rPr lang="en-GB" sz="1600" dirty="0" smtClean="0">
                <a:cs typeface="Courier New" pitchFamily="49" charset="0"/>
              </a:rPr>
              <a:t>19550412_notes_MassObs.docx</a:t>
            </a:r>
          </a:p>
          <a:p>
            <a:pPr marL="284400" lvl="1" indent="0">
              <a:spcAft>
                <a:spcPts val="600"/>
              </a:spcAft>
              <a:buNone/>
            </a:pPr>
            <a:r>
              <a:rPr lang="en-GB" sz="1600" dirty="0" smtClean="0">
                <a:cs typeface="Courier New" pitchFamily="49" charset="0"/>
              </a:rPr>
              <a:t>19550412_questionnaire_MassObs.pdf</a:t>
            </a:r>
          </a:p>
          <a:p>
            <a:pPr marL="284400" lvl="1" indent="0">
              <a:spcAft>
                <a:spcPts val="600"/>
              </a:spcAft>
              <a:buNone/>
            </a:pPr>
            <a:r>
              <a:rPr lang="en-GB" sz="1600" dirty="0" smtClean="0">
                <a:cs typeface="Courier New" pitchFamily="49" charset="0"/>
              </a:rPr>
              <a:t>19631215_notes_Gorer.docx</a:t>
            </a:r>
          </a:p>
          <a:p>
            <a:pPr marL="284400" lvl="1" indent="0">
              <a:spcAft>
                <a:spcPts val="600"/>
              </a:spcAft>
              <a:buNone/>
            </a:pPr>
            <a:r>
              <a:rPr lang="en-GB" sz="1600" dirty="0" smtClean="0">
                <a:cs typeface="Courier New" pitchFamily="49" charset="0"/>
              </a:rPr>
              <a:t>19631215_questionnaire_Gorer.pdf</a:t>
            </a:r>
            <a:br>
              <a:rPr lang="en-GB" sz="1600" dirty="0" smtClean="0">
                <a:cs typeface="Courier New" pitchFamily="49" charset="0"/>
              </a:rPr>
            </a:br>
            <a:endParaRPr lang="en-GB" sz="1600" dirty="0" smtClean="0">
              <a:cs typeface="Courier New" pitchFamily="49" charset="0"/>
            </a:endParaRPr>
          </a:p>
          <a:p>
            <a:pPr>
              <a:spcBef>
                <a:spcPts val="1000"/>
              </a:spcBef>
              <a:spcAft>
                <a:spcPts val="600"/>
              </a:spcAft>
            </a:pPr>
            <a:r>
              <a:rPr lang="en-GB" sz="2000" dirty="0" smtClean="0"/>
              <a:t>Order by subject:</a:t>
            </a:r>
          </a:p>
          <a:p>
            <a:pPr marL="284400" lvl="1" indent="0">
              <a:spcAft>
                <a:spcPts val="600"/>
              </a:spcAft>
              <a:buNone/>
            </a:pPr>
            <a:r>
              <a:rPr lang="en-GB" sz="1600" dirty="0" smtClean="0"/>
              <a:t>Gorer_notes_19631215.docx</a:t>
            </a:r>
          </a:p>
          <a:p>
            <a:pPr marL="284400" lvl="1" indent="0">
              <a:spcAft>
                <a:spcPts val="600"/>
              </a:spcAft>
              <a:buNone/>
            </a:pPr>
            <a:r>
              <a:rPr lang="en-GB" sz="1600" dirty="0" smtClean="0"/>
              <a:t>Gorer_questionnaire_19631215.pdf</a:t>
            </a:r>
          </a:p>
          <a:p>
            <a:pPr marL="284400" lvl="1" indent="0">
              <a:spcAft>
                <a:spcPts val="600"/>
              </a:spcAft>
              <a:buNone/>
            </a:pPr>
            <a:r>
              <a:rPr lang="en-GB" sz="1600" dirty="0" smtClean="0"/>
              <a:t>MassObs_notes_19550412.docx</a:t>
            </a:r>
          </a:p>
          <a:p>
            <a:pPr marL="284400" lvl="1" indent="0">
              <a:spcAft>
                <a:spcPts val="600"/>
              </a:spcAft>
              <a:buNone/>
            </a:pPr>
            <a:r>
              <a:rPr lang="en-GB" sz="1600" dirty="0" smtClean="0"/>
              <a:t>MassObs_questionnaire_19550412.pdf</a:t>
            </a:r>
            <a:endParaRPr lang="en-GB" sz="1600" dirty="0"/>
          </a:p>
        </p:txBody>
      </p:sp>
      <p:sp>
        <p:nvSpPr>
          <p:cNvPr id="6" name="Rectangle 5"/>
          <p:cNvSpPr/>
          <p:nvPr/>
        </p:nvSpPr>
        <p:spPr>
          <a:xfrm>
            <a:off x="5922496" y="1758723"/>
            <a:ext cx="6096000" cy="4180632"/>
          </a:xfrm>
          <a:prstGeom prst="rect">
            <a:avLst/>
          </a:prstGeom>
        </p:spPr>
        <p:txBody>
          <a:bodyPr>
            <a:spAutoFit/>
          </a:bodyPr>
          <a:lstStyle/>
          <a:p>
            <a:pPr>
              <a:spcBef>
                <a:spcPts val="600"/>
              </a:spcBef>
            </a:pPr>
            <a:r>
              <a:rPr lang="en-GB" sz="2000" dirty="0"/>
              <a:t>Order by type:</a:t>
            </a:r>
          </a:p>
          <a:p>
            <a:pPr marL="284400" lvl="1" indent="0">
              <a:spcBef>
                <a:spcPts val="600"/>
              </a:spcBef>
              <a:buNone/>
            </a:pPr>
            <a:r>
              <a:rPr lang="en-GB" sz="1600" dirty="0" smtClean="0"/>
              <a:t>Notes_Gorer_19631215</a:t>
            </a:r>
            <a:r>
              <a:rPr lang="en-GB" sz="1600" dirty="0"/>
              <a:t>.docx</a:t>
            </a:r>
          </a:p>
          <a:p>
            <a:pPr marL="284400" lvl="1" indent="0">
              <a:spcBef>
                <a:spcPts val="600"/>
              </a:spcBef>
              <a:buNone/>
            </a:pPr>
            <a:r>
              <a:rPr lang="en-GB" sz="1600" dirty="0" smtClean="0"/>
              <a:t>Notes_MassObs_19550412</a:t>
            </a:r>
            <a:r>
              <a:rPr lang="en-GB" sz="1600" dirty="0"/>
              <a:t>.docx</a:t>
            </a:r>
          </a:p>
          <a:p>
            <a:pPr marL="284400" lvl="1" indent="0">
              <a:spcBef>
                <a:spcPts val="600"/>
              </a:spcBef>
              <a:buNone/>
            </a:pPr>
            <a:r>
              <a:rPr lang="en-GB" sz="1600" dirty="0" smtClean="0"/>
              <a:t>Questionnaire_Gorer_19631215</a:t>
            </a:r>
            <a:r>
              <a:rPr lang="en-GB" sz="1600" dirty="0"/>
              <a:t>.pdf</a:t>
            </a:r>
          </a:p>
          <a:p>
            <a:pPr marL="284400" lvl="1" indent="0">
              <a:spcBef>
                <a:spcPts val="600"/>
              </a:spcBef>
              <a:buNone/>
            </a:pPr>
            <a:r>
              <a:rPr lang="en-GB" sz="1600" dirty="0" smtClean="0"/>
              <a:t>Questionnaire_MassObs_19550412</a:t>
            </a:r>
            <a:r>
              <a:rPr lang="en-GB" sz="1600" dirty="0"/>
              <a:t>.pdf</a:t>
            </a:r>
          </a:p>
          <a:p>
            <a:pPr>
              <a:spcBef>
                <a:spcPts val="600"/>
              </a:spcBef>
            </a:pPr>
            <a:endParaRPr lang="en-GB" sz="2000" dirty="0" smtClean="0"/>
          </a:p>
          <a:p>
            <a:pPr>
              <a:spcBef>
                <a:spcPts val="600"/>
              </a:spcBef>
            </a:pPr>
            <a:r>
              <a:rPr lang="en-GB" sz="2000" dirty="0" smtClean="0"/>
              <a:t>Forced </a:t>
            </a:r>
            <a:r>
              <a:rPr lang="en-GB" sz="2000" dirty="0"/>
              <a:t>order with numbering:</a:t>
            </a:r>
          </a:p>
          <a:p>
            <a:pPr marL="284400" lvl="1" indent="0">
              <a:spcBef>
                <a:spcPts val="600"/>
              </a:spcBef>
              <a:buNone/>
            </a:pPr>
            <a:r>
              <a:rPr lang="en-GB" sz="1600" dirty="0" smtClean="0"/>
              <a:t>01_MassObs_questionnaire_19550412</a:t>
            </a:r>
            <a:r>
              <a:rPr lang="en-GB" sz="1600" dirty="0"/>
              <a:t>.pdf</a:t>
            </a:r>
          </a:p>
          <a:p>
            <a:pPr marL="284400" lvl="1" indent="0">
              <a:spcBef>
                <a:spcPts val="600"/>
              </a:spcBef>
              <a:buNone/>
            </a:pPr>
            <a:r>
              <a:rPr lang="en-GB" sz="1600" dirty="0" smtClean="0"/>
              <a:t>02_MassObs_notes_19550412</a:t>
            </a:r>
            <a:r>
              <a:rPr lang="en-GB" sz="1600" dirty="0"/>
              <a:t>.docx</a:t>
            </a:r>
          </a:p>
          <a:p>
            <a:pPr marL="284400" lvl="1" indent="0">
              <a:spcBef>
                <a:spcPts val="600"/>
              </a:spcBef>
              <a:buNone/>
            </a:pPr>
            <a:r>
              <a:rPr lang="en-GB" sz="1600" dirty="0" smtClean="0"/>
              <a:t>03_Gorer_questionnaire_19631215</a:t>
            </a:r>
            <a:r>
              <a:rPr lang="en-GB" sz="1600" dirty="0"/>
              <a:t>.pdf</a:t>
            </a:r>
          </a:p>
          <a:p>
            <a:pPr marL="284400" lvl="1" indent="0">
              <a:spcBef>
                <a:spcPts val="600"/>
              </a:spcBef>
              <a:buNone/>
            </a:pPr>
            <a:r>
              <a:rPr lang="en-GB" sz="1600" dirty="0" smtClean="0"/>
              <a:t>04_Gorer_notes_19631215</a:t>
            </a:r>
            <a:r>
              <a:rPr lang="en-GB" sz="1600" dirty="0"/>
              <a:t>.docx</a:t>
            </a:r>
          </a:p>
          <a:p>
            <a:pPr marL="360000" lvl="1" indent="0">
              <a:spcBef>
                <a:spcPts val="600"/>
              </a:spcBef>
              <a:buNone/>
            </a:pPr>
            <a:endParaRPr lang="en-GB" sz="1600" dirty="0"/>
          </a:p>
        </p:txBody>
      </p:sp>
      <p:sp>
        <p:nvSpPr>
          <p:cNvPr id="7" name="Rectangle 6"/>
          <p:cNvSpPr/>
          <p:nvPr/>
        </p:nvSpPr>
        <p:spPr>
          <a:xfrm>
            <a:off x="674915" y="6215960"/>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4: Data Organization Oregon State University Libraries. Retrieved 11/04/2015 from: </a:t>
            </a:r>
            <a:r>
              <a:rPr lang="en-US" sz="1400" u="sng" dirty="0" smtClean="0">
                <a:hlinkClick r:id="rId3"/>
              </a:rPr>
              <a:t>http://figshare.com/articles/GRAD521_Research_Data_Management_Lectures/1003835</a:t>
            </a:r>
            <a:endParaRPr lang="en-US" sz="1400" dirty="0"/>
          </a:p>
        </p:txBody>
      </p:sp>
    </p:spTree>
    <p:extLst>
      <p:ext uri="{BB962C8B-B14F-4D97-AF65-F5344CB8AC3E}">
        <p14:creationId xmlns:p14="http://schemas.microsoft.com/office/powerpoint/2010/main" val="971149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13484322"/>
              </p:ext>
            </p:extLst>
          </p:nvPr>
        </p:nvGraphicFramePr>
        <p:xfrm>
          <a:off x="5170455" y="2"/>
          <a:ext cx="6467569" cy="6858006"/>
        </p:xfrm>
        <a:graphic>
          <a:graphicData uri="http://schemas.openxmlformats.org/drawingml/2006/table">
            <a:tbl>
              <a:tblPr/>
              <a:tblGrid>
                <a:gridCol w="2204380"/>
                <a:gridCol w="1351743"/>
                <a:gridCol w="1351743"/>
                <a:gridCol w="1559703"/>
              </a:tblGrid>
              <a:tr h="235044">
                <a:tc>
                  <a:txBody>
                    <a:bodyPr/>
                    <a:lstStyle/>
                    <a:p>
                      <a:pPr algn="ctr" fontAlgn="b"/>
                      <a:r>
                        <a:rPr lang="en-US" sz="1200" b="1" i="0" u="none" strike="noStrike" dirty="0">
                          <a:solidFill>
                            <a:srgbClr val="000000"/>
                          </a:solidFill>
                          <a:effectLst/>
                          <a:latin typeface="Calibri"/>
                        </a:rPr>
                        <a:t>US standard</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January 12,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15,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27,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03/27/11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11,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20,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6,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dirty="0">
                          <a:solidFill>
                            <a:srgbClr val="000000"/>
                          </a:solidFill>
                          <a:effectLst/>
                          <a:latin typeface="Calibri"/>
                        </a:rPr>
                        <a:t>July 18,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7,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08/07/11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9,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14,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November 24,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11/24/11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18,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19,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27/02/12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15,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27,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27/04/12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11,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05/11/12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11/05/12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17,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16/07/12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4,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14,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14/09/12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26,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2012-10-26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26/11/12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2012-11-26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8,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22,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2013-01-22</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20,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2013-02-20</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26,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2013-03-26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18,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2013-04-18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23,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2013-05-23</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bl>
          </a:graphicData>
        </a:graphic>
      </p:graphicFrame>
      <p:sp>
        <p:nvSpPr>
          <p:cNvPr id="6" name="TextBox 5"/>
          <p:cNvSpPr txBox="1"/>
          <p:nvPr/>
        </p:nvSpPr>
        <p:spPr>
          <a:xfrm>
            <a:off x="738636" y="3013503"/>
            <a:ext cx="3963413" cy="830997"/>
          </a:xfrm>
          <a:prstGeom prst="rect">
            <a:avLst/>
          </a:prstGeom>
          <a:noFill/>
        </p:spPr>
        <p:txBody>
          <a:bodyPr wrap="square" rtlCol="0">
            <a:spAutoFit/>
          </a:bodyPr>
          <a:lstStyle/>
          <a:p>
            <a:pPr algn="r"/>
            <a:r>
              <a:rPr lang="en-US" sz="2400" dirty="0" smtClean="0"/>
              <a:t>Dates listed in order of collection</a:t>
            </a:r>
            <a:endParaRPr lang="en-US" sz="2400" dirty="0"/>
          </a:p>
        </p:txBody>
      </p:sp>
      <p:sp>
        <p:nvSpPr>
          <p:cNvPr id="9" name="Title 1"/>
          <p:cNvSpPr txBox="1">
            <a:spLocks/>
          </p:cNvSpPr>
          <p:nvPr/>
        </p:nvSpPr>
        <p:spPr>
          <a:xfrm>
            <a:off x="-1" y="1"/>
            <a:ext cx="4485864" cy="2810073"/>
          </a:xfrm>
          <a:prstGeom prst="rect">
            <a:avLst/>
          </a:prstGeom>
          <a:solidFill>
            <a:schemeClr val="tx1">
              <a:lumMod val="65000"/>
              <a:lumOff val="35000"/>
            </a:schemeClr>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lang="en-US" sz="3600" dirty="0" smtClean="0"/>
              <a:t>On using number order</a:t>
            </a:r>
            <a:br>
              <a:rPr lang="en-US" sz="3600" dirty="0" smtClean="0"/>
            </a:br>
            <a:r>
              <a:rPr lang="en-US" sz="3600" dirty="0" smtClean="0"/>
              <a:t>in file names…</a:t>
            </a:r>
            <a:endParaRPr lang="en-US" sz="3600" dirty="0"/>
          </a:p>
        </p:txBody>
      </p:sp>
      <p:sp>
        <p:nvSpPr>
          <p:cNvPr id="10" name="Rectangle 9"/>
          <p:cNvSpPr/>
          <p:nvPr/>
        </p:nvSpPr>
        <p:spPr>
          <a:xfrm>
            <a:off x="5188471" y="0"/>
            <a:ext cx="2179876"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520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36710148"/>
              </p:ext>
            </p:extLst>
          </p:nvPr>
        </p:nvGraphicFramePr>
        <p:xfrm>
          <a:off x="5089527" y="884"/>
          <a:ext cx="6728654" cy="6803082"/>
        </p:xfrm>
        <a:graphic>
          <a:graphicData uri="http://schemas.openxmlformats.org/drawingml/2006/table">
            <a:tbl>
              <a:tblPr/>
              <a:tblGrid>
                <a:gridCol w="2135441"/>
                <a:gridCol w="1531071"/>
                <a:gridCol w="1531071"/>
                <a:gridCol w="1531071"/>
              </a:tblGrid>
              <a:tr h="233161">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27,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2013-06-26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22-07-2013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2013-07-22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2013-08-08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19,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2013-09-19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October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2012-10-26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4"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5" name="TextBox 4"/>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MM/DD/YY,</a:t>
            </a:r>
          </a:p>
          <a:p>
            <a:pPr algn="r"/>
            <a:r>
              <a:rPr lang="en-US" sz="2400" dirty="0" smtClean="0"/>
              <a:t>dates are out of order.</a:t>
            </a:r>
            <a:endParaRPr lang="en-US" sz="2400" dirty="0"/>
          </a:p>
        </p:txBody>
      </p:sp>
      <p:sp>
        <p:nvSpPr>
          <p:cNvPr id="6" name="Rectangle 5"/>
          <p:cNvSpPr/>
          <p:nvPr/>
        </p:nvSpPr>
        <p:spPr>
          <a:xfrm>
            <a:off x="7224220" y="0"/>
            <a:ext cx="1531321"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459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393859299"/>
              </p:ext>
            </p:extLst>
          </p:nvPr>
        </p:nvGraphicFramePr>
        <p:xfrm>
          <a:off x="5420558" y="14394"/>
          <a:ext cx="6001277" cy="6843592"/>
        </p:xfrm>
        <a:graphic>
          <a:graphicData uri="http://schemas.openxmlformats.org/drawingml/2006/table">
            <a:tbl>
              <a:tblPr/>
              <a:tblGrid>
                <a:gridCol w="1904597"/>
                <a:gridCol w="1365560"/>
                <a:gridCol w="1365560"/>
                <a:gridCol w="1365560"/>
              </a:tblGrid>
              <a:tr h="234550">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2013-08-08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8,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10,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2013-12-10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dirty="0">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19,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2013-09-19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a:solidFill>
                            <a:srgbClr val="000000"/>
                          </a:solidFill>
                          <a:effectLst/>
                          <a:latin typeface="Calibri"/>
                        </a:rPr>
                        <a:t>July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22-07-2013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2013-07-22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November 24,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2013-06-26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4" name="TextBox 3"/>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DD/MM/YY,</a:t>
            </a:r>
          </a:p>
          <a:p>
            <a:pPr algn="r"/>
            <a:r>
              <a:rPr lang="en-US" sz="2400" dirty="0" smtClean="0"/>
              <a:t>dates are out of order.</a:t>
            </a:r>
            <a:endParaRPr lang="en-US" sz="2400" dirty="0"/>
          </a:p>
        </p:txBody>
      </p:sp>
      <p:sp>
        <p:nvSpPr>
          <p:cNvPr id="7" name="Rectangle 6"/>
          <p:cNvSpPr/>
          <p:nvPr/>
        </p:nvSpPr>
        <p:spPr>
          <a:xfrm>
            <a:off x="8683480" y="-8"/>
            <a:ext cx="1423224"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007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090914501"/>
              </p:ext>
            </p:extLst>
          </p:nvPr>
        </p:nvGraphicFramePr>
        <p:xfrm>
          <a:off x="5220001" y="0"/>
          <a:ext cx="6526119" cy="6858006"/>
        </p:xfrm>
        <a:graphic>
          <a:graphicData uri="http://schemas.openxmlformats.org/drawingml/2006/table">
            <a:tbl>
              <a:tblPr/>
              <a:tblGrid>
                <a:gridCol w="2071164"/>
                <a:gridCol w="1484985"/>
                <a:gridCol w="1484985"/>
                <a:gridCol w="1484985"/>
              </a:tblGrid>
              <a:tr h="235044">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2012-10-26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2012-11-26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8,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4" name="TextBox 3"/>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YY/MM/DD,</a:t>
            </a:r>
          </a:p>
          <a:p>
            <a:pPr algn="r"/>
            <a:r>
              <a:rPr lang="en-US" sz="2400" dirty="0" smtClean="0"/>
              <a:t>dates are in order.</a:t>
            </a:r>
            <a:endParaRPr lang="en-US" sz="2400" dirty="0"/>
          </a:p>
        </p:txBody>
      </p:sp>
      <p:sp>
        <p:nvSpPr>
          <p:cNvPr id="7" name="Rectangle 6"/>
          <p:cNvSpPr/>
          <p:nvPr/>
        </p:nvSpPr>
        <p:spPr>
          <a:xfrm>
            <a:off x="10286860" y="-8"/>
            <a:ext cx="1459261"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88471" y="0"/>
            <a:ext cx="2053767"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6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156333109"/>
              </p:ext>
            </p:extLst>
          </p:nvPr>
        </p:nvGraphicFramePr>
        <p:xfrm>
          <a:off x="5015904" y="55950"/>
          <a:ext cx="7976299" cy="6858000"/>
        </p:xfrm>
        <a:graphic>
          <a:graphicData uri="http://schemas.openxmlformats.org/presentationml/2006/ole">
            <mc:AlternateContent xmlns:mc="http://schemas.openxmlformats.org/markup-compatibility/2006">
              <mc:Choice xmlns:v="urn:schemas-microsoft-com:vml" Requires="v">
                <p:oleObj spid="_x0000_s1031" name="Document" r:id="rId4" imgW="5638592" imgH="6464062" progId="Word.Document.12">
                  <p:embed/>
                </p:oleObj>
              </mc:Choice>
              <mc:Fallback>
                <p:oleObj name="Document" r:id="rId4" imgW="5638592" imgH="6464062"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904" y="55950"/>
                        <a:ext cx="7976299" cy="6858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1"/>
          <p:cNvSpPr>
            <a:spLocks noGrp="1"/>
          </p:cNvSpPr>
          <p:nvPr>
            <p:ph type="title"/>
          </p:nvPr>
        </p:nvSpPr>
        <p:spPr>
          <a:xfrm>
            <a:off x="-1" y="1"/>
            <a:ext cx="4485864" cy="2810073"/>
          </a:xfrm>
        </p:spPr>
        <p:txBody>
          <a:bodyPr>
            <a:normAutofit/>
          </a:bodyPr>
          <a:lstStyle/>
          <a:p>
            <a:r>
              <a:rPr lang="en-US" sz="3600" dirty="0" smtClean="0"/>
              <a:t>On using</a:t>
            </a:r>
            <a:br>
              <a:rPr lang="en-US" sz="3600" dirty="0" smtClean="0"/>
            </a:br>
            <a:r>
              <a:rPr lang="en-US" sz="3600" dirty="0" smtClean="0"/>
              <a:t>leading zeroes </a:t>
            </a:r>
            <a:br>
              <a:rPr lang="en-US" sz="3600" dirty="0" smtClean="0"/>
            </a:br>
            <a:r>
              <a:rPr lang="en-US" sz="3600" dirty="0" smtClean="0"/>
              <a:t>in file names…</a:t>
            </a:r>
            <a:endParaRPr lang="en-US" sz="3600" dirty="0"/>
          </a:p>
        </p:txBody>
      </p:sp>
      <p:sp>
        <p:nvSpPr>
          <p:cNvPr id="5" name="Rectangle 4"/>
          <p:cNvSpPr/>
          <p:nvPr/>
        </p:nvSpPr>
        <p:spPr>
          <a:xfrm>
            <a:off x="5296562" y="-8"/>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562683" y="-8"/>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851855" y="0"/>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8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Versioning?</a:t>
            </a:r>
            <a:endParaRPr lang="en-US" dirty="0"/>
          </a:p>
        </p:txBody>
      </p:sp>
      <p:sp>
        <p:nvSpPr>
          <p:cNvPr id="3" name="Content Placeholder 2"/>
          <p:cNvSpPr>
            <a:spLocks noGrp="1"/>
          </p:cNvSpPr>
          <p:nvPr>
            <p:ph idx="1"/>
          </p:nvPr>
        </p:nvSpPr>
        <p:spPr/>
        <p:txBody>
          <a:bodyPr/>
          <a:lstStyle/>
          <a:p>
            <a:r>
              <a:rPr lang="en-US" dirty="0" smtClean="0"/>
              <a:t>Turn on versioning or tracking in collaborative documents</a:t>
            </a:r>
          </a:p>
          <a:p>
            <a:pPr lvl="1"/>
            <a:r>
              <a:rPr lang="en-US" dirty="0" smtClean="0"/>
              <a:t>Word documents, excel, </a:t>
            </a:r>
            <a:r>
              <a:rPr lang="en-US" dirty="0" err="1" smtClean="0"/>
              <a:t>etc</a:t>
            </a:r>
            <a:endParaRPr lang="en-US" dirty="0" smtClean="0"/>
          </a:p>
          <a:p>
            <a:pPr lvl="1"/>
            <a:r>
              <a:rPr lang="en-US" dirty="0" smtClean="0"/>
              <a:t>Learn by doing!</a:t>
            </a:r>
            <a:endParaRPr lang="en-US" dirty="0"/>
          </a:p>
          <a:p>
            <a:r>
              <a:rPr lang="en-US" dirty="0" smtClean="0"/>
              <a:t>Turn on versioning for storage utilities </a:t>
            </a:r>
          </a:p>
          <a:p>
            <a:pPr lvl="1"/>
            <a:r>
              <a:rPr lang="en-US" dirty="0" smtClean="0"/>
              <a:t>Wikis</a:t>
            </a:r>
          </a:p>
          <a:p>
            <a:pPr lvl="1"/>
            <a:r>
              <a:rPr lang="en-US" dirty="0" err="1" smtClean="0"/>
              <a:t>GoogleDocs</a:t>
            </a:r>
            <a:endParaRPr lang="en-US" dirty="0"/>
          </a:p>
          <a:p>
            <a:r>
              <a:rPr lang="en-US" dirty="0" smtClean="0"/>
              <a:t>Consider using version control software </a:t>
            </a:r>
            <a:endParaRPr lang="en-US" dirty="0"/>
          </a:p>
          <a:p>
            <a:pPr lvl="1"/>
            <a:r>
              <a:rPr lang="en-US" dirty="0" smtClean="0"/>
              <a:t>Subversion (apache foundation), </a:t>
            </a:r>
            <a:r>
              <a:rPr lang="en-US" dirty="0" err="1" smtClean="0"/>
              <a:t>TortoiseSVN</a:t>
            </a:r>
            <a:r>
              <a:rPr lang="en-US" dirty="0" smtClean="0"/>
              <a:t> (</a:t>
            </a:r>
            <a:r>
              <a:rPr lang="en-US" dirty="0" err="1" smtClean="0"/>
              <a:t>commerical</a:t>
            </a:r>
            <a:r>
              <a:rPr lang="en-US" dirty="0" smtClean="0"/>
              <a:t> subversion), </a:t>
            </a:r>
            <a:r>
              <a:rPr lang="en-US" dirty="0" err="1" smtClean="0"/>
              <a:t>git</a:t>
            </a:r>
            <a:r>
              <a:rPr lang="en-US" dirty="0" smtClean="0"/>
              <a:t> </a:t>
            </a:r>
            <a:r>
              <a:rPr lang="en-US" dirty="0" smtClean="0"/>
              <a:t>(</a:t>
            </a:r>
            <a:r>
              <a:rPr lang="en-US" dirty="0" smtClean="0"/>
              <a:t>Linus Torvalds</a:t>
            </a:r>
            <a:r>
              <a:rPr lang="en-US" dirty="0" smtClean="0"/>
              <a:t>), </a:t>
            </a:r>
            <a:r>
              <a:rPr lang="en-US" dirty="0" err="1" smtClean="0"/>
              <a:t>bitbukkit</a:t>
            </a:r>
            <a:r>
              <a:rPr lang="en-US" dirty="0" smtClean="0"/>
              <a:t> and/or </a:t>
            </a:r>
            <a:r>
              <a:rPr lang="en-US" dirty="0" err="1" smtClean="0"/>
              <a:t>github</a:t>
            </a:r>
            <a:r>
              <a:rPr lang="en-US" dirty="0" smtClean="0"/>
              <a:t> </a:t>
            </a:r>
            <a:r>
              <a:rPr lang="en-US" dirty="0" smtClean="0"/>
              <a:t>(</a:t>
            </a:r>
            <a:r>
              <a:rPr lang="en-US" dirty="0" smtClean="0"/>
              <a:t>really both </a:t>
            </a:r>
            <a:r>
              <a:rPr lang="en-US" dirty="0" smtClean="0"/>
              <a:t>commercial </a:t>
            </a:r>
            <a:r>
              <a:rPr lang="en-US" dirty="0" smtClean="0"/>
              <a:t>versions of </a:t>
            </a:r>
            <a:r>
              <a:rPr lang="en-US" dirty="0" err="1" smtClean="0"/>
              <a:t>git</a:t>
            </a:r>
            <a:r>
              <a:rPr lang="en-US" dirty="0" smtClean="0"/>
              <a:t>)</a:t>
            </a:r>
          </a:p>
          <a:p>
            <a:pPr lvl="1"/>
            <a:r>
              <a:rPr lang="en-US" dirty="0" smtClean="0"/>
              <a:t>Mostly designed for collaborative coding, but . . . </a:t>
            </a:r>
          </a:p>
          <a:p>
            <a:pPr lvl="1"/>
            <a:r>
              <a:rPr lang="en-US" dirty="0" smtClean="0"/>
              <a:t>Check with your lab/colleagues as to their preference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5" name="Content Placeholder 2"/>
          <p:cNvSpPr txBox="1">
            <a:spLocks/>
          </p:cNvSpPr>
          <p:nvPr/>
        </p:nvSpPr>
        <p:spPr>
          <a:xfrm>
            <a:off x="7153276" y="1851970"/>
            <a:ext cx="2935502" cy="1488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General formats</a:t>
            </a:r>
          </a:p>
          <a:p>
            <a:pPr lvl="1"/>
            <a:r>
              <a:rPr lang="en-US" dirty="0">
                <a:solidFill>
                  <a:srgbClr val="FF0000"/>
                </a:solidFill>
              </a:rPr>
              <a:t>proprietary</a:t>
            </a:r>
          </a:p>
          <a:p>
            <a:pPr lvl="1"/>
            <a:r>
              <a:rPr lang="en-US" dirty="0"/>
              <a:t>mixed </a:t>
            </a:r>
          </a:p>
          <a:p>
            <a:pPr lvl="1"/>
            <a:r>
              <a:rPr lang="en-US" dirty="0">
                <a:solidFill>
                  <a:schemeClr val="accent6">
                    <a:lumMod val="75000"/>
                  </a:schemeClr>
                </a:solidFill>
              </a:rPr>
              <a:t>open</a:t>
            </a:r>
            <a:r>
              <a:rPr lang="en-US" dirty="0"/>
              <a:t> </a:t>
            </a:r>
          </a:p>
          <a:p>
            <a:pPr marL="0" indent="0">
              <a:buNone/>
            </a:pPr>
            <a:endParaRPr lang="en-US" dirty="0"/>
          </a:p>
          <a:p>
            <a:pPr marL="0" indent="0">
              <a:buNone/>
            </a:pPr>
            <a:endParaRPr lang="en-US" dirty="0"/>
          </a:p>
        </p:txBody>
      </p:sp>
      <p:sp>
        <p:nvSpPr>
          <p:cNvPr id="6" name="Content Placeholder 5"/>
          <p:cNvSpPr>
            <a:spLocks noGrp="1"/>
          </p:cNvSpPr>
          <p:nvPr>
            <p:ph sz="half" idx="1"/>
          </p:nvPr>
        </p:nvSpPr>
        <p:spPr>
          <a:xfrm>
            <a:off x="2320238" y="1851969"/>
            <a:ext cx="4827630" cy="3397400"/>
          </a:xfrm>
        </p:spPr>
        <p:txBody>
          <a:bodyPr>
            <a:normAutofit/>
          </a:bodyPr>
          <a:lstStyle/>
          <a:p>
            <a:r>
              <a:rPr lang="en-US" sz="2000" dirty="0"/>
              <a:t>Text: 		</a:t>
            </a:r>
            <a:r>
              <a:rPr lang="en-US" sz="2000" dirty="0">
                <a:solidFill>
                  <a:srgbClr val="FF0000"/>
                </a:solidFill>
              </a:rPr>
              <a:t>doc</a:t>
            </a:r>
            <a:r>
              <a:rPr lang="en-US" sz="2000" dirty="0"/>
              <a:t>, </a:t>
            </a:r>
            <a:r>
              <a:rPr lang="en-US" sz="2000" dirty="0" err="1"/>
              <a:t>docx</a:t>
            </a:r>
            <a:r>
              <a:rPr lang="en-US" sz="2000" dirty="0"/>
              <a:t>, </a:t>
            </a:r>
            <a:r>
              <a:rPr lang="en-US" sz="2000" dirty="0">
                <a:solidFill>
                  <a:schemeClr val="accent6">
                    <a:lumMod val="75000"/>
                  </a:schemeClr>
                </a:solidFill>
              </a:rPr>
              <a:t>rtf</a:t>
            </a:r>
            <a:r>
              <a:rPr lang="en-US" sz="2000" dirty="0"/>
              <a:t>, </a:t>
            </a:r>
            <a:r>
              <a:rPr lang="en-US" sz="2000" dirty="0" err="1">
                <a:solidFill>
                  <a:schemeClr val="accent6">
                    <a:lumMod val="75000"/>
                  </a:schemeClr>
                </a:solidFill>
              </a:rPr>
              <a:t>odt</a:t>
            </a:r>
            <a:r>
              <a:rPr lang="en-US" sz="2000" dirty="0"/>
              <a:t>, </a:t>
            </a:r>
            <a:r>
              <a:rPr lang="en-US" sz="2000" dirty="0">
                <a:solidFill>
                  <a:srgbClr val="FF0000"/>
                </a:solidFill>
              </a:rPr>
              <a:t>pages</a:t>
            </a:r>
          </a:p>
          <a:p>
            <a:r>
              <a:rPr lang="en-US" sz="2000" dirty="0"/>
              <a:t>Tabular: 	</a:t>
            </a:r>
            <a:r>
              <a:rPr lang="en-US" sz="2000" dirty="0" err="1">
                <a:solidFill>
                  <a:srgbClr val="FF0000"/>
                </a:solidFill>
              </a:rPr>
              <a:t>xls</a:t>
            </a:r>
            <a:r>
              <a:rPr lang="en-US" sz="2000" dirty="0"/>
              <a:t>, </a:t>
            </a:r>
            <a:r>
              <a:rPr lang="en-US" sz="2000" dirty="0" err="1"/>
              <a:t>xlsx</a:t>
            </a:r>
            <a:r>
              <a:rPr lang="en-US" sz="2000" dirty="0"/>
              <a:t>, </a:t>
            </a:r>
            <a:r>
              <a:rPr lang="en-US" sz="2000" dirty="0">
                <a:solidFill>
                  <a:srgbClr val="FF0000"/>
                </a:solidFill>
              </a:rPr>
              <a:t>numbers</a:t>
            </a:r>
            <a:r>
              <a:rPr lang="en-US" sz="2000" dirty="0"/>
              <a:t>, dbf</a:t>
            </a:r>
          </a:p>
          <a:p>
            <a:r>
              <a:rPr lang="en-US" sz="2000" dirty="0"/>
              <a:t>Stat:		</a:t>
            </a:r>
            <a:r>
              <a:rPr lang="en-US" sz="2000" dirty="0" err="1" smtClean="0">
                <a:solidFill>
                  <a:srgbClr val="FF0000"/>
                </a:solidFill>
              </a:rPr>
              <a:t>spss</a:t>
            </a:r>
            <a:r>
              <a:rPr lang="en-US" sz="2000" dirty="0" smtClean="0"/>
              <a:t>, </a:t>
            </a:r>
            <a:r>
              <a:rPr lang="en-US" sz="2000" dirty="0" err="1" smtClean="0">
                <a:solidFill>
                  <a:srgbClr val="FF0000"/>
                </a:solidFill>
              </a:rPr>
              <a:t>sas</a:t>
            </a:r>
            <a:r>
              <a:rPr lang="en-US" sz="2000" dirty="0"/>
              <a:t>, </a:t>
            </a:r>
            <a:r>
              <a:rPr lang="en-US" sz="2000" dirty="0" err="1">
                <a:solidFill>
                  <a:schemeClr val="accent6">
                    <a:lumMod val="75000"/>
                  </a:schemeClr>
                </a:solidFill>
              </a:rPr>
              <a:t>jmp</a:t>
            </a:r>
            <a:r>
              <a:rPr lang="en-US" sz="2000" dirty="0"/>
              <a:t>,</a:t>
            </a:r>
            <a:r>
              <a:rPr lang="en-US" sz="2000" dirty="0">
                <a:solidFill>
                  <a:schemeClr val="accent6">
                    <a:lumMod val="75000"/>
                  </a:schemeClr>
                </a:solidFill>
              </a:rPr>
              <a:t> </a:t>
            </a:r>
            <a:r>
              <a:rPr lang="en-US" sz="2000" dirty="0" err="1">
                <a:solidFill>
                  <a:schemeClr val="accent6">
                    <a:lumMod val="75000"/>
                  </a:schemeClr>
                </a:solidFill>
              </a:rPr>
              <a:t>rdata</a:t>
            </a:r>
            <a:endParaRPr lang="en-US" sz="2000" dirty="0">
              <a:solidFill>
                <a:schemeClr val="accent6">
                  <a:lumMod val="75000"/>
                </a:schemeClr>
              </a:solidFill>
            </a:endParaRPr>
          </a:p>
          <a:p>
            <a:r>
              <a:rPr lang="en-US" sz="2000" dirty="0"/>
              <a:t>Images: 	</a:t>
            </a:r>
            <a:r>
              <a:rPr lang="en-US" sz="2000" u="sng" dirty="0"/>
              <a:t>jpg</a:t>
            </a:r>
            <a:r>
              <a:rPr lang="en-US" sz="2000" dirty="0"/>
              <a:t>, </a:t>
            </a:r>
            <a:r>
              <a:rPr lang="en-US" sz="2000" dirty="0">
                <a:solidFill>
                  <a:schemeClr val="accent6">
                    <a:lumMod val="75000"/>
                  </a:schemeClr>
                </a:solidFill>
              </a:rPr>
              <a:t>tiff</a:t>
            </a:r>
            <a:r>
              <a:rPr lang="en-US" sz="2000" dirty="0"/>
              <a:t>, </a:t>
            </a:r>
            <a:r>
              <a:rPr lang="en-US" sz="2000" dirty="0" err="1">
                <a:solidFill>
                  <a:schemeClr val="accent6">
                    <a:lumMod val="75000"/>
                  </a:schemeClr>
                </a:solidFill>
              </a:rPr>
              <a:t>svg</a:t>
            </a:r>
            <a:r>
              <a:rPr lang="en-US" sz="2000" dirty="0"/>
              <a:t>, </a:t>
            </a:r>
            <a:r>
              <a:rPr lang="en-US" sz="2000" dirty="0" err="1">
                <a:solidFill>
                  <a:schemeClr val="accent6">
                    <a:lumMod val="75000"/>
                  </a:schemeClr>
                </a:solidFill>
              </a:rPr>
              <a:t>png</a:t>
            </a:r>
            <a:r>
              <a:rPr lang="en-US" sz="2000" dirty="0"/>
              <a:t>, </a:t>
            </a:r>
            <a:r>
              <a:rPr lang="en-US" sz="2000" u="sng" dirty="0">
                <a:solidFill>
                  <a:srgbClr val="FF0000"/>
                </a:solidFill>
              </a:rPr>
              <a:t>gif</a:t>
            </a:r>
            <a:r>
              <a:rPr lang="en-US" sz="2000" dirty="0"/>
              <a:t>, </a:t>
            </a:r>
            <a:r>
              <a:rPr lang="en-US" sz="2000" u="sng" dirty="0">
                <a:solidFill>
                  <a:schemeClr val="accent6">
                    <a:lumMod val="75000"/>
                  </a:schemeClr>
                </a:solidFill>
              </a:rPr>
              <a:t>bmp</a:t>
            </a:r>
          </a:p>
          <a:p>
            <a:r>
              <a:rPr lang="en-US" sz="2000" dirty="0"/>
              <a:t>Geographic:	</a:t>
            </a:r>
            <a:r>
              <a:rPr lang="en-US" sz="2000" dirty="0" err="1">
                <a:solidFill>
                  <a:srgbClr val="FF0000"/>
                </a:solidFill>
              </a:rPr>
              <a:t>shp</a:t>
            </a:r>
            <a:r>
              <a:rPr lang="en-US" sz="2000" dirty="0"/>
              <a:t>, </a:t>
            </a:r>
            <a:r>
              <a:rPr lang="en-US" sz="2000" dirty="0" err="1">
                <a:solidFill>
                  <a:schemeClr val="accent6">
                    <a:lumMod val="75000"/>
                  </a:schemeClr>
                </a:solidFill>
              </a:rPr>
              <a:t>geotiff</a:t>
            </a:r>
            <a:r>
              <a:rPr lang="en-US" sz="2000" dirty="0"/>
              <a:t>, </a:t>
            </a:r>
            <a:r>
              <a:rPr lang="en-US" sz="2000" dirty="0" err="1">
                <a:solidFill>
                  <a:schemeClr val="accent6">
                    <a:lumMod val="75000"/>
                  </a:schemeClr>
                </a:solidFill>
              </a:rPr>
              <a:t>kml</a:t>
            </a:r>
            <a:r>
              <a:rPr lang="en-US" sz="2000" dirty="0"/>
              <a:t>, </a:t>
            </a:r>
            <a:r>
              <a:rPr lang="en-US" sz="2000" dirty="0" err="1">
                <a:solidFill>
                  <a:schemeClr val="accent6">
                    <a:lumMod val="75000"/>
                  </a:schemeClr>
                </a:solidFill>
              </a:rPr>
              <a:t>kmz</a:t>
            </a:r>
            <a:r>
              <a:rPr lang="en-US" sz="2000" dirty="0"/>
              <a:t>, </a:t>
            </a:r>
            <a:r>
              <a:rPr lang="en-US" sz="2000" dirty="0" err="1">
                <a:solidFill>
                  <a:srgbClr val="FF0000"/>
                </a:solidFill>
              </a:rPr>
              <a:t>gdb</a:t>
            </a:r>
            <a:endParaRPr lang="en-US" sz="2000" dirty="0">
              <a:solidFill>
                <a:srgbClr val="FF0000"/>
              </a:solidFill>
            </a:endParaRPr>
          </a:p>
          <a:p>
            <a:r>
              <a:rPr lang="en-US" sz="2000" dirty="0"/>
              <a:t>Video:		</a:t>
            </a:r>
            <a:r>
              <a:rPr lang="en-US" sz="2000" i="1" dirty="0">
                <a:solidFill>
                  <a:schemeClr val="accent6">
                    <a:lumMod val="75000"/>
                  </a:schemeClr>
                </a:solidFill>
              </a:rPr>
              <a:t>mp4</a:t>
            </a:r>
            <a:r>
              <a:rPr lang="en-US" sz="2000" dirty="0"/>
              <a:t>, </a:t>
            </a:r>
            <a:r>
              <a:rPr lang="en-US" sz="2000" i="1" dirty="0" err="1">
                <a:solidFill>
                  <a:srgbClr val="FF0000"/>
                </a:solidFill>
              </a:rPr>
              <a:t>mov</a:t>
            </a:r>
            <a:r>
              <a:rPr lang="en-US" sz="2000" dirty="0"/>
              <a:t>, </a:t>
            </a:r>
            <a:r>
              <a:rPr lang="en-US" sz="2000" i="1" dirty="0" err="1">
                <a:solidFill>
                  <a:srgbClr val="FF0000"/>
                </a:solidFill>
              </a:rPr>
              <a:t>avi</a:t>
            </a:r>
            <a:r>
              <a:rPr lang="en-US" sz="2000" dirty="0"/>
              <a:t>, </a:t>
            </a:r>
            <a:r>
              <a:rPr lang="en-US" sz="2000" i="1" u="sng" dirty="0" err="1">
                <a:solidFill>
                  <a:schemeClr val="accent6">
                    <a:lumMod val="75000"/>
                  </a:schemeClr>
                </a:solidFill>
              </a:rPr>
              <a:t>ogg</a:t>
            </a:r>
            <a:endParaRPr lang="en-US" sz="2000" i="1" u="sng" dirty="0">
              <a:solidFill>
                <a:schemeClr val="accent6">
                  <a:lumMod val="75000"/>
                </a:schemeClr>
              </a:solidFill>
            </a:endParaRPr>
          </a:p>
          <a:p>
            <a:r>
              <a:rPr lang="en-US" sz="2000" dirty="0"/>
              <a:t>Music:	</a:t>
            </a:r>
            <a:r>
              <a:rPr lang="en-US" sz="2000" u="sng" dirty="0" smtClean="0">
                <a:solidFill>
                  <a:schemeClr val="accent6">
                    <a:lumMod val="75000"/>
                  </a:schemeClr>
                </a:solidFill>
              </a:rPr>
              <a:t>mp3</a:t>
            </a:r>
            <a:r>
              <a:rPr lang="en-US" sz="2000" dirty="0"/>
              <a:t>, </a:t>
            </a:r>
            <a:r>
              <a:rPr lang="en-US" sz="2000" i="1" dirty="0">
                <a:solidFill>
                  <a:srgbClr val="FF0000"/>
                </a:solidFill>
              </a:rPr>
              <a:t>wav</a:t>
            </a:r>
            <a:r>
              <a:rPr lang="en-US" sz="2000" i="1" dirty="0"/>
              <a:t>,</a:t>
            </a:r>
            <a:r>
              <a:rPr lang="en-US" sz="2000" dirty="0"/>
              <a:t> </a:t>
            </a:r>
            <a:r>
              <a:rPr lang="en-US" sz="2000" i="1" dirty="0">
                <a:solidFill>
                  <a:schemeClr val="accent6">
                    <a:lumMod val="75000"/>
                  </a:schemeClr>
                </a:solidFill>
              </a:rPr>
              <a:t>m4a</a:t>
            </a:r>
            <a:r>
              <a:rPr lang="en-US" sz="2000" i="1" dirty="0"/>
              <a:t>, </a:t>
            </a:r>
            <a:r>
              <a:rPr lang="en-US" sz="2000" i="1" dirty="0" err="1">
                <a:solidFill>
                  <a:srgbClr val="FF0000"/>
                </a:solidFill>
              </a:rPr>
              <a:t>aiff</a:t>
            </a:r>
            <a:endParaRPr lang="en-US" sz="2000" i="1" dirty="0">
              <a:solidFill>
                <a:srgbClr val="FF0000"/>
              </a:solidFill>
            </a:endParaRPr>
          </a:p>
          <a:p>
            <a:r>
              <a:rPr lang="en-US" sz="2000" dirty="0"/>
              <a:t>Plain text:	</a:t>
            </a:r>
            <a:r>
              <a:rPr lang="en-US" sz="2000" dirty="0">
                <a:solidFill>
                  <a:schemeClr val="accent6">
                    <a:lumMod val="75000"/>
                  </a:schemeClr>
                </a:solidFill>
              </a:rPr>
              <a:t>txt</a:t>
            </a:r>
            <a:r>
              <a:rPr lang="en-US" sz="2000" dirty="0"/>
              <a:t>, </a:t>
            </a:r>
            <a:r>
              <a:rPr lang="en-US" sz="2000" dirty="0">
                <a:solidFill>
                  <a:schemeClr val="accent6">
                    <a:lumMod val="75000"/>
                  </a:schemeClr>
                </a:solidFill>
              </a:rPr>
              <a:t>csv</a:t>
            </a:r>
            <a:r>
              <a:rPr lang="en-US" sz="2000" dirty="0"/>
              <a:t>, </a:t>
            </a:r>
            <a:r>
              <a:rPr lang="en-US" sz="2000" dirty="0" err="1">
                <a:solidFill>
                  <a:schemeClr val="accent6">
                    <a:lumMod val="75000"/>
                  </a:schemeClr>
                </a:solidFill>
              </a:rPr>
              <a:t>json</a:t>
            </a:r>
            <a:r>
              <a:rPr lang="en-US" sz="2000" dirty="0"/>
              <a:t>, </a:t>
            </a:r>
            <a:r>
              <a:rPr lang="en-US" sz="2000" dirty="0">
                <a:solidFill>
                  <a:schemeClr val="accent6">
                    <a:lumMod val="75000"/>
                  </a:schemeClr>
                </a:solidFill>
              </a:rPr>
              <a:t>html</a:t>
            </a:r>
            <a:r>
              <a:rPr lang="en-US" sz="2000" dirty="0"/>
              <a:t>, </a:t>
            </a:r>
            <a:r>
              <a:rPr lang="en-US" sz="2000" dirty="0">
                <a:solidFill>
                  <a:schemeClr val="accent6">
                    <a:lumMod val="75000"/>
                  </a:schemeClr>
                </a:solidFill>
              </a:rPr>
              <a:t>xml </a:t>
            </a:r>
          </a:p>
        </p:txBody>
      </p:sp>
      <p:sp>
        <p:nvSpPr>
          <p:cNvPr id="7" name="Rectangle 6"/>
          <p:cNvSpPr/>
          <p:nvPr/>
        </p:nvSpPr>
        <p:spPr>
          <a:xfrm>
            <a:off x="7153276" y="3641822"/>
            <a:ext cx="2402616" cy="1384995"/>
          </a:xfrm>
          <a:prstGeom prst="rect">
            <a:avLst/>
          </a:prstGeom>
        </p:spPr>
        <p:txBody>
          <a:bodyPr wrap="square">
            <a:spAutoFit/>
          </a:bodyPr>
          <a:lstStyle/>
          <a:p>
            <a:r>
              <a:rPr lang="en-US" sz="2400" dirty="0"/>
              <a:t>Compression</a:t>
            </a:r>
          </a:p>
          <a:p>
            <a:pPr lvl="1"/>
            <a:r>
              <a:rPr lang="en-US" sz="2000" u="sng" dirty="0" err="1"/>
              <a:t>lossy</a:t>
            </a:r>
            <a:endParaRPr lang="en-US" sz="2000" u="sng" dirty="0"/>
          </a:p>
          <a:p>
            <a:pPr lvl="1"/>
            <a:r>
              <a:rPr lang="en-US" sz="2000" i="1" dirty="0"/>
              <a:t>depends</a:t>
            </a:r>
            <a:r>
              <a:rPr lang="en-US" sz="2000" dirty="0"/>
              <a:t> </a:t>
            </a:r>
          </a:p>
          <a:p>
            <a:pPr lvl="1"/>
            <a:r>
              <a:rPr lang="en-US" sz="2000" dirty="0"/>
              <a:t>lossless</a:t>
            </a:r>
          </a:p>
        </p:txBody>
      </p:sp>
    </p:spTree>
    <p:extLst>
      <p:ext uri="{BB962C8B-B14F-4D97-AF65-F5344CB8AC3E}">
        <p14:creationId xmlns:p14="http://schemas.microsoft.com/office/powerpoint/2010/main" val="2792138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Naming</a:t>
            </a:r>
            <a:endParaRPr lang="en-US" dirty="0"/>
          </a:p>
        </p:txBody>
      </p:sp>
      <p:sp>
        <p:nvSpPr>
          <p:cNvPr id="6" name="Content Placeholder 5"/>
          <p:cNvSpPr>
            <a:spLocks noGrp="1"/>
          </p:cNvSpPr>
          <p:nvPr>
            <p:ph idx="1"/>
          </p:nvPr>
        </p:nvSpPr>
        <p:spPr>
          <a:xfrm>
            <a:off x="3599260" y="1825625"/>
            <a:ext cx="6903720" cy="4351338"/>
          </a:xfrm>
        </p:spPr>
        <p:txBody>
          <a:bodyPr/>
          <a:lstStyle/>
          <a:p>
            <a:r>
              <a:rPr lang="en-US" dirty="0" smtClean="0"/>
              <a:t>Photos</a:t>
            </a:r>
          </a:p>
          <a:p>
            <a:r>
              <a:rPr lang="en-US" dirty="0" smtClean="0"/>
              <a:t>Instrument data</a:t>
            </a:r>
          </a:p>
          <a:p>
            <a:r>
              <a:rPr lang="en-US" dirty="0" smtClean="0"/>
              <a:t>Moving files across languages (human)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Tools for File </a:t>
            </a:r>
            <a:r>
              <a:rPr lang="en-US" dirty="0" smtClean="0"/>
              <a:t>Management: bulk rename</a:t>
            </a:r>
            <a:endParaRPr lang="en-US" dirty="0"/>
          </a:p>
        </p:txBody>
      </p:sp>
      <p:sp>
        <p:nvSpPr>
          <p:cNvPr id="6" name="Content Placeholder 5"/>
          <p:cNvSpPr>
            <a:spLocks noGrp="1"/>
          </p:cNvSpPr>
          <p:nvPr>
            <p:ph idx="1"/>
          </p:nvPr>
        </p:nvSpPr>
        <p:spPr>
          <a:xfrm>
            <a:off x="1972914" y="1565782"/>
            <a:ext cx="9380885" cy="4611181"/>
          </a:xfrm>
        </p:spPr>
        <p:txBody>
          <a:bodyPr>
            <a:normAutofit fontScale="92500" lnSpcReduction="20000"/>
          </a:bodyPr>
          <a:lstStyle/>
          <a:p>
            <a:pPr>
              <a:buNone/>
            </a:pPr>
            <a:r>
              <a:rPr lang="en-US" dirty="0" smtClean="0"/>
              <a:t/>
            </a:r>
            <a:br>
              <a:rPr lang="en-US" dirty="0" smtClean="0"/>
            </a:br>
            <a:r>
              <a:rPr lang="en-US" b="1" dirty="0" smtClean="0"/>
              <a:t>Windows:</a:t>
            </a:r>
          </a:p>
          <a:p>
            <a:pPr lvl="1"/>
            <a:r>
              <a:rPr lang="en-US" dirty="0" smtClean="0"/>
              <a:t>Ant </a:t>
            </a:r>
            <a:r>
              <a:rPr lang="en-US" dirty="0" err="1" smtClean="0"/>
              <a:t>Renamer</a:t>
            </a:r>
            <a:r>
              <a:rPr lang="en-US" dirty="0" smtClean="0"/>
              <a:t> (</a:t>
            </a:r>
            <a:r>
              <a:rPr lang="en-US" dirty="0" smtClean="0">
                <a:hlinkClick r:id="rId2"/>
              </a:rPr>
              <a:t>www.antp.be/software/renamer</a:t>
            </a:r>
            <a:r>
              <a:rPr lang="en-US" dirty="0" smtClean="0"/>
              <a:t>)</a:t>
            </a:r>
          </a:p>
          <a:p>
            <a:pPr lvl="1"/>
            <a:r>
              <a:rPr lang="en-US" dirty="0" err="1" smtClean="0"/>
              <a:t>RenameIT</a:t>
            </a:r>
            <a:r>
              <a:rPr lang="en-US" dirty="0" smtClean="0"/>
              <a:t> (</a:t>
            </a:r>
            <a:r>
              <a:rPr lang="en-US" dirty="0" smtClean="0">
                <a:hlinkClick r:id="rId3"/>
              </a:rPr>
              <a:t>sourceforge.net/</a:t>
            </a:r>
            <a:r>
              <a:rPr lang="en-US" dirty="0" err="1" smtClean="0">
                <a:hlinkClick r:id="rId3"/>
              </a:rPr>
              <a:t>prpjects</a:t>
            </a:r>
            <a:r>
              <a:rPr lang="en-US" dirty="0" smtClean="0">
                <a:hlinkClick r:id="rId3"/>
              </a:rPr>
              <a:t>/</a:t>
            </a:r>
            <a:r>
              <a:rPr lang="en-US" dirty="0" err="1" smtClean="0">
                <a:hlinkClick r:id="rId3"/>
              </a:rPr>
              <a:t>renameit</a:t>
            </a:r>
            <a:r>
              <a:rPr lang="en-US" dirty="0" smtClean="0"/>
              <a:t>)</a:t>
            </a:r>
          </a:p>
          <a:p>
            <a:pPr lvl="1"/>
            <a:r>
              <a:rPr lang="en-US" dirty="0" smtClean="0"/>
              <a:t>Bulk Rename Utility (</a:t>
            </a:r>
            <a:r>
              <a:rPr lang="en-US" dirty="0" smtClean="0">
                <a:hlinkClick r:id="rId4"/>
              </a:rPr>
              <a:t>www.bulkrenameutility.co.uk/</a:t>
            </a:r>
            <a:r>
              <a:rPr lang="en-US" dirty="0" smtClean="0"/>
              <a:t>)</a:t>
            </a:r>
          </a:p>
          <a:p>
            <a:pPr>
              <a:buNone/>
            </a:pPr>
            <a:r>
              <a:rPr lang="en-US" dirty="0" smtClean="0"/>
              <a:t/>
            </a:r>
            <a:br>
              <a:rPr lang="en-US" dirty="0" smtClean="0"/>
            </a:br>
            <a:r>
              <a:rPr lang="en-US" b="1" dirty="0" smtClean="0"/>
              <a:t>Mac:</a:t>
            </a:r>
          </a:p>
          <a:p>
            <a:pPr lvl="1"/>
            <a:r>
              <a:rPr lang="en-US" dirty="0" smtClean="0"/>
              <a:t>Renamer4Mac (</a:t>
            </a:r>
            <a:r>
              <a:rPr lang="en-US" dirty="0" smtClean="0">
                <a:hlinkClick r:id="rId5"/>
              </a:rPr>
              <a:t>renamer4mac.com/</a:t>
            </a:r>
            <a:r>
              <a:rPr lang="en-US" dirty="0" smtClean="0"/>
              <a:t>)</a:t>
            </a:r>
          </a:p>
          <a:p>
            <a:pPr lvl="1"/>
            <a:r>
              <a:rPr lang="en-US" dirty="0" smtClean="0"/>
              <a:t>Name Changer (</a:t>
            </a:r>
            <a:r>
              <a:rPr lang="en-US" dirty="0" smtClean="0">
                <a:hlinkClick r:id="rId6"/>
              </a:rPr>
              <a:t>mrrsoftware.com/namechanger/</a:t>
            </a:r>
            <a:r>
              <a:rPr lang="en-US" dirty="0" smtClean="0"/>
              <a:t>)</a:t>
            </a:r>
          </a:p>
          <a:p>
            <a:pPr lvl="1"/>
            <a:r>
              <a:rPr lang="en-US" dirty="0" smtClean="0"/>
              <a:t>Name </a:t>
            </a:r>
            <a:r>
              <a:rPr lang="en-US" dirty="0" err="1" smtClean="0"/>
              <a:t>Mangler</a:t>
            </a:r>
            <a:r>
              <a:rPr lang="en-US" dirty="0" smtClean="0"/>
              <a:t> (</a:t>
            </a:r>
            <a:r>
              <a:rPr lang="en-US" dirty="0">
                <a:hlinkClick r:id="rId7"/>
              </a:rPr>
              <a:t>http://manytricks.com/namemangler</a:t>
            </a:r>
            <a:r>
              <a:rPr lang="en-US" dirty="0" smtClean="0">
                <a:hlinkClick r:id="rId7"/>
              </a:rPr>
              <a:t>/</a:t>
            </a:r>
            <a:r>
              <a:rPr lang="en-US" dirty="0" smtClean="0"/>
              <a:t>)</a:t>
            </a:r>
          </a:p>
          <a:p>
            <a:pPr>
              <a:buNone/>
            </a:pPr>
            <a:r>
              <a:rPr lang="en-US" dirty="0" smtClean="0"/>
              <a:t/>
            </a:r>
            <a:br>
              <a:rPr lang="en-US" dirty="0" smtClean="0"/>
            </a:br>
            <a:r>
              <a:rPr lang="en-US" b="1" dirty="0" smtClean="0"/>
              <a:t>Linux:</a:t>
            </a:r>
          </a:p>
          <a:p>
            <a:pPr lvl="1"/>
            <a:r>
              <a:rPr lang="en-US" dirty="0" smtClean="0"/>
              <a:t>GNOME Commander (</a:t>
            </a:r>
            <a:r>
              <a:rPr lang="en-US" dirty="0" smtClean="0">
                <a:hlinkClick r:id="rId8"/>
              </a:rPr>
              <a:t>www.nongnu.org/gcmd/</a:t>
            </a:r>
            <a:r>
              <a:rPr lang="en-US" dirty="0" smtClean="0"/>
              <a:t>)</a:t>
            </a:r>
          </a:p>
          <a:p>
            <a:pPr lvl="1"/>
            <a:r>
              <a:rPr lang="en-US" dirty="0" err="1" smtClean="0"/>
              <a:t>GPRename</a:t>
            </a:r>
            <a:r>
              <a:rPr lang="en-US" dirty="0" smtClean="0"/>
              <a:t> (</a:t>
            </a:r>
            <a:r>
              <a:rPr lang="en-US" dirty="0" smtClean="0">
                <a:hlinkClick r:id="rId9"/>
              </a:rPr>
              <a:t>http://gprename.sourceforge.net/</a:t>
            </a:r>
            <a:r>
              <a:rPr lang="en-US" dirty="0" smtClean="0"/>
              <a:t>)</a:t>
            </a:r>
          </a:p>
          <a:p>
            <a:pPr>
              <a:buNone/>
            </a:pPr>
            <a:r>
              <a:rPr lang="en-US" dirty="0" smtClean="0"/>
              <a:t/>
            </a:r>
            <a:br>
              <a:rPr lang="en-US" dirty="0" smtClean="0"/>
            </a:br>
            <a:r>
              <a:rPr lang="en-US" b="1" dirty="0" smtClean="0"/>
              <a:t>Unix: </a:t>
            </a:r>
            <a:r>
              <a:rPr lang="en-US" dirty="0" smtClean="0"/>
              <a:t>The use of the </a:t>
            </a:r>
            <a:r>
              <a:rPr lang="en-US" b="1" dirty="0" err="1" smtClean="0"/>
              <a:t>grep</a:t>
            </a:r>
            <a:r>
              <a:rPr lang="en-US" dirty="0" smtClean="0"/>
              <a:t> command to search for regular expressions</a:t>
            </a:r>
          </a:p>
          <a:p>
            <a:endParaRPr lang="en-US" dirty="0"/>
          </a:p>
        </p:txBody>
      </p:sp>
      <p:sp>
        <p:nvSpPr>
          <p:cNvPr id="7" name="Rectangle 6"/>
          <p:cNvSpPr/>
          <p:nvPr/>
        </p:nvSpPr>
        <p:spPr>
          <a:xfrm>
            <a:off x="5765077" y="6326353"/>
            <a:ext cx="3866251" cy="307777"/>
          </a:xfrm>
          <a:prstGeom prst="rect">
            <a:avLst/>
          </a:prstGeom>
        </p:spPr>
        <p:txBody>
          <a:bodyPr wrap="none">
            <a:spAutoFit/>
          </a:bodyPr>
          <a:lstStyle/>
          <a:p>
            <a:r>
              <a:rPr lang="en-US" sz="1400" dirty="0" smtClean="0">
                <a:solidFill>
                  <a:schemeClr val="tx1">
                    <a:lumMod val="65000"/>
                    <a:lumOff val="35000"/>
                  </a:schemeClr>
                </a:solidFill>
              </a:rPr>
              <a:t>http://datalib.edina.ac.uk/mantra/organisingdata/</a:t>
            </a:r>
            <a:endParaRPr lang="en-US" sz="1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753"/>
            <a:ext cx="10515600" cy="1325563"/>
          </a:xfrm>
        </p:spPr>
        <p:txBody>
          <a:bodyPr/>
          <a:lstStyle/>
          <a:p>
            <a:r>
              <a:rPr lang="en-US" dirty="0" smtClean="0"/>
              <a:t>File-tagging: a *new* approach?</a:t>
            </a:r>
            <a:endParaRPr lang="en-US" dirty="0"/>
          </a:p>
        </p:txBody>
      </p:sp>
      <p:sp>
        <p:nvSpPr>
          <p:cNvPr id="3" name="Content Placeholder 2"/>
          <p:cNvSpPr>
            <a:spLocks noGrp="1"/>
          </p:cNvSpPr>
          <p:nvPr>
            <p:ph sz="half" idx="1"/>
          </p:nvPr>
        </p:nvSpPr>
        <p:spPr>
          <a:xfrm>
            <a:off x="3677920" y="1521316"/>
            <a:ext cx="7675880" cy="4621589"/>
          </a:xfrm>
        </p:spPr>
        <p:txBody>
          <a:bodyPr>
            <a:normAutofit/>
          </a:bodyPr>
          <a:lstStyle/>
          <a:p>
            <a:pPr marL="0" indent="0">
              <a:spcBef>
                <a:spcPts val="0"/>
              </a:spcBef>
              <a:spcAft>
                <a:spcPts val="600"/>
              </a:spcAft>
              <a:buNone/>
            </a:pPr>
            <a:r>
              <a:rPr lang="en-US" dirty="0" smtClean="0"/>
              <a:t>Think about your music library</a:t>
            </a:r>
          </a:p>
          <a:p>
            <a:pPr marL="0" indent="0">
              <a:spcBef>
                <a:spcPts val="0"/>
              </a:spcBef>
              <a:spcAft>
                <a:spcPts val="600"/>
              </a:spcAft>
              <a:buNone/>
            </a:pPr>
            <a:r>
              <a:rPr lang="en-US" dirty="0" smtClean="0"/>
              <a:t>Think about article keywords</a:t>
            </a:r>
          </a:p>
          <a:p>
            <a:pPr marL="0" indent="0">
              <a:spcBef>
                <a:spcPts val="0"/>
              </a:spcBef>
              <a:spcAft>
                <a:spcPts val="600"/>
              </a:spcAft>
              <a:buNone/>
            </a:pPr>
            <a:r>
              <a:rPr lang="en-US" dirty="0" smtClean="0"/>
              <a:t>Part of the </a:t>
            </a:r>
            <a:r>
              <a:rPr lang="en-US" dirty="0" smtClean="0">
                <a:hlinkClick r:id="rId3"/>
              </a:rPr>
              <a:t>semantic web</a:t>
            </a:r>
            <a:r>
              <a:rPr lang="en-US" dirty="0" smtClean="0"/>
              <a:t> conversation</a:t>
            </a:r>
          </a:p>
          <a:p>
            <a:pPr marL="0" indent="0">
              <a:spcBef>
                <a:spcPts val="0"/>
              </a:spcBef>
              <a:buNone/>
            </a:pPr>
            <a:endParaRPr lang="en-US" dirty="0"/>
          </a:p>
          <a:p>
            <a:pPr marL="0" indent="0">
              <a:spcBef>
                <a:spcPts val="0"/>
              </a:spcBef>
              <a:buNone/>
            </a:pPr>
            <a:endParaRPr lang="en-US" dirty="0" smtClean="0"/>
          </a:p>
          <a:p>
            <a:pPr>
              <a:spcBef>
                <a:spcPts val="600"/>
              </a:spcBef>
            </a:pPr>
            <a:r>
              <a:rPr lang="en-US" sz="2800" dirty="0" smtClean="0"/>
              <a:t>mac:</a:t>
            </a:r>
          </a:p>
          <a:p>
            <a:pPr lvl="1">
              <a:spcBef>
                <a:spcPts val="600"/>
              </a:spcBef>
            </a:pPr>
            <a:r>
              <a:rPr lang="en-US" dirty="0" smtClean="0"/>
              <a:t>Native on mac (colors)</a:t>
            </a:r>
          </a:p>
          <a:p>
            <a:pPr lvl="1">
              <a:spcBef>
                <a:spcPts val="600"/>
              </a:spcBef>
            </a:pPr>
            <a:endParaRPr lang="en-US" dirty="0" smtClean="0"/>
          </a:p>
          <a:p>
            <a:pPr>
              <a:spcBef>
                <a:spcPts val="600"/>
              </a:spcBef>
            </a:pPr>
            <a:r>
              <a:rPr lang="en-US" sz="2800" dirty="0" smtClean="0"/>
              <a:t>pc</a:t>
            </a:r>
          </a:p>
          <a:p>
            <a:pPr lvl="1">
              <a:spcBef>
                <a:spcPts val="600"/>
              </a:spcBef>
            </a:pPr>
            <a:r>
              <a:rPr lang="en-US" dirty="0" smtClean="0"/>
              <a:t>Native in Office (file-&gt;info)</a:t>
            </a:r>
          </a:p>
        </p:txBody>
      </p:sp>
    </p:spTree>
    <p:extLst>
      <p:ext uri="{BB962C8B-B14F-4D97-AF65-F5344CB8AC3E}">
        <p14:creationId xmlns:p14="http://schemas.microsoft.com/office/powerpoint/2010/main" val="353056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2640" y="2191288"/>
            <a:ext cx="9654306" cy="4339650"/>
          </a:xfrm>
          <a:prstGeom prst="rect">
            <a:avLst/>
          </a:prstGeom>
          <a:noFill/>
        </p:spPr>
        <p:txBody>
          <a:bodyPr wrap="square" rtlCol="0">
            <a:spAutoFit/>
          </a:bodyPr>
          <a:lstStyle/>
          <a:p>
            <a:pPr marL="3657600" indent="-3657600"/>
            <a:r>
              <a:rPr lang="en-US" sz="2000" dirty="0"/>
              <a:t>-&gt; for tagging files as they are created and then the tags are indexed</a:t>
            </a:r>
          </a:p>
          <a:p>
            <a:pPr marL="3657600" indent="-3657600"/>
            <a:r>
              <a:rPr lang="en-US" sz="2000" dirty="0"/>
              <a:t>-&gt; good for not </a:t>
            </a:r>
            <a:r>
              <a:rPr lang="en-US" sz="2000" dirty="0" smtClean="0"/>
              <a:t>losing </a:t>
            </a:r>
            <a:r>
              <a:rPr lang="en-US" sz="2000" dirty="0"/>
              <a:t>things in the first place.</a:t>
            </a:r>
          </a:p>
          <a:p>
            <a:pPr>
              <a:spcAft>
                <a:spcPts val="1200"/>
              </a:spcAft>
            </a:pPr>
            <a:endParaRPr lang="en-US" sz="2400" b="1" dirty="0"/>
          </a:p>
          <a:p>
            <a:pPr>
              <a:spcAft>
                <a:spcPts val="1200"/>
              </a:spcAft>
            </a:pPr>
            <a:r>
              <a:rPr lang="en-US" sz="2400" b="1" dirty="0" smtClean="0"/>
              <a:t>MAC -&gt; “Yep” (Ironic software)</a:t>
            </a:r>
          </a:p>
          <a:p>
            <a:pPr marL="3657600" lvl="1" indent="-3657600"/>
            <a:r>
              <a:rPr lang="en-US" b="1" dirty="0" smtClean="0"/>
              <a:t>-&gt; </a:t>
            </a:r>
            <a:r>
              <a:rPr lang="en-US" dirty="0">
                <a:hlinkClick r:id="rId3"/>
              </a:rPr>
              <a:t>http://www.ironicsoftware.com/yep/</a:t>
            </a:r>
            <a:r>
              <a:rPr lang="en-US" dirty="0"/>
              <a:t> </a:t>
            </a:r>
          </a:p>
          <a:p>
            <a:pPr marL="2743200" indent="-2743200"/>
            <a:endParaRPr lang="en-US" sz="2400" b="1" dirty="0" smtClean="0"/>
          </a:p>
          <a:p>
            <a:pPr marL="2743200" indent="-2743200"/>
            <a:endParaRPr lang="en-US" sz="800" b="1" dirty="0" smtClean="0"/>
          </a:p>
          <a:p>
            <a:pPr marL="2743200" indent="-2743200">
              <a:spcAft>
                <a:spcPts val="1200"/>
              </a:spcAft>
            </a:pPr>
            <a:r>
              <a:rPr lang="en-US" sz="2400" b="1" dirty="0" smtClean="0"/>
              <a:t>PC% </a:t>
            </a:r>
            <a:r>
              <a:rPr lang="en-US" sz="2400" b="1" dirty="0"/>
              <a:t>“</a:t>
            </a:r>
            <a:r>
              <a:rPr lang="en-US" sz="2400" b="1" dirty="0" err="1" smtClean="0"/>
              <a:t>tabbles</a:t>
            </a:r>
            <a:r>
              <a:rPr lang="en-US" sz="2400" b="1" dirty="0"/>
              <a:t>” </a:t>
            </a:r>
            <a:endParaRPr lang="en-US" dirty="0" smtClean="0"/>
          </a:p>
          <a:p>
            <a:pPr marL="2743200" indent="-2743200"/>
            <a:r>
              <a:rPr lang="en-US" dirty="0" smtClean="0"/>
              <a:t>-&gt;</a:t>
            </a:r>
            <a:r>
              <a:rPr lang="en-US" b="1" dirty="0" smtClean="0"/>
              <a:t> </a:t>
            </a:r>
            <a:r>
              <a:rPr lang="en-US" dirty="0">
                <a:hlinkClick r:id="rId4"/>
              </a:rPr>
              <a:t>http://tabbles.net/</a:t>
            </a:r>
            <a:r>
              <a:rPr lang="en-US" dirty="0"/>
              <a:t> </a:t>
            </a:r>
            <a:endParaRPr lang="en-US" dirty="0" smtClean="0"/>
          </a:p>
          <a:p>
            <a:pPr marL="2743200" lvl="1" indent="-2743200"/>
            <a:r>
              <a:rPr lang="en-US" dirty="0" smtClean="0"/>
              <a:t>-&gt; </a:t>
            </a:r>
            <a:r>
              <a:rPr lang="en-US" dirty="0" err="1"/>
              <a:t>Omero</a:t>
            </a:r>
            <a:r>
              <a:rPr lang="en-US" dirty="0"/>
              <a:t> (</a:t>
            </a:r>
            <a:r>
              <a:rPr lang="en-US" dirty="0" err="1"/>
              <a:t>microscropy</a:t>
            </a:r>
            <a:r>
              <a:rPr lang="en-US" dirty="0"/>
              <a:t>) - </a:t>
            </a:r>
            <a:r>
              <a:rPr lang="en-US" dirty="0">
                <a:hlinkClick r:id="rId5"/>
              </a:rPr>
              <a:t>http://www.openmicroscopy.org/site/products/omero</a:t>
            </a:r>
            <a:r>
              <a:rPr lang="en-US" dirty="0"/>
              <a:t> </a:t>
            </a:r>
          </a:p>
          <a:p>
            <a:pPr marL="2743200" indent="-2743200">
              <a:spcAft>
                <a:spcPts val="1200"/>
              </a:spcAft>
            </a:pPr>
            <a:endParaRPr lang="en-US" dirty="0" smtClean="0"/>
          </a:p>
          <a:p>
            <a:pPr marL="2743200" indent="-2743200"/>
            <a:endParaRPr lang="en-US" sz="2000" b="1" dirty="0" smtClean="0"/>
          </a:p>
        </p:txBody>
      </p:sp>
      <p:sp>
        <p:nvSpPr>
          <p:cNvPr id="7" name="Title 1"/>
          <p:cNvSpPr txBox="1">
            <a:spLocks/>
          </p:cNvSpPr>
          <p:nvPr/>
        </p:nvSpPr>
        <p:spPr>
          <a:xfrm>
            <a:off x="1976120" y="51873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dirty="0" smtClean="0"/>
              <a:t>Lose a File?</a:t>
            </a:r>
            <a:br>
              <a:rPr lang="en-US" dirty="0" smtClean="0"/>
            </a:br>
            <a:r>
              <a:rPr lang="en-US" dirty="0" smtClean="0"/>
              <a:t>Use file tagging systems to better keep track</a:t>
            </a:r>
            <a:r>
              <a:rPr lang="en-US" sz="2800" dirty="0" smtClean="0"/>
              <a:t/>
            </a:r>
            <a:br>
              <a:rPr lang="en-US" sz="2800" dirty="0" smtClean="0"/>
            </a:br>
            <a:endParaRPr lang="en-US" sz="1800" b="0" dirty="0"/>
          </a:p>
        </p:txBody>
      </p:sp>
    </p:spTree>
    <p:extLst>
      <p:ext uri="{BB962C8B-B14F-4D97-AF65-F5344CB8AC3E}">
        <p14:creationId xmlns:p14="http://schemas.microsoft.com/office/powerpoint/2010/main" val="2085955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Wednesday</a:t>
            </a:r>
            <a:endParaRPr lang="en-US" dirty="0"/>
          </a:p>
        </p:txBody>
      </p:sp>
      <p:sp>
        <p:nvSpPr>
          <p:cNvPr id="3" name="Content Placeholder 2"/>
          <p:cNvSpPr>
            <a:spLocks noGrp="1"/>
          </p:cNvSpPr>
          <p:nvPr>
            <p:ph idx="1"/>
          </p:nvPr>
        </p:nvSpPr>
        <p:spPr>
          <a:xfrm>
            <a:off x="838200" y="1402080"/>
            <a:ext cx="10515600" cy="4937760"/>
          </a:xfrm>
        </p:spPr>
        <p:txBody>
          <a:bodyPr>
            <a:normAutofit/>
          </a:bodyPr>
          <a:lstStyle/>
          <a:p>
            <a:r>
              <a:rPr lang="en-US" dirty="0"/>
              <a:t>Frazer, Meghan (2013). An Elevator Pitch for File Naming Conventions. </a:t>
            </a:r>
            <a:r>
              <a:rPr lang="en-US" i="1" dirty="0">
                <a:hlinkClick r:id="rId2"/>
              </a:rPr>
              <a:t>http://acrl.ala.org/techconnect/post/an-elevator-pitch-for-file-naming-conventions</a:t>
            </a:r>
            <a:r>
              <a:rPr lang="en-US" dirty="0"/>
              <a:t>.</a:t>
            </a:r>
          </a:p>
          <a:p>
            <a:r>
              <a:rPr lang="en-US" dirty="0"/>
              <a:t>Alexandra </a:t>
            </a:r>
            <a:r>
              <a:rPr lang="en-US" dirty="0" err="1"/>
              <a:t>Simperler</a:t>
            </a:r>
            <a:r>
              <a:rPr lang="en-US" dirty="0"/>
              <a:t>, Greg Wilson (2015). Software Carpentry get more done in less time. </a:t>
            </a:r>
            <a:r>
              <a:rPr lang="en-US" i="1" dirty="0">
                <a:hlinkClick r:id="rId3"/>
              </a:rPr>
              <a:t>http://arxiv.org/abs/1506.02575</a:t>
            </a:r>
            <a:r>
              <a:rPr lang="en-US" dirty="0" smtClean="0"/>
              <a:t>.</a:t>
            </a:r>
          </a:p>
          <a:p>
            <a:endParaRPr lang="en-US" dirty="0" smtClean="0"/>
          </a:p>
          <a:p>
            <a:pPr marL="695325">
              <a:buNone/>
            </a:pPr>
            <a:r>
              <a:rPr lang="en-US" dirty="0" smtClean="0"/>
              <a:t>Extra Reading</a:t>
            </a:r>
          </a:p>
          <a:p>
            <a:r>
              <a:rPr lang="en-US" dirty="0" smtClean="0"/>
              <a:t>JISC Digital Media. </a:t>
            </a:r>
            <a:r>
              <a:rPr lang="en-US" i="1" dirty="0" smtClean="0"/>
              <a:t>Choosing a File Name</a:t>
            </a:r>
            <a:r>
              <a:rPr lang="en-US" dirty="0" smtClean="0"/>
              <a:t> [Managing]. </a:t>
            </a:r>
            <a:r>
              <a:rPr lang="en-US" dirty="0" err="1" smtClean="0"/>
              <a:t>Jisc</a:t>
            </a:r>
            <a:r>
              <a:rPr lang="en-US" dirty="0" smtClean="0"/>
              <a:t>.</a:t>
            </a:r>
            <a:br>
              <a:rPr lang="en-US" dirty="0" smtClean="0"/>
            </a:br>
            <a:r>
              <a:rPr lang="en-US" dirty="0" smtClean="0">
                <a:hlinkClick r:id="rId4"/>
              </a:rPr>
              <a:t>http://www.jiscdigitalmedia.ac.uk/guide/choosing-a-file-name</a:t>
            </a:r>
            <a:endParaRPr lang="en-US" dirty="0" smtClean="0"/>
          </a:p>
          <a:p>
            <a:r>
              <a:rPr lang="en-US" dirty="0" smtClean="0"/>
              <a:t>MIT Libraries. </a:t>
            </a:r>
            <a:r>
              <a:rPr lang="en-US" i="1" dirty="0" smtClean="0"/>
              <a:t>Data management and publishing: Organize your files</a:t>
            </a:r>
            <a:r>
              <a:rPr lang="en-US" dirty="0" smtClean="0"/>
              <a:t>. Massachusetts Institute of Technology.  </a:t>
            </a:r>
            <a:r>
              <a:rPr lang="en-US" dirty="0" smtClean="0">
                <a:hlinkClick r:id="rId5"/>
              </a:rPr>
              <a:t>http://libraries.mit.edu/data-management/store/organize</a:t>
            </a:r>
            <a:endParaRPr lang="en-US" dirty="0"/>
          </a:p>
          <a:p>
            <a:pPr marL="0" indent="0">
              <a:buNone/>
            </a:pPr>
            <a:endParaRPr lang="en-US" dirty="0" smtClean="0"/>
          </a:p>
        </p:txBody>
      </p:sp>
    </p:spTree>
    <p:extLst>
      <p:ext uri="{BB962C8B-B14F-4D97-AF65-F5344CB8AC3E}">
        <p14:creationId xmlns:p14="http://schemas.microsoft.com/office/powerpoint/2010/main" val="1265998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Wednesday</a:t>
            </a:r>
            <a:endParaRPr lang="en-US" dirty="0"/>
          </a:p>
        </p:txBody>
      </p:sp>
      <p:sp>
        <p:nvSpPr>
          <p:cNvPr id="3" name="Content Placeholder 2"/>
          <p:cNvSpPr>
            <a:spLocks noGrp="1"/>
          </p:cNvSpPr>
          <p:nvPr>
            <p:ph idx="1"/>
          </p:nvPr>
        </p:nvSpPr>
        <p:spPr>
          <a:xfrm>
            <a:off x="838200" y="1402080"/>
            <a:ext cx="10515600" cy="4937760"/>
          </a:xfrm>
        </p:spPr>
        <p:txBody>
          <a:bodyPr>
            <a:normAutofit/>
          </a:bodyPr>
          <a:lstStyle/>
          <a:p>
            <a:pPr marL="0" indent="0">
              <a:buNone/>
            </a:pPr>
            <a:r>
              <a:rPr lang="en-US" dirty="0"/>
              <a:t>Assignment #2: The Unix Shell. </a:t>
            </a:r>
          </a:p>
          <a:p>
            <a:pPr marL="0" indent="0">
              <a:buNone/>
            </a:pPr>
            <a:r>
              <a:rPr lang="en-US" dirty="0" smtClean="0"/>
              <a:t>DO </a:t>
            </a:r>
            <a:r>
              <a:rPr lang="en-US" dirty="0"/>
              <a:t>UP </a:t>
            </a:r>
            <a:r>
              <a:rPr lang="en-US" dirty="0" smtClean="0"/>
              <a:t>TO and INCLUDING </a:t>
            </a:r>
            <a:r>
              <a:rPr lang="en-US" dirty="0"/>
              <a:t>“CREATING THINGS” UNDER TOPICS BEFORE COMING TO CLASS ON WEDNESDAY </a:t>
            </a:r>
            <a:endParaRPr lang="en-US" dirty="0" smtClean="0"/>
          </a:p>
          <a:p>
            <a:pPr marL="0" indent="0">
              <a:buNone/>
            </a:pPr>
            <a:r>
              <a:rPr lang="en-US" i="1" dirty="0" smtClean="0">
                <a:hlinkClick r:id="rId2"/>
              </a:rPr>
              <a:t>http</a:t>
            </a:r>
            <a:r>
              <a:rPr lang="en-US" i="1" dirty="0">
                <a:hlinkClick r:id="rId2"/>
              </a:rPr>
              <a:t>://swcarpentry.github.io/shell-novice/</a:t>
            </a:r>
            <a:endParaRPr lang="en-US" sz="1800" dirty="0"/>
          </a:p>
          <a:p>
            <a:pPr marL="0" indent="0">
              <a:buNone/>
            </a:pPr>
            <a:endParaRPr lang="en-US" dirty="0" smtClean="0"/>
          </a:p>
        </p:txBody>
      </p:sp>
    </p:spTree>
    <p:extLst>
      <p:ext uri="{BB962C8B-B14F-4D97-AF65-F5344CB8AC3E}">
        <p14:creationId xmlns:p14="http://schemas.microsoft.com/office/powerpoint/2010/main" val="16592349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2330499"/>
            <a:ext cx="10888745" cy="3231654"/>
          </a:xfrm>
          <a:prstGeom prst="rect">
            <a:avLst/>
          </a:prstGeom>
          <a:noFill/>
        </p:spPr>
        <p:txBody>
          <a:bodyPr wrap="square" rtlCol="0">
            <a:spAutoFit/>
          </a:bodyPr>
          <a:lstStyle/>
          <a:p>
            <a:pPr>
              <a:spcAft>
                <a:spcPts val="1200"/>
              </a:spcAft>
            </a:pPr>
            <a:r>
              <a:rPr lang="en-US" sz="2400" b="1" dirty="0" smtClean="0"/>
              <a:t>-&gt; </a:t>
            </a:r>
            <a:r>
              <a:rPr lang="en-US" sz="2400" b="1" dirty="0" err="1" smtClean="0"/>
              <a:t>grep</a:t>
            </a:r>
            <a:r>
              <a:rPr lang="en-US" sz="2400" b="1" dirty="0" smtClean="0"/>
              <a:t> [&lt;options&gt;] &lt;</a:t>
            </a:r>
            <a:r>
              <a:rPr lang="en-US" sz="2400" b="1" dirty="0" err="1" smtClean="0"/>
              <a:t>search_string</a:t>
            </a:r>
            <a:r>
              <a:rPr lang="en-US" sz="2400" b="1" dirty="0" smtClean="0"/>
              <a:t>&gt; &lt;file&gt;</a:t>
            </a:r>
            <a:endParaRPr lang="en-US" sz="2400" b="1" dirty="0"/>
          </a:p>
          <a:p>
            <a:pPr marL="2743200" indent="-2743200"/>
            <a:r>
              <a:rPr lang="en-US" dirty="0" smtClean="0"/>
              <a:t>-&gt; </a:t>
            </a:r>
            <a:r>
              <a:rPr lang="en-US" dirty="0" err="1" smtClean="0"/>
              <a:t>grep</a:t>
            </a:r>
            <a:r>
              <a:rPr lang="en-US" dirty="0" smtClean="0"/>
              <a:t> </a:t>
            </a:r>
            <a:r>
              <a:rPr lang="en-US" dirty="0" err="1" smtClean="0"/>
              <a:t>walden</a:t>
            </a:r>
            <a:r>
              <a:rPr lang="en-US" dirty="0" smtClean="0"/>
              <a:t> *	</a:t>
            </a:r>
            <a:r>
              <a:rPr lang="en-US" sz="1400" dirty="0" smtClean="0"/>
              <a:t>returns all case sensitive occurrences in all files in current directory that contain </a:t>
            </a:r>
            <a:r>
              <a:rPr lang="en-US" sz="1400" dirty="0" err="1" smtClean="0"/>
              <a:t>walden</a:t>
            </a:r>
            <a:endParaRPr lang="en-US" dirty="0" smtClean="0"/>
          </a:p>
          <a:p>
            <a:pPr marL="2743200" indent="-2743200"/>
            <a:r>
              <a:rPr lang="en-US" dirty="0" smtClean="0"/>
              <a:t>-&gt; </a:t>
            </a:r>
            <a:r>
              <a:rPr lang="en-US" dirty="0" err="1" smtClean="0"/>
              <a:t>grep</a:t>
            </a:r>
            <a:r>
              <a:rPr lang="en-US" dirty="0" smtClean="0"/>
              <a:t> –r </a:t>
            </a:r>
            <a:r>
              <a:rPr lang="en-US" dirty="0" err="1" smtClean="0"/>
              <a:t>walden</a:t>
            </a:r>
            <a:r>
              <a:rPr lang="en-US" dirty="0" smtClean="0"/>
              <a:t> *	</a:t>
            </a:r>
            <a:r>
              <a:rPr lang="en-US" sz="1400" dirty="0" smtClean="0"/>
              <a:t>returns all </a:t>
            </a:r>
            <a:r>
              <a:rPr lang="en-US" sz="1400" dirty="0"/>
              <a:t>case sensitive </a:t>
            </a:r>
            <a:r>
              <a:rPr lang="en-US" sz="1400" dirty="0" smtClean="0"/>
              <a:t>occurrences in all files in current directory and sub-directories than contain </a:t>
            </a:r>
            <a:r>
              <a:rPr lang="en-US" sz="1400" dirty="0" err="1" smtClean="0"/>
              <a:t>walden</a:t>
            </a:r>
            <a:r>
              <a:rPr lang="en-US" sz="1400" dirty="0" smtClean="0"/>
              <a:t> </a:t>
            </a:r>
          </a:p>
          <a:p>
            <a:pPr marL="2743200" indent="-2743200"/>
            <a:r>
              <a:rPr lang="en-US" dirty="0" smtClean="0"/>
              <a:t>-&gt; </a:t>
            </a:r>
            <a:r>
              <a:rPr lang="en-US" dirty="0" err="1" smtClean="0"/>
              <a:t>grep</a:t>
            </a:r>
            <a:r>
              <a:rPr lang="en-US" dirty="0" smtClean="0"/>
              <a:t> –</a:t>
            </a:r>
            <a:r>
              <a:rPr lang="en-US" dirty="0" err="1" smtClean="0"/>
              <a:t>rw</a:t>
            </a:r>
            <a:r>
              <a:rPr lang="en-US" dirty="0" smtClean="0"/>
              <a:t> </a:t>
            </a:r>
            <a:r>
              <a:rPr lang="en-US" dirty="0" err="1" smtClean="0"/>
              <a:t>walden</a:t>
            </a:r>
            <a:r>
              <a:rPr lang="en-US" dirty="0" smtClean="0"/>
              <a:t> *	</a:t>
            </a:r>
            <a:r>
              <a:rPr lang="en-US" sz="1400" dirty="0" smtClean="0"/>
              <a:t>returns all </a:t>
            </a:r>
            <a:r>
              <a:rPr lang="en-US" sz="1400" dirty="0"/>
              <a:t>case sensitive </a:t>
            </a:r>
            <a:r>
              <a:rPr lang="en-US" sz="1400" dirty="0" smtClean="0"/>
              <a:t>occurrences in all files in the current directory and sub-directories that contain the whole word </a:t>
            </a:r>
            <a:r>
              <a:rPr lang="en-US" sz="1400" dirty="0" err="1" smtClean="0"/>
              <a:t>walden</a:t>
            </a:r>
            <a:endParaRPr lang="en-US" sz="1400" dirty="0" smtClean="0"/>
          </a:p>
          <a:p>
            <a:pPr marL="2743200" indent="-2743200"/>
            <a:r>
              <a:rPr lang="en-US" dirty="0" smtClean="0"/>
              <a:t>-&gt; </a:t>
            </a:r>
            <a:r>
              <a:rPr lang="en-US" dirty="0" err="1" smtClean="0"/>
              <a:t>grep</a:t>
            </a:r>
            <a:r>
              <a:rPr lang="en-US" dirty="0" smtClean="0"/>
              <a:t> –</a:t>
            </a:r>
            <a:r>
              <a:rPr lang="en-US" dirty="0" err="1" smtClean="0"/>
              <a:t>irw</a:t>
            </a:r>
            <a:r>
              <a:rPr lang="en-US" dirty="0" smtClean="0"/>
              <a:t> </a:t>
            </a:r>
            <a:r>
              <a:rPr lang="en-US" dirty="0" err="1" smtClean="0"/>
              <a:t>walden</a:t>
            </a:r>
            <a:r>
              <a:rPr lang="en-US" dirty="0" smtClean="0"/>
              <a:t> *	</a:t>
            </a:r>
            <a:r>
              <a:rPr lang="en-US" sz="1400" dirty="0" smtClean="0"/>
              <a:t>returns </a:t>
            </a:r>
            <a:r>
              <a:rPr lang="en-US" sz="1400" dirty="0"/>
              <a:t>all </a:t>
            </a:r>
            <a:r>
              <a:rPr lang="en-US" sz="1400" dirty="0" smtClean="0"/>
              <a:t>occurrences (any case) </a:t>
            </a:r>
            <a:r>
              <a:rPr lang="en-US" sz="1400" dirty="0"/>
              <a:t>in all files in the current directory and sub-directories that contain the whole word </a:t>
            </a:r>
            <a:r>
              <a:rPr lang="en-US" sz="1400" dirty="0" err="1" smtClean="0"/>
              <a:t>walden</a:t>
            </a:r>
            <a:r>
              <a:rPr lang="en-US" sz="1400" dirty="0" smtClean="0"/>
              <a:t> </a:t>
            </a:r>
            <a:endParaRPr lang="en-US" dirty="0" smtClean="0"/>
          </a:p>
          <a:p>
            <a:pPr marL="2743200" indent="-2743200"/>
            <a:r>
              <a:rPr lang="en-US" dirty="0" smtClean="0"/>
              <a:t>-&gt; </a:t>
            </a:r>
            <a:r>
              <a:rPr lang="en-US" dirty="0" err="1" smtClean="0"/>
              <a:t>grep</a:t>
            </a:r>
            <a:r>
              <a:rPr lang="en-US" dirty="0" smtClean="0"/>
              <a:t> –</a:t>
            </a:r>
            <a:r>
              <a:rPr lang="en-US" dirty="0" err="1" smtClean="0"/>
              <a:t>il</a:t>
            </a:r>
            <a:r>
              <a:rPr lang="en-US" dirty="0" smtClean="0"/>
              <a:t> </a:t>
            </a:r>
            <a:r>
              <a:rPr lang="en-US" dirty="0" err="1" smtClean="0"/>
              <a:t>walden</a:t>
            </a:r>
            <a:r>
              <a:rPr lang="en-US" dirty="0" smtClean="0"/>
              <a:t> *</a:t>
            </a:r>
            <a:r>
              <a:rPr lang="en-US" sz="1400" dirty="0"/>
              <a:t>	returns </a:t>
            </a:r>
            <a:r>
              <a:rPr lang="en-US" sz="1400" dirty="0" smtClean="0"/>
              <a:t>only file names that contain an occurrence of </a:t>
            </a:r>
            <a:r>
              <a:rPr lang="en-US" sz="1400" dirty="0" err="1" smtClean="0"/>
              <a:t>walden</a:t>
            </a:r>
            <a:r>
              <a:rPr lang="en-US" sz="1400" dirty="0" smtClean="0"/>
              <a:t> </a:t>
            </a:r>
            <a:r>
              <a:rPr lang="en-US" sz="1400" dirty="0"/>
              <a:t>(any case) in all files in the current </a:t>
            </a:r>
            <a:r>
              <a:rPr lang="en-US" sz="1400" dirty="0" smtClean="0"/>
              <a:t>directory</a:t>
            </a:r>
          </a:p>
          <a:p>
            <a:pPr marL="2743200" indent="-2743200"/>
            <a:r>
              <a:rPr lang="en-US" dirty="0"/>
              <a:t>-&gt; </a:t>
            </a:r>
            <a:r>
              <a:rPr lang="en-US" dirty="0" err="1"/>
              <a:t>grep</a:t>
            </a:r>
            <a:r>
              <a:rPr lang="en-US" dirty="0"/>
              <a:t> </a:t>
            </a:r>
            <a:r>
              <a:rPr lang="en-US" dirty="0" smtClean="0"/>
              <a:t>–le “Walden </a:t>
            </a:r>
            <a:r>
              <a:rPr lang="en-US" dirty="0"/>
              <a:t>P</a:t>
            </a:r>
            <a:r>
              <a:rPr lang="en-US" dirty="0" smtClean="0"/>
              <a:t>ond” </a:t>
            </a:r>
            <a:r>
              <a:rPr lang="en-US" dirty="0"/>
              <a:t>*</a:t>
            </a:r>
            <a:r>
              <a:rPr lang="en-US" sz="1400" dirty="0"/>
              <a:t>	returns only file names that contain an occurrence of </a:t>
            </a:r>
            <a:r>
              <a:rPr lang="en-US" sz="1400" dirty="0" smtClean="0"/>
              <a:t>the exact phrase “Walden Pond” in </a:t>
            </a:r>
            <a:r>
              <a:rPr lang="en-US" sz="1400" dirty="0"/>
              <a:t>all files in the current directory</a:t>
            </a:r>
            <a:endParaRPr lang="en-US" dirty="0"/>
          </a:p>
          <a:p>
            <a:pPr marL="2743200" indent="-2743200"/>
            <a:endParaRPr lang="en-US" sz="2000" b="1" dirty="0" smtClean="0"/>
          </a:p>
        </p:txBody>
      </p:sp>
      <p:sp>
        <p:nvSpPr>
          <p:cNvPr id="7" name="Title 1"/>
          <p:cNvSpPr txBox="1">
            <a:spLocks/>
          </p:cNvSpPr>
          <p:nvPr/>
        </p:nvSpPr>
        <p:spPr>
          <a:xfrm>
            <a:off x="838200" y="40223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smtClean="0"/>
              <a:t>Lose a File?</a:t>
            </a:r>
            <a:br>
              <a:rPr lang="en-US" smtClean="0"/>
            </a:br>
            <a:r>
              <a:rPr lang="en-US" smtClean="0"/>
              <a:t>Learn to use GREP</a:t>
            </a:r>
            <a:br>
              <a:rPr lang="en-US" smtClean="0"/>
            </a:br>
            <a:r>
              <a:rPr lang="en-US" sz="2000" b="0" smtClean="0"/>
              <a:t>an old Unix-based search tool</a:t>
            </a:r>
            <a:endParaRPr lang="en-US" sz="2000" b="0" dirty="0"/>
          </a:p>
        </p:txBody>
      </p:sp>
      <p:sp>
        <p:nvSpPr>
          <p:cNvPr id="8" name="Content Placeholder 3"/>
          <p:cNvSpPr>
            <a:spLocks noGrp="1"/>
          </p:cNvSpPr>
          <p:nvPr>
            <p:ph sz="half" idx="2"/>
          </p:nvPr>
        </p:nvSpPr>
        <p:spPr>
          <a:xfrm>
            <a:off x="5991521" y="477217"/>
            <a:ext cx="5735425" cy="1175601"/>
          </a:xfrm>
        </p:spPr>
        <p:txBody>
          <a:bodyPr/>
          <a:lstStyle/>
          <a:p>
            <a:pPr>
              <a:spcAft>
                <a:spcPts val="1200"/>
              </a:spcAft>
            </a:pPr>
            <a:r>
              <a:rPr lang="en-US" sz="2000" dirty="0" smtClean="0"/>
              <a:t>Built in on Mac and Linux</a:t>
            </a:r>
          </a:p>
          <a:p>
            <a:pPr>
              <a:spcBef>
                <a:spcPts val="0"/>
              </a:spcBef>
            </a:pPr>
            <a:r>
              <a:rPr lang="en-US" sz="2000" dirty="0" smtClean="0"/>
              <a:t>Windows users get it here:</a:t>
            </a:r>
          </a:p>
          <a:p>
            <a:pPr marL="227013" indent="0">
              <a:spcBef>
                <a:spcPts val="0"/>
              </a:spcBef>
              <a:buNone/>
            </a:pPr>
            <a:r>
              <a:rPr lang="en-US" sz="1200" dirty="0">
                <a:hlinkClick r:id="rId3"/>
              </a:rPr>
              <a:t>http://</a:t>
            </a:r>
            <a:r>
              <a:rPr lang="en-US" sz="1200" dirty="0" smtClean="0">
                <a:hlinkClick r:id="rId3"/>
              </a:rPr>
              <a:t>gnuwin32.sourceforge.net/packages/grep.htm</a:t>
            </a:r>
            <a:endParaRPr lang="en-US" sz="1200" dirty="0" smtClean="0"/>
          </a:p>
          <a:p>
            <a:pPr marL="227013" indent="0">
              <a:spcBef>
                <a:spcPts val="0"/>
              </a:spcBef>
              <a:buNone/>
            </a:pPr>
            <a:r>
              <a:rPr lang="en-US" sz="1200" dirty="0" smtClean="0"/>
              <a:t>(you may need to add the install path to your PATH variable)</a:t>
            </a:r>
            <a:endParaRPr lang="en-US" sz="1200" dirty="0"/>
          </a:p>
        </p:txBody>
      </p:sp>
      <p:sp>
        <p:nvSpPr>
          <p:cNvPr id="2" name="TextBox 1"/>
          <p:cNvSpPr txBox="1"/>
          <p:nvPr/>
        </p:nvSpPr>
        <p:spPr>
          <a:xfrm>
            <a:off x="1429673" y="6121279"/>
            <a:ext cx="6842771" cy="420628"/>
          </a:xfrm>
          <a:prstGeom prst="rect">
            <a:avLst/>
          </a:prstGeom>
          <a:noFill/>
        </p:spPr>
        <p:txBody>
          <a:bodyPr wrap="none" rtlCol="0">
            <a:spAutoFit/>
          </a:bodyPr>
          <a:lstStyle/>
          <a:p>
            <a:r>
              <a:rPr lang="en-US" sz="3200" baseline="-25000" dirty="0" smtClean="0"/>
              <a:t>*</a:t>
            </a:r>
            <a:r>
              <a:rPr lang="en-US" sz="1600" dirty="0" smtClean="0"/>
              <a:t> is a “wild-card” character – in this case it means look at all files with any name</a:t>
            </a:r>
            <a:endParaRPr lang="en-US" sz="1600" dirty="0"/>
          </a:p>
        </p:txBody>
      </p:sp>
      <p:sp>
        <p:nvSpPr>
          <p:cNvPr id="6" name="TextBox 5"/>
          <p:cNvSpPr txBox="1"/>
          <p:nvPr/>
        </p:nvSpPr>
        <p:spPr>
          <a:xfrm>
            <a:off x="1097516" y="1540570"/>
            <a:ext cx="7233968" cy="584775"/>
          </a:xfrm>
          <a:prstGeom prst="rect">
            <a:avLst/>
          </a:prstGeom>
          <a:noFill/>
        </p:spPr>
        <p:txBody>
          <a:bodyPr wrap="none" rtlCol="0">
            <a:spAutoFit/>
          </a:bodyPr>
          <a:lstStyle/>
          <a:p>
            <a:r>
              <a:rPr lang="en-US" sz="3200" baseline="-25000" dirty="0" err="1" smtClean="0"/>
              <a:t>Grep</a:t>
            </a:r>
            <a:r>
              <a:rPr lang="en-US" sz="3200" baseline="-25000" dirty="0" smtClean="0"/>
              <a:t> searches </a:t>
            </a:r>
            <a:r>
              <a:rPr lang="en-US" sz="3200" u="sng" baseline="-25000" dirty="0" smtClean="0"/>
              <a:t>within</a:t>
            </a:r>
            <a:r>
              <a:rPr lang="en-US" sz="3200" baseline="-25000" dirty="0" smtClean="0"/>
              <a:t> the files and is better than</a:t>
            </a:r>
            <a:r>
              <a:rPr lang="en-US" sz="3200" dirty="0" smtClean="0"/>
              <a:t> </a:t>
            </a:r>
            <a:r>
              <a:rPr lang="en-US" sz="3200" baseline="-25000" dirty="0" smtClean="0"/>
              <a:t>built in search </a:t>
            </a:r>
            <a:endParaRPr lang="en-US" sz="1600" dirty="0"/>
          </a:p>
        </p:txBody>
      </p:sp>
      <p:sp>
        <p:nvSpPr>
          <p:cNvPr id="4" name="Rectangle 3"/>
          <p:cNvSpPr/>
          <p:nvPr/>
        </p:nvSpPr>
        <p:spPr>
          <a:xfrm>
            <a:off x="6161706" y="5500539"/>
            <a:ext cx="4455616" cy="369332"/>
          </a:xfrm>
          <a:prstGeom prst="rect">
            <a:avLst/>
          </a:prstGeom>
        </p:spPr>
        <p:txBody>
          <a:bodyPr wrap="none">
            <a:spAutoFit/>
          </a:bodyPr>
          <a:lstStyle/>
          <a:p>
            <a:r>
              <a:rPr lang="en-US" b="1" i="1" dirty="0"/>
              <a:t>g</a:t>
            </a:r>
            <a:r>
              <a:rPr lang="en-US" i="1" dirty="0"/>
              <a:t>lobally search a</a:t>
            </a:r>
            <a:r>
              <a:rPr lang="en-US" dirty="0"/>
              <a:t> </a:t>
            </a:r>
            <a:r>
              <a:rPr lang="en-US" b="1" i="1" dirty="0"/>
              <a:t>r</a:t>
            </a:r>
            <a:r>
              <a:rPr lang="en-US" i="1" dirty="0"/>
              <a:t>egular </a:t>
            </a:r>
            <a:r>
              <a:rPr lang="en-US" b="1" i="1" dirty="0"/>
              <a:t>e</a:t>
            </a:r>
            <a:r>
              <a:rPr lang="en-US" i="1" dirty="0"/>
              <a:t>xpression</a:t>
            </a:r>
            <a:r>
              <a:rPr lang="en-US" dirty="0"/>
              <a:t> and </a:t>
            </a:r>
            <a:r>
              <a:rPr lang="en-US" b="1" i="1" dirty="0"/>
              <a:t>p</a:t>
            </a:r>
            <a:r>
              <a:rPr lang="en-US" i="1" dirty="0"/>
              <a:t>rint</a:t>
            </a:r>
            <a:endParaRPr lang="en-US" dirty="0"/>
          </a:p>
        </p:txBody>
      </p:sp>
    </p:spTree>
    <p:extLst>
      <p:ext uri="{BB962C8B-B14F-4D97-AF65-F5344CB8AC3E}">
        <p14:creationId xmlns:p14="http://schemas.microsoft.com/office/powerpoint/2010/main" val="1658114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2549960"/>
            <a:ext cx="10888745" cy="3570208"/>
          </a:xfrm>
          <a:prstGeom prst="rect">
            <a:avLst/>
          </a:prstGeom>
          <a:noFill/>
        </p:spPr>
        <p:txBody>
          <a:bodyPr wrap="square" rtlCol="0">
            <a:spAutoFit/>
          </a:bodyPr>
          <a:lstStyle/>
          <a:p>
            <a:pPr>
              <a:spcAft>
                <a:spcPts val="1200"/>
              </a:spcAft>
            </a:pPr>
            <a:r>
              <a:rPr lang="en-US" sz="2400" b="1" dirty="0" smtClean="0"/>
              <a:t>MAC% find &lt;location&gt; [&lt;options&gt;] &lt;</a:t>
            </a:r>
            <a:r>
              <a:rPr lang="en-US" sz="2400" b="1" dirty="0" err="1" smtClean="0"/>
              <a:t>search_string</a:t>
            </a:r>
            <a:r>
              <a:rPr lang="en-US" sz="2400" b="1" dirty="0" smtClean="0"/>
              <a:t>&gt;</a:t>
            </a:r>
          </a:p>
          <a:p>
            <a:pPr marL="3657600" indent="-3657600"/>
            <a:r>
              <a:rPr lang="en-US" dirty="0" smtClean="0"/>
              <a:t>-&gt; find References –name *Coase*.*	</a:t>
            </a:r>
            <a:r>
              <a:rPr lang="en-US" sz="1400" dirty="0" smtClean="0"/>
              <a:t>returns all files in the directory References (including sub-folders) with “</a:t>
            </a:r>
            <a:r>
              <a:rPr lang="en-US" sz="1400" dirty="0" err="1" smtClean="0"/>
              <a:t>Coase</a:t>
            </a:r>
            <a:r>
              <a:rPr lang="en-US" sz="1400" dirty="0" smtClean="0"/>
              <a:t>” somewhere in the name</a:t>
            </a:r>
            <a:endParaRPr lang="en-US" dirty="0" smtClean="0"/>
          </a:p>
          <a:p>
            <a:pPr marL="2743200" indent="-2743200"/>
            <a:endParaRPr lang="en-US" sz="2400" b="1" dirty="0" smtClean="0"/>
          </a:p>
          <a:p>
            <a:pPr marL="2743200" indent="-2743200"/>
            <a:endParaRPr lang="en-US" sz="2400" b="1" dirty="0" smtClean="0"/>
          </a:p>
          <a:p>
            <a:pPr marL="2743200" indent="-2743200"/>
            <a:endParaRPr lang="en-US" sz="800" b="1" dirty="0" smtClean="0"/>
          </a:p>
          <a:p>
            <a:pPr marL="2743200" indent="-2743200">
              <a:spcAft>
                <a:spcPts val="1200"/>
              </a:spcAft>
            </a:pPr>
            <a:r>
              <a:rPr lang="en-US" sz="2400" b="1" dirty="0" smtClean="0"/>
              <a:t>PC% </a:t>
            </a:r>
            <a:r>
              <a:rPr lang="en-US" sz="2400" b="1" dirty="0" err="1" smtClean="0"/>
              <a:t>dir</a:t>
            </a:r>
            <a:r>
              <a:rPr lang="en-US" sz="2400" b="1" dirty="0" smtClean="0"/>
              <a:t> &lt;location&gt;\&lt;</a:t>
            </a:r>
            <a:r>
              <a:rPr lang="en-US" sz="2400" b="1" dirty="0" err="1"/>
              <a:t>search_string</a:t>
            </a:r>
            <a:r>
              <a:rPr lang="en-US" sz="2400" b="1" dirty="0" smtClean="0"/>
              <a:t>&gt; </a:t>
            </a:r>
            <a:r>
              <a:rPr lang="en-US" sz="2400" b="1" dirty="0"/>
              <a:t>[&lt;options&gt;] </a:t>
            </a:r>
            <a:endParaRPr lang="en-US" sz="2400" dirty="0" smtClean="0"/>
          </a:p>
          <a:p>
            <a:pPr marL="3657600" indent="-3657600"/>
            <a:r>
              <a:rPr lang="en-US" dirty="0" smtClean="0"/>
              <a:t>-&gt; </a:t>
            </a:r>
            <a:r>
              <a:rPr lang="en-US" dirty="0" err="1" smtClean="0"/>
              <a:t>dir</a:t>
            </a:r>
            <a:r>
              <a:rPr lang="en-US" dirty="0" smtClean="0"/>
              <a:t> References\*Coase*.* /S	</a:t>
            </a:r>
            <a:r>
              <a:rPr lang="en-US" sz="1400" dirty="0"/>
              <a:t>returns all files in the directory </a:t>
            </a:r>
            <a:r>
              <a:rPr lang="en-US" sz="1400" dirty="0" smtClean="0"/>
              <a:t>References (including sub-folders) </a:t>
            </a:r>
            <a:r>
              <a:rPr lang="en-US" sz="1400" dirty="0"/>
              <a:t>with “</a:t>
            </a:r>
            <a:r>
              <a:rPr lang="en-US" sz="1400" dirty="0" err="1"/>
              <a:t>Coase</a:t>
            </a:r>
            <a:r>
              <a:rPr lang="en-US" sz="1400" dirty="0"/>
              <a:t>” somewhere in the name</a:t>
            </a:r>
          </a:p>
          <a:p>
            <a:pPr marL="2743200" indent="-2743200"/>
            <a:endParaRPr lang="en-US" dirty="0" smtClean="0"/>
          </a:p>
          <a:p>
            <a:pPr marL="2743200" indent="-2743200"/>
            <a:endParaRPr lang="en-US" sz="2000" b="1" dirty="0" smtClean="0"/>
          </a:p>
        </p:txBody>
      </p:sp>
      <p:sp>
        <p:nvSpPr>
          <p:cNvPr id="7" name="Title 1"/>
          <p:cNvSpPr txBox="1">
            <a:spLocks/>
          </p:cNvSpPr>
          <p:nvPr/>
        </p:nvSpPr>
        <p:spPr>
          <a:xfrm>
            <a:off x="838200" y="51873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dirty="0" smtClean="0"/>
              <a:t>Lose a File?</a:t>
            </a:r>
            <a:br>
              <a:rPr lang="en-US" dirty="0" smtClean="0"/>
            </a:br>
            <a:r>
              <a:rPr lang="en-US" dirty="0" smtClean="0"/>
              <a:t>Learn to use </a:t>
            </a:r>
            <a:r>
              <a:rPr lang="en-US" dirty="0" err="1" smtClean="0"/>
              <a:t>Dir</a:t>
            </a:r>
            <a:r>
              <a:rPr lang="en-US" dirty="0" smtClean="0"/>
              <a:t> </a:t>
            </a:r>
            <a:r>
              <a:rPr lang="en-US" sz="2800" dirty="0" smtClean="0"/>
              <a:t>(PC) </a:t>
            </a:r>
            <a:r>
              <a:rPr lang="en-US" dirty="0" smtClean="0"/>
              <a:t>or Find </a:t>
            </a:r>
            <a:r>
              <a:rPr lang="en-US" sz="2800" dirty="0" smtClean="0"/>
              <a:t>(Mac/Linux)</a:t>
            </a:r>
            <a:br>
              <a:rPr lang="en-US" sz="2800" dirty="0" smtClean="0"/>
            </a:br>
            <a:endParaRPr lang="en-US" sz="1800" b="0" dirty="0"/>
          </a:p>
        </p:txBody>
      </p:sp>
      <p:sp>
        <p:nvSpPr>
          <p:cNvPr id="8" name="Content Placeholder 3"/>
          <p:cNvSpPr>
            <a:spLocks noGrp="1"/>
          </p:cNvSpPr>
          <p:nvPr>
            <p:ph sz="half" idx="2"/>
          </p:nvPr>
        </p:nvSpPr>
        <p:spPr>
          <a:xfrm>
            <a:off x="5991521" y="419081"/>
            <a:ext cx="5735425" cy="452667"/>
          </a:xfrm>
        </p:spPr>
        <p:txBody>
          <a:bodyPr/>
          <a:lstStyle/>
          <a:p>
            <a:pPr>
              <a:spcAft>
                <a:spcPts val="1200"/>
              </a:spcAft>
            </a:pPr>
            <a:r>
              <a:rPr lang="en-US" sz="2000" dirty="0" smtClean="0"/>
              <a:t>Built in on Mac/Linux and PC</a:t>
            </a:r>
          </a:p>
        </p:txBody>
      </p:sp>
      <p:sp>
        <p:nvSpPr>
          <p:cNvPr id="2" name="TextBox 1"/>
          <p:cNvSpPr txBox="1"/>
          <p:nvPr/>
        </p:nvSpPr>
        <p:spPr>
          <a:xfrm>
            <a:off x="1175447" y="6035360"/>
            <a:ext cx="7660687" cy="420628"/>
          </a:xfrm>
          <a:prstGeom prst="rect">
            <a:avLst/>
          </a:prstGeom>
          <a:noFill/>
        </p:spPr>
        <p:txBody>
          <a:bodyPr wrap="none" rtlCol="0">
            <a:spAutoFit/>
          </a:bodyPr>
          <a:lstStyle/>
          <a:p>
            <a:r>
              <a:rPr lang="en-US" sz="3200" baseline="-25000" dirty="0" smtClean="0"/>
              <a:t>*</a:t>
            </a:r>
            <a:r>
              <a:rPr lang="en-US" sz="1600" dirty="0" smtClean="0"/>
              <a:t> is a “wild-card” character – in this case it means any character or characters can be here</a:t>
            </a:r>
            <a:endParaRPr lang="en-US" sz="1600" dirty="0"/>
          </a:p>
        </p:txBody>
      </p:sp>
      <p:sp>
        <p:nvSpPr>
          <p:cNvPr id="6" name="TextBox 5"/>
          <p:cNvSpPr txBox="1"/>
          <p:nvPr/>
        </p:nvSpPr>
        <p:spPr>
          <a:xfrm>
            <a:off x="1097517" y="1540570"/>
            <a:ext cx="7333867" cy="584775"/>
          </a:xfrm>
          <a:prstGeom prst="rect">
            <a:avLst/>
          </a:prstGeom>
          <a:noFill/>
        </p:spPr>
        <p:txBody>
          <a:bodyPr wrap="none" rtlCol="0">
            <a:spAutoFit/>
          </a:bodyPr>
          <a:lstStyle/>
          <a:p>
            <a:r>
              <a:rPr lang="en-US" sz="3200" baseline="-25000" dirty="0" smtClean="0"/>
              <a:t>These tools search filenames and are better than</a:t>
            </a:r>
            <a:r>
              <a:rPr lang="en-US" sz="3200" dirty="0" smtClean="0"/>
              <a:t> </a:t>
            </a:r>
            <a:r>
              <a:rPr lang="en-US" sz="3200" baseline="-25000" dirty="0" smtClean="0"/>
              <a:t>built in search </a:t>
            </a:r>
            <a:endParaRPr lang="en-US" sz="1600" dirty="0"/>
          </a:p>
        </p:txBody>
      </p:sp>
      <p:sp>
        <p:nvSpPr>
          <p:cNvPr id="3" name="Rectangle 2"/>
          <p:cNvSpPr/>
          <p:nvPr/>
        </p:nvSpPr>
        <p:spPr>
          <a:xfrm>
            <a:off x="1307753" y="5453720"/>
            <a:ext cx="10759204" cy="369332"/>
          </a:xfrm>
          <a:prstGeom prst="rect">
            <a:avLst/>
          </a:prstGeom>
        </p:spPr>
        <p:txBody>
          <a:bodyPr wrap="square">
            <a:spAutoFit/>
          </a:bodyPr>
          <a:lstStyle/>
          <a:p>
            <a:r>
              <a:rPr lang="en-US" b="1" dirty="0" smtClean="0"/>
              <a:t>PC help&gt;</a:t>
            </a:r>
            <a:r>
              <a:rPr lang="en-US" dirty="0" err="1" smtClean="0"/>
              <a:t>dir</a:t>
            </a:r>
            <a:r>
              <a:rPr lang="en-US" dirty="0" smtClean="0"/>
              <a:t> </a:t>
            </a:r>
            <a:r>
              <a:rPr lang="en-US" dirty="0"/>
              <a:t>/?</a:t>
            </a:r>
          </a:p>
        </p:txBody>
      </p:sp>
      <p:sp>
        <p:nvSpPr>
          <p:cNvPr id="4" name="Rectangle 3"/>
          <p:cNvSpPr/>
          <p:nvPr/>
        </p:nvSpPr>
        <p:spPr>
          <a:xfrm>
            <a:off x="1307752" y="3525317"/>
            <a:ext cx="8046720" cy="369332"/>
          </a:xfrm>
          <a:prstGeom prst="rect">
            <a:avLst/>
          </a:prstGeom>
        </p:spPr>
        <p:txBody>
          <a:bodyPr wrap="square">
            <a:spAutoFit/>
          </a:bodyPr>
          <a:lstStyle/>
          <a:p>
            <a:r>
              <a:rPr lang="en-US" b="1" dirty="0"/>
              <a:t>Mac help% </a:t>
            </a:r>
            <a:r>
              <a:rPr lang="en-US" dirty="0" smtClean="0"/>
              <a:t>man find</a:t>
            </a:r>
            <a:endParaRPr lang="en-US" dirty="0"/>
          </a:p>
        </p:txBody>
      </p:sp>
    </p:spTree>
    <p:extLst>
      <p:ext uri="{BB962C8B-B14F-4D97-AF65-F5344CB8AC3E}">
        <p14:creationId xmlns:p14="http://schemas.microsoft.com/office/powerpoint/2010/main" val="777789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6" name="Content Placeholder 5"/>
          <p:cNvSpPr>
            <a:spLocks noGrp="1"/>
          </p:cNvSpPr>
          <p:nvPr>
            <p:ph idx="1"/>
          </p:nvPr>
        </p:nvSpPr>
        <p:spPr/>
        <p:txBody>
          <a:bodyPr/>
          <a:lstStyle/>
          <a:p>
            <a:pPr>
              <a:buNone/>
            </a:pPr>
            <a:r>
              <a:rPr lang="en-US" dirty="0" smtClean="0"/>
              <a:t>Write down everything . . . Or ELN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QKC_IwUsAEqNKB.jpg"/>
          <p:cNvPicPr>
            <a:picLocks noGrp="1" noChangeAspect="1"/>
          </p:cNvPicPr>
          <p:nvPr>
            <p:ph idx="1"/>
          </p:nvPr>
        </p:nvPicPr>
        <p:blipFill>
          <a:blip r:embed="rId2" cstate="print"/>
          <a:stretch>
            <a:fillRect/>
          </a:stretch>
        </p:blipFill>
        <p:spPr>
          <a:xfrm>
            <a:off x="2007989" y="261520"/>
            <a:ext cx="8611881" cy="6458911"/>
          </a:xfrm>
        </p:spPr>
      </p:pic>
      <p:sp>
        <p:nvSpPr>
          <p:cNvPr id="5" name="Rectangle 4"/>
          <p:cNvSpPr/>
          <p:nvPr/>
        </p:nvSpPr>
        <p:spPr>
          <a:xfrm>
            <a:off x="6477000" y="721896"/>
            <a:ext cx="3886200" cy="6136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73355" y="5910264"/>
            <a:ext cx="4348095" cy="947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5107" y="4338639"/>
            <a:ext cx="4271893" cy="1595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7807" y="2981326"/>
            <a:ext cx="4271893" cy="137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11466" y="2024064"/>
            <a:ext cx="4271893" cy="1195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000"/>
                                        <p:tgtEl>
                                          <p:spTgt spid="5"/>
                                        </p:tgtEl>
                                      </p:cBhvr>
                                    </p:animEffect>
                                    <p:set>
                                      <p:cBhvr>
                                        <p:cTn id="2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Formats for Long-term Access and Sharing</a:t>
            </a:r>
            <a:endParaRPr lang="en-US" dirty="0"/>
          </a:p>
        </p:txBody>
      </p:sp>
      <p:sp>
        <p:nvSpPr>
          <p:cNvPr id="5" name="Content Placeholder 4"/>
          <p:cNvSpPr>
            <a:spLocks noGrp="1"/>
          </p:cNvSpPr>
          <p:nvPr>
            <p:ph idx="1"/>
          </p:nvPr>
        </p:nvSpPr>
        <p:spPr>
          <a:xfrm>
            <a:off x="838200" y="1449748"/>
            <a:ext cx="10515600" cy="4351338"/>
          </a:xfrm>
        </p:spPr>
        <p:txBody>
          <a:bodyPr>
            <a:normAutofit/>
          </a:bodyPr>
          <a:lstStyle/>
          <a:p>
            <a:pPr marL="0" indent="0">
              <a:lnSpc>
                <a:spcPct val="200000"/>
              </a:lnSpc>
              <a:buNone/>
            </a:pPr>
            <a:r>
              <a:rPr lang="en-US" dirty="0" smtClean="0"/>
              <a:t>Non-proprietary – </a:t>
            </a:r>
            <a:r>
              <a:rPr lang="en-US" i="1" dirty="0" smtClean="0"/>
              <a:t>no software purchase to open the file</a:t>
            </a:r>
          </a:p>
          <a:p>
            <a:pPr marL="0" indent="0">
              <a:lnSpc>
                <a:spcPct val="200000"/>
              </a:lnSpc>
              <a:buNone/>
            </a:pPr>
            <a:r>
              <a:rPr lang="en-US" dirty="0" smtClean="0"/>
              <a:t>Lossless – </a:t>
            </a:r>
            <a:r>
              <a:rPr lang="en-US" i="1" dirty="0" smtClean="0"/>
              <a:t>uncompressed with all of the original data</a:t>
            </a:r>
          </a:p>
          <a:p>
            <a:pPr marL="0" indent="0">
              <a:lnSpc>
                <a:spcPct val="200000"/>
              </a:lnSpc>
              <a:buNone/>
            </a:pPr>
            <a:r>
              <a:rPr lang="en-US" dirty="0" err="1" smtClean="0"/>
              <a:t>Indexable</a:t>
            </a:r>
            <a:r>
              <a:rPr lang="en-US" dirty="0" smtClean="0"/>
              <a:t> </a:t>
            </a:r>
            <a:r>
              <a:rPr lang="en-US" i="1" dirty="0" smtClean="0"/>
              <a:t>– if possible a plain text format that is both human and machine readable</a:t>
            </a:r>
          </a:p>
          <a:p>
            <a:pPr marL="0" indent="0">
              <a:lnSpc>
                <a:spcPct val="200000"/>
              </a:lnSpc>
              <a:buNone/>
            </a:pPr>
            <a:r>
              <a:rPr lang="en-US" i="1" dirty="0"/>
              <a:t>	</a:t>
            </a:r>
            <a:endParaRPr lang="en-US" i="1" dirty="0" smtClean="0"/>
          </a:p>
          <a:p>
            <a:pPr marL="0" indent="0">
              <a:lnSpc>
                <a:spcPct val="200000"/>
              </a:lnSpc>
              <a:buNone/>
            </a:pPr>
            <a:r>
              <a:rPr lang="en-US" i="1" dirty="0" smtClean="0"/>
              <a:t>	</a:t>
            </a:r>
            <a:endParaRPr lang="en-US" dirty="0"/>
          </a:p>
        </p:txBody>
      </p:sp>
      <p:sp>
        <p:nvSpPr>
          <p:cNvPr id="4" name="Title 1"/>
          <p:cNvSpPr txBox="1">
            <a:spLocks/>
          </p:cNvSpPr>
          <p:nvPr/>
        </p:nvSpPr>
        <p:spPr>
          <a:xfrm>
            <a:off x="1728078" y="4278066"/>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t>Best file format???</a:t>
            </a:r>
            <a:endParaRPr lang="en-US" dirty="0"/>
          </a:p>
        </p:txBody>
      </p:sp>
      <p:sp>
        <p:nvSpPr>
          <p:cNvPr id="6" name="Title 1"/>
          <p:cNvSpPr txBox="1">
            <a:spLocks/>
          </p:cNvSpPr>
          <p:nvPr/>
        </p:nvSpPr>
        <p:spPr>
          <a:xfrm>
            <a:off x="4418909" y="4843311"/>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z="4000" dirty="0" smtClean="0"/>
              <a:t>PAPER!</a:t>
            </a:r>
            <a:endParaRPr lang="en-US" sz="4000" dirty="0"/>
          </a:p>
        </p:txBody>
      </p:sp>
    </p:spTree>
    <p:extLst>
      <p:ext uri="{BB962C8B-B14F-4D97-AF65-F5344CB8AC3E}">
        <p14:creationId xmlns:p14="http://schemas.microsoft.com/office/powerpoint/2010/main" val="2427709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File Formats</a:t>
            </a:r>
            <a:endParaRPr lang="en-US" dirty="0"/>
          </a:p>
        </p:txBody>
      </p:sp>
      <p:sp>
        <p:nvSpPr>
          <p:cNvPr id="3" name="Content Placeholder 2"/>
          <p:cNvSpPr>
            <a:spLocks noGrp="1"/>
          </p:cNvSpPr>
          <p:nvPr>
            <p:ph idx="1"/>
          </p:nvPr>
        </p:nvSpPr>
        <p:spPr>
          <a:xfrm>
            <a:off x="2852928" y="1825625"/>
            <a:ext cx="7220712" cy="4351338"/>
          </a:xfrm>
        </p:spPr>
        <p:txBody>
          <a:bodyPr/>
          <a:lstStyle/>
          <a:p>
            <a:r>
              <a:rPr lang="en-US" dirty="0" smtClean="0"/>
              <a:t>How are file size and image quality related to:</a:t>
            </a:r>
          </a:p>
          <a:p>
            <a:pPr lvl="1"/>
            <a:r>
              <a:rPr lang="en-US" dirty="0" smtClean="0"/>
              <a:t>Resolution (image dimensions)</a:t>
            </a:r>
          </a:p>
          <a:p>
            <a:pPr lvl="1"/>
            <a:r>
              <a:rPr lang="en-US" dirty="0" smtClean="0"/>
              <a:t>Color model</a:t>
            </a:r>
          </a:p>
          <a:p>
            <a:pPr lvl="1"/>
            <a:r>
              <a:rPr lang="en-US" dirty="0" smtClean="0"/>
              <a:t>Compression</a:t>
            </a:r>
          </a:p>
          <a:p>
            <a:pPr lvl="1"/>
            <a:r>
              <a:rPr lang="en-US" dirty="0" smtClean="0"/>
              <a:t>Vector or Raster</a:t>
            </a:r>
          </a:p>
        </p:txBody>
      </p:sp>
    </p:spTree>
    <p:extLst>
      <p:ext uri="{BB962C8B-B14F-4D97-AF65-F5344CB8AC3E}">
        <p14:creationId xmlns:p14="http://schemas.microsoft.com/office/powerpoint/2010/main" val="418611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mn-lt"/>
              </a:rPr>
              <a:t>Data Organization</a:t>
            </a:r>
            <a:endParaRPr lang="en-US" sz="3200" b="1" dirty="0">
              <a:latin typeface="+mn-lt"/>
            </a:endParaRPr>
          </a:p>
        </p:txBody>
      </p:sp>
      <p:sp>
        <p:nvSpPr>
          <p:cNvPr id="3" name="Content Placeholder 2"/>
          <p:cNvSpPr>
            <a:spLocks noGrp="1"/>
          </p:cNvSpPr>
          <p:nvPr>
            <p:ph sz="half" idx="1"/>
          </p:nvPr>
        </p:nvSpPr>
        <p:spPr>
          <a:xfrm>
            <a:off x="3342640" y="3037206"/>
            <a:ext cx="4373880" cy="1557655"/>
          </a:xfrm>
        </p:spPr>
        <p:txBody>
          <a:bodyPr/>
          <a:lstStyle/>
          <a:p>
            <a:pPr marL="0" indent="0">
              <a:buNone/>
            </a:pPr>
            <a:r>
              <a:rPr lang="en-US" dirty="0" smtClean="0"/>
              <a:t>File Structures</a:t>
            </a:r>
          </a:p>
          <a:p>
            <a:pPr marL="0" indent="0">
              <a:buNone/>
            </a:pPr>
            <a:r>
              <a:rPr lang="en-US" dirty="0" smtClean="0"/>
              <a:t>Naming Conventions</a:t>
            </a:r>
          </a:p>
          <a:p>
            <a:pPr marL="0" indent="0">
              <a:buNone/>
            </a:pPr>
            <a:r>
              <a:rPr lang="en-US" dirty="0" smtClean="0"/>
              <a:t>Tagging</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27851" y="2096294"/>
            <a:ext cx="2752725" cy="3810000"/>
          </a:xfrm>
        </p:spPr>
      </p:pic>
      <p:sp>
        <p:nvSpPr>
          <p:cNvPr id="6" name="Rectangle 5"/>
          <p:cNvSpPr/>
          <p:nvPr/>
        </p:nvSpPr>
        <p:spPr>
          <a:xfrm>
            <a:off x="6692774" y="5968860"/>
            <a:ext cx="3105337" cy="276999"/>
          </a:xfrm>
          <a:prstGeom prst="rect">
            <a:avLst/>
          </a:prstGeom>
        </p:spPr>
        <p:txBody>
          <a:bodyPr wrap="none">
            <a:spAutoFit/>
          </a:bodyPr>
          <a:lstStyle/>
          <a:p>
            <a:r>
              <a:rPr lang="en-US" sz="1200" i="1" dirty="0">
                <a:solidFill>
                  <a:srgbClr val="444444"/>
                </a:solidFill>
                <a:latin typeface="Arial" panose="020B0604020202020204" pitchFamily="34" charset="0"/>
              </a:rPr>
              <a:t>Cartoon from The Far Side by Gary Larson</a:t>
            </a:r>
            <a:endParaRPr lang="en-US" sz="1200" dirty="0"/>
          </a:p>
        </p:txBody>
      </p:sp>
    </p:spTree>
    <p:extLst>
      <p:ext uri="{BB962C8B-B14F-4D97-AF65-F5344CB8AC3E}">
        <p14:creationId xmlns:p14="http://schemas.microsoft.com/office/powerpoint/2010/main" val="374121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th03.deviantart.net/fs70/PRE/f/2011/172/4/c/tic_toc_a_space_time_clock_by_cdesignz2k-d3jkx4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89" r="23017"/>
          <a:stretch/>
        </p:blipFill>
        <p:spPr bwMode="auto">
          <a:xfrm>
            <a:off x="2" y="0"/>
            <a:ext cx="12222863"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611529" y="1504952"/>
            <a:ext cx="10515600" cy="1325563"/>
          </a:xfrm>
        </p:spPr>
        <p:txBody>
          <a:bodyPr>
            <a:normAutofit/>
          </a:bodyPr>
          <a:lstStyle/>
          <a:p>
            <a:pPr algn="ctr"/>
            <a:r>
              <a:rPr lang="en-US" sz="2800" b="1" dirty="0" smtClean="0">
                <a:solidFill>
                  <a:schemeClr val="bg1"/>
                </a:solidFill>
                <a:effectLst>
                  <a:glow rad="152400">
                    <a:schemeClr val="tx1">
                      <a:alpha val="30000"/>
                    </a:schemeClr>
                  </a:glow>
                </a:effectLst>
              </a:rPr>
              <a:t>Think about Time and Space</a:t>
            </a:r>
            <a:endParaRPr lang="en-US" sz="2800" b="1" dirty="0">
              <a:solidFill>
                <a:schemeClr val="bg1"/>
              </a:solidFill>
              <a:effectLst>
                <a:glow rad="152400">
                  <a:schemeClr val="tx1">
                    <a:alpha val="30000"/>
                  </a:schemeClr>
                </a:glow>
              </a:effectLst>
            </a:endParaRPr>
          </a:p>
        </p:txBody>
      </p:sp>
      <p:sp>
        <p:nvSpPr>
          <p:cNvPr id="3" name="Content Placeholder 2"/>
          <p:cNvSpPr>
            <a:spLocks noGrp="1"/>
          </p:cNvSpPr>
          <p:nvPr>
            <p:ph idx="1"/>
          </p:nvPr>
        </p:nvSpPr>
        <p:spPr>
          <a:xfrm>
            <a:off x="3664826" y="2580943"/>
            <a:ext cx="6158345" cy="1060684"/>
          </a:xfrm>
        </p:spPr>
        <p:txBody>
          <a:bodyPr/>
          <a:lstStyle/>
          <a:p>
            <a:r>
              <a:rPr lang="en-US" dirty="0" smtClean="0">
                <a:solidFill>
                  <a:schemeClr val="bg1"/>
                </a:solidFill>
                <a:effectLst>
                  <a:glow rad="152400">
                    <a:schemeClr val="tx1">
                      <a:alpha val="30000"/>
                    </a:schemeClr>
                  </a:glow>
                </a:effectLst>
              </a:rPr>
              <a:t>Directory Structure</a:t>
            </a:r>
          </a:p>
          <a:p>
            <a:r>
              <a:rPr lang="en-US" dirty="0" smtClean="0">
                <a:solidFill>
                  <a:schemeClr val="bg1"/>
                </a:solidFill>
                <a:effectLst>
                  <a:glow rad="152400">
                    <a:schemeClr val="tx1">
                      <a:alpha val="30000"/>
                    </a:schemeClr>
                  </a:glow>
                </a:effectLst>
              </a:rPr>
              <a:t>File Naming Conventions</a:t>
            </a:r>
            <a:endParaRPr lang="en-US" dirty="0">
              <a:solidFill>
                <a:schemeClr val="bg1"/>
              </a:solidFill>
              <a:effectLst>
                <a:glow rad="152400">
                  <a:schemeClr val="tx1">
                    <a:alpha val="30000"/>
                  </a:schemeClr>
                </a:glow>
              </a:effectLst>
            </a:endParaRPr>
          </a:p>
        </p:txBody>
      </p:sp>
      <p:sp>
        <p:nvSpPr>
          <p:cNvPr id="6" name="Title 1"/>
          <p:cNvSpPr txBox="1">
            <a:spLocks/>
          </p:cNvSpPr>
          <p:nvPr/>
        </p:nvSpPr>
        <p:spPr>
          <a:xfrm>
            <a:off x="2308422" y="4556003"/>
            <a:ext cx="53175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prstClr val="white"/>
                </a:solidFill>
                <a:effectLst>
                  <a:glow rad="152400">
                    <a:schemeClr val="tx1">
                      <a:alpha val="30000"/>
                    </a:schemeClr>
                  </a:glow>
                </a:effectLst>
                <a:latin typeface="+mn-lt"/>
              </a:rPr>
              <a:t>Save Time and Space</a:t>
            </a:r>
            <a:endParaRPr lang="en-US" sz="2800" b="1" dirty="0">
              <a:solidFill>
                <a:prstClr val="white"/>
              </a:solidFill>
              <a:effectLst>
                <a:glow rad="152400">
                  <a:schemeClr val="tx1">
                    <a:alpha val="30000"/>
                  </a:schemeClr>
                </a:glow>
              </a:effectLst>
              <a:latin typeface="+mn-lt"/>
            </a:endParaRPr>
          </a:p>
        </p:txBody>
      </p:sp>
      <p:sp>
        <p:nvSpPr>
          <p:cNvPr id="7" name="Title 1"/>
          <p:cNvSpPr txBox="1">
            <a:spLocks/>
          </p:cNvSpPr>
          <p:nvPr/>
        </p:nvSpPr>
        <p:spPr>
          <a:xfrm>
            <a:off x="-1478916" y="9977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solidFill>
                  <a:schemeClr val="bg1"/>
                </a:solidFill>
                <a:effectLst>
                  <a:glow rad="152400">
                    <a:schemeClr val="tx1">
                      <a:alpha val="30000"/>
                    </a:schemeClr>
                  </a:glow>
                </a:effectLst>
              </a:rPr>
              <a:t>Data Organization</a:t>
            </a:r>
            <a:endParaRPr lang="en-US" dirty="0">
              <a:solidFill>
                <a:schemeClr val="bg1"/>
              </a:solidFill>
              <a:effectLst>
                <a:glow rad="152400">
                  <a:schemeClr val="tx1">
                    <a:alpha val="30000"/>
                  </a:schemeClr>
                </a:glow>
              </a:effectLst>
            </a:endParaRPr>
          </a:p>
        </p:txBody>
      </p:sp>
    </p:spTree>
    <p:extLst>
      <p:ext uri="{BB962C8B-B14F-4D97-AF65-F5344CB8AC3E}">
        <p14:creationId xmlns:p14="http://schemas.microsoft.com/office/powerpoint/2010/main" val="14764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t>This will get personal . . .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 . .</a:t>
            </a:r>
            <a:endParaRPr lang="en-US" dirty="0"/>
          </a:p>
        </p:txBody>
      </p:sp>
      <p:sp>
        <p:nvSpPr>
          <p:cNvPr id="3" name="Content Placeholder 2"/>
          <p:cNvSpPr>
            <a:spLocks noGrp="1"/>
          </p:cNvSpPr>
          <p:nvPr>
            <p:ph idx="1"/>
          </p:nvPr>
        </p:nvSpPr>
        <p:spPr/>
        <p:txBody>
          <a:bodyPr/>
          <a:lstStyle/>
          <a:p>
            <a:r>
              <a:rPr lang="en-US" dirty="0" smtClean="0"/>
              <a:t>Take a moment, think about your file naming for your articles that you save</a:t>
            </a:r>
          </a:p>
          <a:p>
            <a:pPr lvl="1"/>
            <a:r>
              <a:rPr lang="en-US" dirty="0" smtClean="0"/>
              <a:t>Are you consistent?</a:t>
            </a:r>
          </a:p>
          <a:p>
            <a:pPr lvl="1"/>
            <a:r>
              <a:rPr lang="en-US" dirty="0" smtClean="0"/>
              <a:t>Is it easy to find what you want several months later?</a:t>
            </a:r>
          </a:p>
          <a:p>
            <a:pPr lvl="1"/>
            <a:endParaRPr lang="en-US" dirty="0" smtClean="0"/>
          </a:p>
          <a:p>
            <a:r>
              <a:rPr lang="en-US" dirty="0" smtClean="0"/>
              <a:t>Now think about your file structure for your downloaded articles</a:t>
            </a:r>
          </a:p>
          <a:p>
            <a:pPr lvl="1"/>
            <a:r>
              <a:rPr lang="en-US" dirty="0" smtClean="0"/>
              <a:t>Where are the actual files on the computer?</a:t>
            </a:r>
          </a:p>
          <a:p>
            <a:pPr lvl="1"/>
            <a:r>
              <a:rPr lang="en-US" dirty="0" smtClean="0"/>
              <a:t>How many folders are you using?</a:t>
            </a:r>
          </a:p>
          <a:p>
            <a:pPr lvl="1"/>
            <a:r>
              <a:rPr lang="en-US" dirty="0" smtClean="0"/>
              <a:t>Are they logically organized?</a:t>
            </a:r>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2493</Words>
  <Application>Microsoft Office PowerPoint</Application>
  <PresentationFormat>Widescreen</PresentationFormat>
  <Paragraphs>768</Paragraphs>
  <Slides>39</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Office Theme</vt:lpstr>
      <vt:lpstr>Document</vt:lpstr>
      <vt:lpstr>Data Management in the  Research Environment</vt:lpstr>
      <vt:lpstr>Todays Topics</vt:lpstr>
      <vt:lpstr>File Formats</vt:lpstr>
      <vt:lpstr>Recommended Formats for Long-term Access and Sharing</vt:lpstr>
      <vt:lpstr>Image File Formats</vt:lpstr>
      <vt:lpstr>Data Organization</vt:lpstr>
      <vt:lpstr>Think about Time and Space</vt:lpstr>
      <vt:lpstr>PowerPoint Presentation</vt:lpstr>
      <vt:lpstr>So . . .</vt:lpstr>
      <vt:lpstr>The benefits of consistent data file labeling are:</vt:lpstr>
      <vt:lpstr>PowerPoint Presentation</vt:lpstr>
      <vt:lpstr>PowerPoint Presentation</vt:lpstr>
      <vt:lpstr>Retraction Watch</vt:lpstr>
      <vt:lpstr>PowerPoint Presentation</vt:lpstr>
      <vt:lpstr>File Naming Best Practices</vt:lpstr>
      <vt:lpstr>File Naming Best Practices</vt:lpstr>
      <vt:lpstr>Information in the File Name</vt:lpstr>
      <vt:lpstr>Quick Review</vt:lpstr>
      <vt:lpstr>PowerPoint Presentation</vt:lpstr>
      <vt:lpstr>PowerPoint Presentation</vt:lpstr>
      <vt:lpstr>PowerPoint Presentation</vt:lpstr>
      <vt:lpstr>PowerPoint Presentation</vt:lpstr>
      <vt:lpstr> File naming strategies</vt:lpstr>
      <vt:lpstr>PowerPoint Presentation</vt:lpstr>
      <vt:lpstr>On using number order in file names…</vt:lpstr>
      <vt:lpstr>On using number order in file names…</vt:lpstr>
      <vt:lpstr>On using number order in file names…</vt:lpstr>
      <vt:lpstr>On using leading zeroes  in file names…</vt:lpstr>
      <vt:lpstr>File Versioning?</vt:lpstr>
      <vt:lpstr>Batch Naming</vt:lpstr>
      <vt:lpstr>Tools for File Management: bulk rename</vt:lpstr>
      <vt:lpstr>File-tagging: a *new* approach?</vt:lpstr>
      <vt:lpstr>PowerPoint Presentation</vt:lpstr>
      <vt:lpstr>Wednesday</vt:lpstr>
      <vt:lpstr>Wednesday</vt:lpstr>
      <vt:lpstr>PowerPoint Presentation</vt:lpstr>
      <vt:lpstr>PowerPoint Presentation</vt:lpstr>
      <vt:lpstr>Documentation</vt:lpstr>
      <vt:lpstr>PowerPoint Presentation</vt:lpstr>
    </vt:vector>
  </TitlesOfParts>
  <Company>University of Miami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Tim Norris</cp:lastModifiedBy>
  <cp:revision>261</cp:revision>
  <cp:lastPrinted>2015-02-20T18:57:29Z</cp:lastPrinted>
  <dcterms:created xsi:type="dcterms:W3CDTF">2015-01-21T19:33:25Z</dcterms:created>
  <dcterms:modified xsi:type="dcterms:W3CDTF">2016-02-01T15:45:39Z</dcterms:modified>
</cp:coreProperties>
</file>