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66557" autoAdjust="0"/>
  </p:normalViewPr>
  <p:slideViewPr>
    <p:cSldViewPr snapToGrid="0">
      <p:cViewPr varScale="1">
        <p:scale>
          <a:sx n="53" d="100"/>
          <a:sy n="53" d="100"/>
        </p:scale>
        <p:origin x="-61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The Matrix - 1999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Big Data . . .</a:t>
            </a:r>
          </a:p>
          <a:p>
            <a:pPr defTabSz="931774">
              <a:defRPr/>
            </a:pPr>
            <a:r>
              <a:rPr lang="en-US" dirty="0" smtClean="0"/>
              <a:t>Talk to the data deluge, what are the responses in academia? In the public sector?</a:t>
            </a:r>
            <a:r>
              <a:rPr lang="en-US" baseline="0" dirty="0" smtClean="0"/>
              <a:t> Perhaps this is why we are here today?</a:t>
            </a:r>
            <a:br>
              <a:rPr lang="en-US" baseline="0" dirty="0" smtClean="0"/>
            </a:br>
            <a:endParaRPr lang="en-US" dirty="0" smtClean="0"/>
          </a:p>
          <a:p>
            <a:pPr defTabSz="931774">
              <a:defRPr/>
            </a:pPr>
            <a:r>
              <a:rPr lang="en-US" baseline="0" dirty="0" smtClean="0"/>
              <a:t>NIH early data sharing requirements from grants over $500,000 – stringent controls for privacy and proprietary data</a:t>
            </a:r>
          </a:p>
          <a:p>
            <a:pPr defTabSz="931774">
              <a:defRPr/>
            </a:pPr>
            <a:r>
              <a:rPr lang="en-US" dirty="0" smtClean="0"/>
              <a:t>The 2011 NSF requirement to have data management plans in the grant proposals</a:t>
            </a:r>
            <a:r>
              <a:rPr lang="en-US" baseline="0" dirty="0" smtClean="0"/>
              <a:t> – there are program specific requirements</a:t>
            </a:r>
          </a:p>
          <a:p>
            <a:pPr defTabSz="931774">
              <a:defRPr/>
            </a:pPr>
            <a:r>
              <a:rPr lang="en-US" baseline="0" dirty="0" smtClean="0"/>
              <a:t>Most are simply two page documents with requirements to outline: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Data types to be collected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Standards to be used for metadata and data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Sharing policies (access, privacy, IP, etc.)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Re-use policies (distribution, derivatives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Plans for archival</a:t>
            </a:r>
          </a:p>
          <a:p>
            <a:pPr defTabSz="931774">
              <a:defRPr/>
            </a:pPr>
            <a:endParaRPr lang="en-US" baseline="0" dirty="0" smtClean="0"/>
          </a:p>
          <a:p>
            <a:pPr defTabSz="931774">
              <a:defRPr/>
            </a:pPr>
            <a:r>
              <a:rPr lang="en-US" baseline="0" dirty="0" smtClean="0"/>
              <a:t>Note that these requirements caused quite the scramble. No grant money if you could not include a plan.</a:t>
            </a:r>
          </a:p>
          <a:p>
            <a:pPr defTabSz="931774">
              <a:defRPr/>
            </a:pPr>
            <a:r>
              <a:rPr lang="en-US" baseline="0" dirty="0" smtClean="0"/>
              <a:t>Note that many foundations now also have data management requirements</a:t>
            </a:r>
          </a:p>
          <a:p>
            <a:pPr defTabSz="931774">
              <a:defRPr/>
            </a:pPr>
            <a:endParaRPr lang="en-US" baseline="0" dirty="0" smtClean="0"/>
          </a:p>
          <a:p>
            <a:pPr defTabSz="931774">
              <a:defRPr/>
            </a:pPr>
            <a:r>
              <a:rPr lang="en-US" baseline="0" dirty="0" smtClean="0"/>
              <a:t>Even private sector contracts require data management planning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927CE-805B-4B9E-B0F0-7E1CB677AB2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1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The Matrix - 1999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Big Data . . .</a:t>
            </a:r>
          </a:p>
          <a:p>
            <a:pPr defTabSz="931774">
              <a:defRPr/>
            </a:pPr>
            <a:r>
              <a:rPr lang="en-US" dirty="0" smtClean="0"/>
              <a:t>Talk to the data deluge, what are the responses in academia? In the public sector?</a:t>
            </a:r>
            <a:r>
              <a:rPr lang="en-US" baseline="0" dirty="0" smtClean="0"/>
              <a:t> Perhaps this is why we are here today?</a:t>
            </a:r>
            <a:br>
              <a:rPr lang="en-US" baseline="0" dirty="0" smtClean="0"/>
            </a:br>
            <a:endParaRPr lang="en-US" dirty="0" smtClean="0"/>
          </a:p>
          <a:p>
            <a:pPr defTabSz="931774">
              <a:defRPr/>
            </a:pPr>
            <a:r>
              <a:rPr lang="en-US" baseline="0" dirty="0" smtClean="0"/>
              <a:t>NIH early data sharing requirements from grants over $500,000 – stringent controls for privacy and proprietary data</a:t>
            </a:r>
          </a:p>
          <a:p>
            <a:pPr defTabSz="931774">
              <a:defRPr/>
            </a:pPr>
            <a:r>
              <a:rPr lang="en-US" dirty="0" smtClean="0"/>
              <a:t>The 2011 NSF requirement to have data management plans in the grant proposals</a:t>
            </a:r>
            <a:r>
              <a:rPr lang="en-US" baseline="0" dirty="0" smtClean="0"/>
              <a:t> – there are program specific requirements</a:t>
            </a:r>
          </a:p>
          <a:p>
            <a:pPr defTabSz="931774">
              <a:defRPr/>
            </a:pPr>
            <a:r>
              <a:rPr lang="en-US" baseline="0" dirty="0" smtClean="0"/>
              <a:t>Most are simply two page documents with requirements to outline: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Data types to be collected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Standards to be used for metadata and data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Sharing policies (access, privacy, IP, etc.)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Re-use policies (distribution, derivatives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Plans for archival</a:t>
            </a:r>
          </a:p>
          <a:p>
            <a:pPr defTabSz="931774">
              <a:defRPr/>
            </a:pPr>
            <a:endParaRPr lang="en-US" baseline="0" dirty="0" smtClean="0"/>
          </a:p>
          <a:p>
            <a:pPr defTabSz="931774">
              <a:defRPr/>
            </a:pPr>
            <a:r>
              <a:rPr lang="en-US" baseline="0" dirty="0" smtClean="0"/>
              <a:t>Note that these requirements caused quite the scramble. No grant money if you could not include a plan.</a:t>
            </a:r>
          </a:p>
          <a:p>
            <a:pPr defTabSz="931774">
              <a:defRPr/>
            </a:pPr>
            <a:r>
              <a:rPr lang="en-US" baseline="0" dirty="0" smtClean="0"/>
              <a:t>Note that many foundations now also have data management requirements</a:t>
            </a:r>
          </a:p>
          <a:p>
            <a:pPr defTabSz="931774">
              <a:defRPr/>
            </a:pPr>
            <a:endParaRPr lang="en-US" baseline="0" dirty="0" smtClean="0"/>
          </a:p>
          <a:p>
            <a:pPr defTabSz="931774">
              <a:defRPr/>
            </a:pPr>
            <a:r>
              <a:rPr lang="en-US" baseline="0" dirty="0" smtClean="0"/>
              <a:t>Even private sector contracts require data management planning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927CE-805B-4B9E-B0F0-7E1CB677AB2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6536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The Matrix - 1999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Big Data . . .</a:t>
            </a:r>
          </a:p>
          <a:p>
            <a:pPr defTabSz="931774">
              <a:defRPr/>
            </a:pPr>
            <a:r>
              <a:rPr lang="en-US" dirty="0" smtClean="0"/>
              <a:t>Talk to the data deluge, what are the responses in academia? In the public sector?</a:t>
            </a:r>
            <a:r>
              <a:rPr lang="en-US" baseline="0" dirty="0" smtClean="0"/>
              <a:t> Perhaps this is why we are here today?</a:t>
            </a:r>
            <a:br>
              <a:rPr lang="en-US" baseline="0" dirty="0" smtClean="0"/>
            </a:br>
            <a:endParaRPr lang="en-US" dirty="0" smtClean="0"/>
          </a:p>
          <a:p>
            <a:pPr defTabSz="931774">
              <a:defRPr/>
            </a:pPr>
            <a:r>
              <a:rPr lang="en-US" baseline="0" dirty="0" smtClean="0"/>
              <a:t>NIH early data sharing requirements from grants over $500,000 – stringent controls for privacy and proprietary data</a:t>
            </a:r>
          </a:p>
          <a:p>
            <a:pPr defTabSz="931774">
              <a:defRPr/>
            </a:pPr>
            <a:r>
              <a:rPr lang="en-US" dirty="0" smtClean="0"/>
              <a:t>The 2011 NSF requirement to have data management plans in the grant proposals</a:t>
            </a:r>
            <a:r>
              <a:rPr lang="en-US" baseline="0" dirty="0" smtClean="0"/>
              <a:t> – there are program specific requirements</a:t>
            </a:r>
          </a:p>
          <a:p>
            <a:pPr defTabSz="931774">
              <a:defRPr/>
            </a:pPr>
            <a:r>
              <a:rPr lang="en-US" baseline="0" dirty="0" smtClean="0"/>
              <a:t>Most are simply two page documents with requirements to outline: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Data types to be collected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Standards to be used for metadata and data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Sharing policies (access, privacy, IP, etc.)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Re-use policies (distribution, derivatives</a:t>
            </a:r>
          </a:p>
          <a:p>
            <a:pPr marL="174708" indent="-174708" defTabSz="931774">
              <a:buFontTx/>
              <a:buChar char="-"/>
              <a:defRPr/>
            </a:pPr>
            <a:r>
              <a:rPr lang="en-US" baseline="0" dirty="0" smtClean="0"/>
              <a:t>Plans for archival</a:t>
            </a:r>
          </a:p>
          <a:p>
            <a:pPr defTabSz="931774">
              <a:defRPr/>
            </a:pPr>
            <a:endParaRPr lang="en-US" baseline="0" dirty="0" smtClean="0"/>
          </a:p>
          <a:p>
            <a:pPr defTabSz="931774">
              <a:defRPr/>
            </a:pPr>
            <a:r>
              <a:rPr lang="en-US" baseline="0" dirty="0" smtClean="0"/>
              <a:t>Note that these requirements caused quite the scramble. No grant money if you could not include a plan.</a:t>
            </a:r>
          </a:p>
          <a:p>
            <a:pPr defTabSz="931774">
              <a:defRPr/>
            </a:pPr>
            <a:r>
              <a:rPr lang="en-US" baseline="0" dirty="0" smtClean="0"/>
              <a:t>Note that many foundations now also have data management requirements</a:t>
            </a:r>
          </a:p>
          <a:p>
            <a:pPr defTabSz="931774">
              <a:defRPr/>
            </a:pPr>
            <a:endParaRPr lang="en-US" baseline="0" dirty="0" smtClean="0"/>
          </a:p>
          <a:p>
            <a:pPr defTabSz="931774">
              <a:defRPr/>
            </a:pPr>
            <a:r>
              <a:rPr lang="en-US" baseline="0" dirty="0" smtClean="0"/>
              <a:t>Even private sector contracts require data management planning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927CE-805B-4B9E-B0F0-7E1CB677AB2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109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51908" y="5816746"/>
            <a:ext cx="7685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Dr. Timothy Norris – Postdoctoral Fellow Richter Library – tnorris@miami.edu</a:t>
            </a:r>
          </a:p>
          <a:p>
            <a:r>
              <a:rPr lang="en-US" dirty="0"/>
              <a:t>Angela Clark – Librarian Associate Professor RSMAS – aclark@rsmas.miami.edu</a:t>
            </a:r>
          </a:p>
        </p:txBody>
      </p:sp>
    </p:spTree>
    <p:extLst>
      <p:ext uri="{BB962C8B-B14F-4D97-AF65-F5344CB8AC3E}">
        <p14:creationId xmlns:p14="http://schemas.microsoft.com/office/powerpoint/2010/main" xmlns="" val="187568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fondos-hd.com/user-content/uploads/wall/o/53/1920x1200_Matrix.jpg"/>
          <p:cNvPicPr>
            <a:picLocks noChangeAspect="1" noChangeArrowheads="1"/>
          </p:cNvPicPr>
          <p:nvPr/>
        </p:nvPicPr>
        <p:blipFill rotWithShape="1">
          <a:blip r:embed="rId3" cstate="print"/>
          <a:srcRect t="24437" b="1"/>
          <a:stretch/>
        </p:blipFill>
        <p:spPr bwMode="auto">
          <a:xfrm>
            <a:off x="-1" y="-30480"/>
            <a:ext cx="12188305" cy="688848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12195694" cy="6841594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199" y="533400"/>
            <a:ext cx="809966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Bitstream Vera Sans" panose="020B0603030804020204" pitchFamily="34" charset="0"/>
              </a:rPr>
              <a:t>and </a:t>
            </a:r>
            <a:r>
              <a:rPr lang="en-US" i="1" dirty="0">
                <a:solidFill>
                  <a:srgbClr val="92D050"/>
                </a:solidFill>
                <a:latin typeface="Bitstream Vera Sans" panose="020B0603030804020204" pitchFamily="34" charset="0"/>
              </a:rPr>
              <a:t>Research</a:t>
            </a:r>
            <a:r>
              <a:rPr lang="en-US" dirty="0">
                <a:solidFill>
                  <a:srgbClr val="92D050"/>
                </a:solidFill>
                <a:latin typeface="Bitstream Vera Sans" panose="020B0603030804020204" pitchFamily="34" charset="0"/>
              </a:rPr>
              <a:t> DATA Management</a:t>
            </a:r>
            <a:r>
              <a:rPr lang="en-US" dirty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8964" y="1953757"/>
            <a:ext cx="8194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Before: Data Management Planning / Grant 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8963" y="3229944"/>
            <a:ext cx="8194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>
                    <a:alpha val="40000"/>
                  </a:srgbClr>
                </a:solidFill>
              </a:rPr>
              <a:t>During: Compliance and Productivity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962" y="4506131"/>
            <a:ext cx="8194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>
                    <a:alpha val="40000"/>
                  </a:srgbClr>
                </a:solidFill>
              </a:rPr>
              <a:t>After: Publication and/or Repository Deposit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49998" y="2623657"/>
            <a:ext cx="5577840" cy="2862322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Privacy/Security Considerations</a:t>
            </a:r>
          </a:p>
          <a:p>
            <a:r>
              <a:rPr lang="en-US" dirty="0">
                <a:solidFill>
                  <a:srgbClr val="92D050"/>
                </a:solidFill>
              </a:rPr>
              <a:t>Storage and backup strategies</a:t>
            </a:r>
          </a:p>
          <a:p>
            <a:r>
              <a:rPr lang="en-US" dirty="0">
                <a:solidFill>
                  <a:srgbClr val="92D050"/>
                </a:solidFill>
              </a:rPr>
              <a:t>File System Organization</a:t>
            </a:r>
          </a:p>
          <a:p>
            <a:r>
              <a:rPr lang="en-US" dirty="0">
                <a:solidFill>
                  <a:srgbClr val="92D050"/>
                </a:solidFill>
              </a:rPr>
              <a:t>File Naming Conventions</a:t>
            </a:r>
          </a:p>
          <a:p>
            <a:r>
              <a:rPr lang="en-US" dirty="0">
                <a:solidFill>
                  <a:srgbClr val="92D050"/>
                </a:solidFill>
              </a:rPr>
              <a:t>File Format Choice</a:t>
            </a:r>
          </a:p>
          <a:p>
            <a:r>
              <a:rPr lang="en-US" dirty="0">
                <a:solidFill>
                  <a:srgbClr val="92D050"/>
                </a:solidFill>
              </a:rPr>
              <a:t>Documentation and metadata</a:t>
            </a:r>
          </a:p>
          <a:p>
            <a:r>
              <a:rPr lang="en-US" dirty="0">
                <a:solidFill>
                  <a:srgbClr val="92D050"/>
                </a:solidFill>
              </a:rPr>
              <a:t>Roles and responsibilities in research environment</a:t>
            </a:r>
          </a:p>
          <a:p>
            <a:r>
              <a:rPr lang="en-US" dirty="0">
                <a:solidFill>
                  <a:srgbClr val="92D050"/>
                </a:solidFill>
              </a:rPr>
              <a:t>Sharing and collaboration strategies</a:t>
            </a:r>
          </a:p>
          <a:p>
            <a:r>
              <a:rPr lang="en-US" dirty="0">
                <a:solidFill>
                  <a:srgbClr val="92D050"/>
                </a:solidFill>
              </a:rPr>
              <a:t>Ownership of data</a:t>
            </a:r>
          </a:p>
          <a:p>
            <a:r>
              <a:rPr lang="en-US" dirty="0">
                <a:solidFill>
                  <a:srgbClr val="92D050"/>
                </a:solidFill>
              </a:rPr>
              <a:t>Access strategies / Access restrictions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67800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fondos-hd.com/user-content/uploads/wall/o/53/1920x1200_Matrix.jpg"/>
          <p:cNvPicPr>
            <a:picLocks noChangeAspect="1" noChangeArrowheads="1"/>
          </p:cNvPicPr>
          <p:nvPr/>
        </p:nvPicPr>
        <p:blipFill rotWithShape="1">
          <a:blip r:embed="rId3" cstate="print"/>
          <a:srcRect t="24437" b="1"/>
          <a:stretch/>
        </p:blipFill>
        <p:spPr bwMode="auto">
          <a:xfrm>
            <a:off x="-1" y="-30480"/>
            <a:ext cx="12188305" cy="688848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12195694" cy="6841594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199" y="533400"/>
            <a:ext cx="809966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Bitstream Vera Sans" panose="020B0603030804020204" pitchFamily="34" charset="0"/>
              </a:rPr>
              <a:t>and </a:t>
            </a:r>
            <a:r>
              <a:rPr lang="en-US" i="1" dirty="0">
                <a:solidFill>
                  <a:srgbClr val="92D050"/>
                </a:solidFill>
                <a:latin typeface="Bitstream Vera Sans" panose="020B0603030804020204" pitchFamily="34" charset="0"/>
              </a:rPr>
              <a:t>Research</a:t>
            </a:r>
            <a:r>
              <a:rPr lang="en-US" dirty="0">
                <a:solidFill>
                  <a:srgbClr val="92D050"/>
                </a:solidFill>
                <a:latin typeface="Bitstream Vera Sans" panose="020B0603030804020204" pitchFamily="34" charset="0"/>
              </a:rPr>
              <a:t> DATA Management</a:t>
            </a:r>
            <a:r>
              <a:rPr lang="en-US" dirty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8964" y="1953757"/>
            <a:ext cx="8194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>
                    <a:alpha val="40000"/>
                  </a:srgbClr>
                </a:solidFill>
              </a:rPr>
              <a:t>Before: Data Management Planning / Grant 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8963" y="3229944"/>
            <a:ext cx="8194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During: Compliance and Productivity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962" y="4506131"/>
            <a:ext cx="8194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>
                    <a:alpha val="40000"/>
                  </a:srgbClr>
                </a:solidFill>
              </a:rPr>
              <a:t>After: Publication and/or Repository Deposit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4993" y="3905965"/>
            <a:ext cx="5572826" cy="1815882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Follow file naming, organization and format conventions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Documentation and metadata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Acquiring and cleaning data</a:t>
            </a:r>
          </a:p>
          <a:p>
            <a:r>
              <a:rPr lang="en-US" dirty="0">
                <a:solidFill>
                  <a:srgbClr val="92D050"/>
                </a:solidFill>
              </a:rPr>
              <a:t>Regularly backup all data</a:t>
            </a:r>
          </a:p>
          <a:p>
            <a:r>
              <a:rPr lang="en-US" dirty="0">
                <a:solidFill>
                  <a:srgbClr val="92D050"/>
                </a:solidFill>
              </a:rPr>
              <a:t>Be mindful when sharing / version control</a:t>
            </a:r>
          </a:p>
          <a:p>
            <a:r>
              <a:rPr lang="en-US" dirty="0">
                <a:solidFill>
                  <a:srgbClr val="92D050"/>
                </a:solidFill>
              </a:rPr>
              <a:t>Access / privacy policy enforcement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99859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fondos-hd.com/user-content/uploads/wall/o/53/1920x1200_Matrix.jpg"/>
          <p:cNvPicPr>
            <a:picLocks noChangeAspect="1" noChangeArrowheads="1"/>
          </p:cNvPicPr>
          <p:nvPr/>
        </p:nvPicPr>
        <p:blipFill rotWithShape="1">
          <a:blip r:embed="rId3" cstate="print"/>
          <a:srcRect t="24437" b="1"/>
          <a:stretch/>
        </p:blipFill>
        <p:spPr bwMode="auto">
          <a:xfrm>
            <a:off x="-1" y="-30480"/>
            <a:ext cx="12188305" cy="688848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0"/>
            <a:ext cx="12195694" cy="6841594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199" y="533400"/>
            <a:ext cx="809966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Bitstream Vera Sans" panose="020B0603030804020204" pitchFamily="34" charset="0"/>
              </a:rPr>
              <a:t>and </a:t>
            </a:r>
            <a:r>
              <a:rPr lang="en-US" i="1" dirty="0">
                <a:solidFill>
                  <a:srgbClr val="92D050"/>
                </a:solidFill>
                <a:latin typeface="Bitstream Vera Sans" panose="020B0603030804020204" pitchFamily="34" charset="0"/>
              </a:rPr>
              <a:t>Research</a:t>
            </a:r>
            <a:r>
              <a:rPr lang="en-US" dirty="0">
                <a:solidFill>
                  <a:srgbClr val="92D050"/>
                </a:solidFill>
                <a:latin typeface="Bitstream Vera Sans" panose="020B0603030804020204" pitchFamily="34" charset="0"/>
              </a:rPr>
              <a:t> DATA Management</a:t>
            </a:r>
            <a:r>
              <a:rPr lang="en-US" dirty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8964" y="1953757"/>
            <a:ext cx="8194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>
                    <a:alpha val="40000"/>
                  </a:srgbClr>
                </a:solidFill>
              </a:rPr>
              <a:t>Before: Data Management Planning / Grant 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8963" y="3229944"/>
            <a:ext cx="8194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>
                    <a:alpha val="40000"/>
                  </a:srgbClr>
                </a:solidFill>
              </a:rPr>
              <a:t>During: Compliance and Productivity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962" y="4506131"/>
            <a:ext cx="8194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After: Publication and/or Repository Deposit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25742" y="5133647"/>
            <a:ext cx="5572826" cy="646331"/>
          </a:xfrm>
          <a:prstGeom prst="rect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Publish</a:t>
            </a:r>
          </a:p>
          <a:p>
            <a:r>
              <a:rPr lang="en-US" dirty="0">
                <a:solidFill>
                  <a:srgbClr val="92D050"/>
                </a:solidFill>
              </a:rPr>
              <a:t>Deposit in a repository</a:t>
            </a:r>
          </a:p>
        </p:txBody>
      </p:sp>
    </p:spTree>
    <p:extLst>
      <p:ext uri="{BB962C8B-B14F-4D97-AF65-F5344CB8AC3E}">
        <p14:creationId xmlns:p14="http://schemas.microsoft.com/office/powerpoint/2010/main" xmlns="" val="159919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283</Words>
  <Application>Microsoft Office PowerPoint</Application>
  <PresentationFormat>Custom</PresentationFormat>
  <Paragraphs>88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Management in the  Research Environment</vt:lpstr>
      <vt:lpstr>and Research DATA Management?</vt:lpstr>
      <vt:lpstr>and Research DATA Management?</vt:lpstr>
      <vt:lpstr>and Research DATA Management?</vt:lpstr>
    </vt:vector>
  </TitlesOfParts>
  <Company>University of Miami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NorrisMarch2012</cp:lastModifiedBy>
  <cp:revision>196</cp:revision>
  <cp:lastPrinted>2015-02-20T18:57:29Z</cp:lastPrinted>
  <dcterms:created xsi:type="dcterms:W3CDTF">2015-01-21T19:33:25Z</dcterms:created>
  <dcterms:modified xsi:type="dcterms:W3CDTF">2015-12-12T20:12:54Z</dcterms:modified>
</cp:coreProperties>
</file>