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 id="2147483950" r:id="rId2"/>
    <p:sldMasterId id="2147483962" r:id="rId3"/>
  </p:sldMasterIdLst>
  <p:notesMasterIdLst>
    <p:notesMasterId r:id="rId23"/>
  </p:notesMasterIdLst>
  <p:sldIdLst>
    <p:sldId id="256" r:id="rId4"/>
    <p:sldId id="304" r:id="rId5"/>
    <p:sldId id="292" r:id="rId6"/>
    <p:sldId id="293" r:id="rId7"/>
    <p:sldId id="294" r:id="rId8"/>
    <p:sldId id="297" r:id="rId9"/>
    <p:sldId id="298" r:id="rId10"/>
    <p:sldId id="295" r:id="rId11"/>
    <p:sldId id="296" r:id="rId12"/>
    <p:sldId id="299" r:id="rId13"/>
    <p:sldId id="303" r:id="rId14"/>
    <p:sldId id="273" r:id="rId15"/>
    <p:sldId id="274" r:id="rId16"/>
    <p:sldId id="263" r:id="rId17"/>
    <p:sldId id="264" r:id="rId18"/>
    <p:sldId id="265" r:id="rId19"/>
    <p:sldId id="266" r:id="rId20"/>
    <p:sldId id="267" r:id="rId21"/>
    <p:sldId id="302" r:id="rId2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DEF"/>
    <a:srgbClr val="D2D2C8"/>
    <a:srgbClr val="D0D0CA"/>
    <a:srgbClr val="D3D4C6"/>
    <a:srgbClr val="D1D4C6"/>
    <a:srgbClr val="CFD5C5"/>
    <a:srgbClr val="CFD7C3"/>
    <a:srgbClr val="E2E8CE"/>
    <a:srgbClr val="EBF1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74" autoAdjust="0"/>
    <p:restoredTop sz="94639" autoAdjust="0"/>
  </p:normalViewPr>
  <p:slideViewPr>
    <p:cSldViewPr snapToGrid="0">
      <p:cViewPr varScale="1">
        <p:scale>
          <a:sx n="92" d="100"/>
          <a:sy n="92" d="100"/>
        </p:scale>
        <p:origin x="108" y="198"/>
      </p:cViewPr>
      <p:guideLst>
        <p:guide orient="horz" pos="2160"/>
        <p:guide pos="3840"/>
      </p:guideLst>
    </p:cSldViewPr>
  </p:slideViewPr>
  <p:outlineViewPr>
    <p:cViewPr>
      <p:scale>
        <a:sx n="33" d="100"/>
        <a:sy n="33" d="100"/>
      </p:scale>
      <p:origin x="0" y="-18180"/>
    </p:cViewPr>
  </p:outlineViewPr>
  <p:notesTextViewPr>
    <p:cViewPr>
      <p:scale>
        <a:sx n="1" d="1"/>
        <a:sy n="1" d="1"/>
      </p:scale>
      <p:origin x="0" y="0"/>
    </p:cViewPr>
  </p:notesTextViewPr>
  <p:sorterViewPr>
    <p:cViewPr>
      <p:scale>
        <a:sx n="33" d="100"/>
        <a:sy n="33" d="100"/>
      </p:scale>
      <p:origin x="0" y="146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B10C68B-4B56-4C57-A100-1112E8D05063}" type="datetimeFigureOut">
              <a:rPr lang="en-US" smtClean="0"/>
              <a:pPr/>
              <a:t>1/12/2016</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BD1BE559-B438-492B-8B25-996CFA6FE800}" type="slidenum">
              <a:rPr lang="en-US" smtClean="0"/>
              <a:pPr/>
              <a:t>‹#›</a:t>
            </a:fld>
            <a:endParaRPr lang="en-US"/>
          </a:p>
        </p:txBody>
      </p:sp>
    </p:spTree>
    <p:extLst>
      <p:ext uri="{BB962C8B-B14F-4D97-AF65-F5344CB8AC3E}">
        <p14:creationId xmlns:p14="http://schemas.microsoft.com/office/powerpoint/2010/main" val="2616926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Clr>
                <a:srgbClr val="177F8A"/>
              </a:buClr>
              <a:buSzPct val="100000"/>
            </a:pPr>
            <a:r>
              <a:rPr lang="en-US" sz="2800" dirty="0" smtClean="0">
                <a:ea typeface="ＭＳ Ｐゴシック" pitchFamily="34" charset="-128"/>
              </a:rPr>
              <a:t>Manage your data for yourself: </a:t>
            </a:r>
          </a:p>
          <a:p>
            <a:pPr lvl="1">
              <a:buClr>
                <a:srgbClr val="177F8A"/>
              </a:buClr>
            </a:pPr>
            <a:r>
              <a:rPr lang="en-US" sz="2400" dirty="0" smtClean="0">
                <a:ea typeface="ＭＳ Ｐゴシック" pitchFamily="34" charset="-128"/>
              </a:rPr>
              <a:t>Keep yourself organized – be able to find your files (data inputs, analytic scripts, outputs at various stages of the analytic process, </a:t>
            </a:r>
            <a:r>
              <a:rPr lang="en-US" sz="2400" dirty="0" err="1" smtClean="0">
                <a:ea typeface="ＭＳ Ｐゴシック" pitchFamily="34" charset="-128"/>
              </a:rPr>
              <a:t>etc</a:t>
            </a:r>
            <a:r>
              <a:rPr lang="en-US" sz="2400" dirty="0" smtClean="0">
                <a:ea typeface="ＭＳ Ｐゴシック" pitchFamily="34" charset="-128"/>
              </a:rPr>
              <a:t>) </a:t>
            </a:r>
          </a:p>
          <a:p>
            <a:pPr lvl="1">
              <a:buClr>
                <a:srgbClr val="177F8A"/>
              </a:buClr>
            </a:pPr>
            <a:r>
              <a:rPr lang="en-US" sz="2400" dirty="0" smtClean="0">
                <a:ea typeface="ＭＳ Ｐゴシック" pitchFamily="34" charset="-128"/>
              </a:rPr>
              <a:t>Track your science processes for reproducibility – be able to match up your outputs with exact inputs and transformations that produced them</a:t>
            </a:r>
          </a:p>
          <a:p>
            <a:pPr lvl="1">
              <a:buClr>
                <a:srgbClr val="177F8A"/>
              </a:buClr>
            </a:pPr>
            <a:r>
              <a:rPr lang="en-US" sz="2400" dirty="0" smtClean="0">
                <a:ea typeface="ＭＳ Ｐゴシック" pitchFamily="34" charset="-128"/>
              </a:rPr>
              <a:t>Better control versions of data – identify easily versions that can be periodically purged</a:t>
            </a:r>
          </a:p>
          <a:p>
            <a:pPr lvl="1">
              <a:buClr>
                <a:srgbClr val="177F8A"/>
              </a:buClr>
            </a:pPr>
            <a:r>
              <a:rPr lang="en-US" sz="2400" dirty="0" smtClean="0">
                <a:ea typeface="ＭＳ Ｐゴシック" pitchFamily="34" charset="-128"/>
              </a:rPr>
              <a:t>Quality control your data more efficiently</a:t>
            </a:r>
          </a:p>
        </p:txBody>
      </p:sp>
      <p:sp>
        <p:nvSpPr>
          <p:cNvPr id="327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solidFill>
                  <a:prstClr val="black"/>
                </a:solidFill>
                <a:latin typeface="Calibri" pitchFamily="34" charset="0"/>
                <a:ea typeface="ＭＳ Ｐゴシック" pitchFamily="34" charset="-128"/>
              </a:rPr>
              <a:pPr eaLnBrk="1" hangingPunct="1"/>
              <a:t>3</a:t>
            </a:fld>
            <a:endParaRPr lang="en-US" smtClean="0">
              <a:solidFill>
                <a:prstClr val="black"/>
              </a:solidFill>
              <a:latin typeface="Calibri" pitchFamily="34" charset="0"/>
              <a:ea typeface="ＭＳ Ｐゴシック" pitchFamily="34" charset="-128"/>
            </a:endParaRPr>
          </a:p>
        </p:txBody>
      </p:sp>
    </p:spTree>
    <p:extLst>
      <p:ext uri="{BB962C8B-B14F-4D97-AF65-F5344CB8AC3E}">
        <p14:creationId xmlns:p14="http://schemas.microsoft.com/office/powerpoint/2010/main" val="1771779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The Matrix - 1999</a:t>
            </a:r>
          </a:p>
          <a:p>
            <a:pPr defTabSz="931774">
              <a:defRPr/>
            </a:pPr>
            <a:endParaRPr lang="en-US" dirty="0" smtClean="0"/>
          </a:p>
          <a:p>
            <a:pPr defTabSz="931774">
              <a:defRPr/>
            </a:pPr>
            <a:r>
              <a:rPr lang="en-US" dirty="0" smtClean="0"/>
              <a:t>Big Data . . .</a:t>
            </a:r>
          </a:p>
          <a:p>
            <a:pPr defTabSz="931774">
              <a:defRPr/>
            </a:pPr>
            <a:r>
              <a:rPr lang="en-US" dirty="0" smtClean="0"/>
              <a:t>Talk to the data deluge, what are the responses in academia? In the public sector?</a:t>
            </a:r>
            <a:r>
              <a:rPr lang="en-US" baseline="0" dirty="0" smtClean="0"/>
              <a:t> Perhaps this is why we are here today?</a:t>
            </a:r>
            <a:br>
              <a:rPr lang="en-US" baseline="0" dirty="0" smtClean="0"/>
            </a:br>
            <a:endParaRPr lang="en-US" dirty="0" smtClean="0"/>
          </a:p>
          <a:p>
            <a:pPr defTabSz="931774">
              <a:defRPr/>
            </a:pPr>
            <a:r>
              <a:rPr lang="en-US" baseline="0" dirty="0" smtClean="0"/>
              <a:t>NIH early data sharing requirements from grants over $500,000 – stringent controls for privacy and proprietary data</a:t>
            </a:r>
          </a:p>
          <a:p>
            <a:pPr defTabSz="931774">
              <a:defRPr/>
            </a:pPr>
            <a:r>
              <a:rPr lang="en-US" dirty="0" smtClean="0"/>
              <a:t>The 2011 NSF requirement to have data management plans in the grant proposals</a:t>
            </a:r>
            <a:r>
              <a:rPr lang="en-US" baseline="0" dirty="0" smtClean="0"/>
              <a:t> – there are program specific requirements</a:t>
            </a:r>
          </a:p>
          <a:p>
            <a:pPr defTabSz="931774">
              <a:defRPr/>
            </a:pPr>
            <a:r>
              <a:rPr lang="en-US" baseline="0" dirty="0" smtClean="0"/>
              <a:t>Most are simply two page documents with requirements to outline:</a:t>
            </a:r>
          </a:p>
          <a:p>
            <a:pPr marL="174708" indent="-174708" defTabSz="931774">
              <a:buFontTx/>
              <a:buChar char="-"/>
              <a:defRPr/>
            </a:pPr>
            <a:r>
              <a:rPr lang="en-US" baseline="0" dirty="0" smtClean="0"/>
              <a:t>Data types to be collected</a:t>
            </a:r>
          </a:p>
          <a:p>
            <a:pPr marL="174708" indent="-174708" defTabSz="931774">
              <a:buFontTx/>
              <a:buChar char="-"/>
              <a:defRPr/>
            </a:pPr>
            <a:r>
              <a:rPr lang="en-US" baseline="0" dirty="0" smtClean="0"/>
              <a:t>Standards to be used for metadata and data</a:t>
            </a:r>
          </a:p>
          <a:p>
            <a:pPr marL="174708" indent="-174708" defTabSz="931774">
              <a:buFontTx/>
              <a:buChar char="-"/>
              <a:defRPr/>
            </a:pPr>
            <a:r>
              <a:rPr lang="en-US" baseline="0" dirty="0" smtClean="0"/>
              <a:t>Sharing policies (access, privacy, IP, etc.)</a:t>
            </a:r>
          </a:p>
          <a:p>
            <a:pPr marL="174708" indent="-174708" defTabSz="931774">
              <a:buFontTx/>
              <a:buChar char="-"/>
              <a:defRPr/>
            </a:pPr>
            <a:r>
              <a:rPr lang="en-US" baseline="0" dirty="0" smtClean="0"/>
              <a:t>Re-use policies (distribution, derivatives</a:t>
            </a:r>
          </a:p>
          <a:p>
            <a:pPr marL="174708" indent="-174708" defTabSz="931774">
              <a:buFontTx/>
              <a:buChar char="-"/>
              <a:defRPr/>
            </a:pPr>
            <a:r>
              <a:rPr lang="en-US" baseline="0" dirty="0" smtClean="0"/>
              <a:t>Plans for archival</a:t>
            </a:r>
          </a:p>
          <a:p>
            <a:pPr defTabSz="931774">
              <a:defRPr/>
            </a:pPr>
            <a:endParaRPr lang="en-US" baseline="0" dirty="0" smtClean="0"/>
          </a:p>
          <a:p>
            <a:pPr defTabSz="931774">
              <a:defRPr/>
            </a:pPr>
            <a:r>
              <a:rPr lang="en-US" baseline="0" dirty="0" smtClean="0"/>
              <a:t>Note that these requirements caused quite the scramble. No grant money if you could not include a plan.</a:t>
            </a:r>
          </a:p>
          <a:p>
            <a:pPr defTabSz="931774">
              <a:defRPr/>
            </a:pPr>
            <a:r>
              <a:rPr lang="en-US" baseline="0" dirty="0" smtClean="0"/>
              <a:t>Note that many foundations now also have data management requirements</a:t>
            </a:r>
          </a:p>
          <a:p>
            <a:pPr defTabSz="931774">
              <a:defRPr/>
            </a:pPr>
            <a:endParaRPr lang="en-US" baseline="0" dirty="0" smtClean="0"/>
          </a:p>
          <a:p>
            <a:pPr defTabSz="931774">
              <a:defRPr/>
            </a:pPr>
            <a:r>
              <a:rPr lang="en-US" baseline="0" dirty="0" smtClean="0"/>
              <a:t>Even private sector contracts require data management planning</a:t>
            </a:r>
          </a:p>
          <a:p>
            <a:endParaRPr lang="en-US" dirty="0" smtClean="0"/>
          </a:p>
        </p:txBody>
      </p:sp>
      <p:sp>
        <p:nvSpPr>
          <p:cNvPr id="4" name="Slide Number Placeholder 3"/>
          <p:cNvSpPr>
            <a:spLocks noGrp="1"/>
          </p:cNvSpPr>
          <p:nvPr>
            <p:ph type="sldNum" sz="quarter" idx="10"/>
          </p:nvPr>
        </p:nvSpPr>
        <p:spPr/>
        <p:txBody>
          <a:bodyPr/>
          <a:lstStyle/>
          <a:p>
            <a:fld id="{C0E927CE-805B-4B9E-B0F0-7E1CB677AB26}"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3391449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The Matrix - 1999</a:t>
            </a:r>
          </a:p>
          <a:p>
            <a:pPr defTabSz="931774">
              <a:defRPr/>
            </a:pPr>
            <a:endParaRPr lang="en-US" dirty="0" smtClean="0"/>
          </a:p>
          <a:p>
            <a:pPr defTabSz="931774">
              <a:defRPr/>
            </a:pPr>
            <a:r>
              <a:rPr lang="en-US" dirty="0" smtClean="0"/>
              <a:t>Big Data . . .</a:t>
            </a:r>
          </a:p>
          <a:p>
            <a:pPr defTabSz="931774">
              <a:defRPr/>
            </a:pPr>
            <a:r>
              <a:rPr lang="en-US" dirty="0" smtClean="0"/>
              <a:t>Talk to the data deluge, what are the responses in academia? In the public sector?</a:t>
            </a:r>
            <a:r>
              <a:rPr lang="en-US" baseline="0" dirty="0" smtClean="0"/>
              <a:t> Perhaps this is why we are here today?</a:t>
            </a:r>
            <a:br>
              <a:rPr lang="en-US" baseline="0" dirty="0" smtClean="0"/>
            </a:br>
            <a:endParaRPr lang="en-US" dirty="0" smtClean="0"/>
          </a:p>
          <a:p>
            <a:pPr defTabSz="931774">
              <a:defRPr/>
            </a:pPr>
            <a:r>
              <a:rPr lang="en-US" baseline="0" dirty="0" smtClean="0"/>
              <a:t>NIH early data sharing requirements from grants over $500,000 – stringent controls for privacy and proprietary data</a:t>
            </a:r>
          </a:p>
          <a:p>
            <a:pPr defTabSz="931774">
              <a:defRPr/>
            </a:pPr>
            <a:r>
              <a:rPr lang="en-US" dirty="0" smtClean="0"/>
              <a:t>The 2011 NSF requirement to have data management plans in the grant proposals</a:t>
            </a:r>
            <a:r>
              <a:rPr lang="en-US" baseline="0" dirty="0" smtClean="0"/>
              <a:t> – there are program specific requirements</a:t>
            </a:r>
          </a:p>
          <a:p>
            <a:pPr defTabSz="931774">
              <a:defRPr/>
            </a:pPr>
            <a:r>
              <a:rPr lang="en-US" baseline="0" dirty="0" smtClean="0"/>
              <a:t>Most are simply two page documents with requirements to outline:</a:t>
            </a:r>
          </a:p>
          <a:p>
            <a:pPr marL="174708" indent="-174708" defTabSz="931774">
              <a:buFontTx/>
              <a:buChar char="-"/>
              <a:defRPr/>
            </a:pPr>
            <a:r>
              <a:rPr lang="en-US" baseline="0" dirty="0" smtClean="0"/>
              <a:t>Data types to be collected</a:t>
            </a:r>
          </a:p>
          <a:p>
            <a:pPr marL="174708" indent="-174708" defTabSz="931774">
              <a:buFontTx/>
              <a:buChar char="-"/>
              <a:defRPr/>
            </a:pPr>
            <a:r>
              <a:rPr lang="en-US" baseline="0" dirty="0" smtClean="0"/>
              <a:t>Standards to be used for metadata and data</a:t>
            </a:r>
          </a:p>
          <a:p>
            <a:pPr marL="174708" indent="-174708" defTabSz="931774">
              <a:buFontTx/>
              <a:buChar char="-"/>
              <a:defRPr/>
            </a:pPr>
            <a:r>
              <a:rPr lang="en-US" baseline="0" dirty="0" smtClean="0"/>
              <a:t>Sharing policies (access, privacy, IP, etc.)</a:t>
            </a:r>
          </a:p>
          <a:p>
            <a:pPr marL="174708" indent="-174708" defTabSz="931774">
              <a:buFontTx/>
              <a:buChar char="-"/>
              <a:defRPr/>
            </a:pPr>
            <a:r>
              <a:rPr lang="en-US" baseline="0" dirty="0" smtClean="0"/>
              <a:t>Re-use policies (distribution, derivatives</a:t>
            </a:r>
          </a:p>
          <a:p>
            <a:pPr marL="174708" indent="-174708" defTabSz="931774">
              <a:buFontTx/>
              <a:buChar char="-"/>
              <a:defRPr/>
            </a:pPr>
            <a:r>
              <a:rPr lang="en-US" baseline="0" dirty="0" smtClean="0"/>
              <a:t>Plans for archival</a:t>
            </a:r>
          </a:p>
          <a:p>
            <a:pPr defTabSz="931774">
              <a:defRPr/>
            </a:pPr>
            <a:endParaRPr lang="en-US" baseline="0" dirty="0" smtClean="0"/>
          </a:p>
          <a:p>
            <a:pPr defTabSz="931774">
              <a:defRPr/>
            </a:pPr>
            <a:r>
              <a:rPr lang="en-US" baseline="0" dirty="0" smtClean="0"/>
              <a:t>Note that these requirements caused quite the scramble. No grant money if you could not include a plan.</a:t>
            </a:r>
          </a:p>
          <a:p>
            <a:pPr defTabSz="931774">
              <a:defRPr/>
            </a:pPr>
            <a:r>
              <a:rPr lang="en-US" baseline="0" dirty="0" smtClean="0"/>
              <a:t>Note that many foundations now also have data management requirements</a:t>
            </a:r>
          </a:p>
          <a:p>
            <a:pPr defTabSz="931774">
              <a:defRPr/>
            </a:pPr>
            <a:endParaRPr lang="en-US" baseline="0" dirty="0" smtClean="0"/>
          </a:p>
          <a:p>
            <a:pPr defTabSz="931774">
              <a:defRPr/>
            </a:pPr>
            <a:r>
              <a:rPr lang="en-US" baseline="0" dirty="0" smtClean="0"/>
              <a:t>Even private sector contracts require data management planning</a:t>
            </a:r>
          </a:p>
          <a:p>
            <a:endParaRPr lang="en-US" dirty="0" smtClean="0"/>
          </a:p>
        </p:txBody>
      </p:sp>
      <p:sp>
        <p:nvSpPr>
          <p:cNvPr id="4" name="Slide Number Placeholder 3"/>
          <p:cNvSpPr>
            <a:spLocks noGrp="1"/>
          </p:cNvSpPr>
          <p:nvPr>
            <p:ph type="sldNum" sz="quarter" idx="10"/>
          </p:nvPr>
        </p:nvSpPr>
        <p:spPr/>
        <p:txBody>
          <a:bodyPr/>
          <a:lstStyle/>
          <a:p>
            <a:fld id="{C0E927CE-805B-4B9E-B0F0-7E1CB677AB26}"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2085966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The Matrix - 1999</a:t>
            </a:r>
          </a:p>
          <a:p>
            <a:pPr defTabSz="931774">
              <a:defRPr/>
            </a:pPr>
            <a:endParaRPr lang="en-US" dirty="0" smtClean="0"/>
          </a:p>
          <a:p>
            <a:pPr defTabSz="931774">
              <a:defRPr/>
            </a:pPr>
            <a:r>
              <a:rPr lang="en-US" dirty="0" smtClean="0"/>
              <a:t>Big Data . . .</a:t>
            </a:r>
          </a:p>
          <a:p>
            <a:pPr defTabSz="931774">
              <a:defRPr/>
            </a:pPr>
            <a:r>
              <a:rPr lang="en-US" dirty="0" smtClean="0"/>
              <a:t>Talk to the data deluge, what are the responses in academia? In the public sector?</a:t>
            </a:r>
            <a:r>
              <a:rPr lang="en-US" baseline="0" dirty="0" smtClean="0"/>
              <a:t> Perhaps this is why we are here today?</a:t>
            </a:r>
            <a:br>
              <a:rPr lang="en-US" baseline="0" dirty="0" smtClean="0"/>
            </a:br>
            <a:endParaRPr lang="en-US" dirty="0" smtClean="0"/>
          </a:p>
          <a:p>
            <a:pPr defTabSz="931774">
              <a:defRPr/>
            </a:pPr>
            <a:r>
              <a:rPr lang="en-US" baseline="0" dirty="0" smtClean="0"/>
              <a:t>NIH early data sharing requirements from grants over $500,000 – stringent controls for privacy and proprietary data</a:t>
            </a:r>
          </a:p>
          <a:p>
            <a:pPr defTabSz="931774">
              <a:defRPr/>
            </a:pPr>
            <a:r>
              <a:rPr lang="en-US" dirty="0" smtClean="0"/>
              <a:t>The 2011 NSF requirement to have data management plans in the grant proposals</a:t>
            </a:r>
            <a:r>
              <a:rPr lang="en-US" baseline="0" dirty="0" smtClean="0"/>
              <a:t> – there are program specific requirements</a:t>
            </a:r>
          </a:p>
          <a:p>
            <a:pPr defTabSz="931774">
              <a:defRPr/>
            </a:pPr>
            <a:r>
              <a:rPr lang="en-US" baseline="0" dirty="0" smtClean="0"/>
              <a:t>Most are simply two page documents with requirements to outline:</a:t>
            </a:r>
          </a:p>
          <a:p>
            <a:pPr marL="174708" indent="-174708" defTabSz="931774">
              <a:buFontTx/>
              <a:buChar char="-"/>
              <a:defRPr/>
            </a:pPr>
            <a:r>
              <a:rPr lang="en-US" baseline="0" dirty="0" smtClean="0"/>
              <a:t>Data types to be collected</a:t>
            </a:r>
          </a:p>
          <a:p>
            <a:pPr marL="174708" indent="-174708" defTabSz="931774">
              <a:buFontTx/>
              <a:buChar char="-"/>
              <a:defRPr/>
            </a:pPr>
            <a:r>
              <a:rPr lang="en-US" baseline="0" dirty="0" smtClean="0"/>
              <a:t>Standards to be used for metadata and data</a:t>
            </a:r>
          </a:p>
          <a:p>
            <a:pPr marL="174708" indent="-174708" defTabSz="931774">
              <a:buFontTx/>
              <a:buChar char="-"/>
              <a:defRPr/>
            </a:pPr>
            <a:r>
              <a:rPr lang="en-US" baseline="0" dirty="0" smtClean="0"/>
              <a:t>Sharing policies (access, privacy, IP, etc.)</a:t>
            </a:r>
          </a:p>
          <a:p>
            <a:pPr marL="174708" indent="-174708" defTabSz="931774">
              <a:buFontTx/>
              <a:buChar char="-"/>
              <a:defRPr/>
            </a:pPr>
            <a:r>
              <a:rPr lang="en-US" baseline="0" dirty="0" smtClean="0"/>
              <a:t>Re-use policies (distribution, derivatives</a:t>
            </a:r>
          </a:p>
          <a:p>
            <a:pPr marL="174708" indent="-174708" defTabSz="931774">
              <a:buFontTx/>
              <a:buChar char="-"/>
              <a:defRPr/>
            </a:pPr>
            <a:r>
              <a:rPr lang="en-US" baseline="0" dirty="0" smtClean="0"/>
              <a:t>Plans for archival</a:t>
            </a:r>
          </a:p>
          <a:p>
            <a:pPr defTabSz="931774">
              <a:defRPr/>
            </a:pPr>
            <a:endParaRPr lang="en-US" baseline="0" dirty="0" smtClean="0"/>
          </a:p>
          <a:p>
            <a:pPr defTabSz="931774">
              <a:defRPr/>
            </a:pPr>
            <a:r>
              <a:rPr lang="en-US" baseline="0" dirty="0" smtClean="0"/>
              <a:t>Note that these requirements caused quite the scramble. No grant money if you could not include a plan.</a:t>
            </a:r>
          </a:p>
          <a:p>
            <a:pPr defTabSz="931774">
              <a:defRPr/>
            </a:pPr>
            <a:r>
              <a:rPr lang="en-US" baseline="0" dirty="0" smtClean="0"/>
              <a:t>Note that many foundations now also have data management requirements</a:t>
            </a:r>
          </a:p>
          <a:p>
            <a:pPr defTabSz="931774">
              <a:defRPr/>
            </a:pPr>
            <a:endParaRPr lang="en-US" baseline="0" dirty="0" smtClean="0"/>
          </a:p>
          <a:p>
            <a:pPr defTabSz="931774">
              <a:defRPr/>
            </a:pPr>
            <a:r>
              <a:rPr lang="en-US" baseline="0" dirty="0" smtClean="0"/>
              <a:t>Even private sector contracts require data management planning</a:t>
            </a:r>
          </a:p>
          <a:p>
            <a:endParaRPr lang="en-US" dirty="0" smtClean="0"/>
          </a:p>
        </p:txBody>
      </p:sp>
      <p:sp>
        <p:nvSpPr>
          <p:cNvPr id="4" name="Slide Number Placeholder 3"/>
          <p:cNvSpPr>
            <a:spLocks noGrp="1"/>
          </p:cNvSpPr>
          <p:nvPr>
            <p:ph type="sldNum" sz="quarter" idx="10"/>
          </p:nvPr>
        </p:nvSpPr>
        <p:spPr/>
        <p:txBody>
          <a:bodyPr/>
          <a:lstStyle/>
          <a:p>
            <a:fld id="{C0E927CE-805B-4B9E-B0F0-7E1CB677AB26}"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401512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The Matrix - 1999</a:t>
            </a:r>
          </a:p>
          <a:p>
            <a:pPr defTabSz="931774">
              <a:defRPr/>
            </a:pPr>
            <a:endParaRPr lang="en-US" dirty="0" smtClean="0"/>
          </a:p>
          <a:p>
            <a:pPr defTabSz="931774">
              <a:defRPr/>
            </a:pPr>
            <a:r>
              <a:rPr lang="en-US" dirty="0" smtClean="0"/>
              <a:t>Big Data . . .</a:t>
            </a:r>
          </a:p>
          <a:p>
            <a:pPr defTabSz="931774">
              <a:defRPr/>
            </a:pPr>
            <a:r>
              <a:rPr lang="en-US" dirty="0" smtClean="0"/>
              <a:t>Talk to the data deluge, what are the responses in academia? In the public sector?</a:t>
            </a:r>
            <a:r>
              <a:rPr lang="en-US" baseline="0" dirty="0" smtClean="0"/>
              <a:t> Perhaps this is why we are here today?</a:t>
            </a:r>
            <a:br>
              <a:rPr lang="en-US" baseline="0" dirty="0" smtClean="0"/>
            </a:br>
            <a:endParaRPr lang="en-US" dirty="0" smtClean="0"/>
          </a:p>
          <a:p>
            <a:pPr defTabSz="931774">
              <a:defRPr/>
            </a:pPr>
            <a:r>
              <a:rPr lang="en-US" baseline="0" dirty="0" smtClean="0"/>
              <a:t>NIH early data sharing requirements from grants over $500,000 – stringent controls for privacy and proprietary data</a:t>
            </a:r>
          </a:p>
          <a:p>
            <a:pPr defTabSz="931774">
              <a:defRPr/>
            </a:pPr>
            <a:r>
              <a:rPr lang="en-US" dirty="0" smtClean="0"/>
              <a:t>The 2011 NSF requirement to have data management plans in the grant proposals</a:t>
            </a:r>
            <a:r>
              <a:rPr lang="en-US" baseline="0" dirty="0" smtClean="0"/>
              <a:t> – there are program specific requirements</a:t>
            </a:r>
          </a:p>
          <a:p>
            <a:pPr defTabSz="931774">
              <a:defRPr/>
            </a:pPr>
            <a:r>
              <a:rPr lang="en-US" baseline="0" dirty="0" smtClean="0"/>
              <a:t>Most are simply two page documents with requirements to outline:</a:t>
            </a:r>
          </a:p>
          <a:p>
            <a:pPr marL="174708" indent="-174708" defTabSz="931774">
              <a:buFontTx/>
              <a:buChar char="-"/>
              <a:defRPr/>
            </a:pPr>
            <a:r>
              <a:rPr lang="en-US" baseline="0" dirty="0" smtClean="0"/>
              <a:t>Data types to be collected</a:t>
            </a:r>
          </a:p>
          <a:p>
            <a:pPr marL="174708" indent="-174708" defTabSz="931774">
              <a:buFontTx/>
              <a:buChar char="-"/>
              <a:defRPr/>
            </a:pPr>
            <a:r>
              <a:rPr lang="en-US" baseline="0" dirty="0" smtClean="0"/>
              <a:t>Standards to be used for metadata and data</a:t>
            </a:r>
          </a:p>
          <a:p>
            <a:pPr marL="174708" indent="-174708" defTabSz="931774">
              <a:buFontTx/>
              <a:buChar char="-"/>
              <a:defRPr/>
            </a:pPr>
            <a:r>
              <a:rPr lang="en-US" baseline="0" dirty="0" smtClean="0"/>
              <a:t>Sharing policies (access, privacy, IP, etc.)</a:t>
            </a:r>
          </a:p>
          <a:p>
            <a:pPr marL="174708" indent="-174708" defTabSz="931774">
              <a:buFontTx/>
              <a:buChar char="-"/>
              <a:defRPr/>
            </a:pPr>
            <a:r>
              <a:rPr lang="en-US" baseline="0" dirty="0" smtClean="0"/>
              <a:t>Re-use policies (distribution, derivatives</a:t>
            </a:r>
          </a:p>
          <a:p>
            <a:pPr marL="174708" indent="-174708" defTabSz="931774">
              <a:buFontTx/>
              <a:buChar char="-"/>
              <a:defRPr/>
            </a:pPr>
            <a:r>
              <a:rPr lang="en-US" baseline="0" dirty="0" smtClean="0"/>
              <a:t>Plans for archival</a:t>
            </a:r>
          </a:p>
          <a:p>
            <a:pPr defTabSz="931774">
              <a:defRPr/>
            </a:pPr>
            <a:endParaRPr lang="en-US" baseline="0" dirty="0" smtClean="0"/>
          </a:p>
          <a:p>
            <a:pPr defTabSz="931774">
              <a:defRPr/>
            </a:pPr>
            <a:r>
              <a:rPr lang="en-US" baseline="0" dirty="0" smtClean="0"/>
              <a:t>Note that these requirements caused quite the scramble. No grant money if you could not include a plan.</a:t>
            </a:r>
          </a:p>
          <a:p>
            <a:pPr defTabSz="931774">
              <a:defRPr/>
            </a:pPr>
            <a:r>
              <a:rPr lang="en-US" baseline="0" dirty="0" smtClean="0"/>
              <a:t>Note that many foundations now also have data management requirements</a:t>
            </a:r>
          </a:p>
          <a:p>
            <a:pPr defTabSz="931774">
              <a:defRPr/>
            </a:pPr>
            <a:endParaRPr lang="en-US" baseline="0" dirty="0" smtClean="0"/>
          </a:p>
          <a:p>
            <a:pPr defTabSz="931774">
              <a:defRPr/>
            </a:pPr>
            <a:r>
              <a:rPr lang="en-US" baseline="0" dirty="0" smtClean="0"/>
              <a:t>Even private sector contracts require data management planning</a:t>
            </a:r>
          </a:p>
          <a:p>
            <a:endParaRPr lang="en-US" dirty="0" smtClean="0"/>
          </a:p>
        </p:txBody>
      </p:sp>
      <p:sp>
        <p:nvSpPr>
          <p:cNvPr id="4" name="Slide Number Placeholder 3"/>
          <p:cNvSpPr>
            <a:spLocks noGrp="1"/>
          </p:cNvSpPr>
          <p:nvPr>
            <p:ph type="sldNum" sz="quarter" idx="10"/>
          </p:nvPr>
        </p:nvSpPr>
        <p:spPr/>
        <p:txBody>
          <a:bodyPr/>
          <a:lstStyle/>
          <a:p>
            <a:fld id="{C0E927CE-805B-4B9E-B0F0-7E1CB677AB26}"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4136536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The Matrix - 1999</a:t>
            </a:r>
          </a:p>
          <a:p>
            <a:pPr defTabSz="931774">
              <a:defRPr/>
            </a:pPr>
            <a:endParaRPr lang="en-US" dirty="0" smtClean="0"/>
          </a:p>
          <a:p>
            <a:pPr defTabSz="931774">
              <a:defRPr/>
            </a:pPr>
            <a:r>
              <a:rPr lang="en-US" dirty="0" smtClean="0"/>
              <a:t>Big Data . . .</a:t>
            </a:r>
          </a:p>
          <a:p>
            <a:pPr defTabSz="931774">
              <a:defRPr/>
            </a:pPr>
            <a:r>
              <a:rPr lang="en-US" dirty="0" smtClean="0"/>
              <a:t>Talk to the data deluge, what are the responses in academia? In the public sector?</a:t>
            </a:r>
            <a:r>
              <a:rPr lang="en-US" baseline="0" dirty="0" smtClean="0"/>
              <a:t> Perhaps this is why we are here today?</a:t>
            </a:r>
            <a:br>
              <a:rPr lang="en-US" baseline="0" dirty="0" smtClean="0"/>
            </a:br>
            <a:endParaRPr lang="en-US" dirty="0" smtClean="0"/>
          </a:p>
          <a:p>
            <a:pPr defTabSz="931774">
              <a:defRPr/>
            </a:pPr>
            <a:r>
              <a:rPr lang="en-US" baseline="0" dirty="0" smtClean="0"/>
              <a:t>NIH early data sharing requirements from grants over $500,000 – stringent controls for privacy and proprietary data</a:t>
            </a:r>
          </a:p>
          <a:p>
            <a:pPr defTabSz="931774">
              <a:defRPr/>
            </a:pPr>
            <a:r>
              <a:rPr lang="en-US" dirty="0" smtClean="0"/>
              <a:t>The 2011 NSF requirement to have data management plans in the grant proposals</a:t>
            </a:r>
            <a:r>
              <a:rPr lang="en-US" baseline="0" dirty="0" smtClean="0"/>
              <a:t> – there are program specific requirements</a:t>
            </a:r>
          </a:p>
          <a:p>
            <a:pPr defTabSz="931774">
              <a:defRPr/>
            </a:pPr>
            <a:r>
              <a:rPr lang="en-US" baseline="0" dirty="0" smtClean="0"/>
              <a:t>Most are simply two page documents with requirements to outline:</a:t>
            </a:r>
          </a:p>
          <a:p>
            <a:pPr marL="174708" indent="-174708" defTabSz="931774">
              <a:buFontTx/>
              <a:buChar char="-"/>
              <a:defRPr/>
            </a:pPr>
            <a:r>
              <a:rPr lang="en-US" baseline="0" dirty="0" smtClean="0"/>
              <a:t>Data types to be collected</a:t>
            </a:r>
          </a:p>
          <a:p>
            <a:pPr marL="174708" indent="-174708" defTabSz="931774">
              <a:buFontTx/>
              <a:buChar char="-"/>
              <a:defRPr/>
            </a:pPr>
            <a:r>
              <a:rPr lang="en-US" baseline="0" dirty="0" smtClean="0"/>
              <a:t>Standards to be used for metadata and data</a:t>
            </a:r>
          </a:p>
          <a:p>
            <a:pPr marL="174708" indent="-174708" defTabSz="931774">
              <a:buFontTx/>
              <a:buChar char="-"/>
              <a:defRPr/>
            </a:pPr>
            <a:r>
              <a:rPr lang="en-US" baseline="0" dirty="0" smtClean="0"/>
              <a:t>Sharing policies (access, privacy, IP, etc.)</a:t>
            </a:r>
          </a:p>
          <a:p>
            <a:pPr marL="174708" indent="-174708" defTabSz="931774">
              <a:buFontTx/>
              <a:buChar char="-"/>
              <a:defRPr/>
            </a:pPr>
            <a:r>
              <a:rPr lang="en-US" baseline="0" dirty="0" smtClean="0"/>
              <a:t>Re-use policies (distribution, derivatives</a:t>
            </a:r>
          </a:p>
          <a:p>
            <a:pPr marL="174708" indent="-174708" defTabSz="931774">
              <a:buFontTx/>
              <a:buChar char="-"/>
              <a:defRPr/>
            </a:pPr>
            <a:r>
              <a:rPr lang="en-US" baseline="0" dirty="0" smtClean="0"/>
              <a:t>Plans for archival</a:t>
            </a:r>
          </a:p>
          <a:p>
            <a:pPr defTabSz="931774">
              <a:defRPr/>
            </a:pPr>
            <a:endParaRPr lang="en-US" baseline="0" dirty="0" smtClean="0"/>
          </a:p>
          <a:p>
            <a:pPr defTabSz="931774">
              <a:defRPr/>
            </a:pPr>
            <a:r>
              <a:rPr lang="en-US" baseline="0" dirty="0" smtClean="0"/>
              <a:t>Note that these requirements caused quite the scramble. No grant money if you could not include a plan.</a:t>
            </a:r>
          </a:p>
          <a:p>
            <a:pPr defTabSz="931774">
              <a:defRPr/>
            </a:pPr>
            <a:r>
              <a:rPr lang="en-US" baseline="0" dirty="0" smtClean="0"/>
              <a:t>Note that many foundations now also have data management requirements</a:t>
            </a:r>
          </a:p>
          <a:p>
            <a:pPr defTabSz="931774">
              <a:defRPr/>
            </a:pPr>
            <a:endParaRPr lang="en-US" baseline="0" dirty="0" smtClean="0"/>
          </a:p>
          <a:p>
            <a:pPr defTabSz="931774">
              <a:defRPr/>
            </a:pPr>
            <a:r>
              <a:rPr lang="en-US" baseline="0" dirty="0" smtClean="0"/>
              <a:t>Even private sector contracts require data management planning</a:t>
            </a:r>
          </a:p>
          <a:p>
            <a:endParaRPr lang="en-US" dirty="0" smtClean="0"/>
          </a:p>
        </p:txBody>
      </p:sp>
      <p:sp>
        <p:nvSpPr>
          <p:cNvPr id="4" name="Slide Number Placeholder 3"/>
          <p:cNvSpPr>
            <a:spLocks noGrp="1"/>
          </p:cNvSpPr>
          <p:nvPr>
            <p:ph type="sldNum" sz="quarter" idx="10"/>
          </p:nvPr>
        </p:nvSpPr>
        <p:spPr/>
        <p:txBody>
          <a:bodyPr/>
          <a:lstStyle/>
          <a:p>
            <a:fld id="{C0E927CE-805B-4B9E-B0F0-7E1CB677AB26}"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1201092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Clr>
                <a:srgbClr val="177F8A"/>
              </a:buClr>
              <a:buSzPct val="100000"/>
            </a:pPr>
            <a:r>
              <a:rPr lang="en-US" sz="2800" dirty="0" smtClean="0">
                <a:ea typeface="ＭＳ Ｐゴシック" pitchFamily="34" charset="-128"/>
              </a:rPr>
              <a:t>Manage your data for yourself: </a:t>
            </a:r>
          </a:p>
          <a:p>
            <a:pPr lvl="1">
              <a:buClr>
                <a:srgbClr val="177F8A"/>
              </a:buClr>
            </a:pPr>
            <a:r>
              <a:rPr lang="en-US" sz="2400" dirty="0" smtClean="0">
                <a:ea typeface="ＭＳ Ｐゴシック" pitchFamily="34" charset="-128"/>
              </a:rPr>
              <a:t>Make backups to avoid data loss</a:t>
            </a:r>
          </a:p>
          <a:p>
            <a:pPr lvl="1">
              <a:buClr>
                <a:srgbClr val="177F8A"/>
              </a:buClr>
            </a:pPr>
            <a:r>
              <a:rPr lang="en-US" sz="2400" dirty="0" smtClean="0">
                <a:ea typeface="ＭＳ Ｐゴシック" pitchFamily="34" charset="-128"/>
              </a:rPr>
              <a:t>Format your data for re-use (by yourself or others)</a:t>
            </a:r>
          </a:p>
          <a:p>
            <a:pPr lvl="1">
              <a:buClr>
                <a:srgbClr val="177F8A"/>
              </a:buClr>
            </a:pPr>
            <a:r>
              <a:rPr lang="en-US" sz="2400" dirty="0" smtClean="0">
                <a:ea typeface="ＭＳ Ｐゴシック" pitchFamily="34" charset="-128"/>
              </a:rPr>
              <a:t>Be prepared: Document your data for your own recollection and re-use (by yourself or others) </a:t>
            </a:r>
          </a:p>
          <a:p>
            <a:pPr lvl="1">
              <a:buClr>
                <a:srgbClr val="177F8A"/>
              </a:buClr>
            </a:pPr>
            <a:r>
              <a:rPr lang="en-US" sz="2400" dirty="0" smtClean="0">
                <a:ea typeface="ＭＳ Ｐゴシック" pitchFamily="34" charset="-128"/>
              </a:rPr>
              <a:t>Prepare it to share it – gain credibility and recognition for your science efforts</a:t>
            </a:r>
            <a:endParaRPr lang="en-US" sz="2400" dirty="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solidFill>
                  <a:prstClr val="black"/>
                </a:solidFill>
                <a:latin typeface="Calibri" pitchFamily="34" charset="0"/>
                <a:ea typeface="ＭＳ Ｐゴシック" pitchFamily="34" charset="-128"/>
              </a:rPr>
              <a:pPr eaLnBrk="1" hangingPunct="1"/>
              <a:t>4</a:t>
            </a:fld>
            <a:endParaRPr lang="en-US" smtClean="0">
              <a:solidFill>
                <a:prstClr val="black"/>
              </a:solidFill>
              <a:latin typeface="Calibri" pitchFamily="34" charset="0"/>
              <a:ea typeface="ＭＳ Ｐゴシック" pitchFamily="34" charset="-128"/>
            </a:endParaRPr>
          </a:p>
        </p:txBody>
      </p:sp>
    </p:spTree>
    <p:extLst>
      <p:ext uri="{BB962C8B-B14F-4D97-AF65-F5344CB8AC3E}">
        <p14:creationId xmlns:p14="http://schemas.microsoft.com/office/powerpoint/2010/main" val="257938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Clr>
                <a:srgbClr val="177F8A"/>
              </a:buClr>
              <a:buSzPct val="100000"/>
            </a:pPr>
            <a:r>
              <a:rPr lang="en-US" dirty="0" smtClean="0">
                <a:ea typeface="ＭＳ Ｐゴシック" pitchFamily="34" charset="-128"/>
              </a:rPr>
              <a:t>Data is a valuable asset – it is expensive and time consuming to collect </a:t>
            </a:r>
          </a:p>
          <a:p>
            <a:pPr>
              <a:buClr>
                <a:srgbClr val="177F8A"/>
              </a:buClr>
            </a:pPr>
            <a:r>
              <a:rPr lang="en-US" dirty="0" smtClean="0">
                <a:ea typeface="ＭＳ Ｐゴシック" pitchFamily="34" charset="-128"/>
              </a:rPr>
              <a:t>Data should be managed to:</a:t>
            </a:r>
          </a:p>
          <a:p>
            <a:pPr lvl="1">
              <a:buClr>
                <a:srgbClr val="177F8A"/>
              </a:buClr>
            </a:pPr>
            <a:r>
              <a:rPr lang="en-US" dirty="0" smtClean="0">
                <a:ea typeface="ＭＳ Ｐゴシック" pitchFamily="34" charset="-128"/>
              </a:rPr>
              <a:t>maximize the effective use and value of data and information assets</a:t>
            </a:r>
          </a:p>
          <a:p>
            <a:pPr lvl="1">
              <a:buClr>
                <a:srgbClr val="177F8A"/>
              </a:buClr>
            </a:pPr>
            <a:r>
              <a:rPr lang="en-US" dirty="0" smtClean="0">
                <a:ea typeface="ＭＳ Ｐゴシック" pitchFamily="34" charset="-128"/>
              </a:rPr>
              <a:t>continually improve the quality including: data accuracy, integrity, integration, timeliness of data capture and presentation, relevance and usefulness</a:t>
            </a:r>
          </a:p>
          <a:p>
            <a:pPr lvl="1">
              <a:buClr>
                <a:srgbClr val="177F8A"/>
              </a:buClr>
            </a:pPr>
            <a:r>
              <a:rPr lang="en-US" dirty="0" smtClean="0">
                <a:ea typeface="ＭＳ Ｐゴシック" pitchFamily="34" charset="-128"/>
              </a:rPr>
              <a:t>ensure appropriate use of data and information</a:t>
            </a:r>
          </a:p>
          <a:p>
            <a:pPr lvl="1">
              <a:buClr>
                <a:srgbClr val="177F8A"/>
              </a:buClr>
            </a:pPr>
            <a:r>
              <a:rPr lang="en-US" dirty="0" smtClean="0">
                <a:ea typeface="ＭＳ Ｐゴシック" pitchFamily="34" charset="-128"/>
              </a:rPr>
              <a:t>facilitate data sharing</a:t>
            </a:r>
          </a:p>
          <a:p>
            <a:pPr lvl="1">
              <a:buClr>
                <a:srgbClr val="177F8A"/>
              </a:buClr>
            </a:pPr>
            <a:r>
              <a:rPr lang="en-US" dirty="0" smtClean="0">
                <a:ea typeface="ＭＳ Ｐゴシック" pitchFamily="34" charset="-128"/>
              </a:rPr>
              <a:t>ensure sustainability and accessibility in long term for re-use in science</a:t>
            </a:r>
          </a:p>
          <a:p>
            <a:endParaRPr lang="en-US" sz="1200" kern="1200" dirty="0" smtClean="0">
              <a:solidFill>
                <a:schemeClr val="tx1"/>
              </a:solidFill>
              <a:latin typeface="+mn-lt"/>
              <a:ea typeface="ＭＳ Ｐゴシック" charset="-128"/>
              <a:cs typeface="ＭＳ Ｐゴシック" charset="-128"/>
            </a:endParaRPr>
          </a:p>
          <a:p>
            <a:endParaRPr lang="en-US" sz="1200" kern="1200" dirty="0" smtClean="0">
              <a:solidFill>
                <a:schemeClr val="tx1"/>
              </a:solidFill>
              <a:latin typeface="+mn-lt"/>
              <a:ea typeface="ＭＳ Ｐゴシック" charset="-128"/>
              <a:cs typeface="ＭＳ Ｐゴシック" charset="-128"/>
            </a:endParaRPr>
          </a:p>
        </p:txBody>
      </p:sp>
      <p:sp>
        <p:nvSpPr>
          <p:cNvPr id="327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solidFill>
                  <a:prstClr val="black"/>
                </a:solidFill>
                <a:latin typeface="Calibri" pitchFamily="34" charset="0"/>
                <a:ea typeface="ＭＳ Ｐゴシック" pitchFamily="34" charset="-128"/>
              </a:rPr>
              <a:pPr eaLnBrk="1" hangingPunct="1"/>
              <a:t>5</a:t>
            </a:fld>
            <a:endParaRPr lang="en-US" smtClean="0">
              <a:solidFill>
                <a:prstClr val="black"/>
              </a:solidFill>
              <a:latin typeface="Calibri" pitchFamily="34" charset="0"/>
              <a:ea typeface="ＭＳ Ｐゴシック" pitchFamily="34" charset="-128"/>
            </a:endParaRPr>
          </a:p>
        </p:txBody>
      </p:sp>
    </p:spTree>
    <p:extLst>
      <p:ext uri="{BB962C8B-B14F-4D97-AF65-F5344CB8AC3E}">
        <p14:creationId xmlns:p14="http://schemas.microsoft.com/office/powerpoint/2010/main" val="2715245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pPr marL="109728" indent="0" eaLnBrk="1" hangingPunct="1">
              <a:lnSpc>
                <a:spcPct val="80000"/>
              </a:lnSpc>
              <a:buClr>
                <a:schemeClr val="accent1">
                  <a:lumMod val="75000"/>
                </a:schemeClr>
              </a:buClr>
              <a:buSzPct val="95000"/>
              <a:buNone/>
              <a:defRPr/>
            </a:pPr>
            <a:r>
              <a:rPr lang="en-US" dirty="0" smtClean="0"/>
              <a:t>Well-managed,</a:t>
            </a:r>
            <a:r>
              <a:rPr lang="en-US" baseline="0" dirty="0" smtClean="0"/>
              <a:t> publically accessible data is important for a variety of reasons. </a:t>
            </a:r>
          </a:p>
          <a:p>
            <a:pPr marL="109728" indent="0" eaLnBrk="1" hangingPunct="1">
              <a:lnSpc>
                <a:spcPct val="80000"/>
              </a:lnSpc>
              <a:buClr>
                <a:schemeClr val="accent1">
                  <a:lumMod val="75000"/>
                </a:schemeClr>
              </a:buClr>
              <a:buSzPct val="95000"/>
              <a:buNone/>
              <a:defRPr/>
            </a:pPr>
            <a:r>
              <a:rPr lang="en-US" dirty="0" smtClean="0"/>
              <a:t>Here are a few (from the UK Data Archive):</a:t>
            </a:r>
          </a:p>
          <a:p>
            <a:pPr marL="109728" indent="0" eaLnBrk="1" hangingPunct="1">
              <a:lnSpc>
                <a:spcPct val="80000"/>
              </a:lnSpc>
              <a:buClr>
                <a:schemeClr val="accent1">
                  <a:lumMod val="75000"/>
                </a:schemeClr>
              </a:buClr>
              <a:buSzPct val="95000"/>
              <a:buNone/>
              <a:defRPr/>
            </a:pPr>
            <a:endParaRPr lang="en-US" dirty="0" smtClean="0"/>
          </a:p>
          <a:p>
            <a:pPr eaLnBrk="1" hangingPunct="1">
              <a:lnSpc>
                <a:spcPct val="80000"/>
              </a:lnSpc>
              <a:buClr>
                <a:schemeClr val="accent1">
                  <a:lumMod val="75000"/>
                </a:schemeClr>
              </a:buClr>
              <a:buSzPct val="95000"/>
              <a:defRPr/>
            </a:pPr>
            <a:r>
              <a:rPr lang="en-US" dirty="0" smtClean="0"/>
              <a:t>Increases the impact and visibility of research </a:t>
            </a:r>
          </a:p>
          <a:p>
            <a:pPr eaLnBrk="1" hangingPunct="1">
              <a:lnSpc>
                <a:spcPct val="80000"/>
              </a:lnSpc>
              <a:buClr>
                <a:schemeClr val="accent1">
                  <a:lumMod val="75000"/>
                </a:schemeClr>
              </a:buClr>
              <a:buSzPct val="95000"/>
              <a:defRPr/>
            </a:pPr>
            <a:r>
              <a:rPr lang="en-US" dirty="0" smtClean="0"/>
              <a:t>Promotes innovation and potential new data uses</a:t>
            </a:r>
          </a:p>
          <a:p>
            <a:pPr eaLnBrk="1" hangingPunct="1">
              <a:lnSpc>
                <a:spcPct val="80000"/>
              </a:lnSpc>
              <a:buClr>
                <a:schemeClr val="accent1">
                  <a:lumMod val="75000"/>
                </a:schemeClr>
              </a:buClr>
              <a:buSzPct val="95000"/>
              <a:defRPr/>
            </a:pPr>
            <a:r>
              <a:rPr lang="en-US" dirty="0" smtClean="0"/>
              <a:t>Leads to new collaborations between data users and creators</a:t>
            </a:r>
          </a:p>
          <a:p>
            <a:pPr eaLnBrk="1" hangingPunct="1">
              <a:lnSpc>
                <a:spcPct val="80000"/>
              </a:lnSpc>
              <a:buClr>
                <a:schemeClr val="accent1">
                  <a:lumMod val="75000"/>
                </a:schemeClr>
              </a:buClr>
              <a:buSzPct val="95000"/>
              <a:defRPr/>
            </a:pPr>
            <a:r>
              <a:rPr lang="en-US" dirty="0" smtClean="0"/>
              <a:t>Maximizes transparency and accountability</a:t>
            </a:r>
          </a:p>
          <a:p>
            <a:pPr eaLnBrk="1" hangingPunct="1">
              <a:lnSpc>
                <a:spcPct val="80000"/>
              </a:lnSpc>
              <a:buClr>
                <a:schemeClr val="accent1">
                  <a:lumMod val="75000"/>
                </a:schemeClr>
              </a:buClr>
              <a:buSzPct val="95000"/>
              <a:defRPr/>
            </a:pPr>
            <a:r>
              <a:rPr lang="en-US" dirty="0" smtClean="0"/>
              <a:t>Enables scrutiny of research findings</a:t>
            </a:r>
          </a:p>
          <a:p>
            <a:pPr eaLnBrk="1" hangingPunct="1">
              <a:lnSpc>
                <a:spcPct val="80000"/>
              </a:lnSpc>
              <a:buClr>
                <a:schemeClr val="accent1">
                  <a:lumMod val="75000"/>
                </a:schemeClr>
              </a:buClr>
              <a:buSzPct val="95000"/>
              <a:defRPr/>
            </a:pPr>
            <a:r>
              <a:rPr lang="en-US" dirty="0" smtClean="0"/>
              <a:t>Encourages improvement and validation of research methods</a:t>
            </a:r>
          </a:p>
          <a:p>
            <a:pPr eaLnBrk="1" hangingPunct="1">
              <a:lnSpc>
                <a:spcPct val="80000"/>
              </a:lnSpc>
              <a:buClr>
                <a:schemeClr val="accent1">
                  <a:lumMod val="75000"/>
                </a:schemeClr>
              </a:buClr>
              <a:buSzPct val="95000"/>
              <a:defRPr/>
            </a:pPr>
            <a:r>
              <a:rPr lang="en-US" dirty="0" smtClean="0"/>
              <a:t>Reduces cost of duplicating data collection</a:t>
            </a:r>
          </a:p>
          <a:p>
            <a:pPr eaLnBrk="1" hangingPunct="1">
              <a:lnSpc>
                <a:spcPct val="80000"/>
              </a:lnSpc>
              <a:buClr>
                <a:schemeClr val="accent1">
                  <a:lumMod val="75000"/>
                </a:schemeClr>
              </a:buClr>
              <a:buSzPct val="95000"/>
              <a:defRPr/>
            </a:pPr>
            <a:r>
              <a:rPr lang="en-US" dirty="0" smtClean="0"/>
              <a:t>Provides important resources for education and training</a:t>
            </a:r>
          </a:p>
        </p:txBody>
      </p:sp>
    </p:spTree>
    <p:extLst>
      <p:ext uri="{BB962C8B-B14F-4D97-AF65-F5344CB8AC3E}">
        <p14:creationId xmlns:p14="http://schemas.microsoft.com/office/powerpoint/2010/main" val="3810464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US" dirty="0" smtClean="0">
              <a:cs typeface="+mn-cs"/>
            </a:endParaRPr>
          </a:p>
        </p:txBody>
      </p:sp>
    </p:spTree>
    <p:extLst>
      <p:ext uri="{BB962C8B-B14F-4D97-AF65-F5344CB8AC3E}">
        <p14:creationId xmlns:p14="http://schemas.microsoft.com/office/powerpoint/2010/main" val="15807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an abundance of data and metadata (if it</a:t>
            </a:r>
            <a:r>
              <a:rPr lang="en-US" baseline="0" dirty="0" smtClean="0"/>
              <a:t> is done) end up in filing cabinets, on discarded hard drives, in hard-copy journals on the library shelves -- or on the web, but many are subscription only journals.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solidFill>
                  <a:prstClr val="black"/>
                </a:solidFill>
              </a:rPr>
              <a:pPr>
                <a:defRPr/>
              </a:pPr>
              <a:t>8</a:t>
            </a:fld>
            <a:endParaRPr lang="en-US">
              <a:solidFill>
                <a:prstClr val="black"/>
              </a:solidFill>
            </a:endParaRPr>
          </a:p>
        </p:txBody>
      </p:sp>
    </p:spTree>
    <p:extLst>
      <p:ext uri="{BB962C8B-B14F-4D97-AF65-F5344CB8AC3E}">
        <p14:creationId xmlns:p14="http://schemas.microsoft.com/office/powerpoint/2010/main" val="2237712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should be properly</a:t>
            </a:r>
            <a:r>
              <a:rPr lang="en-US" baseline="0" dirty="0" smtClean="0"/>
              <a:t> managed and eventually be placed where they are accessible, understandable, and re-usable. </a:t>
            </a:r>
            <a:endParaRPr lang="en-US" dirty="0"/>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solidFill>
                  <a:prstClr val="black"/>
                </a:solidFill>
              </a:rPr>
              <a:pPr>
                <a:defRPr/>
              </a:pPr>
              <a:t>9</a:t>
            </a:fld>
            <a:endParaRPr lang="en-US">
              <a:solidFill>
                <a:prstClr val="black"/>
              </a:solidFill>
            </a:endParaRPr>
          </a:p>
        </p:txBody>
      </p:sp>
    </p:spTree>
    <p:extLst>
      <p:ext uri="{BB962C8B-B14F-4D97-AF65-F5344CB8AC3E}">
        <p14:creationId xmlns:p14="http://schemas.microsoft.com/office/powerpoint/2010/main" val="4124181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 typeface="Arial"/>
              <a:buChar char="•"/>
            </a:pPr>
            <a:r>
              <a:rPr lang="en-US" dirty="0" smtClean="0"/>
              <a:t>Data management is a verb</a:t>
            </a:r>
            <a:r>
              <a:rPr lang="en-US" baseline="0" dirty="0" smtClean="0"/>
              <a:t> – it involves intentional effort and activity. </a:t>
            </a:r>
          </a:p>
          <a:p>
            <a:pPr marL="174708" indent="-174708">
              <a:buFont typeface="Arial"/>
              <a:buChar char="•"/>
            </a:pPr>
            <a:r>
              <a:rPr lang="en-US" baseline="0" dirty="0" smtClean="0"/>
              <a:t>The main goals of DM are </a:t>
            </a:r>
            <a:r>
              <a:rPr lang="en-US" b="1" baseline="0" dirty="0" smtClean="0"/>
              <a:t>preservation</a:t>
            </a:r>
            <a:r>
              <a:rPr lang="en-US" baseline="0" dirty="0" smtClean="0"/>
              <a:t> and </a:t>
            </a:r>
            <a:r>
              <a:rPr lang="en-US" b="1" baseline="0" dirty="0" smtClean="0"/>
              <a:t>reuse</a:t>
            </a:r>
            <a:r>
              <a:rPr lang="en-US" baseline="0" dirty="0" smtClean="0"/>
              <a:t>, for you and for others.</a:t>
            </a:r>
            <a:endParaRPr lang="en-US" dirty="0" smtClean="0"/>
          </a:p>
          <a:p>
            <a:pPr marL="174708" indent="-174708">
              <a:buFont typeface="Arial"/>
              <a:buChar char="•"/>
            </a:pPr>
            <a:r>
              <a:rPr lang="en-US" dirty="0" smtClean="0"/>
              <a:t>Covers all aspects of the data lifecycle from planning digital data capture methods, whittling down, ingestion to databases, providing for access and reuse, to transformation.</a:t>
            </a:r>
          </a:p>
          <a:p>
            <a:endParaRPr lang="en-US" dirty="0"/>
          </a:p>
        </p:txBody>
      </p:sp>
      <p:sp>
        <p:nvSpPr>
          <p:cNvPr id="4" name="Slide Number Placeholder 3"/>
          <p:cNvSpPr>
            <a:spLocks noGrp="1"/>
          </p:cNvSpPr>
          <p:nvPr>
            <p:ph type="sldNum" sz="quarter" idx="10"/>
          </p:nvPr>
        </p:nvSpPr>
        <p:spPr/>
        <p:txBody>
          <a:bodyPr/>
          <a:lstStyle/>
          <a:p>
            <a:fld id="{9EC847EA-B926-5749-9EF7-DA980FF2A6CA}" type="slidenum">
              <a:rPr lang="en-US" smtClean="0"/>
              <a:pPr/>
              <a:t>12</a:t>
            </a:fld>
            <a:endParaRPr lang="en-US"/>
          </a:p>
        </p:txBody>
      </p:sp>
    </p:spTree>
    <p:extLst>
      <p:ext uri="{BB962C8B-B14F-4D97-AF65-F5344CB8AC3E}">
        <p14:creationId xmlns:p14="http://schemas.microsoft.com/office/powerpoint/2010/main" val="436908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this is why</a:t>
            </a:r>
            <a:r>
              <a:rPr lang="en-US" baseline="0" dirty="0" smtClean="0"/>
              <a:t> you are here, you signed up for the wrong class.</a:t>
            </a:r>
            <a:endParaRPr lang="en-US" dirty="0"/>
          </a:p>
        </p:txBody>
      </p:sp>
      <p:sp>
        <p:nvSpPr>
          <p:cNvPr id="4" name="Slide Number Placeholder 3"/>
          <p:cNvSpPr>
            <a:spLocks noGrp="1"/>
          </p:cNvSpPr>
          <p:nvPr>
            <p:ph type="sldNum" sz="quarter" idx="10"/>
          </p:nvPr>
        </p:nvSpPr>
        <p:spPr/>
        <p:txBody>
          <a:bodyPr/>
          <a:lstStyle/>
          <a:p>
            <a:fld id="{9EC847EA-B926-5749-9EF7-DA980FF2A6CA}" type="slidenum">
              <a:rPr lang="en-US" smtClean="0"/>
              <a:pPr/>
              <a:t>13</a:t>
            </a:fld>
            <a:endParaRPr lang="en-US"/>
          </a:p>
        </p:txBody>
      </p:sp>
    </p:spTree>
    <p:extLst>
      <p:ext uri="{BB962C8B-B14F-4D97-AF65-F5344CB8AC3E}">
        <p14:creationId xmlns:p14="http://schemas.microsoft.com/office/powerpoint/2010/main" val="25241424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defTabSz="457200" fontAlgn="base">
              <a:spcBef>
                <a:spcPct val="0"/>
              </a:spcBef>
              <a:spcAft>
                <a:spcPct val="0"/>
              </a:spcAft>
            </a:pPr>
            <a:endParaRPr lang="en-US" sz="1800">
              <a:solidFill>
                <a:prstClr val="white"/>
              </a:solidFill>
            </a:endParaRPr>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457200" fontAlgn="base">
                <a:spcBef>
                  <a:spcPct val="0"/>
                </a:spcBef>
                <a:spcAft>
                  <a:spcPct val="0"/>
                </a:spcAft>
              </a:pPr>
              <a:endParaRPr lang="en-US" sz="1800">
                <a:solidFill>
                  <a:prstClr val="black"/>
                </a:solidFill>
                <a:latin typeface="Arial" charset="0"/>
                <a:cs typeface="Arial" charset="0"/>
              </a:endParaRPr>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457200" fontAlgn="base">
                <a:spcBef>
                  <a:spcPct val="0"/>
                </a:spcBef>
                <a:spcAft>
                  <a:spcPct val="0"/>
                </a:spcAft>
              </a:pPr>
              <a:endParaRPr lang="en-US" sz="1800">
                <a:solidFill>
                  <a:prstClr val="black"/>
                </a:solidFill>
                <a:latin typeface="Arial" charset="0"/>
                <a:cs typeface="Arial" charset="0"/>
              </a:endParaRPr>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defTabSz="457200" fontAlgn="base">
                <a:spcBef>
                  <a:spcPct val="0"/>
                </a:spcBef>
                <a:spcAft>
                  <a:spcPct val="0"/>
                </a:spcAft>
              </a:pPr>
              <a:endParaRPr lang="en-US" sz="1800">
                <a:solidFill>
                  <a:prstClr val="white"/>
                </a:solidFill>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8969376" y="6407944"/>
            <a:ext cx="2560320" cy="365760"/>
          </a:xfrm>
          <a:prstGeom prst="rect">
            <a:avLst/>
          </a:prstGeom>
        </p:spPr>
        <p:txBody>
          <a:bodyPr/>
          <a:lstStyle>
            <a:lvl1pPr>
              <a:defRPr>
                <a:solidFill>
                  <a:srgbClr val="FFFFFF"/>
                </a:solidFill>
              </a:defRPr>
            </a:lvl1pPr>
            <a:extLst/>
          </a:lstStyle>
          <a:p>
            <a:pPr defTabSz="457200" fontAlgn="base">
              <a:spcBef>
                <a:spcPct val="0"/>
              </a:spcBef>
              <a:spcAft>
                <a:spcPct val="0"/>
              </a:spcAft>
            </a:pPr>
            <a:fld id="{544213AF-26F6-41FA-8D85-E2C5388D6E58}" type="datetimeFigureOut">
              <a:rPr lang="en-US" smtClean="0">
                <a:latin typeface="Arial" charset="0"/>
                <a:cs typeface="Arial" charset="0"/>
              </a:rPr>
              <a:pPr defTabSz="457200" fontAlgn="base">
                <a:spcBef>
                  <a:spcPct val="0"/>
                </a:spcBef>
                <a:spcAft>
                  <a:spcPct val="0"/>
                </a:spcAft>
              </a:pPr>
              <a:t>1/12/2016</a:t>
            </a:fld>
            <a:endParaRPr lang="en-US" dirty="0">
              <a:latin typeface="Arial" charset="0"/>
              <a:cs typeface="Arial" charset="0"/>
            </a:endParaRPr>
          </a:p>
        </p:txBody>
      </p:sp>
      <p:sp>
        <p:nvSpPr>
          <p:cNvPr id="19" name="Footer Placeholder 18"/>
          <p:cNvSpPr>
            <a:spLocks noGrp="1"/>
          </p:cNvSpPr>
          <p:nvPr>
            <p:ph type="ftr" sz="quarter" idx="11"/>
          </p:nvPr>
        </p:nvSpPr>
        <p:spPr>
          <a:xfrm>
            <a:off x="5840097" y="6407945"/>
            <a:ext cx="3134241" cy="365125"/>
          </a:xfrm>
          <a:prstGeom prst="rect">
            <a:avLst/>
          </a:prstGeom>
        </p:spPr>
        <p:txBody>
          <a:bodyPr/>
          <a:lstStyle>
            <a:lvl1pPr>
              <a:defRPr>
                <a:solidFill>
                  <a:schemeClr val="accent1">
                    <a:tint val="20000"/>
                  </a:schemeClr>
                </a:solidFill>
              </a:defRPr>
            </a:lvl1pPr>
            <a:extLst/>
          </a:lstStyle>
          <a:p>
            <a:pPr defTabSz="457200" fontAlgn="base">
              <a:spcBef>
                <a:spcPct val="0"/>
              </a:spcBef>
              <a:spcAft>
                <a:spcPct val="0"/>
              </a:spcAft>
              <a:defRPr/>
            </a:pPr>
            <a:endParaRPr lang="en-US">
              <a:solidFill>
                <a:srgbClr val="2DA2BF">
                  <a:tint val="20000"/>
                </a:srgbClr>
              </a:solidFill>
              <a:latin typeface="Arial" charset="0"/>
              <a:cs typeface="Arial" charset="0"/>
            </a:endParaRPr>
          </a:p>
        </p:txBody>
      </p:sp>
      <p:sp>
        <p:nvSpPr>
          <p:cNvPr id="27" name="Slide Number Placeholder 26"/>
          <p:cNvSpPr>
            <a:spLocks noGrp="1"/>
          </p:cNvSpPr>
          <p:nvPr>
            <p:ph type="sldNum" sz="quarter" idx="12"/>
          </p:nvPr>
        </p:nvSpPr>
        <p:spPr>
          <a:xfrm>
            <a:off x="11529696" y="6407945"/>
            <a:ext cx="487680" cy="365125"/>
          </a:xfrm>
          <a:prstGeom prst="rect">
            <a:avLst/>
          </a:prstGeom>
        </p:spPr>
        <p:txBody>
          <a:bodyPr/>
          <a:lstStyle>
            <a:lvl1pPr>
              <a:defRPr>
                <a:solidFill>
                  <a:srgbClr val="FFFFFF"/>
                </a:solidFill>
              </a:defRPr>
            </a:lvl1pPr>
            <a:extLst/>
          </a:lstStyle>
          <a:p>
            <a:pPr defTabSz="457200" fontAlgn="base">
              <a:spcBef>
                <a:spcPct val="0"/>
              </a:spcBef>
              <a:spcAft>
                <a:spcPct val="0"/>
              </a:spcAft>
            </a:pPr>
            <a:fld id="{D5BBC35B-A44B-4119-B8DA-DE9E3DFADA20}" type="slidenum">
              <a:rPr lang="en-US" smtClean="0">
                <a:latin typeface="Arial" charset="0"/>
                <a:cs typeface="Arial" charset="0"/>
              </a:rPr>
              <a:pPr defTabSz="457200" fontAlgn="base">
                <a:spcBef>
                  <a:spcPct val="0"/>
                </a:spcBef>
                <a:spcAft>
                  <a:spcPct val="0"/>
                </a:spcAft>
              </a:pPr>
              <a:t>‹#›</a:t>
            </a:fld>
            <a:endParaRPr lang="en-US" dirty="0">
              <a:latin typeface="Arial" charset="0"/>
              <a:cs typeface="Arial" charset="0"/>
            </a:endParaRPr>
          </a:p>
        </p:txBody>
      </p:sp>
    </p:spTree>
    <p:extLst>
      <p:ext uri="{BB962C8B-B14F-4D97-AF65-F5344CB8AC3E}">
        <p14:creationId xmlns:p14="http://schemas.microsoft.com/office/powerpoint/2010/main" val="839895095"/>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8969376" y="6407944"/>
            <a:ext cx="2560320" cy="365760"/>
          </a:xfrm>
          <a:prstGeom prst="rect">
            <a:avLst/>
          </a:prstGeom>
        </p:spPr>
        <p:txBody>
          <a:bodyPr/>
          <a:lstStyle>
            <a:extLst/>
          </a:lstStyle>
          <a:p>
            <a:pPr defTabSz="457200" fontAlgn="base">
              <a:spcBef>
                <a:spcPct val="0"/>
              </a:spcBef>
              <a:spcAft>
                <a:spcPct val="0"/>
              </a:spcAft>
              <a:defRPr/>
            </a:pPr>
            <a:fld id="{13765032-ED65-49A5-B3F0-7986E6674E5D}" type="datetime1">
              <a:rPr lang="en-US" smtClean="0">
                <a:solidFill>
                  <a:prstClr val="black"/>
                </a:solidFill>
                <a:latin typeface="Arial" charset="0"/>
                <a:cs typeface="Arial" charset="0"/>
              </a:rPr>
              <a:pPr defTabSz="457200" fontAlgn="base">
                <a:spcBef>
                  <a:spcPct val="0"/>
                </a:spcBef>
                <a:spcAft>
                  <a:spcPct val="0"/>
                </a:spcAft>
                <a:defRPr/>
              </a:pPr>
              <a:t>1/12/2016</a:t>
            </a:fld>
            <a:endParaRPr lang="en-US">
              <a:solidFill>
                <a:prstClr val="black"/>
              </a:solidFill>
              <a:latin typeface="Arial" charset="0"/>
              <a:cs typeface="Arial" charset="0"/>
            </a:endParaRPr>
          </a:p>
        </p:txBody>
      </p:sp>
      <p:sp>
        <p:nvSpPr>
          <p:cNvPr id="5" name="Footer Placeholder 4"/>
          <p:cNvSpPr>
            <a:spLocks noGrp="1"/>
          </p:cNvSpPr>
          <p:nvPr>
            <p:ph type="ftr" sz="quarter" idx="11"/>
          </p:nvPr>
        </p:nvSpPr>
        <p:spPr>
          <a:xfrm>
            <a:off x="5840097" y="6407945"/>
            <a:ext cx="3134241" cy="365125"/>
          </a:xfrm>
          <a:prstGeom prst="rect">
            <a:avLst/>
          </a:prstGeom>
        </p:spPr>
        <p:txBody>
          <a:bodyPr/>
          <a:lstStyle>
            <a:extLst/>
          </a:lstStyle>
          <a:p>
            <a:pPr defTabSz="457200" fontAlgn="base">
              <a:spcBef>
                <a:spcPct val="0"/>
              </a:spcBef>
              <a:spcAft>
                <a:spcPct val="0"/>
              </a:spcAft>
              <a:defRPr/>
            </a:pPr>
            <a:endParaRPr lang="en-US">
              <a:solidFill>
                <a:prstClr val="black"/>
              </a:solidFill>
              <a:latin typeface="Arial" charset="0"/>
              <a:cs typeface="Arial" charset="0"/>
            </a:endParaRPr>
          </a:p>
        </p:txBody>
      </p:sp>
      <p:sp>
        <p:nvSpPr>
          <p:cNvPr id="6" name="Slide Number Placeholder 5"/>
          <p:cNvSpPr>
            <a:spLocks noGrp="1"/>
          </p:cNvSpPr>
          <p:nvPr>
            <p:ph type="sldNum" sz="quarter" idx="12"/>
          </p:nvPr>
        </p:nvSpPr>
        <p:spPr>
          <a:xfrm>
            <a:off x="11529696" y="6407945"/>
            <a:ext cx="487680" cy="365125"/>
          </a:xfrm>
          <a:prstGeom prst="rect">
            <a:avLst/>
          </a:prstGeom>
        </p:spPr>
        <p:txBody>
          <a:bodyPr/>
          <a:lstStyle>
            <a:extLst/>
          </a:lstStyle>
          <a:p>
            <a:pPr defTabSz="457200" fontAlgn="base">
              <a:spcBef>
                <a:spcPct val="0"/>
              </a:spcBef>
              <a:spcAft>
                <a:spcPct val="0"/>
              </a:spcAft>
              <a:defRPr/>
            </a:pPr>
            <a:fld id="{381F697F-DBC7-4F49-9ABB-ABDA29C4F2E1}" type="slidenum">
              <a:rPr lang="en-US" smtClean="0">
                <a:solidFill>
                  <a:prstClr val="black"/>
                </a:solidFill>
                <a:latin typeface="Arial" charset="0"/>
                <a:cs typeface="Arial" charset="0"/>
              </a:rPr>
              <a:pPr defTabSz="457200"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2761674920"/>
      </p:ext>
    </p:extLst>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8969376" y="6407944"/>
            <a:ext cx="2560320" cy="365760"/>
          </a:xfrm>
          <a:prstGeom prst="rect">
            <a:avLst/>
          </a:prstGeom>
        </p:spPr>
        <p:txBody>
          <a:bodyPr/>
          <a:lstStyle>
            <a:extLst/>
          </a:lstStyle>
          <a:p>
            <a:pPr defTabSz="457200" fontAlgn="base">
              <a:spcBef>
                <a:spcPct val="0"/>
              </a:spcBef>
              <a:spcAft>
                <a:spcPct val="0"/>
              </a:spcAft>
              <a:defRPr/>
            </a:pPr>
            <a:fld id="{40DA2899-F788-44D7-B852-4CE04C473A92}" type="datetime1">
              <a:rPr lang="en-US" smtClean="0">
                <a:solidFill>
                  <a:prstClr val="black"/>
                </a:solidFill>
                <a:latin typeface="Arial" charset="0"/>
                <a:cs typeface="Arial" charset="0"/>
              </a:rPr>
              <a:pPr defTabSz="457200" fontAlgn="base">
                <a:spcBef>
                  <a:spcPct val="0"/>
                </a:spcBef>
                <a:spcAft>
                  <a:spcPct val="0"/>
                </a:spcAft>
                <a:defRPr/>
              </a:pPr>
              <a:t>1/12/2016</a:t>
            </a:fld>
            <a:endParaRPr lang="en-US">
              <a:solidFill>
                <a:prstClr val="black"/>
              </a:solidFill>
              <a:latin typeface="Arial" charset="0"/>
              <a:cs typeface="Arial" charset="0"/>
            </a:endParaRPr>
          </a:p>
        </p:txBody>
      </p:sp>
      <p:sp>
        <p:nvSpPr>
          <p:cNvPr id="5" name="Footer Placeholder 4"/>
          <p:cNvSpPr>
            <a:spLocks noGrp="1"/>
          </p:cNvSpPr>
          <p:nvPr>
            <p:ph type="ftr" sz="quarter" idx="11"/>
          </p:nvPr>
        </p:nvSpPr>
        <p:spPr>
          <a:xfrm>
            <a:off x="5840097" y="6407945"/>
            <a:ext cx="3134241" cy="365125"/>
          </a:xfrm>
          <a:prstGeom prst="rect">
            <a:avLst/>
          </a:prstGeom>
        </p:spPr>
        <p:txBody>
          <a:bodyPr/>
          <a:lstStyle>
            <a:extLst/>
          </a:lstStyle>
          <a:p>
            <a:pPr defTabSz="457200" fontAlgn="base">
              <a:spcBef>
                <a:spcPct val="0"/>
              </a:spcBef>
              <a:spcAft>
                <a:spcPct val="0"/>
              </a:spcAft>
              <a:defRPr/>
            </a:pPr>
            <a:endParaRPr lang="en-US">
              <a:solidFill>
                <a:prstClr val="black"/>
              </a:solidFill>
              <a:latin typeface="Arial" charset="0"/>
              <a:cs typeface="Arial" charset="0"/>
            </a:endParaRPr>
          </a:p>
        </p:txBody>
      </p:sp>
      <p:sp>
        <p:nvSpPr>
          <p:cNvPr id="6" name="Slide Number Placeholder 5"/>
          <p:cNvSpPr>
            <a:spLocks noGrp="1"/>
          </p:cNvSpPr>
          <p:nvPr>
            <p:ph type="sldNum" sz="quarter" idx="12"/>
          </p:nvPr>
        </p:nvSpPr>
        <p:spPr>
          <a:xfrm>
            <a:off x="11529696" y="6407945"/>
            <a:ext cx="487680" cy="365125"/>
          </a:xfrm>
          <a:prstGeom prst="rect">
            <a:avLst/>
          </a:prstGeom>
        </p:spPr>
        <p:txBody>
          <a:bodyPr/>
          <a:lstStyle>
            <a:extLst/>
          </a:lstStyle>
          <a:p>
            <a:pPr defTabSz="457200" fontAlgn="base">
              <a:spcBef>
                <a:spcPct val="0"/>
              </a:spcBef>
              <a:spcAft>
                <a:spcPct val="0"/>
              </a:spcAft>
              <a:defRPr/>
            </a:pPr>
            <a:fld id="{87B1593D-C512-4FBB-9F1C-6C385E2E3552}" type="slidenum">
              <a:rPr lang="en-US" smtClean="0">
                <a:solidFill>
                  <a:prstClr val="black"/>
                </a:solidFill>
                <a:latin typeface="Arial" charset="0"/>
                <a:cs typeface="Arial" charset="0"/>
              </a:rPr>
              <a:pPr defTabSz="457200"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3554402012"/>
      </p:ext>
    </p:extLst>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xfrm>
            <a:off x="609600" y="6251575"/>
            <a:ext cx="2844800" cy="476250"/>
          </a:xfrm>
          <a:prstGeom prst="rect">
            <a:avLst/>
          </a:prstGeom>
          <a:ln/>
        </p:spPr>
        <p:txBody>
          <a:bodyPr/>
          <a:lstStyle>
            <a:lvl1pPr>
              <a:defRPr/>
            </a:lvl1pPr>
          </a:lstStyle>
          <a:p>
            <a:pPr defTabSz="457200" fontAlgn="base">
              <a:spcBef>
                <a:spcPct val="0"/>
              </a:spcBef>
              <a:spcAft>
                <a:spcPct val="0"/>
              </a:spcAft>
              <a:defRPr/>
            </a:pPr>
            <a:endParaRPr lang="en-US">
              <a:solidFill>
                <a:prstClr val="black"/>
              </a:solidFill>
              <a:latin typeface="Arial" charset="0"/>
              <a:cs typeface="Arial" charset="0"/>
            </a:endParaRPr>
          </a:p>
        </p:txBody>
      </p:sp>
      <p:sp>
        <p:nvSpPr>
          <p:cNvPr id="6" name="Rectangle 3"/>
          <p:cNvSpPr>
            <a:spLocks noGrp="1" noChangeArrowheads="1"/>
          </p:cNvSpPr>
          <p:nvPr>
            <p:ph type="sldNum" sz="quarter" idx="11"/>
          </p:nvPr>
        </p:nvSpPr>
        <p:spPr>
          <a:xfrm>
            <a:off x="8737600" y="6248400"/>
            <a:ext cx="2844800" cy="476250"/>
          </a:xfrm>
          <a:prstGeom prst="rect">
            <a:avLst/>
          </a:prstGeom>
          <a:ln/>
        </p:spPr>
        <p:txBody>
          <a:bodyPr/>
          <a:lstStyle>
            <a:lvl1pPr>
              <a:defRPr/>
            </a:lvl1pPr>
          </a:lstStyle>
          <a:p>
            <a:pPr defTabSz="457200" fontAlgn="base">
              <a:spcBef>
                <a:spcPct val="0"/>
              </a:spcBef>
              <a:spcAft>
                <a:spcPct val="0"/>
              </a:spcAft>
              <a:defRPr/>
            </a:pPr>
            <a:fld id="{43FC9F7E-BFE7-4B36-995A-C03D99DA3E37}" type="slidenum">
              <a:rPr lang="en-US" smtClean="0">
                <a:solidFill>
                  <a:prstClr val="black"/>
                </a:solidFill>
                <a:latin typeface="Arial" charset="0"/>
                <a:cs typeface="Arial" charset="0"/>
              </a:rPr>
              <a:pPr defTabSz="457200" fontAlgn="base">
                <a:spcBef>
                  <a:spcPct val="0"/>
                </a:spcBef>
                <a:spcAft>
                  <a:spcPct val="0"/>
                </a:spcAft>
                <a:defRPr/>
              </a:pPr>
              <a:t>‹#›</a:t>
            </a:fld>
            <a:endParaRPr lang="en-US">
              <a:solidFill>
                <a:prstClr val="black"/>
              </a:solidFill>
              <a:latin typeface="Arial" charset="0"/>
              <a:cs typeface="Arial" charset="0"/>
            </a:endParaRPr>
          </a:p>
        </p:txBody>
      </p:sp>
      <p:sp>
        <p:nvSpPr>
          <p:cNvPr id="7" name="Rectangle 14"/>
          <p:cNvSpPr>
            <a:spLocks noGrp="1" noChangeArrowheads="1"/>
          </p:cNvSpPr>
          <p:nvPr>
            <p:ph type="ftr" sz="quarter" idx="12"/>
          </p:nvPr>
        </p:nvSpPr>
        <p:spPr>
          <a:xfrm>
            <a:off x="4165600" y="6248400"/>
            <a:ext cx="3860800" cy="476250"/>
          </a:xfrm>
          <a:prstGeom prst="rect">
            <a:avLst/>
          </a:prstGeom>
          <a:ln/>
        </p:spPr>
        <p:txBody>
          <a:bodyPr/>
          <a:lstStyle>
            <a:lvl1pPr>
              <a:defRPr/>
            </a:lvl1pPr>
          </a:lstStyle>
          <a:p>
            <a:pPr defTabSz="457200" fontAlgn="base">
              <a:spcBef>
                <a:spcPct val="0"/>
              </a:spcBef>
              <a:spcAft>
                <a:spcPct val="0"/>
              </a:spcAft>
              <a:defRPr/>
            </a:pPr>
            <a:endParaRPr lang="en-US">
              <a:solidFill>
                <a:prstClr val="black"/>
              </a:solidFill>
              <a:latin typeface="Arial" charset="0"/>
              <a:cs typeface="Arial" charset="0"/>
            </a:endParaRPr>
          </a:p>
        </p:txBody>
      </p:sp>
    </p:spTree>
    <p:extLst>
      <p:ext uri="{BB962C8B-B14F-4D97-AF65-F5344CB8AC3E}">
        <p14:creationId xmlns:p14="http://schemas.microsoft.com/office/powerpoint/2010/main" val="1816690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1B94FBE5-7D0E-42C3-9C65-95F5FA7AE582}"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DBE4357-3281-4B33-9E48-914842B7EE3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21822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D2CC79F1-62E4-4B1A-9DB3-50BC6FC762A0}"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22E3DFE-2F78-43A2-A8E5-A0C6419B470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204694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ED37D759-F13E-47BF-ADBA-0802609FC8C3}"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F9AF939-FE08-46CE-804F-AA4DF604880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65988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DECF232C-E11E-4BBB-AF69-E98E3DBA414B}"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B4894116-419B-4A4A-852B-04D6C81C742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525297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normAutofit/>
          </a:bodyPr>
          <a:lstStyle>
            <a:lvl1pPr algn="ctr">
              <a:defRPr sz="3200" b="1">
                <a:latin typeface="+mn-lt"/>
              </a:defRPr>
            </a:lvl1pPr>
          </a:lstStyle>
          <a:p>
            <a:r>
              <a:rPr lang="en-US"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079039A0-BB52-4E2C-927F-78EA4817EBBA}"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B75D22F4-2BC0-448F-A19A-1A87057BD781}"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2343028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0A249D41-4B1D-414F-B121-EF2C0C0C7210}"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F11CAB6B-FA3E-43CC-B886-36A66C6032A0}"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904085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C3CEB79-3784-41B5-AA36-F1F8899EDC37}"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7CF47330-A89D-44D1-9B80-EA49DD0E434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260320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lgn="l">
              <a:buSzPct val="90000"/>
              <a:buFont typeface="Arial" pitchFamily="34" charset="0"/>
              <a:buChar char="•"/>
              <a:defRPr sz="2400"/>
            </a:lvl1pPr>
            <a:lvl2pPr algn="l">
              <a:buSzPct val="100000"/>
              <a:defRPr sz="2000"/>
            </a:lvl2pPr>
            <a:lvl3pPr algn="l">
              <a:buClr>
                <a:schemeClr val="accent1"/>
              </a:buClr>
              <a:buSzPct val="95000"/>
              <a:buFont typeface="Arial" pitchFamily="34" charset="0"/>
              <a:buChar char="•"/>
              <a:defRPr sz="1800"/>
            </a:lvl3pPr>
            <a:lvl4pPr algn="l">
              <a:buClr>
                <a:schemeClr val="accent1"/>
              </a:buClr>
              <a:buSzPct val="70000"/>
              <a:buFont typeface="Courier New" pitchFamily="49" charset="0"/>
              <a:buNone/>
              <a:defRPr/>
            </a:lvl4pPr>
            <a:lvl5pPr algn="l">
              <a:buClr>
                <a:schemeClr val="accent1"/>
              </a:buClr>
              <a:buFont typeface="Arial" pitchFamily="34" charset="0"/>
              <a:buChar char="•"/>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p:txBody>
      </p:sp>
      <p:sp>
        <p:nvSpPr>
          <p:cNvPr id="7" name="Title 6"/>
          <p:cNvSpPr>
            <a:spLocks noGrp="1"/>
          </p:cNvSpPr>
          <p:nvPr>
            <p:ph type="title"/>
          </p:nvPr>
        </p:nvSpPr>
        <p:spPr/>
        <p:txBody>
          <a:bodyPr rtlCol="0">
            <a:normAutofit/>
          </a:bodyPr>
          <a:lstStyle>
            <a:lvl1pPr algn="ctr">
              <a:defRPr sz="3600">
                <a:solidFill>
                  <a:schemeClr val="accent1">
                    <a:lumMod val="75000"/>
                  </a:schemeClr>
                </a:solidFill>
                <a:effectLst/>
                <a:latin typeface="Calibri" pitchFamily="34" charset="0"/>
              </a:defRPr>
            </a:lvl1pPr>
            <a:extLst/>
          </a:lstStyle>
          <a:p>
            <a:r>
              <a:rPr kumimoji="0" lang="en-US" dirty="0" smtClean="0"/>
              <a:t>Click to edit Master title style</a:t>
            </a:r>
            <a:endParaRPr kumimoji="0" lang="en-US" dirty="0"/>
          </a:p>
        </p:txBody>
      </p:sp>
      <p:sp>
        <p:nvSpPr>
          <p:cNvPr id="8" name="TextBox 7"/>
          <p:cNvSpPr txBox="1">
            <a:spLocks noChangeArrowheads="1"/>
          </p:cNvSpPr>
          <p:nvPr userDrawn="1"/>
        </p:nvSpPr>
        <p:spPr bwMode="auto">
          <a:xfrm>
            <a:off x="220134" y="6351589"/>
            <a:ext cx="5096933" cy="369887"/>
          </a:xfrm>
          <a:prstGeom prst="rect">
            <a:avLst/>
          </a:prstGeom>
          <a:noFill/>
          <a:ln>
            <a:noFill/>
          </a:ln>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defTabSz="457200" eaLnBrk="1" fontAlgn="base" hangingPunct="1">
              <a:spcBef>
                <a:spcPct val="0"/>
              </a:spcBef>
              <a:spcAft>
                <a:spcPct val="0"/>
              </a:spcAft>
              <a:defRPr/>
            </a:pPr>
            <a:r>
              <a:rPr lang="en-US" sz="1800" dirty="0" smtClean="0">
                <a:solidFill>
                  <a:prstClr val="white">
                    <a:lumMod val="65000"/>
                  </a:prstClr>
                </a:solidFill>
                <a:latin typeface="Calibri" charset="0"/>
                <a:cs typeface="Arial" charset="0"/>
              </a:rPr>
              <a:t>Why Data Management</a:t>
            </a:r>
            <a:endParaRPr lang="en-US" sz="1800" dirty="0">
              <a:solidFill>
                <a:prstClr val="white">
                  <a:lumMod val="65000"/>
                </a:prstClr>
              </a:solidFill>
              <a:latin typeface="Calibri" charset="0"/>
              <a:cs typeface="Arial" charset="0"/>
            </a:endParaRPr>
          </a:p>
        </p:txBody>
      </p:sp>
    </p:spTree>
    <p:extLst>
      <p:ext uri="{BB962C8B-B14F-4D97-AF65-F5344CB8AC3E}">
        <p14:creationId xmlns:p14="http://schemas.microsoft.com/office/powerpoint/2010/main" val="3163709045"/>
      </p:ext>
    </p:extLst>
  </p:cSld>
  <p:clrMapOvr>
    <a:masterClrMapping/>
  </p:clrMapOvr>
  <p:transition spd="med">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8D83249-403D-43AA-ACE6-105B20583796}"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904B0466-85E9-4EEF-8B3F-033B5773E62F}"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189902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83A5D9F-E95F-4AB9-A100-5367135594E0}"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3697844F-A881-4BB8-9D3A-0FD7CFBD97EC}"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790822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42AD6C40-3771-478F-96C9-01B51D01C9C0}"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319D7D9-3D9C-447F-A864-45C5083082BC}"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682599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72028797-CE5A-411A-B237-F1F860CA802D}"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F970DD7-3350-475B-8FFC-A71045E89FA5}"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855684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1B94FBE5-7D0E-42C3-9C65-95F5FA7AE582}"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DBE4357-3281-4B33-9E48-914842B7EE3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3919089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D2CC79F1-62E4-4B1A-9DB3-50BC6FC762A0}"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22E3DFE-2F78-43A2-A8E5-A0C6419B470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3834105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ED37D759-F13E-47BF-ADBA-0802609FC8C3}"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F9AF939-FE08-46CE-804F-AA4DF604880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9041622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pPr>
              <a:defRPr/>
            </a:pPr>
            <a:fld id="{DECF232C-E11E-4BBB-AF69-E98E3DBA414B}"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B4894116-419B-4A4A-852B-04D6C81C742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387736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normAutofit/>
          </a:bodyPr>
          <a:lstStyle>
            <a:lvl1pPr algn="ctr">
              <a:defRPr sz="3200" b="1">
                <a:latin typeface="+mn-l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079039A0-BB52-4E2C-927F-78EA4817EBBA}"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B75D22F4-2BC0-448F-A19A-1A87057BD781}"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2622935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0A249D41-4B1D-414F-B121-EF2C0C0C7210}"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F11CAB6B-FA3E-43CC-B886-36A66C6032A0}"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82207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8969376" y="6407944"/>
            <a:ext cx="2560320" cy="365760"/>
          </a:xfrm>
          <a:prstGeom prst="rect">
            <a:avLst/>
          </a:prstGeom>
        </p:spPr>
        <p:txBody>
          <a:bodyPr/>
          <a:lstStyle>
            <a:extLst/>
          </a:lstStyle>
          <a:p>
            <a:pPr defTabSz="457200" fontAlgn="base">
              <a:spcBef>
                <a:spcPct val="0"/>
              </a:spcBef>
              <a:spcAft>
                <a:spcPct val="0"/>
              </a:spcAft>
            </a:pPr>
            <a:fld id="{544213AF-26F6-41FA-8D85-E2C5388D6E58}" type="datetimeFigureOut">
              <a:rPr lang="en-US" smtClean="0">
                <a:solidFill>
                  <a:prstClr val="white"/>
                </a:solidFill>
                <a:latin typeface="Arial" charset="0"/>
                <a:cs typeface="Arial" charset="0"/>
              </a:rPr>
              <a:pPr defTabSz="457200" fontAlgn="base">
                <a:spcBef>
                  <a:spcPct val="0"/>
                </a:spcBef>
                <a:spcAft>
                  <a:spcPct val="0"/>
                </a:spcAft>
              </a:pPr>
              <a:t>1/12/2016</a:t>
            </a:fld>
            <a:endParaRPr lang="en-US">
              <a:solidFill>
                <a:prstClr val="white"/>
              </a:solidFill>
              <a:latin typeface="Arial" charset="0"/>
              <a:cs typeface="Arial" charset="0"/>
            </a:endParaRPr>
          </a:p>
        </p:txBody>
      </p:sp>
      <p:sp>
        <p:nvSpPr>
          <p:cNvPr id="5" name="Footer Placeholder 4"/>
          <p:cNvSpPr>
            <a:spLocks noGrp="1"/>
          </p:cNvSpPr>
          <p:nvPr>
            <p:ph type="ftr" sz="quarter" idx="11"/>
          </p:nvPr>
        </p:nvSpPr>
        <p:spPr>
          <a:xfrm>
            <a:off x="5840097" y="6407945"/>
            <a:ext cx="3134241" cy="365125"/>
          </a:xfrm>
          <a:prstGeom prst="rect">
            <a:avLst/>
          </a:prstGeom>
        </p:spPr>
        <p:txBody>
          <a:bodyPr/>
          <a:lstStyle>
            <a:extLst/>
          </a:lstStyle>
          <a:p>
            <a:pPr defTabSz="457200" fontAlgn="base">
              <a:spcBef>
                <a:spcPct val="0"/>
              </a:spcBef>
              <a:spcAft>
                <a:spcPct val="0"/>
              </a:spcAft>
            </a:pPr>
            <a:endParaRPr lang="en-US">
              <a:solidFill>
                <a:prstClr val="white"/>
              </a:solidFill>
              <a:latin typeface="Arial" charset="0"/>
              <a:cs typeface="Arial" charset="0"/>
            </a:endParaRPr>
          </a:p>
        </p:txBody>
      </p:sp>
      <p:sp>
        <p:nvSpPr>
          <p:cNvPr id="6" name="Slide Number Placeholder 5"/>
          <p:cNvSpPr>
            <a:spLocks noGrp="1"/>
          </p:cNvSpPr>
          <p:nvPr>
            <p:ph type="sldNum" sz="quarter" idx="12"/>
          </p:nvPr>
        </p:nvSpPr>
        <p:spPr>
          <a:xfrm>
            <a:off x="11529696" y="6407945"/>
            <a:ext cx="487680" cy="365125"/>
          </a:xfrm>
          <a:prstGeom prst="rect">
            <a:avLst/>
          </a:prstGeom>
        </p:spPr>
        <p:txBody>
          <a:bodyPr/>
          <a:lstStyle>
            <a:extLst/>
          </a:lstStyle>
          <a:p>
            <a:pPr defTabSz="457200" fontAlgn="base">
              <a:spcBef>
                <a:spcPct val="0"/>
              </a:spcBef>
              <a:spcAft>
                <a:spcPct val="0"/>
              </a:spcAft>
              <a:defRPr/>
            </a:pPr>
            <a:fld id="{CB9DC9EF-3C76-40B1-80BB-C16F094B3291}" type="slidenum">
              <a:rPr lang="en-US" smtClean="0">
                <a:solidFill>
                  <a:prstClr val="white"/>
                </a:solidFill>
                <a:latin typeface="Arial" charset="0"/>
                <a:cs typeface="Arial" charset="0"/>
              </a:rPr>
              <a:pPr defTabSz="457200" fontAlgn="base">
                <a:spcBef>
                  <a:spcPct val="0"/>
                </a:spcBef>
                <a:spcAft>
                  <a:spcPct val="0"/>
                </a:spcAft>
                <a:defRPr/>
              </a:pPr>
              <a:t>‹#›</a:t>
            </a:fld>
            <a:endParaRPr lang="en-US">
              <a:solidFill>
                <a:prstClr val="white"/>
              </a:solidFill>
              <a:latin typeface="Arial" charset="0"/>
              <a:cs typeface="Arial" charset="0"/>
            </a:endParaRPr>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defTabSz="457200" fontAlgn="base">
              <a:spcBef>
                <a:spcPct val="0"/>
              </a:spcBef>
              <a:spcAft>
                <a:spcPct val="0"/>
              </a:spcAft>
            </a:pPr>
            <a:endParaRPr lang="en-US" sz="1800">
              <a:solidFill>
                <a:prstClr val="white"/>
              </a:solidFill>
            </a:endParaRPr>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defTabSz="457200" fontAlgn="base">
              <a:spcBef>
                <a:spcPct val="0"/>
              </a:spcBef>
              <a:spcAft>
                <a:spcPct val="0"/>
              </a:spcAft>
            </a:pPr>
            <a:endParaRPr lang="en-US" sz="1800">
              <a:solidFill>
                <a:prstClr val="white"/>
              </a:solidFill>
            </a:endParaRPr>
          </a:p>
        </p:txBody>
      </p:sp>
    </p:spTree>
    <p:extLst>
      <p:ext uri="{BB962C8B-B14F-4D97-AF65-F5344CB8AC3E}">
        <p14:creationId xmlns:p14="http://schemas.microsoft.com/office/powerpoint/2010/main" val="3409266453"/>
      </p:ext>
    </p:extLst>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C3CEB79-3784-41B5-AA36-F1F8899EDC37}"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7CF47330-A89D-44D1-9B80-EA49DD0E434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372548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8D83249-403D-43AA-ACE6-105B20583796}"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904B0466-85E9-4EEF-8B3F-033B5773E62F}"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8769371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83A5D9F-E95F-4AB9-A100-5367135594E0}"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3697844F-A881-4BB8-9D3A-0FD7CFBD97EC}"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516320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42AD6C40-3771-478F-96C9-01B51D01C9C0}"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319D7D9-3D9C-447F-A864-45C5083082BC}"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5096303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72028797-CE5A-411A-B237-F1F860CA802D}"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F970DD7-3350-475B-8FFC-A71045E89FA5}"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48006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a:prstGeom prst="rect">
            <a:avLst/>
          </a:prstGeom>
        </p:spPr>
        <p:txBody>
          <a:bodyPr/>
          <a:lstStyle>
            <a:extLst/>
          </a:lstStyle>
          <a:p>
            <a:pPr defTabSz="457200" fontAlgn="base">
              <a:spcBef>
                <a:spcPct val="0"/>
              </a:spcBef>
              <a:spcAft>
                <a:spcPct val="0"/>
              </a:spcAft>
              <a:defRPr/>
            </a:pPr>
            <a:fld id="{A3A2C96C-1B58-4276-BEB7-28F6AF83148B}" type="datetime1">
              <a:rPr lang="en-US" smtClean="0">
                <a:solidFill>
                  <a:prstClr val="white"/>
                </a:solidFill>
                <a:latin typeface="Arial" charset="0"/>
                <a:cs typeface="Arial" charset="0"/>
              </a:rPr>
              <a:pPr defTabSz="457200" fontAlgn="base">
                <a:spcBef>
                  <a:spcPct val="0"/>
                </a:spcBef>
                <a:spcAft>
                  <a:spcPct val="0"/>
                </a:spcAft>
                <a:defRPr/>
              </a:pPr>
              <a:t>1/12/2016</a:t>
            </a:fld>
            <a:endParaRPr lang="en-US">
              <a:solidFill>
                <a:prstClr val="white"/>
              </a:solidFill>
              <a:latin typeface="Arial" charset="0"/>
              <a:cs typeface="Arial" charset="0"/>
            </a:endParaRPr>
          </a:p>
        </p:txBody>
      </p:sp>
      <p:sp>
        <p:nvSpPr>
          <p:cNvPr id="6" name="Footer Placeholder 5"/>
          <p:cNvSpPr>
            <a:spLocks noGrp="1"/>
          </p:cNvSpPr>
          <p:nvPr>
            <p:ph type="ftr" sz="quarter" idx="11"/>
          </p:nvPr>
        </p:nvSpPr>
        <p:spPr>
          <a:xfrm>
            <a:off x="5840097" y="6407945"/>
            <a:ext cx="3134241" cy="365125"/>
          </a:xfrm>
          <a:prstGeom prst="rect">
            <a:avLst/>
          </a:prstGeom>
        </p:spPr>
        <p:txBody>
          <a:bodyPr/>
          <a:lstStyle>
            <a:extLst/>
          </a:lstStyle>
          <a:p>
            <a:pPr defTabSz="457200" fontAlgn="base">
              <a:spcBef>
                <a:spcPct val="0"/>
              </a:spcBef>
              <a:spcAft>
                <a:spcPct val="0"/>
              </a:spcAft>
              <a:defRPr/>
            </a:pPr>
            <a:endParaRPr lang="en-US">
              <a:solidFill>
                <a:prstClr val="white"/>
              </a:solidFill>
              <a:latin typeface="Arial" charset="0"/>
              <a:cs typeface="Arial" charset="0"/>
            </a:endParaRPr>
          </a:p>
        </p:txBody>
      </p:sp>
      <p:sp>
        <p:nvSpPr>
          <p:cNvPr id="7" name="Slide Number Placeholder 6"/>
          <p:cNvSpPr>
            <a:spLocks noGrp="1"/>
          </p:cNvSpPr>
          <p:nvPr>
            <p:ph type="sldNum" sz="quarter" idx="12"/>
          </p:nvPr>
        </p:nvSpPr>
        <p:spPr>
          <a:xfrm>
            <a:off x="11529696" y="6407945"/>
            <a:ext cx="487680" cy="365125"/>
          </a:xfrm>
          <a:prstGeom prst="rect">
            <a:avLst/>
          </a:prstGeom>
        </p:spPr>
        <p:txBody>
          <a:bodyPr/>
          <a:lstStyle>
            <a:extLst/>
          </a:lstStyle>
          <a:p>
            <a:pPr defTabSz="457200" fontAlgn="base">
              <a:spcBef>
                <a:spcPct val="0"/>
              </a:spcBef>
              <a:spcAft>
                <a:spcPct val="0"/>
              </a:spcAft>
              <a:defRPr/>
            </a:pPr>
            <a:fld id="{CF65A82D-AA3B-4069-A685-06D45ACE8252}" type="slidenum">
              <a:rPr lang="en-US" smtClean="0">
                <a:solidFill>
                  <a:prstClr val="white"/>
                </a:solidFill>
                <a:latin typeface="Arial" charset="0"/>
                <a:cs typeface="Arial" charset="0"/>
              </a:rPr>
              <a:pPr defTabSz="457200" fontAlgn="base">
                <a:spcBef>
                  <a:spcPct val="0"/>
                </a:spcBef>
                <a:spcAft>
                  <a:spcPct val="0"/>
                </a:spcAft>
                <a:defRPr/>
              </a:pPr>
              <a:t>‹#›</a:t>
            </a:fld>
            <a:endParaRPr lang="en-US">
              <a:solidFill>
                <a:prstClr val="white"/>
              </a:solidFill>
              <a:latin typeface="Arial" charset="0"/>
              <a:cs typeface="Arial" charset="0"/>
            </a:endParaRP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89065038"/>
      </p:ext>
    </p:extLst>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8969376" y="6407944"/>
            <a:ext cx="2560320" cy="365760"/>
          </a:xfrm>
          <a:prstGeom prst="rect">
            <a:avLst/>
          </a:prstGeom>
        </p:spPr>
        <p:txBody>
          <a:bodyPr/>
          <a:lstStyle>
            <a:extLst/>
          </a:lstStyle>
          <a:p>
            <a:pPr defTabSz="457200" fontAlgn="base">
              <a:spcBef>
                <a:spcPct val="0"/>
              </a:spcBef>
              <a:spcAft>
                <a:spcPct val="0"/>
              </a:spcAft>
              <a:defRPr/>
            </a:pPr>
            <a:fld id="{77EB716A-31D4-4E54-837E-37B2E7582279}" type="datetime1">
              <a:rPr lang="en-US" smtClean="0">
                <a:solidFill>
                  <a:prstClr val="black"/>
                </a:solidFill>
                <a:latin typeface="Arial" charset="0"/>
                <a:cs typeface="Arial" charset="0"/>
              </a:rPr>
              <a:pPr defTabSz="457200" fontAlgn="base">
                <a:spcBef>
                  <a:spcPct val="0"/>
                </a:spcBef>
                <a:spcAft>
                  <a:spcPct val="0"/>
                </a:spcAft>
                <a:defRPr/>
              </a:pPr>
              <a:t>1/12/2016</a:t>
            </a:fld>
            <a:endParaRPr lang="en-US">
              <a:solidFill>
                <a:prstClr val="black"/>
              </a:solidFill>
              <a:latin typeface="Arial" charset="0"/>
              <a:cs typeface="Arial" charset="0"/>
            </a:endParaRPr>
          </a:p>
        </p:txBody>
      </p:sp>
      <p:sp>
        <p:nvSpPr>
          <p:cNvPr id="8" name="Footer Placeholder 7"/>
          <p:cNvSpPr>
            <a:spLocks noGrp="1"/>
          </p:cNvSpPr>
          <p:nvPr>
            <p:ph type="ftr" sz="quarter" idx="11"/>
          </p:nvPr>
        </p:nvSpPr>
        <p:spPr>
          <a:xfrm>
            <a:off x="5840097" y="6407945"/>
            <a:ext cx="3134241" cy="365125"/>
          </a:xfrm>
          <a:prstGeom prst="rect">
            <a:avLst/>
          </a:prstGeom>
        </p:spPr>
        <p:txBody>
          <a:bodyPr/>
          <a:lstStyle>
            <a:extLst/>
          </a:lstStyle>
          <a:p>
            <a:pPr defTabSz="457200" fontAlgn="base">
              <a:spcBef>
                <a:spcPct val="0"/>
              </a:spcBef>
              <a:spcAft>
                <a:spcPct val="0"/>
              </a:spcAft>
              <a:defRPr/>
            </a:pPr>
            <a:endParaRPr lang="en-US">
              <a:solidFill>
                <a:prstClr val="black"/>
              </a:solidFill>
              <a:latin typeface="Arial" charset="0"/>
              <a:cs typeface="Arial" charset="0"/>
            </a:endParaRPr>
          </a:p>
        </p:txBody>
      </p:sp>
      <p:sp>
        <p:nvSpPr>
          <p:cNvPr id="9" name="Slide Number Placeholder 8"/>
          <p:cNvSpPr>
            <a:spLocks noGrp="1"/>
          </p:cNvSpPr>
          <p:nvPr>
            <p:ph type="sldNum" sz="quarter" idx="12"/>
          </p:nvPr>
        </p:nvSpPr>
        <p:spPr>
          <a:xfrm>
            <a:off x="11529696" y="6407945"/>
            <a:ext cx="487680" cy="365125"/>
          </a:xfrm>
          <a:prstGeom prst="rect">
            <a:avLst/>
          </a:prstGeom>
        </p:spPr>
        <p:txBody>
          <a:bodyPr/>
          <a:lstStyle>
            <a:extLst/>
          </a:lstStyle>
          <a:p>
            <a:pPr defTabSz="457200" fontAlgn="base">
              <a:spcBef>
                <a:spcPct val="0"/>
              </a:spcBef>
              <a:spcAft>
                <a:spcPct val="0"/>
              </a:spcAft>
              <a:defRPr/>
            </a:pPr>
            <a:fld id="{4EFE714A-4105-46BF-A26D-3BE602A35DDB}" type="slidenum">
              <a:rPr lang="en-US" smtClean="0">
                <a:solidFill>
                  <a:prstClr val="black"/>
                </a:solidFill>
                <a:latin typeface="Arial" charset="0"/>
                <a:cs typeface="Arial" charset="0"/>
              </a:rPr>
              <a:pPr defTabSz="457200"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4055129236"/>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969376" y="6407944"/>
            <a:ext cx="2560320" cy="365760"/>
          </a:xfrm>
          <a:prstGeom prst="rect">
            <a:avLst/>
          </a:prstGeom>
        </p:spPr>
        <p:txBody>
          <a:bodyPr/>
          <a:lstStyle>
            <a:extLst/>
          </a:lstStyle>
          <a:p>
            <a:pPr defTabSz="457200" fontAlgn="base">
              <a:spcBef>
                <a:spcPct val="0"/>
              </a:spcBef>
              <a:spcAft>
                <a:spcPct val="0"/>
              </a:spcAft>
              <a:defRPr/>
            </a:pPr>
            <a:fld id="{4AA0BD95-F2CC-4400-8A72-8FE2E7A5EDA8}" type="datetime1">
              <a:rPr lang="en-US" smtClean="0">
                <a:solidFill>
                  <a:prstClr val="white"/>
                </a:solidFill>
                <a:latin typeface="Arial" charset="0"/>
                <a:cs typeface="Arial" charset="0"/>
              </a:rPr>
              <a:pPr defTabSz="457200" fontAlgn="base">
                <a:spcBef>
                  <a:spcPct val="0"/>
                </a:spcBef>
                <a:spcAft>
                  <a:spcPct val="0"/>
                </a:spcAft>
                <a:defRPr/>
              </a:pPr>
              <a:t>1/12/2016</a:t>
            </a:fld>
            <a:endParaRPr lang="en-US">
              <a:solidFill>
                <a:prstClr val="white"/>
              </a:solidFill>
              <a:latin typeface="Arial" charset="0"/>
              <a:cs typeface="Arial" charset="0"/>
            </a:endParaRPr>
          </a:p>
        </p:txBody>
      </p:sp>
      <p:sp>
        <p:nvSpPr>
          <p:cNvPr id="4" name="Footer Placeholder 3"/>
          <p:cNvSpPr>
            <a:spLocks noGrp="1"/>
          </p:cNvSpPr>
          <p:nvPr>
            <p:ph type="ftr" sz="quarter" idx="11"/>
          </p:nvPr>
        </p:nvSpPr>
        <p:spPr>
          <a:xfrm>
            <a:off x="5840097" y="6407945"/>
            <a:ext cx="3134241" cy="365125"/>
          </a:xfrm>
          <a:prstGeom prst="rect">
            <a:avLst/>
          </a:prstGeom>
        </p:spPr>
        <p:txBody>
          <a:bodyPr/>
          <a:lstStyle>
            <a:extLst/>
          </a:lstStyle>
          <a:p>
            <a:pPr defTabSz="457200" fontAlgn="base">
              <a:spcBef>
                <a:spcPct val="0"/>
              </a:spcBef>
              <a:spcAft>
                <a:spcPct val="0"/>
              </a:spcAft>
              <a:defRPr/>
            </a:pPr>
            <a:endParaRPr lang="en-US">
              <a:solidFill>
                <a:prstClr val="white"/>
              </a:solidFill>
              <a:latin typeface="Arial" charset="0"/>
              <a:cs typeface="Arial" charset="0"/>
            </a:endParaRPr>
          </a:p>
        </p:txBody>
      </p:sp>
      <p:sp>
        <p:nvSpPr>
          <p:cNvPr id="5" name="Slide Number Placeholder 4"/>
          <p:cNvSpPr>
            <a:spLocks noGrp="1"/>
          </p:cNvSpPr>
          <p:nvPr>
            <p:ph type="sldNum" sz="quarter" idx="12"/>
          </p:nvPr>
        </p:nvSpPr>
        <p:spPr>
          <a:xfrm>
            <a:off x="11529696" y="6407945"/>
            <a:ext cx="487680" cy="365125"/>
          </a:xfrm>
          <a:prstGeom prst="rect">
            <a:avLst/>
          </a:prstGeom>
        </p:spPr>
        <p:txBody>
          <a:bodyPr/>
          <a:lstStyle>
            <a:extLst/>
          </a:lstStyle>
          <a:p>
            <a:pPr defTabSz="457200" fontAlgn="base">
              <a:spcBef>
                <a:spcPct val="0"/>
              </a:spcBef>
              <a:spcAft>
                <a:spcPct val="0"/>
              </a:spcAft>
              <a:defRPr/>
            </a:pPr>
            <a:fld id="{7DDD2A2A-C79A-4606-8595-98E45A84C665}" type="slidenum">
              <a:rPr lang="en-US" smtClean="0">
                <a:solidFill>
                  <a:prstClr val="white"/>
                </a:solidFill>
                <a:latin typeface="Arial" charset="0"/>
                <a:cs typeface="Arial" charset="0"/>
              </a:rPr>
              <a:pPr defTabSz="457200" fontAlgn="base">
                <a:spcBef>
                  <a:spcPct val="0"/>
                </a:spcBef>
                <a:spcAft>
                  <a:spcPct val="0"/>
                </a:spcAft>
                <a:defRPr/>
              </a:pPr>
              <a:t>‹#›</a:t>
            </a:fld>
            <a:endParaRPr lang="en-US">
              <a:solidFill>
                <a:prstClr val="white"/>
              </a:solidFill>
              <a:latin typeface="Arial" charset="0"/>
              <a:cs typeface="Arial" charset="0"/>
            </a:endParaRP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extLst>
      <p:ext uri="{BB962C8B-B14F-4D97-AF65-F5344CB8AC3E}">
        <p14:creationId xmlns:p14="http://schemas.microsoft.com/office/powerpoint/2010/main" val="2275297753"/>
      </p:ext>
    </p:extLst>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969376" y="6407944"/>
            <a:ext cx="2560320" cy="365760"/>
          </a:xfrm>
          <a:prstGeom prst="rect">
            <a:avLst/>
          </a:prstGeom>
        </p:spPr>
        <p:txBody>
          <a:bodyPr/>
          <a:lstStyle>
            <a:extLst/>
          </a:lstStyle>
          <a:p>
            <a:pPr defTabSz="457200" fontAlgn="base">
              <a:spcBef>
                <a:spcPct val="0"/>
              </a:spcBef>
              <a:spcAft>
                <a:spcPct val="0"/>
              </a:spcAft>
              <a:defRPr/>
            </a:pPr>
            <a:fld id="{E49D7EBF-2999-4BAE-812C-B8393CB22D7C}" type="datetime1">
              <a:rPr lang="en-US" smtClean="0">
                <a:solidFill>
                  <a:prstClr val="black"/>
                </a:solidFill>
                <a:latin typeface="Arial" charset="0"/>
                <a:cs typeface="Arial" charset="0"/>
              </a:rPr>
              <a:pPr defTabSz="457200" fontAlgn="base">
                <a:spcBef>
                  <a:spcPct val="0"/>
                </a:spcBef>
                <a:spcAft>
                  <a:spcPct val="0"/>
                </a:spcAft>
                <a:defRPr/>
              </a:pPr>
              <a:t>1/12/2016</a:t>
            </a:fld>
            <a:endParaRPr lang="en-US">
              <a:solidFill>
                <a:prstClr val="black"/>
              </a:solidFill>
              <a:latin typeface="Arial" charset="0"/>
              <a:cs typeface="Arial" charset="0"/>
            </a:endParaRPr>
          </a:p>
        </p:txBody>
      </p:sp>
      <p:sp>
        <p:nvSpPr>
          <p:cNvPr id="3" name="Footer Placeholder 2"/>
          <p:cNvSpPr>
            <a:spLocks noGrp="1"/>
          </p:cNvSpPr>
          <p:nvPr>
            <p:ph type="ftr" sz="quarter" idx="11"/>
          </p:nvPr>
        </p:nvSpPr>
        <p:spPr>
          <a:xfrm>
            <a:off x="5840097" y="6407945"/>
            <a:ext cx="3134241" cy="365125"/>
          </a:xfrm>
          <a:prstGeom prst="rect">
            <a:avLst/>
          </a:prstGeom>
        </p:spPr>
        <p:txBody>
          <a:bodyPr/>
          <a:lstStyle>
            <a:extLst/>
          </a:lstStyle>
          <a:p>
            <a:pPr defTabSz="457200" fontAlgn="base">
              <a:spcBef>
                <a:spcPct val="0"/>
              </a:spcBef>
              <a:spcAft>
                <a:spcPct val="0"/>
              </a:spcAft>
              <a:defRPr/>
            </a:pPr>
            <a:endParaRPr lang="en-US">
              <a:solidFill>
                <a:prstClr val="black"/>
              </a:solidFill>
              <a:latin typeface="Arial" charset="0"/>
              <a:cs typeface="Arial" charset="0"/>
            </a:endParaRPr>
          </a:p>
        </p:txBody>
      </p:sp>
      <p:sp>
        <p:nvSpPr>
          <p:cNvPr id="4" name="Slide Number Placeholder 3"/>
          <p:cNvSpPr>
            <a:spLocks noGrp="1"/>
          </p:cNvSpPr>
          <p:nvPr>
            <p:ph type="sldNum" sz="quarter" idx="12"/>
          </p:nvPr>
        </p:nvSpPr>
        <p:spPr>
          <a:xfrm>
            <a:off x="11529696" y="6407945"/>
            <a:ext cx="487680" cy="365125"/>
          </a:xfrm>
          <a:prstGeom prst="rect">
            <a:avLst/>
          </a:prstGeom>
        </p:spPr>
        <p:txBody>
          <a:bodyPr/>
          <a:lstStyle>
            <a:extLst/>
          </a:lstStyle>
          <a:p>
            <a:pPr defTabSz="457200" fontAlgn="base">
              <a:spcBef>
                <a:spcPct val="0"/>
              </a:spcBef>
              <a:spcAft>
                <a:spcPct val="0"/>
              </a:spcAft>
              <a:defRPr/>
            </a:pPr>
            <a:fld id="{EA4111CA-5727-4EF5-86F7-1ECF489221FA}" type="slidenum">
              <a:rPr lang="en-US" smtClean="0">
                <a:solidFill>
                  <a:prstClr val="black"/>
                </a:solidFill>
                <a:latin typeface="Arial" charset="0"/>
                <a:cs typeface="Arial" charset="0"/>
              </a:rPr>
              <a:pPr defTabSz="457200"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1812202227"/>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a:prstGeom prst="rect">
            <a:avLst/>
          </a:prstGeom>
        </p:spPr>
        <p:txBody>
          <a:bodyPr/>
          <a:lstStyle>
            <a:extLst/>
          </a:lstStyle>
          <a:p>
            <a:pPr defTabSz="457200" fontAlgn="base">
              <a:spcBef>
                <a:spcPct val="0"/>
              </a:spcBef>
              <a:spcAft>
                <a:spcPct val="0"/>
              </a:spcAft>
              <a:defRPr/>
            </a:pPr>
            <a:fld id="{A03A7598-FD49-4FDB-BC6D-81E59DA42A8E}" type="datetime1">
              <a:rPr lang="en-US" smtClean="0">
                <a:solidFill>
                  <a:prstClr val="black"/>
                </a:solidFill>
                <a:latin typeface="Arial" charset="0"/>
                <a:cs typeface="Arial" charset="0"/>
              </a:rPr>
              <a:pPr defTabSz="457200" fontAlgn="base">
                <a:spcBef>
                  <a:spcPct val="0"/>
                </a:spcBef>
                <a:spcAft>
                  <a:spcPct val="0"/>
                </a:spcAft>
                <a:defRPr/>
              </a:pPr>
              <a:t>1/12/2016</a:t>
            </a:fld>
            <a:endParaRPr lang="en-US">
              <a:solidFill>
                <a:prstClr val="black"/>
              </a:solidFill>
              <a:latin typeface="Arial" charset="0"/>
              <a:cs typeface="Arial" charset="0"/>
            </a:endParaRPr>
          </a:p>
        </p:txBody>
      </p:sp>
      <p:sp>
        <p:nvSpPr>
          <p:cNvPr id="6" name="Footer Placeholder 5"/>
          <p:cNvSpPr>
            <a:spLocks noGrp="1"/>
          </p:cNvSpPr>
          <p:nvPr>
            <p:ph type="ftr" sz="quarter" idx="11"/>
          </p:nvPr>
        </p:nvSpPr>
        <p:spPr>
          <a:xfrm>
            <a:off x="5840097" y="6407945"/>
            <a:ext cx="3134241" cy="365125"/>
          </a:xfrm>
          <a:prstGeom prst="rect">
            <a:avLst/>
          </a:prstGeom>
        </p:spPr>
        <p:txBody>
          <a:bodyPr/>
          <a:lstStyle>
            <a:extLst/>
          </a:lstStyle>
          <a:p>
            <a:pPr defTabSz="457200" fontAlgn="base">
              <a:spcBef>
                <a:spcPct val="0"/>
              </a:spcBef>
              <a:spcAft>
                <a:spcPct val="0"/>
              </a:spcAft>
              <a:defRPr/>
            </a:pPr>
            <a:endParaRPr lang="en-US">
              <a:solidFill>
                <a:prstClr val="black"/>
              </a:solidFill>
              <a:latin typeface="Arial" charset="0"/>
              <a:cs typeface="Arial" charset="0"/>
            </a:endParaRPr>
          </a:p>
        </p:txBody>
      </p:sp>
      <p:sp>
        <p:nvSpPr>
          <p:cNvPr id="7" name="Slide Number Placeholder 6"/>
          <p:cNvSpPr>
            <a:spLocks noGrp="1"/>
          </p:cNvSpPr>
          <p:nvPr>
            <p:ph type="sldNum" sz="quarter" idx="12"/>
          </p:nvPr>
        </p:nvSpPr>
        <p:spPr>
          <a:xfrm>
            <a:off x="11529696" y="6407945"/>
            <a:ext cx="487680" cy="365125"/>
          </a:xfrm>
          <a:prstGeom prst="rect">
            <a:avLst/>
          </a:prstGeom>
        </p:spPr>
        <p:txBody>
          <a:bodyPr/>
          <a:lstStyle>
            <a:extLst/>
          </a:lstStyle>
          <a:p>
            <a:pPr defTabSz="457200" fontAlgn="base">
              <a:spcBef>
                <a:spcPct val="0"/>
              </a:spcBef>
              <a:spcAft>
                <a:spcPct val="0"/>
              </a:spcAft>
              <a:defRPr/>
            </a:pPr>
            <a:fld id="{596891B9-39AB-4C72-8F0B-CFFE38DF7E57}" type="slidenum">
              <a:rPr lang="en-US" smtClean="0">
                <a:solidFill>
                  <a:prstClr val="black"/>
                </a:solidFill>
                <a:latin typeface="Arial" charset="0"/>
                <a:cs typeface="Arial" charset="0"/>
              </a:rPr>
              <a:pPr defTabSz="457200"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970252761"/>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a:xfrm>
            <a:off x="8969376" y="6407944"/>
            <a:ext cx="2560320" cy="365760"/>
          </a:xfrm>
          <a:prstGeom prst="rect">
            <a:avLst/>
          </a:prstGeom>
        </p:spPr>
        <p:txBody>
          <a:bodyPr/>
          <a:lstStyle>
            <a:lvl1pPr>
              <a:defRPr>
                <a:solidFill>
                  <a:schemeClr val="tx1"/>
                </a:solidFill>
              </a:defRPr>
            </a:lvl1pPr>
            <a:extLst/>
          </a:lstStyle>
          <a:p>
            <a:pPr defTabSz="457200" fontAlgn="base">
              <a:spcBef>
                <a:spcPct val="0"/>
              </a:spcBef>
              <a:spcAft>
                <a:spcPct val="0"/>
              </a:spcAft>
              <a:defRPr/>
            </a:pPr>
            <a:fld id="{81C6A489-011B-4F10-A03F-77B1F2DCFD79}" type="datetime1">
              <a:rPr lang="en-US" smtClean="0">
                <a:solidFill>
                  <a:prstClr val="white"/>
                </a:solidFill>
                <a:latin typeface="Arial" charset="0"/>
                <a:cs typeface="Arial" charset="0"/>
              </a:rPr>
              <a:pPr defTabSz="457200" fontAlgn="base">
                <a:spcBef>
                  <a:spcPct val="0"/>
                </a:spcBef>
                <a:spcAft>
                  <a:spcPct val="0"/>
                </a:spcAft>
                <a:defRPr/>
              </a:pPr>
              <a:t>1/12/2016</a:t>
            </a:fld>
            <a:endParaRPr lang="en-US">
              <a:solidFill>
                <a:prstClr val="white"/>
              </a:solidFill>
              <a:latin typeface="Arial" charset="0"/>
              <a:cs typeface="Arial" charset="0"/>
            </a:endParaRPr>
          </a:p>
        </p:txBody>
      </p:sp>
      <p:sp>
        <p:nvSpPr>
          <p:cNvPr id="6" name="Footer Placeholder 5"/>
          <p:cNvSpPr>
            <a:spLocks noGrp="1"/>
          </p:cNvSpPr>
          <p:nvPr>
            <p:ph type="ftr" sz="quarter" idx="11"/>
          </p:nvPr>
        </p:nvSpPr>
        <p:spPr>
          <a:xfrm>
            <a:off x="5840097" y="6407945"/>
            <a:ext cx="3134241" cy="365125"/>
          </a:xfrm>
          <a:prstGeom prst="rect">
            <a:avLst/>
          </a:prstGeom>
        </p:spPr>
        <p:txBody>
          <a:bodyPr/>
          <a:lstStyle>
            <a:lvl1pPr>
              <a:defRPr>
                <a:solidFill>
                  <a:schemeClr val="tx1"/>
                </a:solidFill>
              </a:defRPr>
            </a:lvl1pPr>
            <a:extLst/>
          </a:lstStyle>
          <a:p>
            <a:pPr defTabSz="457200" fontAlgn="base">
              <a:spcBef>
                <a:spcPct val="0"/>
              </a:spcBef>
              <a:spcAft>
                <a:spcPct val="0"/>
              </a:spcAft>
              <a:defRPr/>
            </a:pPr>
            <a:endParaRPr lang="en-US">
              <a:solidFill>
                <a:prstClr val="white"/>
              </a:solidFill>
              <a:latin typeface="Arial" charset="0"/>
              <a:cs typeface="Arial" charset="0"/>
            </a:endParaRPr>
          </a:p>
        </p:txBody>
      </p:sp>
      <p:sp>
        <p:nvSpPr>
          <p:cNvPr id="7" name="Slide Number Placeholder 6"/>
          <p:cNvSpPr>
            <a:spLocks noGrp="1"/>
          </p:cNvSpPr>
          <p:nvPr>
            <p:ph type="sldNum" sz="quarter" idx="12"/>
          </p:nvPr>
        </p:nvSpPr>
        <p:spPr>
          <a:xfrm>
            <a:off x="11529696" y="6407945"/>
            <a:ext cx="487680" cy="365125"/>
          </a:xfrm>
          <a:prstGeom prst="rect">
            <a:avLst/>
          </a:prstGeom>
        </p:spPr>
        <p:txBody>
          <a:bodyPr/>
          <a:lstStyle>
            <a:lvl1pPr>
              <a:defRPr>
                <a:solidFill>
                  <a:schemeClr val="tx1"/>
                </a:solidFill>
              </a:defRPr>
            </a:lvl1pPr>
            <a:extLst/>
          </a:lstStyle>
          <a:p>
            <a:pPr defTabSz="457200" fontAlgn="base">
              <a:spcBef>
                <a:spcPct val="0"/>
              </a:spcBef>
              <a:spcAft>
                <a:spcPct val="0"/>
              </a:spcAft>
              <a:defRPr/>
            </a:pPr>
            <a:fld id="{CCA0A2C5-95DB-4765-A9D5-105B773BD9E1}" type="slidenum">
              <a:rPr lang="en-US" smtClean="0">
                <a:solidFill>
                  <a:prstClr val="white"/>
                </a:solidFill>
                <a:latin typeface="Arial" charset="0"/>
                <a:cs typeface="Arial" charset="0"/>
              </a:rPr>
              <a:pPr defTabSz="457200" fontAlgn="base">
                <a:spcBef>
                  <a:spcPct val="0"/>
                </a:spcBef>
                <a:spcAft>
                  <a:spcPct val="0"/>
                </a:spcAft>
                <a:defRPr/>
              </a:pPr>
              <a:t>‹#›</a:t>
            </a:fld>
            <a:endParaRPr lang="en-US">
              <a:solidFill>
                <a:prstClr val="white"/>
              </a:solidFill>
              <a:latin typeface="Arial" charset="0"/>
              <a:cs typeface="Arial" charset="0"/>
            </a:endParaRPr>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457200" fontAlgn="base">
              <a:spcBef>
                <a:spcPct val="0"/>
              </a:spcBef>
              <a:spcAft>
                <a:spcPct val="0"/>
              </a:spcAft>
            </a:pPr>
            <a:endParaRPr lang="en-US" sz="1800">
              <a:solidFill>
                <a:prstClr val="white"/>
              </a:solidFill>
              <a:latin typeface="Arial" charset="0"/>
              <a:cs typeface="Arial" charset="0"/>
            </a:endParaRPr>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457200" fontAlgn="base">
              <a:spcBef>
                <a:spcPct val="0"/>
              </a:spcBef>
              <a:spcAft>
                <a:spcPct val="0"/>
              </a:spcAft>
            </a:pPr>
            <a:endParaRPr lang="en-US" sz="1800">
              <a:solidFill>
                <a:prstClr val="white"/>
              </a:solidFill>
              <a:latin typeface="Arial" charset="0"/>
              <a:cs typeface="Arial" charset="0"/>
            </a:endParaRPr>
          </a:p>
        </p:txBody>
      </p:sp>
      <p:sp>
        <p:nvSpPr>
          <p:cNvPr id="10" name="Right Triangle 9"/>
          <p:cNvSpPr>
            <a:spLocks/>
          </p:cNvSpPr>
          <p:nvPr/>
        </p:nvSpPr>
        <p:spPr bwMode="auto">
          <a:xfrm>
            <a:off x="-8056" y="5791253"/>
            <a:ext cx="4536419"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defTabSz="457200" fontAlgn="base">
              <a:spcBef>
                <a:spcPct val="0"/>
              </a:spcBef>
              <a:spcAft>
                <a:spcPct val="0"/>
              </a:spcAft>
            </a:pPr>
            <a:endParaRPr lang="en-US" sz="1800">
              <a:solidFill>
                <a:prstClr val="white"/>
              </a:solidFill>
            </a:endParaRPr>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defTabSz="457200" fontAlgn="base">
              <a:spcBef>
                <a:spcPct val="0"/>
              </a:spcBef>
              <a:spcAft>
                <a:spcPct val="0"/>
              </a:spcAft>
            </a:pPr>
            <a:endParaRPr lang="en-US" sz="1800">
              <a:solidFill>
                <a:prstClr val="white"/>
              </a:solidFill>
            </a:endParaRPr>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defTabSz="457200" fontAlgn="base">
              <a:spcBef>
                <a:spcPct val="0"/>
              </a:spcBef>
              <a:spcAft>
                <a:spcPct val="0"/>
              </a:spcAft>
            </a:pPr>
            <a:endParaRPr lang="en-US" sz="1800">
              <a:solidFill>
                <a:prstClr val="white"/>
              </a:solidFill>
            </a:endParaRPr>
          </a:p>
        </p:txBody>
      </p:sp>
    </p:spTree>
    <p:extLst>
      <p:ext uri="{BB962C8B-B14F-4D97-AF65-F5344CB8AC3E}">
        <p14:creationId xmlns:p14="http://schemas.microsoft.com/office/powerpoint/2010/main" val="3333810658"/>
      </p:ext>
    </p:extLst>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11" name="Picture 6"/>
          <p:cNvPicPr>
            <a:picLocks noChangeAspect="1"/>
          </p:cNvPicPr>
          <p:nvPr userDrawn="1"/>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37600" y="6099176"/>
            <a:ext cx="3217333" cy="574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5746183"/>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Lst>
  <p:transition spd="med">
    <p:fade/>
  </p:transition>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CA67DE5-F58F-4B75-A6B2-5C7907516D5A}"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9FBF5C3-B644-4291-A084-8535F7202E5B}"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162030774"/>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CA67DE5-F58F-4B75-A6B2-5C7907516D5A}" type="datetimeFigureOut">
              <a:rPr lang="en-US" smtClean="0">
                <a:solidFill>
                  <a:prstClr val="black">
                    <a:tint val="75000"/>
                  </a:prstClr>
                </a:solidFill>
              </a:rPr>
              <a:pPr>
                <a:defRPr/>
              </a:pPr>
              <a:t>1/12/2016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9FBF5C3-B644-4291-A084-8535F7202E5B}"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8963612"/>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8" Type="http://schemas.openxmlformats.org/officeDocument/2006/relationships/hyperlink" Target="http://www.fda.gov/downloads/ScienceResearch/AboutScienceResearchatFDA/UCM435418.pdf" TargetMode="External"/><Relationship Id="rId13" Type="http://schemas.openxmlformats.org/officeDocument/2006/relationships/hyperlink" Target="http://www.nsf.gov/pubs/2015/nsf15052/nsf15052.pdf" TargetMode="External"/><Relationship Id="rId18" Type="http://schemas.openxmlformats.org/officeDocument/2006/relationships/hyperlink" Target="http://www.va.gov/ORO/Docs/Guidance/VA_RSCH_DATA_ACCESS_PLAN_07_23_2015.pdf" TargetMode="External"/><Relationship Id="rId3" Type="http://schemas.openxmlformats.org/officeDocument/2006/relationships/hyperlink" Target="http://www.phe.gov/Preparedness/planning/science/Pages/AccessPlan.aspx" TargetMode="External"/><Relationship Id="rId7" Type="http://schemas.openxmlformats.org/officeDocument/2006/relationships/hyperlink" Target="https://www.transportation.gov/open/official-dot-public-access-plan" TargetMode="External"/><Relationship Id="rId12" Type="http://schemas.openxmlformats.org/officeDocument/2006/relationships/hyperlink" Target="http://docs.lib.noaa.gov/noaa_documents/NOAA_Research_Council/NOAA_PARR_Plan_v5.04.pdf" TargetMode="External"/><Relationship Id="rId17" Type="http://schemas.openxmlformats.org/officeDocument/2006/relationships/hyperlink" Target="http://www.usgs.gov/usgs-manual/im/IM-OSQI-2015-01.html" TargetMode="External"/><Relationship Id="rId2" Type="http://schemas.openxmlformats.org/officeDocument/2006/relationships/hyperlink" Target="http://www.ahrq.gov/funding/policies/publicaccess/index.html" TargetMode="External"/><Relationship Id="rId16" Type="http://schemas.openxmlformats.org/officeDocument/2006/relationships/hyperlink" Target="http://blog.usaid.gov/2014/10/announcing-usaids-open-data-policy/" TargetMode="External"/><Relationship Id="rId1" Type="http://schemas.openxmlformats.org/officeDocument/2006/relationships/slideLayout" Target="../slideLayouts/slideLayout14.xml"/><Relationship Id="rId6" Type="http://schemas.openxmlformats.org/officeDocument/2006/relationships/hyperlink" Target="http://www.energy.gov/datamanagement/doe-policy-digital-research-data-management" TargetMode="External"/><Relationship Id="rId11" Type="http://schemas.openxmlformats.org/officeDocument/2006/relationships/hyperlink" Target="http://www.nist.gov/data/upload/NIST-Plan-for-Public-Access.pdf" TargetMode="External"/><Relationship Id="rId5" Type="http://schemas.openxmlformats.org/officeDocument/2006/relationships/hyperlink" Target="http://www.dtic.mil/dtic/pdf/dod_public_access_plan_feb2015.pdf" TargetMode="External"/><Relationship Id="rId15" Type="http://schemas.openxmlformats.org/officeDocument/2006/relationships/hyperlink" Target="http://www.usda.gov/documents/USDA-Public-Access-Implementation-Plan.pdf" TargetMode="External"/><Relationship Id="rId10" Type="http://schemas.openxmlformats.org/officeDocument/2006/relationships/hyperlink" Target="http://grants.nih.gov/grants/NIH-Public-Access-Plan.pdf" TargetMode="External"/><Relationship Id="rId4" Type="http://schemas.openxmlformats.org/officeDocument/2006/relationships/hyperlink" Target="http://www.cdc.gov/od/science/docs/Final-CDC-Public-Access-Plan-Jan-2015_508-Compliant.pdf" TargetMode="External"/><Relationship Id="rId9" Type="http://schemas.openxmlformats.org/officeDocument/2006/relationships/hyperlink" Target="http://science.nasa.gov/media/medialibrary/2014/12/05/NASA_Plan_for_increasing_access_to_results_of_federally_funded_research.pdf" TargetMode="External"/><Relationship Id="rId14" Type="http://schemas.openxmlformats.org/officeDocument/2006/relationships/hyperlink" Target="http://public.media.smithsonianmag.com/file_upload_plugin/1f143b54-a9f9-4746-bef5-1c76151e3c7a.pdf"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hyperlink" Target="http://figshare.com/articles/GRAD521_Research_Data_Management_Lectures/1003835"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figshare.com/articles/GRAD521_Research_Data_Management_Lectures/1003835" TargetMode="External"/><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hyperlink" Target="http://www.nap.edu/catalog/12615/ensuring-the-integrity-accessibility-and-stewardship-of-research-data-in-the-digital-age" TargetMode="External"/><Relationship Id="rId2" Type="http://schemas.openxmlformats.org/officeDocument/2006/relationships/hyperlink" Target="https://www.whitehouse.gov/sites/default/files/omb/memoranda/2013/m-13-13.pdf" TargetMode="External"/><Relationship Id="rId1" Type="http://schemas.openxmlformats.org/officeDocument/2006/relationships/slideLayout" Target="../slideLayouts/slideLayout14.xml"/><Relationship Id="rId4" Type="http://schemas.openxmlformats.org/officeDocument/2006/relationships/hyperlink" Target="https://dmptool.org/public_dmp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3" y="0"/>
            <a:ext cx="12190095" cy="6858000"/>
          </a:xfrm>
          <a:prstGeom prst="rect">
            <a:avLst/>
          </a:prstGeom>
        </p:spPr>
      </p:pic>
      <p:sp>
        <p:nvSpPr>
          <p:cNvPr id="2" name="Title 1"/>
          <p:cNvSpPr>
            <a:spLocks noGrp="1"/>
          </p:cNvSpPr>
          <p:nvPr>
            <p:ph type="ctrTitle"/>
          </p:nvPr>
        </p:nvSpPr>
        <p:spPr>
          <a:xfrm>
            <a:off x="758536" y="2098964"/>
            <a:ext cx="10363200" cy="1618818"/>
          </a:xfrm>
          <a:effectLst>
            <a:outerShdw blurRad="50800" dist="38100" dir="2700000" algn="tl" rotWithShape="0">
              <a:prstClr val="black">
                <a:alpha val="40000"/>
              </a:prstClr>
            </a:outerShdw>
          </a:effectLst>
        </p:spPr>
        <p:txBody>
          <a:bodyPr>
            <a:normAutofit/>
          </a:bodyPr>
          <a:lstStyle/>
          <a:p>
            <a:r>
              <a:rPr lang="en-US" sz="4400" b="1" dirty="0" smtClean="0"/>
              <a:t>Data Management in the </a:t>
            </a:r>
            <a:br>
              <a:rPr lang="en-US" sz="4400" b="1" dirty="0" smtClean="0"/>
            </a:br>
            <a:r>
              <a:rPr lang="en-US" sz="4400" b="1" dirty="0" smtClean="0"/>
              <a:t>Research Environment</a:t>
            </a:r>
            <a:endParaRPr lang="en-US" sz="4400" b="1" dirty="0"/>
          </a:p>
        </p:txBody>
      </p:sp>
      <p:sp>
        <p:nvSpPr>
          <p:cNvPr id="3" name="Subtitle 2"/>
          <p:cNvSpPr>
            <a:spLocks noGrp="1"/>
          </p:cNvSpPr>
          <p:nvPr>
            <p:ph type="subTitle" idx="1"/>
          </p:nvPr>
        </p:nvSpPr>
        <p:spPr>
          <a:xfrm>
            <a:off x="758536" y="3602038"/>
            <a:ext cx="10519063" cy="554326"/>
          </a:xfrm>
          <a:effectLst>
            <a:outerShdw blurRad="50800" dist="38100" dir="2700000" algn="tl" rotWithShape="0">
              <a:prstClr val="black">
                <a:alpha val="40000"/>
              </a:prstClr>
            </a:outerShdw>
          </a:effectLst>
        </p:spPr>
        <p:txBody>
          <a:bodyPr>
            <a:normAutofit/>
          </a:bodyPr>
          <a:lstStyle/>
          <a:p>
            <a:r>
              <a:rPr lang="en-US" dirty="0" smtClean="0"/>
              <a:t>RSM 574/674 Spring 2016</a:t>
            </a:r>
          </a:p>
          <a:p>
            <a:endParaRPr lang="en-US" dirty="0"/>
          </a:p>
        </p:txBody>
      </p:sp>
      <p:sp>
        <p:nvSpPr>
          <p:cNvPr id="5" name="Rectangle 4"/>
          <p:cNvSpPr/>
          <p:nvPr/>
        </p:nvSpPr>
        <p:spPr>
          <a:xfrm>
            <a:off x="3151908" y="5816746"/>
            <a:ext cx="7685809" cy="646331"/>
          </a:xfrm>
          <a:prstGeom prst="rect">
            <a:avLst/>
          </a:prstGeom>
        </p:spPr>
        <p:txBody>
          <a:bodyPr wrap="square">
            <a:spAutoFit/>
          </a:bodyPr>
          <a:lstStyle/>
          <a:p>
            <a:r>
              <a:rPr lang="en-US" dirty="0"/>
              <a:t>Dr. Timothy Norris – Postdoctoral Fellow Richter Library – tnorris@miami.edu</a:t>
            </a:r>
          </a:p>
          <a:p>
            <a:r>
              <a:rPr lang="en-US" dirty="0"/>
              <a:t>Angela Clark – Librarian Associate Professor RSMAS – aclark@rsmas.miami.edu</a:t>
            </a:r>
          </a:p>
        </p:txBody>
      </p:sp>
    </p:spTree>
    <p:extLst>
      <p:ext uri="{BB962C8B-B14F-4D97-AF65-F5344CB8AC3E}">
        <p14:creationId xmlns:p14="http://schemas.microsoft.com/office/powerpoint/2010/main" val="18756800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Review</a:t>
            </a:r>
            <a:endParaRPr lang="en-US" dirty="0"/>
          </a:p>
        </p:txBody>
      </p:sp>
      <p:sp>
        <p:nvSpPr>
          <p:cNvPr id="3" name="Content Placeholder 2"/>
          <p:cNvSpPr>
            <a:spLocks noGrp="1"/>
          </p:cNvSpPr>
          <p:nvPr>
            <p:ph idx="1"/>
          </p:nvPr>
        </p:nvSpPr>
        <p:spPr/>
        <p:txBody>
          <a:bodyPr/>
          <a:lstStyle/>
          <a:p>
            <a:r>
              <a:rPr lang="en-US" dirty="0" smtClean="0"/>
              <a:t>Lots of data, what to do with it?</a:t>
            </a:r>
          </a:p>
          <a:p>
            <a:r>
              <a:rPr lang="en-US" dirty="0" smtClean="0"/>
              <a:t>Many researcher benefits of data management</a:t>
            </a:r>
          </a:p>
          <a:p>
            <a:pPr lvl="1"/>
            <a:r>
              <a:rPr lang="en-US" dirty="0" smtClean="0"/>
              <a:t>Greater exposure of research</a:t>
            </a:r>
          </a:p>
          <a:p>
            <a:pPr lvl="1"/>
            <a:r>
              <a:rPr lang="en-US" dirty="0" smtClean="0"/>
              <a:t>Easier workflows, less frustration, more productivity</a:t>
            </a:r>
          </a:p>
          <a:p>
            <a:r>
              <a:rPr lang="en-US" dirty="0" smtClean="0"/>
              <a:t>Many scientific/social benefits of data management</a:t>
            </a:r>
          </a:p>
          <a:p>
            <a:pPr lvl="1"/>
            <a:r>
              <a:rPr lang="en-US" dirty="0" smtClean="0"/>
              <a:t>Sharing and re-use</a:t>
            </a:r>
          </a:p>
          <a:p>
            <a:pPr lvl="1"/>
            <a:r>
              <a:rPr lang="en-US" dirty="0" smtClean="0"/>
              <a:t>New discoveries</a:t>
            </a:r>
          </a:p>
          <a:p>
            <a:r>
              <a:rPr lang="en-US" dirty="0" smtClean="0"/>
              <a:t>Not managing data is NOT an option</a:t>
            </a:r>
          </a:p>
          <a:p>
            <a:pPr lvl="1"/>
            <a:r>
              <a:rPr lang="en-US" dirty="0" smtClean="0"/>
              <a:t>Cost are to high (both personal and professional)</a:t>
            </a:r>
            <a:endParaRPr lang="en-US" dirty="0"/>
          </a:p>
        </p:txBody>
      </p:sp>
    </p:spTree>
    <p:extLst>
      <p:ext uri="{BB962C8B-B14F-4D97-AF65-F5344CB8AC3E}">
        <p14:creationId xmlns:p14="http://schemas.microsoft.com/office/powerpoint/2010/main" val="3354223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Agency Response to OSTP 2013 Memo</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80857875"/>
              </p:ext>
            </p:extLst>
          </p:nvPr>
        </p:nvGraphicFramePr>
        <p:xfrm>
          <a:off x="374073" y="1584891"/>
          <a:ext cx="11367656" cy="4452435"/>
        </p:xfrm>
        <a:graphic>
          <a:graphicData uri="http://schemas.openxmlformats.org/drawingml/2006/table">
            <a:tbl>
              <a:tblPr>
                <a:tableStyleId>{5C22544A-7EE6-4342-B048-85BDC9FD1C3A}</a:tableStyleId>
              </a:tblPr>
              <a:tblGrid>
                <a:gridCol w="530492"/>
                <a:gridCol w="7480999"/>
                <a:gridCol w="1855760"/>
                <a:gridCol w="750202"/>
                <a:gridCol w="750203"/>
              </a:tblGrid>
              <a:tr h="346059">
                <a:tc>
                  <a:txBody>
                    <a:bodyPr/>
                    <a:lstStyle/>
                    <a:p>
                      <a:pPr algn="l" fontAlgn="b"/>
                      <a:endParaRPr lang="en-US" sz="1200" b="0" i="0" u="none" strike="noStrike" dirty="0">
                        <a:solidFill>
                          <a:srgbClr val="000000"/>
                        </a:solidFill>
                        <a:effectLst/>
                        <a:latin typeface="Arial" panose="020B0604020202020204" pitchFamily="34" charset="0"/>
                      </a:endParaRPr>
                    </a:p>
                  </a:txBody>
                  <a:tcPr marL="9857" marR="9857" marT="19715" marB="1971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en-US" sz="1100" b="0" i="1" u="none" strike="noStrike" dirty="0">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en-US" sz="1100" b="1" i="1" u="none" strike="noStrike" dirty="0">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fontAlgn="ctr"/>
                      <a:r>
                        <a:rPr lang="en-US" sz="1100" b="1" u="none" strike="noStrike" dirty="0">
                          <a:effectLst/>
                        </a:rPr>
                        <a:t>Policy </a:t>
                      </a:r>
                      <a:r>
                        <a:rPr lang="en-US" sz="1100" b="1" u="none" strike="noStrike" dirty="0" smtClean="0">
                          <a:effectLst/>
                        </a:rPr>
                        <a:t>Coverage</a:t>
                      </a:r>
                      <a:endParaRPr lang="en-US" sz="1100" b="1" i="1" u="none" strike="noStrike" dirty="0">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ctr"/>
                      <a:endParaRPr lang="en-US" sz="1100" b="1" i="1" u="none" strike="noStrike" dirty="0">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46059">
                <a:tc>
                  <a:txBody>
                    <a:bodyPr/>
                    <a:lstStyle/>
                    <a:p>
                      <a:pPr algn="ctr" fontAlgn="ctr"/>
                      <a:r>
                        <a:rPr lang="en-US" sz="1100" b="1" u="none" strike="noStrike" dirty="0">
                          <a:effectLst/>
                        </a:rPr>
                        <a:t>Funder</a:t>
                      </a:r>
                      <a:endParaRPr lang="en-US" sz="1100" b="1" i="0" u="none" strike="noStrike" dirty="0">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u="none" strike="noStrike" dirty="0">
                          <a:effectLst/>
                        </a:rPr>
                        <a:t>Link to Response</a:t>
                      </a:r>
                      <a:endParaRPr lang="en-US" sz="1100" b="1" i="0" u="none" strike="noStrike" dirty="0">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u="none" strike="noStrike" dirty="0">
                          <a:effectLst/>
                        </a:rPr>
                        <a:t>Timeline to Implement</a:t>
                      </a:r>
                      <a:endParaRPr lang="en-US" sz="1100" b="1" i="0" u="none" strike="noStrike" dirty="0">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u="none" strike="noStrike" dirty="0">
                          <a:effectLst/>
                        </a:rPr>
                        <a:t>Published Outputs</a:t>
                      </a:r>
                      <a:endParaRPr lang="en-US" sz="1100" b="1" i="0" u="none" strike="noStrike" dirty="0">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u="none" strike="noStrike" dirty="0">
                          <a:effectLst/>
                        </a:rPr>
                        <a:t>Data</a:t>
                      </a:r>
                      <a:endParaRPr lang="en-US" sz="1100" b="1" i="0" u="none" strike="noStrike" dirty="0">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9550">
                <a:tc>
                  <a:txBody>
                    <a:bodyPr/>
                    <a:lstStyle/>
                    <a:p>
                      <a:pPr algn="ctr" fontAlgn="ctr"/>
                      <a:r>
                        <a:rPr lang="en-US" sz="1100" b="1" u="none" strike="noStrike">
                          <a:effectLst/>
                        </a:rPr>
                        <a:t>AHRQ</a:t>
                      </a:r>
                      <a:endParaRPr lang="en-US" sz="1100" b="1"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300" u="sng" strike="noStrike">
                          <a:effectLst/>
                          <a:hlinkClick r:id="rId2"/>
                        </a:rPr>
                        <a:t>http://www.ahrq.gov/funding/policies/publicaccess/index.html</a:t>
                      </a:r>
                      <a:endParaRPr lang="en-US" sz="1300" b="0" i="0" u="sng" strike="noStrike">
                        <a:solidFill>
                          <a:srgbClr val="0563C1"/>
                        </a:solidFill>
                        <a:effectLst/>
                        <a:latin typeface="Calibri" panose="020F050202020403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Feb 2015 (A), Oct 2015 (D)</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9550">
                <a:tc>
                  <a:txBody>
                    <a:bodyPr/>
                    <a:lstStyle/>
                    <a:p>
                      <a:pPr algn="ctr" fontAlgn="ctr"/>
                      <a:r>
                        <a:rPr lang="en-US" sz="1100" b="1" u="none" strike="noStrike">
                          <a:effectLst/>
                        </a:rPr>
                        <a:t>ASPR</a:t>
                      </a:r>
                      <a:endParaRPr lang="en-US" sz="1100" b="1"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300" u="sng" strike="noStrike">
                          <a:effectLst/>
                          <a:hlinkClick r:id="rId3"/>
                        </a:rPr>
                        <a:t>http://www.phe.gov/Preparedness/planning/science/Pages/AccessPlan.aspx</a:t>
                      </a:r>
                      <a:endParaRPr lang="en-US" sz="1300" b="0" i="0" u="sng" strike="noStrike">
                        <a:solidFill>
                          <a:srgbClr val="0563C1"/>
                        </a:solidFill>
                        <a:effectLst/>
                        <a:latin typeface="Calibri" panose="020F050202020403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Oct 2015 (A, D)</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9550">
                <a:tc>
                  <a:txBody>
                    <a:bodyPr/>
                    <a:lstStyle/>
                    <a:p>
                      <a:pPr algn="ctr" fontAlgn="ctr"/>
                      <a:r>
                        <a:rPr lang="en-US" sz="1100" b="1" u="none" strike="noStrike">
                          <a:effectLst/>
                        </a:rPr>
                        <a:t>CDC</a:t>
                      </a:r>
                      <a:endParaRPr lang="en-US" sz="1100" b="1"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300" u="sng" strike="noStrike">
                          <a:effectLst/>
                          <a:hlinkClick r:id="rId4"/>
                        </a:rPr>
                        <a:t>http://www.cdc.gov/od/science/docs/Final-CDC-Public-Access-Plan-Jan-2015_508-Compliant.pdf</a:t>
                      </a:r>
                      <a:endParaRPr lang="en-US" sz="1300" b="0" i="0" u="sng" strike="noStrike">
                        <a:solidFill>
                          <a:srgbClr val="0563C1"/>
                        </a:solidFill>
                        <a:effectLst/>
                        <a:latin typeface="Calibri" panose="020F050202020403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Jul 2013 (A), Oct 2015 (D)</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9550">
                <a:tc>
                  <a:txBody>
                    <a:bodyPr/>
                    <a:lstStyle/>
                    <a:p>
                      <a:pPr algn="ctr" fontAlgn="ctr"/>
                      <a:r>
                        <a:rPr lang="en-US" sz="1100" b="1" u="none" strike="noStrike">
                          <a:effectLst/>
                        </a:rPr>
                        <a:t>DOD</a:t>
                      </a:r>
                      <a:endParaRPr lang="en-US" sz="1100" b="1"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300" u="sng" strike="noStrike">
                          <a:effectLst/>
                          <a:hlinkClick r:id="rId5"/>
                        </a:rPr>
                        <a:t>http://www.dtic.mil/dtic/pdf/DoD_PublicAccessPlan_Feb2015.pdf</a:t>
                      </a:r>
                      <a:endParaRPr lang="en-US" sz="1300" b="0" i="0" u="sng" strike="noStrike">
                        <a:solidFill>
                          <a:srgbClr val="0563C1"/>
                        </a:solidFill>
                        <a:effectLst/>
                        <a:latin typeface="Calibri" panose="020F050202020403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estimate fiscal year 2015</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dirty="0">
                          <a:effectLst/>
                        </a:rPr>
                        <a:t>full</a:t>
                      </a:r>
                      <a:endParaRPr lang="en-US" sz="1100" b="0" i="0" u="none" strike="noStrike" dirty="0">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9880">
                <a:tc>
                  <a:txBody>
                    <a:bodyPr/>
                    <a:lstStyle/>
                    <a:p>
                      <a:pPr algn="ctr" fontAlgn="ctr"/>
                      <a:r>
                        <a:rPr lang="en-US" sz="1100" b="1" u="none" strike="noStrike" dirty="0">
                          <a:effectLst/>
                        </a:rPr>
                        <a:t>DOE</a:t>
                      </a:r>
                      <a:endParaRPr lang="en-US" sz="1100" b="1" i="0" u="none" strike="noStrike" dirty="0">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300" u="sng" strike="noStrike" dirty="0">
                          <a:effectLst/>
                          <a:hlinkClick r:id="rId6"/>
                        </a:rPr>
                        <a:t>http://www.energy.gov/datamanagement/doe-policy-digital-research-data-management</a:t>
                      </a:r>
                      <a:endParaRPr lang="en-US" sz="1300" b="0" i="0" u="sng" strike="noStrike" dirty="0">
                        <a:solidFill>
                          <a:srgbClr val="0563C1"/>
                        </a:solidFill>
                        <a:effectLst/>
                        <a:latin typeface="Calibri" panose="020F050202020403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dirty="0">
                          <a:effectLst/>
                        </a:rPr>
                        <a:t>Oct 2014 (A) Oct 2015 (D)</a:t>
                      </a:r>
                      <a:endParaRPr lang="en-US" sz="1100" b="0" i="0" u="none" strike="noStrike" dirty="0">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dirty="0" smtClean="0">
                          <a:effectLst/>
                        </a:rPr>
                        <a:t>full</a:t>
                      </a:r>
                      <a:endParaRPr lang="en-US" sz="1100" b="0" i="0" u="none" strike="noStrike" dirty="0">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dirty="0">
                          <a:effectLst/>
                        </a:rPr>
                        <a:t>full</a:t>
                      </a:r>
                      <a:endParaRPr lang="en-US" sz="1100" b="0" i="0" u="none" strike="noStrike" dirty="0">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9550">
                <a:tc>
                  <a:txBody>
                    <a:bodyPr/>
                    <a:lstStyle/>
                    <a:p>
                      <a:pPr algn="ctr" fontAlgn="ctr"/>
                      <a:r>
                        <a:rPr lang="en-US" sz="1100" b="1" u="none" strike="noStrike">
                          <a:effectLst/>
                        </a:rPr>
                        <a:t>DOT</a:t>
                      </a:r>
                      <a:endParaRPr lang="en-US" sz="1100" b="1"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300" u="sng" strike="noStrike">
                          <a:effectLst/>
                          <a:hlinkClick r:id="rId7"/>
                        </a:rPr>
                        <a:t>https://www.transportation.gov/open/official-dot-public-access-plan</a:t>
                      </a:r>
                      <a:endParaRPr lang="en-US" sz="1300" b="0" i="0" u="sng" strike="noStrike">
                        <a:solidFill>
                          <a:srgbClr val="0563C1"/>
                        </a:solidFill>
                        <a:effectLst/>
                        <a:latin typeface="Calibri" panose="020F050202020403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dirty="0">
                          <a:effectLst/>
                        </a:rPr>
                        <a:t>Jan </a:t>
                      </a:r>
                      <a:r>
                        <a:rPr lang="en-US" sz="1100" u="none" strike="noStrike" dirty="0" smtClean="0">
                          <a:effectLst/>
                        </a:rPr>
                        <a:t>2016</a:t>
                      </a:r>
                      <a:endParaRPr lang="en-US" sz="1100" b="0" i="0" u="none" strike="noStrike" dirty="0">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TBD</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9550">
                <a:tc>
                  <a:txBody>
                    <a:bodyPr/>
                    <a:lstStyle/>
                    <a:p>
                      <a:pPr algn="ctr" fontAlgn="ctr"/>
                      <a:r>
                        <a:rPr lang="en-US" sz="1100" b="1" u="none" strike="noStrike">
                          <a:effectLst/>
                        </a:rPr>
                        <a:t>FDA</a:t>
                      </a:r>
                      <a:endParaRPr lang="en-US" sz="1100" b="1"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300" u="sng" strike="noStrike">
                          <a:effectLst/>
                          <a:hlinkClick r:id="rId8"/>
                        </a:rPr>
                        <a:t>http://www.fda.gov/downloads/ScienceResearch/AboutScienceResearchatFDA/UCM435418.pdf</a:t>
                      </a:r>
                      <a:endParaRPr lang="en-US" sz="1300" b="0" i="0" u="sng" strike="noStrike">
                        <a:solidFill>
                          <a:srgbClr val="0563C1"/>
                        </a:solidFill>
                        <a:effectLst/>
                        <a:latin typeface="Calibri" panose="020F050202020403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Oct 2015 (A, D)</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07187">
                <a:tc>
                  <a:txBody>
                    <a:bodyPr/>
                    <a:lstStyle/>
                    <a:p>
                      <a:pPr algn="ctr" fontAlgn="ctr"/>
                      <a:r>
                        <a:rPr lang="en-US" sz="1100" b="1" u="none" strike="noStrike">
                          <a:effectLst/>
                        </a:rPr>
                        <a:t>NASA</a:t>
                      </a:r>
                      <a:endParaRPr lang="en-US" sz="1100" b="1"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300" u="sng" strike="noStrike">
                          <a:effectLst/>
                          <a:hlinkClick r:id="rId9"/>
                        </a:rPr>
                        <a:t>http://science.nasa.gov/media/medialibrary/2014/12/05/NASA_Plan_for_increasing_access_to_results_of_federally_funded_research.pdf</a:t>
                      </a:r>
                      <a:endParaRPr lang="en-US" sz="1300" b="0" i="0" u="sng" strike="noStrike">
                        <a:solidFill>
                          <a:srgbClr val="0563C1"/>
                        </a:solidFill>
                        <a:effectLst/>
                        <a:latin typeface="Calibri" panose="020F050202020403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dirty="0">
                          <a:effectLst/>
                        </a:rPr>
                        <a:t>Oct 2015 (A, D)</a:t>
                      </a:r>
                      <a:endParaRPr lang="en-US" sz="1100" b="0" i="0" u="none" strike="noStrike" dirty="0">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9550">
                <a:tc>
                  <a:txBody>
                    <a:bodyPr/>
                    <a:lstStyle/>
                    <a:p>
                      <a:pPr algn="ctr" fontAlgn="ctr"/>
                      <a:r>
                        <a:rPr lang="en-US" sz="1100" b="1" u="none" strike="noStrike">
                          <a:effectLst/>
                        </a:rPr>
                        <a:t>NIH</a:t>
                      </a:r>
                      <a:endParaRPr lang="en-US" sz="1100" b="1"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300" u="sng" strike="noStrike">
                          <a:effectLst/>
                          <a:hlinkClick r:id="rId10"/>
                        </a:rPr>
                        <a:t>http://grants.nih.gov/grants/NIH-Public-Access-Plan.pdf</a:t>
                      </a:r>
                      <a:endParaRPr lang="en-US" sz="1300" b="0" i="0" u="sng" strike="noStrike">
                        <a:solidFill>
                          <a:srgbClr val="0563C1"/>
                        </a:solidFill>
                        <a:effectLst/>
                        <a:latin typeface="Calibri" panose="020F050202020403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In effect (A, D), Dec 2015 (D)</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9550">
                <a:tc>
                  <a:txBody>
                    <a:bodyPr/>
                    <a:lstStyle/>
                    <a:p>
                      <a:pPr algn="ctr" fontAlgn="ctr"/>
                      <a:r>
                        <a:rPr lang="en-US" sz="1100" b="1" u="none" strike="noStrike">
                          <a:effectLst/>
                        </a:rPr>
                        <a:t>NIST</a:t>
                      </a:r>
                      <a:endParaRPr lang="en-US" sz="1100" b="1"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300" u="sng" strike="noStrike">
                          <a:effectLst/>
                          <a:hlinkClick r:id="rId11"/>
                        </a:rPr>
                        <a:t>http://www.nist.gov/data/upload/NIST-Plan-for-Public-Access.pdf</a:t>
                      </a:r>
                      <a:endParaRPr lang="en-US" sz="1300" b="0" i="0" u="sng" strike="noStrike">
                        <a:solidFill>
                          <a:srgbClr val="0563C1"/>
                        </a:solidFill>
                        <a:effectLst/>
                        <a:latin typeface="Calibri" panose="020F050202020403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Oct. 2015 (A, D)</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partial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9550">
                <a:tc>
                  <a:txBody>
                    <a:bodyPr/>
                    <a:lstStyle/>
                    <a:p>
                      <a:pPr algn="ctr" fontAlgn="ctr"/>
                      <a:r>
                        <a:rPr lang="en-US" sz="1100" b="1" u="none" strike="noStrike">
                          <a:effectLst/>
                        </a:rPr>
                        <a:t>NOAA</a:t>
                      </a:r>
                      <a:endParaRPr lang="en-US" sz="1100" b="1"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300" u="sng" strike="noStrike">
                          <a:effectLst/>
                          <a:hlinkClick r:id="rId12"/>
                        </a:rPr>
                        <a:t>http://docs.lib.noaa.gov/noaa_documents/NOAA_Research_Council/NOAA_PARR_Plan_v5.04.pdf</a:t>
                      </a:r>
                      <a:endParaRPr lang="en-US" sz="1300" b="0" i="0" u="sng" strike="noStrike">
                        <a:solidFill>
                          <a:srgbClr val="0563C1"/>
                        </a:solidFill>
                        <a:effectLst/>
                        <a:latin typeface="Calibri" panose="020F050202020403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dirty="0">
                          <a:effectLst/>
                        </a:rPr>
                        <a:t>FY2016, Q2 (A, D) (Jan 2016)</a:t>
                      </a:r>
                      <a:endParaRPr lang="en-US" sz="1100" b="0" i="0" u="none" strike="noStrike" dirty="0">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9550">
                <a:tc>
                  <a:txBody>
                    <a:bodyPr/>
                    <a:lstStyle/>
                    <a:p>
                      <a:pPr algn="ctr" fontAlgn="ctr"/>
                      <a:r>
                        <a:rPr lang="en-US" sz="1100" b="1" u="none" strike="noStrike">
                          <a:effectLst/>
                        </a:rPr>
                        <a:t>NSF</a:t>
                      </a:r>
                      <a:endParaRPr lang="en-US" sz="1100" b="1"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300" u="sng" strike="noStrike">
                          <a:effectLst/>
                          <a:hlinkClick r:id="rId13"/>
                        </a:rPr>
                        <a:t>http://www.nsf.gov/pubs/2015/nsf15052/nsf15052.pdf </a:t>
                      </a:r>
                      <a:endParaRPr lang="en-US" sz="1300" b="0" i="0" u="sng" strike="noStrike">
                        <a:solidFill>
                          <a:srgbClr val="0563C1"/>
                        </a:solidFill>
                        <a:effectLst/>
                        <a:latin typeface="Calibri" panose="020F050202020403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Jan 2016 (A, D)</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9550">
                <a:tc>
                  <a:txBody>
                    <a:bodyPr/>
                    <a:lstStyle/>
                    <a:p>
                      <a:pPr algn="ctr" fontAlgn="ctr"/>
                      <a:r>
                        <a:rPr lang="en-US" sz="1100" b="1" u="none" strike="noStrike">
                          <a:effectLst/>
                        </a:rPr>
                        <a:t>SI</a:t>
                      </a:r>
                      <a:endParaRPr lang="en-US" sz="1100" b="1"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300" u="sng" strike="noStrike">
                          <a:effectLst/>
                          <a:hlinkClick r:id="rId14"/>
                        </a:rPr>
                        <a:t>http://public.media.smithsonianmag.com//file_upload_plugin/1f143b54-a9f9-4746-bef5-1c76151e3c7a.pdf</a:t>
                      </a:r>
                      <a:endParaRPr lang="en-US" sz="1300" b="0" i="0" u="sng" strike="noStrike">
                        <a:solidFill>
                          <a:srgbClr val="0563C1"/>
                        </a:solidFill>
                        <a:effectLst/>
                        <a:latin typeface="Calibri" panose="020F050202020403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Oct. 2015 (A, D)</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9550">
                <a:tc>
                  <a:txBody>
                    <a:bodyPr/>
                    <a:lstStyle/>
                    <a:p>
                      <a:pPr algn="ctr" fontAlgn="ctr"/>
                      <a:r>
                        <a:rPr lang="en-US" sz="1100" b="1" u="none" strike="noStrike">
                          <a:effectLst/>
                        </a:rPr>
                        <a:t>USDA</a:t>
                      </a:r>
                      <a:endParaRPr lang="en-US" sz="1100" b="1"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300" u="sng" strike="noStrike">
                          <a:effectLst/>
                          <a:hlinkClick r:id="rId15"/>
                        </a:rPr>
                        <a:t>http://www.usda.gov/documents/USDA-Public-Access-Implementation-Plan.pdf</a:t>
                      </a:r>
                      <a:endParaRPr lang="en-US" sz="1300" b="0" i="0" u="sng" strike="noStrike">
                        <a:solidFill>
                          <a:srgbClr val="0563C1"/>
                        </a:solidFill>
                        <a:effectLst/>
                        <a:latin typeface="Calibri" panose="020F050202020403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Jan 2016 (A)</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Partial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9550">
                <a:tc>
                  <a:txBody>
                    <a:bodyPr/>
                    <a:lstStyle/>
                    <a:p>
                      <a:pPr algn="ctr" fontAlgn="ctr"/>
                      <a:r>
                        <a:rPr lang="en-US" sz="1100" b="1" u="none" strike="noStrike">
                          <a:effectLst/>
                        </a:rPr>
                        <a:t>USAID</a:t>
                      </a:r>
                      <a:endParaRPr lang="en-US" sz="1100" b="1"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300" u="sng" strike="noStrike">
                          <a:effectLst/>
                          <a:hlinkClick r:id="rId16"/>
                        </a:rPr>
                        <a:t>http://blog.usaid.gov/2014/10/announcing-usaids-open-data-policy/</a:t>
                      </a:r>
                      <a:endParaRPr lang="en-US" sz="1300" b="0" i="0" u="sng" strike="noStrike">
                        <a:solidFill>
                          <a:srgbClr val="0563C1"/>
                        </a:solidFill>
                        <a:effectLst/>
                        <a:latin typeface="Calibri" panose="020F050202020403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October 1, 2014 (D)</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none</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9550">
                <a:tc>
                  <a:txBody>
                    <a:bodyPr/>
                    <a:lstStyle/>
                    <a:p>
                      <a:pPr algn="ctr" fontAlgn="ctr"/>
                      <a:r>
                        <a:rPr lang="en-US" sz="1100" b="1" u="none" strike="noStrike">
                          <a:effectLst/>
                        </a:rPr>
                        <a:t>USGS</a:t>
                      </a:r>
                      <a:endParaRPr lang="en-US" sz="1100" b="1"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300" u="sng" strike="noStrike">
                          <a:effectLst/>
                          <a:hlinkClick r:id="rId17"/>
                        </a:rPr>
                        <a:t>http://www.usgs.gov/usgs-manual/im/IM-OSQI-2015-01.html</a:t>
                      </a:r>
                      <a:endParaRPr lang="en-US" sz="1300" b="0" i="0" u="sng" strike="noStrike">
                        <a:solidFill>
                          <a:srgbClr val="0563C1"/>
                        </a:solidFill>
                        <a:effectLst/>
                        <a:latin typeface="Calibri" panose="020F050202020403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Feb 19, 2015 (D)</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200" u="none" strike="noStrike">
                          <a:effectLst/>
                        </a:rPr>
                        <a:t> </a:t>
                      </a:r>
                      <a:endParaRPr lang="en-US" sz="1200" b="0" i="0" u="none" strike="noStrike">
                        <a:solidFill>
                          <a:srgbClr val="000000"/>
                        </a:solidFill>
                        <a:effectLst/>
                        <a:latin typeface="Arial" panose="020B0604020202020204" pitchFamily="34" charset="0"/>
                      </a:endParaRPr>
                    </a:p>
                  </a:txBody>
                  <a:tcPr marL="9857" marR="9857" marT="985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full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9550">
                <a:tc>
                  <a:txBody>
                    <a:bodyPr/>
                    <a:lstStyle/>
                    <a:p>
                      <a:pPr algn="ctr" fontAlgn="ctr"/>
                      <a:r>
                        <a:rPr lang="en-US" sz="1100" b="1" u="none" strike="noStrike" dirty="0">
                          <a:effectLst/>
                        </a:rPr>
                        <a:t>VA</a:t>
                      </a:r>
                      <a:endParaRPr lang="en-US" sz="1100" b="1" i="0" u="none" strike="noStrike" dirty="0">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300" u="sng" strike="noStrike">
                          <a:effectLst/>
                          <a:hlinkClick r:id="rId18"/>
                        </a:rPr>
                        <a:t>http://www.va.gov/ORO/Docs/Guidance/VA_RSCH_DATA_ACCESS_PLAN_07_23_2015.pdf</a:t>
                      </a:r>
                      <a:endParaRPr lang="en-US" sz="1300" b="0" i="0" u="sng" strike="noStrike">
                        <a:solidFill>
                          <a:srgbClr val="0563C1"/>
                        </a:solidFill>
                        <a:effectLst/>
                        <a:latin typeface="Calibri" panose="020F050202020403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October 1, 2015 (A, D)</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a:effectLst/>
                        </a:rPr>
                        <a:t>partial</a:t>
                      </a:r>
                      <a:endParaRPr lang="en-US" sz="1100" b="0" i="0" u="none" strike="noStrike">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u="none" strike="noStrike" dirty="0">
                          <a:effectLst/>
                        </a:rPr>
                        <a:t>Partial</a:t>
                      </a:r>
                      <a:endParaRPr lang="en-US" sz="1100" b="0" i="0" u="none" strike="noStrike" dirty="0">
                        <a:solidFill>
                          <a:srgbClr val="000000"/>
                        </a:solidFill>
                        <a:effectLst/>
                        <a:latin typeface="Arial" panose="020B0604020202020204" pitchFamily="34" charset="0"/>
                      </a:endParaRPr>
                    </a:p>
                  </a:txBody>
                  <a:tcPr marL="9857" marR="9857" marT="985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Rectangle 6"/>
          <p:cNvSpPr/>
          <p:nvPr/>
        </p:nvSpPr>
        <p:spPr>
          <a:xfrm>
            <a:off x="8080021" y="6361608"/>
            <a:ext cx="2289473" cy="307777"/>
          </a:xfrm>
          <a:prstGeom prst="rect">
            <a:avLst/>
          </a:prstGeom>
        </p:spPr>
        <p:txBody>
          <a:bodyPr wrap="none">
            <a:spAutoFit/>
          </a:bodyPr>
          <a:lstStyle/>
          <a:p>
            <a:r>
              <a:rPr lang="en-US" sz="1400" dirty="0">
                <a:solidFill>
                  <a:prstClr val="black">
                    <a:lumMod val="65000"/>
                    <a:lumOff val="35000"/>
                  </a:prstClr>
                </a:solidFill>
              </a:rPr>
              <a:t>http://bit.ly/FedOASummary</a:t>
            </a:r>
          </a:p>
        </p:txBody>
      </p:sp>
    </p:spTree>
    <p:extLst>
      <p:ext uri="{BB962C8B-B14F-4D97-AF65-F5344CB8AC3E}">
        <p14:creationId xmlns:p14="http://schemas.microsoft.com/office/powerpoint/2010/main" val="18916480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loppyDisk_morguefile.jpg"/>
          <p:cNvPicPr>
            <a:picLocks noChangeAspect="1"/>
          </p:cNvPicPr>
          <p:nvPr/>
        </p:nvPicPr>
        <p:blipFill>
          <a:blip r:embed="rId3" cstate="print">
            <a:alphaModFix amt="37000"/>
            <a:extLst>
              <a:ext uri="{28A0092B-C50C-407E-A947-70E740481C1C}">
                <a14:useLocalDpi xmlns:a14="http://schemas.microsoft.com/office/drawing/2010/main" val="0"/>
              </a:ext>
            </a:extLst>
          </a:blip>
          <a:stretch>
            <a:fillRect/>
          </a:stretch>
        </p:blipFill>
        <p:spPr>
          <a:xfrm>
            <a:off x="0" y="13384"/>
            <a:ext cx="12192000" cy="6858000"/>
          </a:xfrm>
          <a:prstGeom prst="rect">
            <a:avLst/>
          </a:prstGeom>
        </p:spPr>
      </p:pic>
      <p:sp>
        <p:nvSpPr>
          <p:cNvPr id="4" name="TextBox 3"/>
          <p:cNvSpPr txBox="1"/>
          <p:nvPr/>
        </p:nvSpPr>
        <p:spPr>
          <a:xfrm>
            <a:off x="2349655" y="2232214"/>
            <a:ext cx="9079820" cy="2062103"/>
          </a:xfrm>
          <a:prstGeom prst="rect">
            <a:avLst/>
          </a:prstGeom>
          <a:noFill/>
        </p:spPr>
        <p:txBody>
          <a:bodyPr wrap="square" rtlCol="0">
            <a:spAutoFit/>
          </a:bodyPr>
          <a:lstStyle/>
          <a:p>
            <a:r>
              <a:rPr lang="en-US" sz="3200" dirty="0" smtClean="0">
                <a:cs typeface="Franklin Gothic Book"/>
              </a:rPr>
              <a:t>Actions </a:t>
            </a:r>
            <a:r>
              <a:rPr lang="en-US" sz="3200" dirty="0">
                <a:cs typeface="Franklin Gothic Book"/>
              </a:rPr>
              <a:t>that contribute to </a:t>
            </a:r>
            <a:r>
              <a:rPr lang="en-US" sz="3200" dirty="0" smtClean="0">
                <a:cs typeface="Franklin Gothic Book"/>
              </a:rPr>
              <a:t>effective </a:t>
            </a:r>
            <a:r>
              <a:rPr lang="en-US" sz="3200" b="1" dirty="0">
                <a:solidFill>
                  <a:srgbClr val="FF6600"/>
                </a:solidFill>
                <a:effectLst>
                  <a:outerShdw blurRad="50800" dist="25400" dir="2700000" algn="tl" rotWithShape="0">
                    <a:schemeClr val="tx1">
                      <a:alpha val="50000"/>
                    </a:schemeClr>
                  </a:outerShdw>
                </a:effectLst>
                <a:cs typeface="Franklin Gothic Book"/>
              </a:rPr>
              <a:t>storage</a:t>
            </a:r>
            <a:r>
              <a:rPr lang="en-US" sz="3200" dirty="0">
                <a:cs typeface="Franklin Gothic Book"/>
              </a:rPr>
              <a:t>, </a:t>
            </a:r>
            <a:r>
              <a:rPr lang="en-US" sz="3200" b="1" dirty="0" smtClean="0">
                <a:solidFill>
                  <a:srgbClr val="FF6600"/>
                </a:solidFill>
                <a:effectLst>
                  <a:outerShdw blurRad="50800" dist="25400" dir="2700000" algn="tl" rotWithShape="0">
                    <a:schemeClr val="tx1">
                      <a:alpha val="50000"/>
                    </a:schemeClr>
                  </a:outerShdw>
                </a:effectLst>
                <a:cs typeface="Franklin Gothic Book"/>
              </a:rPr>
              <a:t>preservation</a:t>
            </a:r>
            <a:r>
              <a:rPr lang="en-US" sz="3200" b="1" dirty="0" smtClean="0">
                <a:solidFill>
                  <a:schemeClr val="tx2"/>
                </a:solidFill>
                <a:effectLst>
                  <a:outerShdw blurRad="50800" dist="25400" dir="2700000" algn="tl" rotWithShape="0">
                    <a:schemeClr val="tx1">
                      <a:alpha val="50000"/>
                    </a:schemeClr>
                  </a:outerShdw>
                </a:effectLst>
                <a:cs typeface="Franklin Gothic Book"/>
              </a:rPr>
              <a:t> </a:t>
            </a:r>
            <a:r>
              <a:rPr lang="en-US" sz="3200" dirty="0" smtClean="0">
                <a:cs typeface="Franklin Gothic Book"/>
              </a:rPr>
              <a:t>and </a:t>
            </a:r>
            <a:r>
              <a:rPr lang="en-US" sz="3200" b="1" dirty="0" smtClean="0">
                <a:solidFill>
                  <a:srgbClr val="FF6600"/>
                </a:solidFill>
                <a:effectLst>
                  <a:outerShdw blurRad="50800" dist="25400" dir="2700000" algn="tl" rotWithShape="0">
                    <a:schemeClr val="tx1">
                      <a:alpha val="50000"/>
                    </a:schemeClr>
                  </a:outerShdw>
                </a:effectLst>
                <a:cs typeface="Franklin Gothic Book"/>
              </a:rPr>
              <a:t>reuse</a:t>
            </a:r>
            <a:r>
              <a:rPr lang="en-US" sz="3200" b="1" dirty="0" smtClean="0">
                <a:solidFill>
                  <a:schemeClr val="tx2"/>
                </a:solidFill>
                <a:effectLst>
                  <a:outerShdw blurRad="50800" dist="25400" dir="2700000" algn="tl" rotWithShape="0">
                    <a:schemeClr val="tx1">
                      <a:alpha val="50000"/>
                    </a:schemeClr>
                  </a:outerShdw>
                </a:effectLst>
                <a:cs typeface="Franklin Gothic Book"/>
              </a:rPr>
              <a:t> </a:t>
            </a:r>
            <a:r>
              <a:rPr lang="en-US" sz="3200" dirty="0" smtClean="0">
                <a:cs typeface="Franklin Gothic Book"/>
              </a:rPr>
              <a:t>of</a:t>
            </a:r>
          </a:p>
          <a:p>
            <a:r>
              <a:rPr lang="en-US" sz="3200" dirty="0" smtClean="0">
                <a:cs typeface="Franklin Gothic Book"/>
              </a:rPr>
              <a:t>data </a:t>
            </a:r>
            <a:r>
              <a:rPr lang="en-US" sz="3200" dirty="0">
                <a:cs typeface="Franklin Gothic Book"/>
              </a:rPr>
              <a:t>and </a:t>
            </a:r>
            <a:r>
              <a:rPr lang="en-US" sz="3200" dirty="0" smtClean="0">
                <a:cs typeface="Franklin Gothic Book"/>
              </a:rPr>
              <a:t>documentation </a:t>
            </a:r>
            <a:r>
              <a:rPr lang="en-US" sz="3200" dirty="0">
                <a:cs typeface="Franklin Gothic Book"/>
              </a:rPr>
              <a:t>throughout the research </a:t>
            </a:r>
            <a:r>
              <a:rPr lang="en-US" sz="3200" dirty="0" smtClean="0">
                <a:cs typeface="Franklin Gothic Book"/>
              </a:rPr>
              <a:t>lifecycle.</a:t>
            </a:r>
            <a:endParaRPr lang="en-US" sz="3200" dirty="0">
              <a:cs typeface="Franklin Gothic Book"/>
            </a:endParaRPr>
          </a:p>
        </p:txBody>
      </p:sp>
      <p:sp>
        <p:nvSpPr>
          <p:cNvPr id="5" name="TextBox 4"/>
          <p:cNvSpPr txBox="1"/>
          <p:nvPr/>
        </p:nvSpPr>
        <p:spPr>
          <a:xfrm>
            <a:off x="1057060" y="664718"/>
            <a:ext cx="5785558" cy="707886"/>
          </a:xfrm>
          <a:prstGeom prst="rect">
            <a:avLst/>
          </a:prstGeom>
          <a:noFill/>
        </p:spPr>
        <p:txBody>
          <a:bodyPr wrap="none" rtlCol="0">
            <a:spAutoFit/>
          </a:bodyPr>
          <a:lstStyle/>
          <a:p>
            <a:r>
              <a:rPr lang="en-US" sz="4000" spc="-100" dirty="0" smtClean="0">
                <a:solidFill>
                  <a:srgbClr val="FF6600"/>
                </a:solidFill>
                <a:latin typeface="Cambria"/>
                <a:ea typeface="+mj-ea"/>
                <a:cs typeface="Cambria"/>
              </a:rPr>
              <a:t>What is data management?</a:t>
            </a:r>
            <a:endParaRPr lang="en-US" sz="4000" spc="-100" dirty="0">
              <a:solidFill>
                <a:srgbClr val="FF6600"/>
              </a:solidFill>
              <a:latin typeface="Cambria"/>
              <a:ea typeface="+mj-ea"/>
              <a:cs typeface="Cambria"/>
            </a:endParaRPr>
          </a:p>
        </p:txBody>
      </p:sp>
      <p:sp>
        <p:nvSpPr>
          <p:cNvPr id="7" name="Rectangle 6"/>
          <p:cNvSpPr/>
          <p:nvPr/>
        </p:nvSpPr>
        <p:spPr>
          <a:xfrm>
            <a:off x="653142" y="6211669"/>
            <a:ext cx="10842171" cy="523220"/>
          </a:xfrm>
          <a:prstGeom prst="rect">
            <a:avLst/>
          </a:prstGeom>
        </p:spPr>
        <p:txBody>
          <a:bodyPr wrap="square">
            <a:spAutoFit/>
          </a:bodyPr>
          <a:lstStyle/>
          <a:p>
            <a:r>
              <a:rPr lang="en-US" sz="1400" dirty="0" err="1" smtClean="0"/>
              <a:t>Whitmire</a:t>
            </a:r>
            <a:r>
              <a:rPr lang="en-US" sz="1400" dirty="0" smtClean="0"/>
              <a:t>, Amanda L. (2014). Research Data Management Curriculum, Lecture 1: Introduction to Research Data Management. Oregon State University Libraries. Retrieved 11/04/2015 from: </a:t>
            </a:r>
            <a:r>
              <a:rPr lang="en-US" sz="1400" u="sng" dirty="0" smtClean="0">
                <a:hlinkClick r:id="rId4"/>
              </a:rPr>
              <a:t>http://figshare.com/articles/GRAD521_Research_Data_Management_Lectures/1003835</a:t>
            </a:r>
            <a:endParaRPr lang="en-US" sz="1400" dirty="0"/>
          </a:p>
        </p:txBody>
      </p:sp>
    </p:spTree>
    <p:extLst>
      <p:ext uri="{BB962C8B-B14F-4D97-AF65-F5344CB8AC3E}">
        <p14:creationId xmlns:p14="http://schemas.microsoft.com/office/powerpoint/2010/main" val="34533712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quot;No&quot; Symbol 3"/>
          <p:cNvSpPr/>
          <p:nvPr/>
        </p:nvSpPr>
        <p:spPr>
          <a:xfrm>
            <a:off x="3306838" y="1111718"/>
            <a:ext cx="5020056" cy="5023135"/>
          </a:xfrm>
          <a:prstGeom prst="noSmoking">
            <a:avLst>
              <a:gd name="adj" fmla="val 6978"/>
            </a:avLst>
          </a:prstGeom>
          <a:solidFill>
            <a:srgbClr val="FF0000">
              <a:alpha val="31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609601" y="710058"/>
            <a:ext cx="9116012" cy="1143000"/>
          </a:xfrm>
        </p:spPr>
        <p:txBody>
          <a:bodyPr>
            <a:normAutofit/>
          </a:bodyPr>
          <a:lstStyle/>
          <a:p>
            <a:pPr algn="l"/>
            <a:r>
              <a:rPr lang="en-US" dirty="0" smtClean="0"/>
              <a:t>Data management </a:t>
            </a:r>
            <a:br>
              <a:rPr lang="en-US" dirty="0" smtClean="0"/>
            </a:br>
            <a:r>
              <a:rPr lang="en-US" dirty="0" smtClean="0"/>
              <a:t>is not:</a:t>
            </a:r>
            <a:endParaRPr lang="en-US" dirty="0"/>
          </a:p>
        </p:txBody>
      </p:sp>
      <p:sp>
        <p:nvSpPr>
          <p:cNvPr id="3" name="TextBox 2"/>
          <p:cNvSpPr txBox="1"/>
          <p:nvPr/>
        </p:nvSpPr>
        <p:spPr>
          <a:xfrm>
            <a:off x="3473900" y="1638126"/>
            <a:ext cx="7803675" cy="3970318"/>
          </a:xfrm>
          <a:prstGeom prst="rect">
            <a:avLst/>
          </a:prstGeom>
          <a:noFill/>
        </p:spPr>
        <p:txBody>
          <a:bodyPr wrap="square" rtlCol="0">
            <a:spAutoFit/>
          </a:bodyPr>
          <a:lstStyle/>
          <a:p>
            <a:r>
              <a:rPr lang="en-US" sz="3600" dirty="0" smtClean="0"/>
              <a:t>Data science</a:t>
            </a:r>
          </a:p>
          <a:p>
            <a:r>
              <a:rPr lang="en-US" sz="3600" dirty="0"/>
              <a:t>C</a:t>
            </a:r>
            <a:r>
              <a:rPr lang="en-US" sz="3600" dirty="0" smtClean="0"/>
              <a:t>omputational science</a:t>
            </a:r>
          </a:p>
          <a:p>
            <a:r>
              <a:rPr lang="en-US" sz="3600" dirty="0" smtClean="0"/>
              <a:t>Database administration</a:t>
            </a:r>
          </a:p>
          <a:p>
            <a:r>
              <a:rPr lang="en-US" sz="3600" dirty="0" smtClean="0"/>
              <a:t>A research method:</a:t>
            </a:r>
          </a:p>
          <a:p>
            <a:pPr marL="1028700" lvl="1" indent="-571500">
              <a:buFont typeface="Arial"/>
              <a:buChar char="•"/>
            </a:pPr>
            <a:r>
              <a:rPr lang="en-US" sz="3600" dirty="0" smtClean="0"/>
              <a:t>what data to collect</a:t>
            </a:r>
            <a:endParaRPr lang="en-US" sz="3600" dirty="0"/>
          </a:p>
          <a:p>
            <a:pPr marL="1028700" lvl="1" indent="-571500">
              <a:buFont typeface="Arial"/>
              <a:buChar char="•"/>
            </a:pPr>
            <a:r>
              <a:rPr lang="en-US" sz="3600" dirty="0" smtClean="0"/>
              <a:t>how to collect them</a:t>
            </a:r>
            <a:endParaRPr lang="en-US" sz="3600" dirty="0"/>
          </a:p>
          <a:p>
            <a:pPr marL="1028700" lvl="1" indent="-571500">
              <a:buFont typeface="Arial"/>
              <a:buChar char="•"/>
            </a:pPr>
            <a:r>
              <a:rPr lang="en-US" sz="3600" dirty="0" smtClean="0"/>
              <a:t>how to design an experiment </a:t>
            </a:r>
          </a:p>
        </p:txBody>
      </p:sp>
      <p:sp>
        <p:nvSpPr>
          <p:cNvPr id="5" name="Rectangle 4"/>
          <p:cNvSpPr/>
          <p:nvPr/>
        </p:nvSpPr>
        <p:spPr>
          <a:xfrm>
            <a:off x="653142" y="6211669"/>
            <a:ext cx="10842171" cy="523220"/>
          </a:xfrm>
          <a:prstGeom prst="rect">
            <a:avLst/>
          </a:prstGeom>
        </p:spPr>
        <p:txBody>
          <a:bodyPr wrap="square">
            <a:spAutoFit/>
          </a:bodyPr>
          <a:lstStyle/>
          <a:p>
            <a:r>
              <a:rPr lang="en-US" sz="1400" dirty="0" err="1" smtClean="0"/>
              <a:t>Whitmire</a:t>
            </a:r>
            <a:r>
              <a:rPr lang="en-US" sz="1400" dirty="0" smtClean="0"/>
              <a:t>, Amanda L. (2014). Research Data Management Curriculum, Lecture 1: Introduction to Research Data Management. Oregon State University Libraries. Retrieved 11/04/2015 from: </a:t>
            </a:r>
            <a:r>
              <a:rPr lang="en-US" sz="1400" u="sng" dirty="0" smtClean="0">
                <a:hlinkClick r:id="rId3"/>
              </a:rPr>
              <a:t>http://figshare.com/articles/GRAD521_Research_Data_Management_Lectures/1003835</a:t>
            </a:r>
            <a:endParaRPr lang="en-US" sz="1400" dirty="0"/>
          </a:p>
        </p:txBody>
      </p:sp>
    </p:spTree>
    <p:extLst>
      <p:ext uri="{BB962C8B-B14F-4D97-AF65-F5344CB8AC3E}">
        <p14:creationId xmlns:p14="http://schemas.microsoft.com/office/powerpoint/2010/main" val="37235684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http://www.fondos-hd.com/user-content/uploads/wall/o/53/1920x1200_Matrix.jpg"/>
          <p:cNvPicPr>
            <a:picLocks noChangeAspect="1" noChangeArrowheads="1"/>
          </p:cNvPicPr>
          <p:nvPr/>
        </p:nvPicPr>
        <p:blipFill rotWithShape="1">
          <a:blip r:embed="rId3" cstate="print"/>
          <a:srcRect t="24437" b="1"/>
          <a:stretch/>
        </p:blipFill>
        <p:spPr bwMode="auto">
          <a:xfrm>
            <a:off x="-1" y="-30480"/>
            <a:ext cx="12188305" cy="6888480"/>
          </a:xfrm>
          <a:prstGeom prst="rect">
            <a:avLst/>
          </a:prstGeom>
          <a:noFill/>
        </p:spPr>
      </p:pic>
      <p:sp>
        <p:nvSpPr>
          <p:cNvPr id="14" name="Rectangle 13"/>
          <p:cNvSpPr/>
          <p:nvPr/>
        </p:nvSpPr>
        <p:spPr>
          <a:xfrm>
            <a:off x="0" y="0"/>
            <a:ext cx="12195694" cy="6841594"/>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Title 1"/>
          <p:cNvSpPr>
            <a:spLocks noGrp="1"/>
          </p:cNvSpPr>
          <p:nvPr>
            <p:ph type="title"/>
          </p:nvPr>
        </p:nvSpPr>
        <p:spPr>
          <a:xfrm>
            <a:off x="1981200" y="533400"/>
            <a:ext cx="7189773" cy="1143000"/>
          </a:xfrm>
        </p:spPr>
        <p:txBody>
          <a:bodyPr>
            <a:normAutofit/>
          </a:bodyPr>
          <a:lstStyle/>
          <a:p>
            <a:pPr algn="ctr"/>
            <a:r>
              <a:rPr lang="en-US" dirty="0">
                <a:solidFill>
                  <a:srgbClr val="92D050"/>
                </a:solidFill>
                <a:latin typeface="Bitstream Vera Sans" panose="020B0603030804020204" pitchFamily="34" charset="0"/>
              </a:rPr>
              <a:t>What is DATA Management</a:t>
            </a:r>
            <a:r>
              <a:rPr lang="en-US" dirty="0">
                <a:solidFill>
                  <a:srgbClr val="92D050"/>
                </a:solidFill>
              </a:rPr>
              <a:t>?</a:t>
            </a:r>
          </a:p>
        </p:txBody>
      </p:sp>
      <p:sp>
        <p:nvSpPr>
          <p:cNvPr id="6" name="Rectangle 5"/>
          <p:cNvSpPr/>
          <p:nvPr/>
        </p:nvSpPr>
        <p:spPr>
          <a:xfrm>
            <a:off x="2613931" y="2588360"/>
            <a:ext cx="2535729" cy="3139321"/>
          </a:xfrm>
          <a:prstGeom prst="rect">
            <a:avLst/>
          </a:prstGeom>
        </p:spPr>
        <p:txBody>
          <a:bodyPr wrap="square">
            <a:spAutoFit/>
          </a:bodyPr>
          <a:lstStyle/>
          <a:p>
            <a:r>
              <a:rPr lang="en-US" dirty="0">
                <a:solidFill>
                  <a:srgbClr val="92D050"/>
                </a:solidFill>
              </a:rPr>
              <a:t>Numbers</a:t>
            </a:r>
          </a:p>
          <a:p>
            <a:r>
              <a:rPr lang="en-US" dirty="0">
                <a:solidFill>
                  <a:srgbClr val="92D050"/>
                </a:solidFill>
              </a:rPr>
              <a:t>Words</a:t>
            </a:r>
          </a:p>
          <a:p>
            <a:r>
              <a:rPr lang="en-US" dirty="0">
                <a:solidFill>
                  <a:srgbClr val="92D050"/>
                </a:solidFill>
              </a:rPr>
              <a:t>Citations / references</a:t>
            </a:r>
          </a:p>
          <a:p>
            <a:r>
              <a:rPr lang="en-US" dirty="0">
                <a:solidFill>
                  <a:srgbClr val="92D050"/>
                </a:solidFill>
              </a:rPr>
              <a:t>Notebooks / marginalia</a:t>
            </a:r>
          </a:p>
          <a:p>
            <a:r>
              <a:rPr lang="en-US" dirty="0">
                <a:solidFill>
                  <a:srgbClr val="92D050"/>
                </a:solidFill>
              </a:rPr>
              <a:t>Specimens</a:t>
            </a:r>
          </a:p>
          <a:p>
            <a:r>
              <a:rPr lang="en-US" dirty="0">
                <a:solidFill>
                  <a:srgbClr val="92D050"/>
                </a:solidFill>
              </a:rPr>
              <a:t>Field Samples</a:t>
            </a:r>
          </a:p>
          <a:p>
            <a:r>
              <a:rPr lang="en-US" dirty="0">
                <a:solidFill>
                  <a:srgbClr val="92D050"/>
                </a:solidFill>
              </a:rPr>
              <a:t>Images</a:t>
            </a:r>
          </a:p>
          <a:p>
            <a:r>
              <a:rPr lang="en-US" dirty="0">
                <a:solidFill>
                  <a:srgbClr val="92D050"/>
                </a:solidFill>
              </a:rPr>
              <a:t>Videos / sound recording</a:t>
            </a:r>
          </a:p>
          <a:p>
            <a:r>
              <a:rPr lang="en-US" dirty="0">
                <a:solidFill>
                  <a:srgbClr val="92D050"/>
                </a:solidFill>
              </a:rPr>
              <a:t>Relationships</a:t>
            </a:r>
          </a:p>
          <a:p>
            <a:r>
              <a:rPr lang="en-US" dirty="0">
                <a:solidFill>
                  <a:srgbClr val="92D050"/>
                </a:solidFill>
              </a:rPr>
              <a:t>Models</a:t>
            </a:r>
          </a:p>
          <a:p>
            <a:r>
              <a:rPr lang="en-US" dirty="0">
                <a:solidFill>
                  <a:srgbClr val="92D050"/>
                </a:solidFill>
              </a:rPr>
              <a:t>Code</a:t>
            </a:r>
          </a:p>
        </p:txBody>
      </p:sp>
      <p:sp>
        <p:nvSpPr>
          <p:cNvPr id="7" name="Rectangle 6"/>
          <p:cNvSpPr/>
          <p:nvPr/>
        </p:nvSpPr>
        <p:spPr>
          <a:xfrm>
            <a:off x="5427451" y="2588359"/>
            <a:ext cx="5047003" cy="3416320"/>
          </a:xfrm>
          <a:prstGeom prst="rect">
            <a:avLst/>
          </a:prstGeom>
        </p:spPr>
        <p:txBody>
          <a:bodyPr wrap="square">
            <a:spAutoFit/>
          </a:bodyPr>
          <a:lstStyle/>
          <a:p>
            <a:r>
              <a:rPr lang="en-US" dirty="0">
                <a:solidFill>
                  <a:srgbClr val="92D050"/>
                </a:solidFill>
              </a:rPr>
              <a:t>File System Organization</a:t>
            </a:r>
          </a:p>
          <a:p>
            <a:r>
              <a:rPr lang="en-US" dirty="0">
                <a:solidFill>
                  <a:srgbClr val="92D050"/>
                </a:solidFill>
              </a:rPr>
              <a:t>File Naming Conventions</a:t>
            </a:r>
          </a:p>
          <a:p>
            <a:r>
              <a:rPr lang="en-US" dirty="0">
                <a:solidFill>
                  <a:srgbClr val="92D050"/>
                </a:solidFill>
              </a:rPr>
              <a:t>Privacy/Security Considerations</a:t>
            </a:r>
          </a:p>
          <a:p>
            <a:r>
              <a:rPr lang="en-US" dirty="0">
                <a:solidFill>
                  <a:srgbClr val="92D050"/>
                </a:solidFill>
              </a:rPr>
              <a:t>File Format Choice</a:t>
            </a:r>
          </a:p>
          <a:p>
            <a:r>
              <a:rPr lang="en-US" dirty="0">
                <a:solidFill>
                  <a:srgbClr val="92D050"/>
                </a:solidFill>
              </a:rPr>
              <a:t>Documentation and metadata</a:t>
            </a:r>
          </a:p>
          <a:p>
            <a:r>
              <a:rPr lang="en-US" dirty="0">
                <a:solidFill>
                  <a:srgbClr val="92D050"/>
                </a:solidFill>
              </a:rPr>
              <a:t>Roles and responsibilities in research environment</a:t>
            </a:r>
          </a:p>
          <a:p>
            <a:r>
              <a:rPr lang="en-US" dirty="0">
                <a:solidFill>
                  <a:srgbClr val="92D050"/>
                </a:solidFill>
              </a:rPr>
              <a:t>Storage and backup strategies</a:t>
            </a:r>
          </a:p>
          <a:p>
            <a:r>
              <a:rPr lang="en-US" dirty="0">
                <a:solidFill>
                  <a:srgbClr val="92D050"/>
                </a:solidFill>
              </a:rPr>
              <a:t>Acquiring and cleaning data</a:t>
            </a:r>
          </a:p>
          <a:p>
            <a:r>
              <a:rPr lang="en-US" dirty="0">
                <a:solidFill>
                  <a:srgbClr val="92D050"/>
                </a:solidFill>
              </a:rPr>
              <a:t>Sharing and collaboration strategies</a:t>
            </a:r>
          </a:p>
          <a:p>
            <a:r>
              <a:rPr lang="en-US" dirty="0">
                <a:solidFill>
                  <a:srgbClr val="92D050"/>
                </a:solidFill>
              </a:rPr>
              <a:t>Ownership of data</a:t>
            </a:r>
          </a:p>
          <a:p>
            <a:r>
              <a:rPr lang="en-US" dirty="0">
                <a:solidFill>
                  <a:srgbClr val="92D050"/>
                </a:solidFill>
              </a:rPr>
              <a:t>Access strategies / Access restrictions</a:t>
            </a:r>
          </a:p>
          <a:p>
            <a:r>
              <a:rPr lang="en-US" dirty="0">
                <a:solidFill>
                  <a:srgbClr val="92D050"/>
                </a:solidFill>
              </a:rPr>
              <a:t>Data publication / Data citation</a:t>
            </a:r>
          </a:p>
        </p:txBody>
      </p:sp>
      <p:sp>
        <p:nvSpPr>
          <p:cNvPr id="9" name="Rectangle 8"/>
          <p:cNvSpPr/>
          <p:nvPr/>
        </p:nvSpPr>
        <p:spPr>
          <a:xfrm>
            <a:off x="2613931" y="1755333"/>
            <a:ext cx="1194879" cy="523220"/>
          </a:xfrm>
          <a:prstGeom prst="rect">
            <a:avLst/>
          </a:prstGeom>
        </p:spPr>
        <p:txBody>
          <a:bodyPr wrap="none">
            <a:spAutoFit/>
          </a:bodyPr>
          <a:lstStyle/>
          <a:p>
            <a:r>
              <a:rPr lang="en-US" sz="2800" dirty="0">
                <a:solidFill>
                  <a:srgbClr val="92D050"/>
                </a:solidFill>
              </a:rPr>
              <a:t>¿Data?</a:t>
            </a:r>
          </a:p>
        </p:txBody>
      </p:sp>
      <p:sp>
        <p:nvSpPr>
          <p:cNvPr id="11" name="Rectangle 10"/>
          <p:cNvSpPr/>
          <p:nvPr/>
        </p:nvSpPr>
        <p:spPr>
          <a:xfrm>
            <a:off x="5427450" y="1751618"/>
            <a:ext cx="2472280" cy="523220"/>
          </a:xfrm>
          <a:prstGeom prst="rect">
            <a:avLst/>
          </a:prstGeom>
        </p:spPr>
        <p:txBody>
          <a:bodyPr wrap="none">
            <a:spAutoFit/>
          </a:bodyPr>
          <a:lstStyle/>
          <a:p>
            <a:pPr>
              <a:defRPr/>
            </a:pPr>
            <a:r>
              <a:rPr lang="en-US" sz="2800" dirty="0">
                <a:solidFill>
                  <a:srgbClr val="92D050"/>
                </a:solidFill>
              </a:rPr>
              <a:t>¿Management?</a:t>
            </a:r>
          </a:p>
        </p:txBody>
      </p:sp>
      <p:sp>
        <p:nvSpPr>
          <p:cNvPr id="10" name="Rectangle 9"/>
          <p:cNvSpPr/>
          <p:nvPr/>
        </p:nvSpPr>
        <p:spPr>
          <a:xfrm rot="19595855">
            <a:off x="3250416" y="2501525"/>
            <a:ext cx="2735428" cy="984885"/>
          </a:xfrm>
          <a:prstGeom prst="rect">
            <a:avLst/>
          </a:prstGeom>
          <a:solidFill>
            <a:schemeClr val="tx1">
              <a:lumMod val="95000"/>
              <a:lumOff val="5000"/>
            </a:schemeClr>
          </a:solidFill>
          <a:ln>
            <a:solidFill>
              <a:srgbClr val="92D050"/>
            </a:solidFill>
          </a:ln>
        </p:spPr>
        <p:txBody>
          <a:bodyPr wrap="square" lIns="274320" tIns="182880" rIns="274320" bIns="182880">
            <a:spAutoFit/>
          </a:bodyPr>
          <a:lstStyle/>
          <a:p>
            <a:pPr algn="ctr"/>
            <a:r>
              <a:rPr lang="en-US" sz="4000" dirty="0">
                <a:solidFill>
                  <a:srgbClr val="92D050"/>
                </a:solidFill>
              </a:rPr>
              <a:t>¿ </a:t>
            </a:r>
            <a:r>
              <a:rPr lang="en-US" sz="4000" dirty="0">
                <a:solidFill>
                  <a:srgbClr val="92D050"/>
                </a:solidFill>
                <a:ea typeface="Calibri" panose="020F0502020204030204" pitchFamily="34" charset="0"/>
                <a:cs typeface="Times New Roman" panose="02020603050405020304" pitchFamily="18" charset="0"/>
              </a:rPr>
              <a:t>TOOLS ?</a:t>
            </a:r>
            <a:endParaRPr lang="en-US" sz="2400" dirty="0">
              <a:solidFill>
                <a:srgbClr val="92D050"/>
              </a:solidFill>
            </a:endParaRPr>
          </a:p>
        </p:txBody>
      </p:sp>
      <p:sp>
        <p:nvSpPr>
          <p:cNvPr id="12" name="Rectangle 11"/>
          <p:cNvSpPr/>
          <p:nvPr/>
        </p:nvSpPr>
        <p:spPr>
          <a:xfrm rot="19595855">
            <a:off x="4989760" y="3182260"/>
            <a:ext cx="4363729" cy="984885"/>
          </a:xfrm>
          <a:prstGeom prst="rect">
            <a:avLst/>
          </a:prstGeom>
          <a:solidFill>
            <a:schemeClr val="tx1">
              <a:lumMod val="95000"/>
              <a:lumOff val="5000"/>
            </a:schemeClr>
          </a:solidFill>
          <a:ln>
            <a:solidFill>
              <a:srgbClr val="92D050"/>
            </a:solidFill>
          </a:ln>
        </p:spPr>
        <p:txBody>
          <a:bodyPr wrap="square" lIns="274320" tIns="182880" rIns="274320" bIns="182880">
            <a:spAutoFit/>
          </a:bodyPr>
          <a:lstStyle/>
          <a:p>
            <a:pPr algn="ctr"/>
            <a:r>
              <a:rPr lang="en-US" sz="4000" dirty="0">
                <a:solidFill>
                  <a:srgbClr val="92D050"/>
                </a:solidFill>
              </a:rPr>
              <a:t>¿ </a:t>
            </a:r>
            <a:r>
              <a:rPr lang="en-US" sz="4000" dirty="0">
                <a:solidFill>
                  <a:srgbClr val="92D050"/>
                </a:solidFill>
                <a:ea typeface="Calibri" panose="020F0502020204030204" pitchFamily="34" charset="0"/>
                <a:cs typeface="Times New Roman" panose="02020603050405020304" pitchFamily="18" charset="0"/>
              </a:rPr>
              <a:t>VISUALIZATION?</a:t>
            </a:r>
            <a:endParaRPr lang="en-US" sz="2400" dirty="0">
              <a:solidFill>
                <a:srgbClr val="92D050"/>
              </a:solidFill>
            </a:endParaRPr>
          </a:p>
        </p:txBody>
      </p:sp>
    </p:spTree>
    <p:extLst>
      <p:ext uri="{BB962C8B-B14F-4D97-AF65-F5344CB8AC3E}">
        <p14:creationId xmlns:p14="http://schemas.microsoft.com/office/powerpoint/2010/main" val="2011331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000"/>
                                        <p:tgtEl>
                                          <p:spTgt spid="10"/>
                                        </p:tgtEl>
                                      </p:cBhvr>
                                    </p:animEffect>
                                  </p:childTnLst>
                                </p:cTn>
                              </p:par>
                              <p:par>
                                <p:cTn id="13" presetID="9" presetClass="emph" presetSubtype="0" grpId="0" nodeType="withEffect">
                                  <p:stCondLst>
                                    <p:cond delay="0"/>
                                  </p:stCondLst>
                                  <p:childTnLst>
                                    <p:set>
                                      <p:cBhvr rctx="PPT">
                                        <p:cTn id="14" dur="indefinite"/>
                                        <p:tgtEl>
                                          <p:spTgt spid="11"/>
                                        </p:tgtEl>
                                        <p:attrNameLst>
                                          <p:attrName>style.opacity</p:attrName>
                                        </p:attrNameLst>
                                      </p:cBhvr>
                                      <p:to>
                                        <p:strVal val="0.5"/>
                                      </p:to>
                                    </p:set>
                                    <p:animEffect filter="image" prLst="opacity: 0.5">
                                      <p:cBhvr rctx="IE">
                                        <p:cTn id="15" dur="indefinite"/>
                                        <p:tgtEl>
                                          <p:spTgt spid="11"/>
                                        </p:tgtEl>
                                      </p:cBhvr>
                                    </p:animEffect>
                                  </p:childTnLst>
                                </p:cTn>
                              </p:par>
                              <p:par>
                                <p:cTn id="16" presetID="9" presetClass="emph" presetSubtype="0" grpId="1" nodeType="withEffect">
                                  <p:stCondLst>
                                    <p:cond delay="0"/>
                                  </p:stCondLst>
                                  <p:childTnLst>
                                    <p:set>
                                      <p:cBhvr rctx="PPT">
                                        <p:cTn id="17" dur="indefinite"/>
                                        <p:tgtEl>
                                          <p:spTgt spid="7"/>
                                        </p:tgtEl>
                                        <p:attrNameLst>
                                          <p:attrName>style.opacity</p:attrName>
                                        </p:attrNameLst>
                                      </p:cBhvr>
                                      <p:to>
                                        <p:strVal val="0.5"/>
                                      </p:to>
                                    </p:set>
                                    <p:animEffect filter="image" prLst="opacity: 0.5">
                                      <p:cBhvr rctx="IE">
                                        <p:cTn id="18" dur="indefinite"/>
                                        <p:tgtEl>
                                          <p:spTgt spid="7"/>
                                        </p:tgtEl>
                                      </p:cBhvr>
                                    </p:animEffect>
                                  </p:childTnLst>
                                </p:cTn>
                              </p:par>
                              <p:par>
                                <p:cTn id="19" presetID="9" presetClass="emph" presetSubtype="0" grpId="0" nodeType="withEffect">
                                  <p:stCondLst>
                                    <p:cond delay="0"/>
                                  </p:stCondLst>
                                  <p:childTnLst>
                                    <p:set>
                                      <p:cBhvr rctx="PPT">
                                        <p:cTn id="20" dur="indefinite"/>
                                        <p:tgtEl>
                                          <p:spTgt spid="6"/>
                                        </p:tgtEl>
                                        <p:attrNameLst>
                                          <p:attrName>style.opacity</p:attrName>
                                        </p:attrNameLst>
                                      </p:cBhvr>
                                      <p:to>
                                        <p:strVal val="0.5"/>
                                      </p:to>
                                    </p:set>
                                    <p:animEffect filter="image" prLst="opacity: 0.5">
                                      <p:cBhvr rctx="IE">
                                        <p:cTn id="21" dur="indefinite"/>
                                        <p:tgtEl>
                                          <p:spTgt spid="6"/>
                                        </p:tgtEl>
                                      </p:cBhvr>
                                    </p:animEffect>
                                  </p:childTnLst>
                                </p:cTn>
                              </p:par>
                              <p:par>
                                <p:cTn id="22" presetID="9" presetClass="emph" presetSubtype="0" grpId="0" nodeType="withEffect">
                                  <p:stCondLst>
                                    <p:cond delay="0"/>
                                  </p:stCondLst>
                                  <p:childTnLst>
                                    <p:set>
                                      <p:cBhvr rctx="PPT">
                                        <p:cTn id="23" dur="indefinite"/>
                                        <p:tgtEl>
                                          <p:spTgt spid="9"/>
                                        </p:tgtEl>
                                        <p:attrNameLst>
                                          <p:attrName>style.opacity</p:attrName>
                                        </p:attrNameLst>
                                      </p:cBhvr>
                                      <p:to>
                                        <p:strVal val="0.5"/>
                                      </p:to>
                                    </p:set>
                                    <p:animEffect filter="image" prLst="opacity: 0.5">
                                      <p:cBhvr rctx="IE">
                                        <p:cTn id="24" dur="indefinite"/>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7" grpId="1"/>
      <p:bldP spid="9" grpId="0"/>
      <p:bldP spid="11" grpId="0"/>
      <p:bldP spid="10"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http://www.fondos-hd.com/user-content/uploads/wall/o/53/1920x1200_Matrix.jpg"/>
          <p:cNvPicPr>
            <a:picLocks noChangeAspect="1" noChangeArrowheads="1"/>
          </p:cNvPicPr>
          <p:nvPr/>
        </p:nvPicPr>
        <p:blipFill rotWithShape="1">
          <a:blip r:embed="rId3" cstate="print"/>
          <a:srcRect t="24437" b="1"/>
          <a:stretch/>
        </p:blipFill>
        <p:spPr bwMode="auto">
          <a:xfrm>
            <a:off x="-1" y="-30480"/>
            <a:ext cx="12188305" cy="6888480"/>
          </a:xfrm>
          <a:prstGeom prst="rect">
            <a:avLst/>
          </a:prstGeom>
          <a:noFill/>
        </p:spPr>
      </p:pic>
      <p:sp>
        <p:nvSpPr>
          <p:cNvPr id="11" name="Rectangle 10"/>
          <p:cNvSpPr/>
          <p:nvPr/>
        </p:nvSpPr>
        <p:spPr>
          <a:xfrm>
            <a:off x="0" y="0"/>
            <a:ext cx="12195694" cy="6841594"/>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Title 1"/>
          <p:cNvSpPr>
            <a:spLocks noGrp="1"/>
          </p:cNvSpPr>
          <p:nvPr>
            <p:ph type="title"/>
          </p:nvPr>
        </p:nvSpPr>
        <p:spPr>
          <a:xfrm>
            <a:off x="1981199" y="533400"/>
            <a:ext cx="8099660" cy="1143000"/>
          </a:xfrm>
        </p:spPr>
        <p:txBody>
          <a:bodyPr>
            <a:normAutofit/>
          </a:bodyPr>
          <a:lstStyle/>
          <a:p>
            <a:pPr algn="ctr"/>
            <a:r>
              <a:rPr lang="en-US" dirty="0">
                <a:solidFill>
                  <a:srgbClr val="92D050"/>
                </a:solidFill>
                <a:latin typeface="Bitstream Vera Sans" panose="020B0603030804020204" pitchFamily="34" charset="0"/>
              </a:rPr>
              <a:t>and </a:t>
            </a:r>
            <a:r>
              <a:rPr lang="en-US" i="1" dirty="0">
                <a:solidFill>
                  <a:srgbClr val="92D050"/>
                </a:solidFill>
                <a:latin typeface="Bitstream Vera Sans" panose="020B0603030804020204" pitchFamily="34" charset="0"/>
              </a:rPr>
              <a:t>Research</a:t>
            </a:r>
            <a:r>
              <a:rPr lang="en-US" dirty="0">
                <a:solidFill>
                  <a:srgbClr val="92D050"/>
                </a:solidFill>
                <a:latin typeface="Bitstream Vera Sans" panose="020B0603030804020204" pitchFamily="34" charset="0"/>
              </a:rPr>
              <a:t> DATA Management</a:t>
            </a:r>
            <a:r>
              <a:rPr lang="en-US" dirty="0">
                <a:solidFill>
                  <a:srgbClr val="92D050"/>
                </a:solidFill>
              </a:rPr>
              <a:t>?</a:t>
            </a:r>
          </a:p>
        </p:txBody>
      </p:sp>
      <p:sp>
        <p:nvSpPr>
          <p:cNvPr id="9" name="Rectangle 8"/>
          <p:cNvSpPr/>
          <p:nvPr/>
        </p:nvSpPr>
        <p:spPr>
          <a:xfrm>
            <a:off x="2368964" y="1953757"/>
            <a:ext cx="8194033" cy="461665"/>
          </a:xfrm>
          <a:prstGeom prst="rect">
            <a:avLst/>
          </a:prstGeom>
        </p:spPr>
        <p:txBody>
          <a:bodyPr wrap="square">
            <a:spAutoFit/>
          </a:bodyPr>
          <a:lstStyle/>
          <a:p>
            <a:r>
              <a:rPr lang="en-US" sz="2400" dirty="0">
                <a:solidFill>
                  <a:srgbClr val="92D050"/>
                </a:solidFill>
              </a:rPr>
              <a:t>Before: Data Management Planning / Grant Process</a:t>
            </a:r>
          </a:p>
        </p:txBody>
      </p:sp>
      <p:sp>
        <p:nvSpPr>
          <p:cNvPr id="12" name="Rectangle 11"/>
          <p:cNvSpPr/>
          <p:nvPr/>
        </p:nvSpPr>
        <p:spPr>
          <a:xfrm>
            <a:off x="2368963" y="3229944"/>
            <a:ext cx="8194033" cy="461665"/>
          </a:xfrm>
          <a:prstGeom prst="rect">
            <a:avLst/>
          </a:prstGeom>
        </p:spPr>
        <p:txBody>
          <a:bodyPr wrap="square">
            <a:spAutoFit/>
          </a:bodyPr>
          <a:lstStyle/>
          <a:p>
            <a:r>
              <a:rPr lang="en-US" sz="2400" dirty="0">
                <a:solidFill>
                  <a:srgbClr val="92D050"/>
                </a:solidFill>
              </a:rPr>
              <a:t>During: Compliance and Productivity</a:t>
            </a:r>
          </a:p>
        </p:txBody>
      </p:sp>
      <p:sp>
        <p:nvSpPr>
          <p:cNvPr id="13" name="Rectangle 12"/>
          <p:cNvSpPr/>
          <p:nvPr/>
        </p:nvSpPr>
        <p:spPr>
          <a:xfrm>
            <a:off x="2368962" y="4506131"/>
            <a:ext cx="8194033" cy="461665"/>
          </a:xfrm>
          <a:prstGeom prst="rect">
            <a:avLst/>
          </a:prstGeom>
        </p:spPr>
        <p:txBody>
          <a:bodyPr wrap="square">
            <a:spAutoFit/>
          </a:bodyPr>
          <a:lstStyle/>
          <a:p>
            <a:r>
              <a:rPr lang="en-US" sz="2400" dirty="0">
                <a:solidFill>
                  <a:srgbClr val="92D050"/>
                </a:solidFill>
              </a:rPr>
              <a:t>After: Publication and/or Repository Deposit</a:t>
            </a:r>
          </a:p>
        </p:txBody>
      </p:sp>
    </p:spTree>
    <p:extLst>
      <p:ext uri="{BB962C8B-B14F-4D97-AF65-F5344CB8AC3E}">
        <p14:creationId xmlns:p14="http://schemas.microsoft.com/office/powerpoint/2010/main" val="161076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http://www.fondos-hd.com/user-content/uploads/wall/o/53/1920x1200_Matrix.jpg"/>
          <p:cNvPicPr>
            <a:picLocks noChangeAspect="1" noChangeArrowheads="1"/>
          </p:cNvPicPr>
          <p:nvPr/>
        </p:nvPicPr>
        <p:blipFill rotWithShape="1">
          <a:blip r:embed="rId3" cstate="print"/>
          <a:srcRect t="24437" b="1"/>
          <a:stretch/>
        </p:blipFill>
        <p:spPr bwMode="auto">
          <a:xfrm>
            <a:off x="-1" y="-30480"/>
            <a:ext cx="12188305" cy="6888480"/>
          </a:xfrm>
          <a:prstGeom prst="rect">
            <a:avLst/>
          </a:prstGeom>
          <a:noFill/>
        </p:spPr>
      </p:pic>
      <p:sp>
        <p:nvSpPr>
          <p:cNvPr id="11" name="Rectangle 10"/>
          <p:cNvSpPr/>
          <p:nvPr/>
        </p:nvSpPr>
        <p:spPr>
          <a:xfrm>
            <a:off x="0" y="0"/>
            <a:ext cx="12195694" cy="6841594"/>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Title 1"/>
          <p:cNvSpPr>
            <a:spLocks noGrp="1"/>
          </p:cNvSpPr>
          <p:nvPr>
            <p:ph type="title"/>
          </p:nvPr>
        </p:nvSpPr>
        <p:spPr>
          <a:xfrm>
            <a:off x="1981199" y="533400"/>
            <a:ext cx="8099660" cy="1143000"/>
          </a:xfrm>
        </p:spPr>
        <p:txBody>
          <a:bodyPr>
            <a:normAutofit/>
          </a:bodyPr>
          <a:lstStyle/>
          <a:p>
            <a:pPr algn="ctr"/>
            <a:r>
              <a:rPr lang="en-US" dirty="0">
                <a:solidFill>
                  <a:srgbClr val="92D050"/>
                </a:solidFill>
                <a:latin typeface="Bitstream Vera Sans" panose="020B0603030804020204" pitchFamily="34" charset="0"/>
              </a:rPr>
              <a:t>and </a:t>
            </a:r>
            <a:r>
              <a:rPr lang="en-US" i="1" dirty="0">
                <a:solidFill>
                  <a:srgbClr val="92D050"/>
                </a:solidFill>
                <a:latin typeface="Bitstream Vera Sans" panose="020B0603030804020204" pitchFamily="34" charset="0"/>
              </a:rPr>
              <a:t>Research</a:t>
            </a:r>
            <a:r>
              <a:rPr lang="en-US" dirty="0">
                <a:solidFill>
                  <a:srgbClr val="92D050"/>
                </a:solidFill>
                <a:latin typeface="Bitstream Vera Sans" panose="020B0603030804020204" pitchFamily="34" charset="0"/>
              </a:rPr>
              <a:t> DATA Management</a:t>
            </a:r>
            <a:r>
              <a:rPr lang="en-US" dirty="0">
                <a:solidFill>
                  <a:srgbClr val="92D050"/>
                </a:solidFill>
              </a:rPr>
              <a:t>?</a:t>
            </a:r>
          </a:p>
        </p:txBody>
      </p:sp>
      <p:sp>
        <p:nvSpPr>
          <p:cNvPr id="9" name="Rectangle 8"/>
          <p:cNvSpPr/>
          <p:nvPr/>
        </p:nvSpPr>
        <p:spPr>
          <a:xfrm>
            <a:off x="2368964" y="1953757"/>
            <a:ext cx="8194033" cy="461665"/>
          </a:xfrm>
          <a:prstGeom prst="rect">
            <a:avLst/>
          </a:prstGeom>
        </p:spPr>
        <p:txBody>
          <a:bodyPr wrap="square">
            <a:spAutoFit/>
          </a:bodyPr>
          <a:lstStyle/>
          <a:p>
            <a:r>
              <a:rPr lang="en-US" sz="2400" dirty="0">
                <a:solidFill>
                  <a:srgbClr val="92D050"/>
                </a:solidFill>
              </a:rPr>
              <a:t>Before: Data Management Planning / Grant Process</a:t>
            </a:r>
          </a:p>
        </p:txBody>
      </p:sp>
      <p:sp>
        <p:nvSpPr>
          <p:cNvPr id="12" name="Rectangle 11"/>
          <p:cNvSpPr/>
          <p:nvPr/>
        </p:nvSpPr>
        <p:spPr>
          <a:xfrm>
            <a:off x="2368963" y="3229944"/>
            <a:ext cx="8194033" cy="461665"/>
          </a:xfrm>
          <a:prstGeom prst="rect">
            <a:avLst/>
          </a:prstGeom>
        </p:spPr>
        <p:txBody>
          <a:bodyPr wrap="square">
            <a:spAutoFit/>
          </a:bodyPr>
          <a:lstStyle/>
          <a:p>
            <a:r>
              <a:rPr lang="en-US" sz="2400" dirty="0">
                <a:solidFill>
                  <a:srgbClr val="92D050">
                    <a:alpha val="40000"/>
                  </a:srgbClr>
                </a:solidFill>
              </a:rPr>
              <a:t>During: Compliance and Productivity</a:t>
            </a:r>
          </a:p>
        </p:txBody>
      </p:sp>
      <p:sp>
        <p:nvSpPr>
          <p:cNvPr id="13" name="Rectangle 12"/>
          <p:cNvSpPr/>
          <p:nvPr/>
        </p:nvSpPr>
        <p:spPr>
          <a:xfrm>
            <a:off x="2368962" y="4506131"/>
            <a:ext cx="8194033" cy="461665"/>
          </a:xfrm>
          <a:prstGeom prst="rect">
            <a:avLst/>
          </a:prstGeom>
        </p:spPr>
        <p:txBody>
          <a:bodyPr wrap="square">
            <a:spAutoFit/>
          </a:bodyPr>
          <a:lstStyle/>
          <a:p>
            <a:r>
              <a:rPr lang="en-US" sz="2400" dirty="0">
                <a:solidFill>
                  <a:srgbClr val="92D050">
                    <a:alpha val="40000"/>
                  </a:srgbClr>
                </a:solidFill>
              </a:rPr>
              <a:t>After: Publication and/or Repository Deposit</a:t>
            </a:r>
          </a:p>
        </p:txBody>
      </p:sp>
      <p:sp>
        <p:nvSpPr>
          <p:cNvPr id="14" name="Rectangle 13"/>
          <p:cNvSpPr/>
          <p:nvPr/>
        </p:nvSpPr>
        <p:spPr>
          <a:xfrm>
            <a:off x="3149998" y="2623657"/>
            <a:ext cx="5577840" cy="2862322"/>
          </a:xfrm>
          <a:prstGeom prst="rect">
            <a:avLst/>
          </a:prstGeom>
          <a:solidFill>
            <a:schemeClr val="tx1"/>
          </a:solidFill>
          <a:ln>
            <a:solidFill>
              <a:srgbClr val="92D050"/>
            </a:solidFill>
          </a:ln>
        </p:spPr>
        <p:txBody>
          <a:bodyPr wrap="square">
            <a:spAutoFit/>
          </a:bodyPr>
          <a:lstStyle/>
          <a:p>
            <a:r>
              <a:rPr lang="en-US" dirty="0">
                <a:solidFill>
                  <a:srgbClr val="92D050"/>
                </a:solidFill>
              </a:rPr>
              <a:t>Privacy/Security Considerations</a:t>
            </a:r>
          </a:p>
          <a:p>
            <a:r>
              <a:rPr lang="en-US" dirty="0">
                <a:solidFill>
                  <a:srgbClr val="92D050"/>
                </a:solidFill>
              </a:rPr>
              <a:t>Storage and backup strategies</a:t>
            </a:r>
          </a:p>
          <a:p>
            <a:r>
              <a:rPr lang="en-US" dirty="0">
                <a:solidFill>
                  <a:srgbClr val="92D050"/>
                </a:solidFill>
              </a:rPr>
              <a:t>File System Organization</a:t>
            </a:r>
          </a:p>
          <a:p>
            <a:r>
              <a:rPr lang="en-US" dirty="0">
                <a:solidFill>
                  <a:srgbClr val="92D050"/>
                </a:solidFill>
              </a:rPr>
              <a:t>File Naming Conventions</a:t>
            </a:r>
          </a:p>
          <a:p>
            <a:r>
              <a:rPr lang="en-US" dirty="0">
                <a:solidFill>
                  <a:srgbClr val="92D050"/>
                </a:solidFill>
              </a:rPr>
              <a:t>File Format Choice</a:t>
            </a:r>
          </a:p>
          <a:p>
            <a:r>
              <a:rPr lang="en-US" dirty="0">
                <a:solidFill>
                  <a:srgbClr val="92D050"/>
                </a:solidFill>
              </a:rPr>
              <a:t>Documentation and metadata</a:t>
            </a:r>
          </a:p>
          <a:p>
            <a:r>
              <a:rPr lang="en-US" dirty="0">
                <a:solidFill>
                  <a:srgbClr val="92D050"/>
                </a:solidFill>
              </a:rPr>
              <a:t>Roles and responsibilities in research environment</a:t>
            </a:r>
          </a:p>
          <a:p>
            <a:r>
              <a:rPr lang="en-US" dirty="0">
                <a:solidFill>
                  <a:srgbClr val="92D050"/>
                </a:solidFill>
              </a:rPr>
              <a:t>Sharing and collaboration strategies</a:t>
            </a:r>
          </a:p>
          <a:p>
            <a:r>
              <a:rPr lang="en-US" dirty="0">
                <a:solidFill>
                  <a:srgbClr val="92D050"/>
                </a:solidFill>
              </a:rPr>
              <a:t>Ownership of data</a:t>
            </a:r>
          </a:p>
          <a:p>
            <a:r>
              <a:rPr lang="en-US" dirty="0">
                <a:solidFill>
                  <a:srgbClr val="92D050"/>
                </a:solidFill>
              </a:rPr>
              <a:t>Access strategies / Access restrictions</a:t>
            </a:r>
          </a:p>
        </p:txBody>
      </p:sp>
    </p:spTree>
    <p:extLst>
      <p:ext uri="{BB962C8B-B14F-4D97-AF65-F5344CB8AC3E}">
        <p14:creationId xmlns:p14="http://schemas.microsoft.com/office/powerpoint/2010/main" val="3678007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http://www.fondos-hd.com/user-content/uploads/wall/o/53/1920x1200_Matrix.jpg"/>
          <p:cNvPicPr>
            <a:picLocks noChangeAspect="1" noChangeArrowheads="1"/>
          </p:cNvPicPr>
          <p:nvPr/>
        </p:nvPicPr>
        <p:blipFill rotWithShape="1">
          <a:blip r:embed="rId3" cstate="print"/>
          <a:srcRect t="24437" b="1"/>
          <a:stretch/>
        </p:blipFill>
        <p:spPr bwMode="auto">
          <a:xfrm>
            <a:off x="-1" y="-30480"/>
            <a:ext cx="12188305" cy="6888480"/>
          </a:xfrm>
          <a:prstGeom prst="rect">
            <a:avLst/>
          </a:prstGeom>
          <a:noFill/>
        </p:spPr>
      </p:pic>
      <p:sp>
        <p:nvSpPr>
          <p:cNvPr id="11" name="Rectangle 10"/>
          <p:cNvSpPr/>
          <p:nvPr/>
        </p:nvSpPr>
        <p:spPr>
          <a:xfrm>
            <a:off x="0" y="0"/>
            <a:ext cx="12195694" cy="6841594"/>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Title 1"/>
          <p:cNvSpPr>
            <a:spLocks noGrp="1"/>
          </p:cNvSpPr>
          <p:nvPr>
            <p:ph type="title"/>
          </p:nvPr>
        </p:nvSpPr>
        <p:spPr>
          <a:xfrm>
            <a:off x="1981199" y="533400"/>
            <a:ext cx="8099660" cy="1143000"/>
          </a:xfrm>
        </p:spPr>
        <p:txBody>
          <a:bodyPr>
            <a:normAutofit/>
          </a:bodyPr>
          <a:lstStyle/>
          <a:p>
            <a:pPr algn="ctr"/>
            <a:r>
              <a:rPr lang="en-US" dirty="0">
                <a:solidFill>
                  <a:srgbClr val="92D050"/>
                </a:solidFill>
                <a:latin typeface="Bitstream Vera Sans" panose="020B0603030804020204" pitchFamily="34" charset="0"/>
              </a:rPr>
              <a:t>and </a:t>
            </a:r>
            <a:r>
              <a:rPr lang="en-US" i="1" dirty="0">
                <a:solidFill>
                  <a:srgbClr val="92D050"/>
                </a:solidFill>
                <a:latin typeface="Bitstream Vera Sans" panose="020B0603030804020204" pitchFamily="34" charset="0"/>
              </a:rPr>
              <a:t>Research</a:t>
            </a:r>
            <a:r>
              <a:rPr lang="en-US" dirty="0">
                <a:solidFill>
                  <a:srgbClr val="92D050"/>
                </a:solidFill>
                <a:latin typeface="Bitstream Vera Sans" panose="020B0603030804020204" pitchFamily="34" charset="0"/>
              </a:rPr>
              <a:t> DATA Management</a:t>
            </a:r>
            <a:r>
              <a:rPr lang="en-US" dirty="0">
                <a:solidFill>
                  <a:srgbClr val="92D050"/>
                </a:solidFill>
              </a:rPr>
              <a:t>?</a:t>
            </a:r>
          </a:p>
        </p:txBody>
      </p:sp>
      <p:sp>
        <p:nvSpPr>
          <p:cNvPr id="9" name="Rectangle 8"/>
          <p:cNvSpPr/>
          <p:nvPr/>
        </p:nvSpPr>
        <p:spPr>
          <a:xfrm>
            <a:off x="2368964" y="1953757"/>
            <a:ext cx="8194033" cy="461665"/>
          </a:xfrm>
          <a:prstGeom prst="rect">
            <a:avLst/>
          </a:prstGeom>
        </p:spPr>
        <p:txBody>
          <a:bodyPr wrap="square">
            <a:spAutoFit/>
          </a:bodyPr>
          <a:lstStyle/>
          <a:p>
            <a:r>
              <a:rPr lang="en-US" sz="2400" dirty="0">
                <a:solidFill>
                  <a:srgbClr val="92D050">
                    <a:alpha val="40000"/>
                  </a:srgbClr>
                </a:solidFill>
              </a:rPr>
              <a:t>Before: Data Management Planning / Grant Process</a:t>
            </a:r>
          </a:p>
        </p:txBody>
      </p:sp>
      <p:sp>
        <p:nvSpPr>
          <p:cNvPr id="12" name="Rectangle 11"/>
          <p:cNvSpPr/>
          <p:nvPr/>
        </p:nvSpPr>
        <p:spPr>
          <a:xfrm>
            <a:off x="2368963" y="3229944"/>
            <a:ext cx="8194033" cy="461665"/>
          </a:xfrm>
          <a:prstGeom prst="rect">
            <a:avLst/>
          </a:prstGeom>
        </p:spPr>
        <p:txBody>
          <a:bodyPr wrap="square">
            <a:spAutoFit/>
          </a:bodyPr>
          <a:lstStyle/>
          <a:p>
            <a:r>
              <a:rPr lang="en-US" sz="2400" dirty="0">
                <a:solidFill>
                  <a:srgbClr val="92D050"/>
                </a:solidFill>
              </a:rPr>
              <a:t>During: Compliance and Productivity</a:t>
            </a:r>
          </a:p>
        </p:txBody>
      </p:sp>
      <p:sp>
        <p:nvSpPr>
          <p:cNvPr id="13" name="Rectangle 12"/>
          <p:cNvSpPr/>
          <p:nvPr/>
        </p:nvSpPr>
        <p:spPr>
          <a:xfrm>
            <a:off x="2368962" y="4506131"/>
            <a:ext cx="8194033" cy="461665"/>
          </a:xfrm>
          <a:prstGeom prst="rect">
            <a:avLst/>
          </a:prstGeom>
        </p:spPr>
        <p:txBody>
          <a:bodyPr wrap="square">
            <a:spAutoFit/>
          </a:bodyPr>
          <a:lstStyle/>
          <a:p>
            <a:r>
              <a:rPr lang="en-US" sz="2400" dirty="0">
                <a:solidFill>
                  <a:srgbClr val="92D050">
                    <a:alpha val="40000"/>
                  </a:srgbClr>
                </a:solidFill>
              </a:rPr>
              <a:t>After: Publication and/or Repository Deposit</a:t>
            </a:r>
          </a:p>
        </p:txBody>
      </p:sp>
      <p:sp>
        <p:nvSpPr>
          <p:cNvPr id="14" name="Rectangle 13"/>
          <p:cNvSpPr/>
          <p:nvPr/>
        </p:nvSpPr>
        <p:spPr>
          <a:xfrm>
            <a:off x="3044993" y="3905965"/>
            <a:ext cx="5572826" cy="1815882"/>
          </a:xfrm>
          <a:prstGeom prst="rect">
            <a:avLst/>
          </a:prstGeom>
          <a:solidFill>
            <a:schemeClr val="tx1"/>
          </a:solidFill>
          <a:ln>
            <a:solidFill>
              <a:srgbClr val="92D050"/>
            </a:solidFill>
          </a:ln>
        </p:spPr>
        <p:txBody>
          <a:bodyPr wrap="square">
            <a:spAutoFit/>
          </a:bodyPr>
          <a:lstStyle/>
          <a:p>
            <a:r>
              <a:rPr lang="en-US" dirty="0">
                <a:solidFill>
                  <a:srgbClr val="92D050"/>
                </a:solidFill>
              </a:rPr>
              <a:t>Follow file naming, organization and format conventions</a:t>
            </a:r>
          </a:p>
          <a:p>
            <a:r>
              <a:rPr lang="en-US" sz="2000" b="1" dirty="0">
                <a:solidFill>
                  <a:srgbClr val="92D050"/>
                </a:solidFill>
              </a:rPr>
              <a:t>Documentation and metadata</a:t>
            </a:r>
          </a:p>
          <a:p>
            <a:r>
              <a:rPr lang="en-US" sz="2000" b="1" dirty="0">
                <a:solidFill>
                  <a:srgbClr val="92D050"/>
                </a:solidFill>
              </a:rPr>
              <a:t>Acquiring and cleaning data</a:t>
            </a:r>
          </a:p>
          <a:p>
            <a:r>
              <a:rPr lang="en-US" dirty="0">
                <a:solidFill>
                  <a:srgbClr val="92D050"/>
                </a:solidFill>
              </a:rPr>
              <a:t>Regularly backup all data</a:t>
            </a:r>
          </a:p>
          <a:p>
            <a:r>
              <a:rPr lang="en-US" dirty="0">
                <a:solidFill>
                  <a:srgbClr val="92D050"/>
                </a:solidFill>
              </a:rPr>
              <a:t>Be mindful when sharing / version control</a:t>
            </a:r>
          </a:p>
          <a:p>
            <a:r>
              <a:rPr lang="en-US" dirty="0">
                <a:solidFill>
                  <a:srgbClr val="92D050"/>
                </a:solidFill>
              </a:rPr>
              <a:t>Access / privacy policy enforcement</a:t>
            </a:r>
          </a:p>
        </p:txBody>
      </p:sp>
    </p:spTree>
    <p:extLst>
      <p:ext uri="{BB962C8B-B14F-4D97-AF65-F5344CB8AC3E}">
        <p14:creationId xmlns:p14="http://schemas.microsoft.com/office/powerpoint/2010/main" val="1998595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http://www.fondos-hd.com/user-content/uploads/wall/o/53/1920x1200_Matrix.jpg"/>
          <p:cNvPicPr>
            <a:picLocks noChangeAspect="1" noChangeArrowheads="1"/>
          </p:cNvPicPr>
          <p:nvPr/>
        </p:nvPicPr>
        <p:blipFill rotWithShape="1">
          <a:blip r:embed="rId3" cstate="print"/>
          <a:srcRect t="24437" b="1"/>
          <a:stretch/>
        </p:blipFill>
        <p:spPr bwMode="auto">
          <a:xfrm>
            <a:off x="-1" y="-30480"/>
            <a:ext cx="12188305" cy="6888480"/>
          </a:xfrm>
          <a:prstGeom prst="rect">
            <a:avLst/>
          </a:prstGeom>
          <a:noFill/>
        </p:spPr>
      </p:pic>
      <p:sp>
        <p:nvSpPr>
          <p:cNvPr id="11" name="Rectangle 10"/>
          <p:cNvSpPr/>
          <p:nvPr/>
        </p:nvSpPr>
        <p:spPr>
          <a:xfrm>
            <a:off x="0" y="0"/>
            <a:ext cx="12195694" cy="6841594"/>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Title 1"/>
          <p:cNvSpPr>
            <a:spLocks noGrp="1"/>
          </p:cNvSpPr>
          <p:nvPr>
            <p:ph type="title"/>
          </p:nvPr>
        </p:nvSpPr>
        <p:spPr>
          <a:xfrm>
            <a:off x="1981199" y="533400"/>
            <a:ext cx="8099660" cy="1143000"/>
          </a:xfrm>
        </p:spPr>
        <p:txBody>
          <a:bodyPr>
            <a:normAutofit/>
          </a:bodyPr>
          <a:lstStyle/>
          <a:p>
            <a:pPr algn="ctr"/>
            <a:r>
              <a:rPr lang="en-US" dirty="0">
                <a:solidFill>
                  <a:srgbClr val="92D050"/>
                </a:solidFill>
                <a:latin typeface="Bitstream Vera Sans" panose="020B0603030804020204" pitchFamily="34" charset="0"/>
              </a:rPr>
              <a:t>and </a:t>
            </a:r>
            <a:r>
              <a:rPr lang="en-US" i="1" dirty="0">
                <a:solidFill>
                  <a:srgbClr val="92D050"/>
                </a:solidFill>
                <a:latin typeface="Bitstream Vera Sans" panose="020B0603030804020204" pitchFamily="34" charset="0"/>
              </a:rPr>
              <a:t>Research</a:t>
            </a:r>
            <a:r>
              <a:rPr lang="en-US" dirty="0">
                <a:solidFill>
                  <a:srgbClr val="92D050"/>
                </a:solidFill>
                <a:latin typeface="Bitstream Vera Sans" panose="020B0603030804020204" pitchFamily="34" charset="0"/>
              </a:rPr>
              <a:t> DATA Management</a:t>
            </a:r>
            <a:r>
              <a:rPr lang="en-US" dirty="0">
                <a:solidFill>
                  <a:srgbClr val="92D050"/>
                </a:solidFill>
              </a:rPr>
              <a:t>?</a:t>
            </a:r>
          </a:p>
        </p:txBody>
      </p:sp>
      <p:sp>
        <p:nvSpPr>
          <p:cNvPr id="9" name="Rectangle 8"/>
          <p:cNvSpPr/>
          <p:nvPr/>
        </p:nvSpPr>
        <p:spPr>
          <a:xfrm>
            <a:off x="2368964" y="1953757"/>
            <a:ext cx="8194033" cy="461665"/>
          </a:xfrm>
          <a:prstGeom prst="rect">
            <a:avLst/>
          </a:prstGeom>
        </p:spPr>
        <p:txBody>
          <a:bodyPr wrap="square">
            <a:spAutoFit/>
          </a:bodyPr>
          <a:lstStyle/>
          <a:p>
            <a:r>
              <a:rPr lang="en-US" sz="2400" dirty="0">
                <a:solidFill>
                  <a:srgbClr val="92D050">
                    <a:alpha val="40000"/>
                  </a:srgbClr>
                </a:solidFill>
              </a:rPr>
              <a:t>Before: Data Management Planning / Grant Process</a:t>
            </a:r>
          </a:p>
        </p:txBody>
      </p:sp>
      <p:sp>
        <p:nvSpPr>
          <p:cNvPr id="12" name="Rectangle 11"/>
          <p:cNvSpPr/>
          <p:nvPr/>
        </p:nvSpPr>
        <p:spPr>
          <a:xfrm>
            <a:off x="2368963" y="3229944"/>
            <a:ext cx="8194033" cy="461665"/>
          </a:xfrm>
          <a:prstGeom prst="rect">
            <a:avLst/>
          </a:prstGeom>
        </p:spPr>
        <p:txBody>
          <a:bodyPr wrap="square">
            <a:spAutoFit/>
          </a:bodyPr>
          <a:lstStyle/>
          <a:p>
            <a:r>
              <a:rPr lang="en-US" sz="2400" dirty="0">
                <a:solidFill>
                  <a:srgbClr val="92D050">
                    <a:alpha val="40000"/>
                  </a:srgbClr>
                </a:solidFill>
              </a:rPr>
              <a:t>During: Compliance and Productivity</a:t>
            </a:r>
          </a:p>
        </p:txBody>
      </p:sp>
      <p:sp>
        <p:nvSpPr>
          <p:cNvPr id="13" name="Rectangle 12"/>
          <p:cNvSpPr/>
          <p:nvPr/>
        </p:nvSpPr>
        <p:spPr>
          <a:xfrm>
            <a:off x="2368962" y="4506131"/>
            <a:ext cx="8194033" cy="461665"/>
          </a:xfrm>
          <a:prstGeom prst="rect">
            <a:avLst/>
          </a:prstGeom>
        </p:spPr>
        <p:txBody>
          <a:bodyPr wrap="square">
            <a:spAutoFit/>
          </a:bodyPr>
          <a:lstStyle/>
          <a:p>
            <a:r>
              <a:rPr lang="en-US" sz="2400" dirty="0">
                <a:solidFill>
                  <a:srgbClr val="92D050"/>
                </a:solidFill>
              </a:rPr>
              <a:t>After: Publication and/or Repository Deposit</a:t>
            </a:r>
          </a:p>
        </p:txBody>
      </p:sp>
      <p:sp>
        <p:nvSpPr>
          <p:cNvPr id="14" name="Rectangle 13"/>
          <p:cNvSpPr/>
          <p:nvPr/>
        </p:nvSpPr>
        <p:spPr>
          <a:xfrm>
            <a:off x="3025742" y="5133647"/>
            <a:ext cx="5572826" cy="646331"/>
          </a:xfrm>
          <a:prstGeom prst="rect">
            <a:avLst/>
          </a:prstGeom>
          <a:solidFill>
            <a:schemeClr val="tx1"/>
          </a:solidFill>
          <a:ln>
            <a:solidFill>
              <a:srgbClr val="92D050"/>
            </a:solidFill>
          </a:ln>
        </p:spPr>
        <p:txBody>
          <a:bodyPr wrap="square">
            <a:spAutoFit/>
          </a:bodyPr>
          <a:lstStyle/>
          <a:p>
            <a:r>
              <a:rPr lang="en-US" dirty="0">
                <a:solidFill>
                  <a:srgbClr val="92D050"/>
                </a:solidFill>
              </a:rPr>
              <a:t>Publish</a:t>
            </a:r>
          </a:p>
          <a:p>
            <a:r>
              <a:rPr lang="en-US" dirty="0">
                <a:solidFill>
                  <a:srgbClr val="92D050"/>
                </a:solidFill>
              </a:rPr>
              <a:t>Deposit in a repository</a:t>
            </a:r>
          </a:p>
        </p:txBody>
      </p:sp>
    </p:spTree>
    <p:extLst>
      <p:ext uri="{BB962C8B-B14F-4D97-AF65-F5344CB8AC3E}">
        <p14:creationId xmlns:p14="http://schemas.microsoft.com/office/powerpoint/2010/main" val="1599197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Readings for second week</a:t>
            </a:r>
            <a:br>
              <a:rPr lang="en-US" dirty="0" smtClean="0"/>
            </a:br>
            <a:r>
              <a:rPr lang="en-US" sz="1800" dirty="0" smtClean="0"/>
              <a:t>Monday January 18</a:t>
            </a:r>
            <a:r>
              <a:rPr lang="en-US" sz="1800" baseline="30000" dirty="0" smtClean="0"/>
              <a:t>th</a:t>
            </a:r>
            <a:r>
              <a:rPr lang="en-US" sz="1800" dirty="0" smtClean="0"/>
              <a:t> is a holiday!! (MLK Day)</a:t>
            </a:r>
            <a:endParaRPr lang="en-US" sz="1800" dirty="0"/>
          </a:p>
        </p:txBody>
      </p:sp>
      <p:sp>
        <p:nvSpPr>
          <p:cNvPr id="3" name="Content Placeholder 2"/>
          <p:cNvSpPr>
            <a:spLocks noGrp="1"/>
          </p:cNvSpPr>
          <p:nvPr>
            <p:ph idx="1"/>
          </p:nvPr>
        </p:nvSpPr>
        <p:spPr>
          <a:xfrm>
            <a:off x="569343" y="1778930"/>
            <a:ext cx="10998680" cy="4351338"/>
          </a:xfrm>
        </p:spPr>
        <p:txBody>
          <a:bodyPr>
            <a:normAutofit/>
          </a:bodyPr>
          <a:lstStyle/>
          <a:p>
            <a:pPr>
              <a:lnSpc>
                <a:spcPct val="110000"/>
              </a:lnSpc>
            </a:pPr>
            <a:r>
              <a:rPr lang="en-US" sz="1800" dirty="0"/>
              <a:t>Open Data Policy—Managing Information as an Asset. </a:t>
            </a:r>
            <a:r>
              <a:rPr lang="en-US" sz="1800" i="1" dirty="0">
                <a:hlinkClick r:id="rId2"/>
              </a:rPr>
              <a:t>https://www.whitehouse.gov/sites/default/files/omb/memoranda/2013/m-13-13.pdf</a:t>
            </a:r>
            <a:endParaRPr lang="en-US" sz="1800" dirty="0"/>
          </a:p>
          <a:p>
            <a:pPr>
              <a:lnSpc>
                <a:spcPct val="110000"/>
              </a:lnSpc>
            </a:pPr>
            <a:r>
              <a:rPr lang="en-US" sz="1800" dirty="0"/>
              <a:t>Committee on Ensuring the Utility and Integrity of Research Data in a Digital Age (2009). “Promoting the Stewardship of Research Data” (Chap 4) in </a:t>
            </a:r>
            <a:r>
              <a:rPr lang="en-US" sz="1800" i="1" dirty="0"/>
              <a:t>Ensuring the Integrity, Accessibility, and Stewardship of Research Data in the Digital Age</a:t>
            </a:r>
            <a:r>
              <a:rPr lang="en-US" sz="1800" dirty="0"/>
              <a:t>. National Academies Press, Washington D.C. </a:t>
            </a:r>
            <a:r>
              <a:rPr lang="en-US" sz="1800" i="1" dirty="0">
                <a:hlinkClick r:id="rId3"/>
              </a:rPr>
              <a:t>http://www.nap.edu/catalog/12615/ensuring-the-integrity-accessibility-and-stewardship-of-research-data-in-the-digital-age</a:t>
            </a:r>
            <a:endParaRPr lang="en-US" sz="1800" dirty="0"/>
          </a:p>
          <a:p>
            <a:pPr>
              <a:lnSpc>
                <a:spcPct val="110000"/>
              </a:lnSpc>
            </a:pPr>
            <a:r>
              <a:rPr lang="en-US" sz="1800" dirty="0"/>
              <a:t>Choose a DMP to read from </a:t>
            </a:r>
            <a:r>
              <a:rPr lang="en-US" sz="1800" i="1" dirty="0">
                <a:hlinkClick r:id="rId4"/>
              </a:rPr>
              <a:t>https://dmptool.org/public_dmps</a:t>
            </a:r>
            <a:r>
              <a:rPr lang="en-US" sz="1800" dirty="0"/>
              <a:t>. NOTE: “They are not vetted for quality, completeness, or adherence to funder guidelines.”</a:t>
            </a:r>
          </a:p>
          <a:p>
            <a:pPr>
              <a:lnSpc>
                <a:spcPct val="110000"/>
              </a:lnSpc>
            </a:pPr>
            <a:r>
              <a:rPr lang="en-US" sz="1800" dirty="0"/>
              <a:t>If your research lab has an existing DMP bring it to class</a:t>
            </a:r>
          </a:p>
          <a:p>
            <a:endParaRPr lang="en-US" dirty="0"/>
          </a:p>
        </p:txBody>
      </p:sp>
      <p:sp>
        <p:nvSpPr>
          <p:cNvPr id="4" name="Rectangle 3"/>
          <p:cNvSpPr/>
          <p:nvPr/>
        </p:nvSpPr>
        <p:spPr>
          <a:xfrm>
            <a:off x="3619419" y="5567432"/>
            <a:ext cx="5490689" cy="425758"/>
          </a:xfrm>
          <a:prstGeom prst="rect">
            <a:avLst/>
          </a:prstGeom>
        </p:spPr>
        <p:txBody>
          <a:bodyPr wrap="none">
            <a:spAutoFit/>
          </a:bodyPr>
          <a:lstStyle/>
          <a:p>
            <a:pPr>
              <a:lnSpc>
                <a:spcPct val="110000"/>
              </a:lnSpc>
            </a:pPr>
            <a:r>
              <a:rPr lang="en-US" sz="2000" dirty="0" smtClean="0"/>
              <a:t>Read everything before Wednesday January 20</a:t>
            </a:r>
            <a:r>
              <a:rPr lang="en-US" sz="2000" baseline="30000" dirty="0" smtClean="0"/>
              <a:t>th</a:t>
            </a:r>
            <a:r>
              <a:rPr lang="en-US" sz="2000" dirty="0" smtClean="0"/>
              <a:t>!!!</a:t>
            </a:r>
            <a:endParaRPr lang="en-US" sz="2000" dirty="0"/>
          </a:p>
        </p:txBody>
      </p:sp>
    </p:spTree>
    <p:extLst>
      <p:ext uri="{BB962C8B-B14F-4D97-AF65-F5344CB8AC3E}">
        <p14:creationId xmlns:p14="http://schemas.microsoft.com/office/powerpoint/2010/main" val="2936625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 </a:t>
            </a:r>
            <a:r>
              <a:rPr lang="en-US" dirty="0"/>
              <a:t>M</a:t>
            </a:r>
            <a:r>
              <a:rPr lang="en-US" dirty="0"/>
              <a:t>anagement </a:t>
            </a:r>
            <a:r>
              <a:rPr lang="en-US" dirty="0"/>
              <a:t>N</a:t>
            </a:r>
            <a:r>
              <a:rPr lang="en-US" dirty="0"/>
              <a:t>ightmare</a:t>
            </a:r>
            <a:endParaRPr lang="en-US" dirty="0"/>
          </a:p>
        </p:txBody>
      </p:sp>
      <p:sp>
        <p:nvSpPr>
          <p:cNvPr id="5" name="Rectangle 4"/>
          <p:cNvSpPr/>
          <p:nvPr/>
        </p:nvSpPr>
        <p:spPr>
          <a:xfrm>
            <a:off x="5628229" y="6411524"/>
            <a:ext cx="3866609" cy="276999"/>
          </a:xfrm>
          <a:prstGeom prst="rect">
            <a:avLst/>
          </a:prstGeom>
        </p:spPr>
        <p:txBody>
          <a:bodyPr wrap="square">
            <a:spAutoFit/>
          </a:bodyPr>
          <a:lstStyle/>
          <a:p>
            <a:pPr algn="r"/>
            <a:r>
              <a:rPr lang="en-US" sz="1200" dirty="0">
                <a:solidFill>
                  <a:prstClr val="black">
                    <a:lumMod val="65000"/>
                    <a:lumOff val="35000"/>
                  </a:prstClr>
                </a:solidFill>
              </a:rPr>
              <a:t>https://www.youtube.com/watch?v=N2zK3sAtr-4</a:t>
            </a:r>
          </a:p>
        </p:txBody>
      </p:sp>
      <p:sp>
        <p:nvSpPr>
          <p:cNvPr id="6" name="TextBox 5"/>
          <p:cNvSpPr txBox="1"/>
          <p:nvPr/>
        </p:nvSpPr>
        <p:spPr>
          <a:xfrm>
            <a:off x="4390235" y="6176460"/>
            <a:ext cx="5104603" cy="276999"/>
          </a:xfrm>
          <a:prstGeom prst="rect">
            <a:avLst/>
          </a:prstGeom>
          <a:noFill/>
        </p:spPr>
        <p:txBody>
          <a:bodyPr wrap="none" rtlCol="0">
            <a:spAutoFit/>
          </a:bodyPr>
          <a:lstStyle/>
          <a:p>
            <a:pPr algn="r"/>
            <a:r>
              <a:rPr lang="en-US" sz="1200" dirty="0">
                <a:solidFill>
                  <a:prstClr val="black">
                    <a:lumMod val="65000"/>
                    <a:lumOff val="35000"/>
                  </a:prstClr>
                </a:solidFill>
              </a:rPr>
              <a:t>Karen Hanson, Alisa </a:t>
            </a:r>
            <a:r>
              <a:rPr lang="en-US" sz="1200" dirty="0" err="1">
                <a:solidFill>
                  <a:prstClr val="black">
                    <a:lumMod val="65000"/>
                    <a:lumOff val="35000"/>
                  </a:prstClr>
                </a:solidFill>
              </a:rPr>
              <a:t>Surkis</a:t>
            </a:r>
            <a:r>
              <a:rPr lang="en-US" sz="1200" dirty="0">
                <a:solidFill>
                  <a:prstClr val="black">
                    <a:lumMod val="65000"/>
                    <a:lumOff val="35000"/>
                  </a:prstClr>
                </a:solidFill>
              </a:rPr>
              <a:t>, and Karen </a:t>
            </a:r>
            <a:r>
              <a:rPr lang="en-US" sz="1200" dirty="0" err="1">
                <a:solidFill>
                  <a:prstClr val="black">
                    <a:lumMod val="65000"/>
                    <a:lumOff val="35000"/>
                  </a:prstClr>
                </a:solidFill>
              </a:rPr>
              <a:t>Yacobucci</a:t>
            </a:r>
            <a:r>
              <a:rPr lang="en-US" sz="1200" dirty="0">
                <a:solidFill>
                  <a:prstClr val="black">
                    <a:lumMod val="65000"/>
                    <a:lumOff val="35000"/>
                  </a:prstClr>
                </a:solidFill>
              </a:rPr>
              <a:t>, NYU Health Sciences Libraries</a:t>
            </a:r>
          </a:p>
        </p:txBody>
      </p:sp>
      <p:pic>
        <p:nvPicPr>
          <p:cNvPr id="1123" name="ShockwaveFlash1"/>
          <p:cNvPicPr preferRelativeResize="0">
            <a:picLocks noChangeArrowheads="1" noChangeShapeType="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2400" y="1409700"/>
            <a:ext cx="6794500" cy="4533900"/>
          </a:xfrm>
          <a:prstGeom prst="rect">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noFill/>
                <a:miter lim="800000"/>
                <a:headEnd/>
                <a:tailEnd/>
              </a14:hiddenLine>
            </a:ext>
          </a:extLst>
        </p:spPr>
      </p:pic>
    </p:spTree>
    <p:extLst>
      <p:ext uri="{BB962C8B-B14F-4D97-AF65-F5344CB8AC3E}">
        <p14:creationId xmlns:p14="http://schemas.microsoft.com/office/powerpoint/2010/main" val="2008817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1899811" y="1546768"/>
            <a:ext cx="7993117" cy="3648417"/>
          </a:xfrm>
        </p:spPr>
        <p:txBody>
          <a:bodyPr>
            <a:noAutofit/>
          </a:bodyPr>
          <a:lstStyle/>
          <a:p>
            <a:pPr>
              <a:buClr>
                <a:schemeClr val="accent1">
                  <a:lumMod val="75000"/>
                </a:schemeClr>
              </a:buClr>
              <a:buSzPct val="100000"/>
            </a:pPr>
            <a:r>
              <a:rPr lang="en-US" dirty="0" smtClean="0">
                <a:ea typeface="ＭＳ Ｐゴシック" pitchFamily="34" charset="-128"/>
              </a:rPr>
              <a:t>Manage your data for yourself: </a:t>
            </a:r>
          </a:p>
          <a:p>
            <a:pPr lvl="1">
              <a:buClr>
                <a:schemeClr val="accent1">
                  <a:lumMod val="75000"/>
                </a:schemeClr>
              </a:buClr>
              <a:buSzPct val="90000"/>
              <a:buFont typeface="Courier New" pitchFamily="49" charset="0"/>
              <a:buChar char="o"/>
            </a:pPr>
            <a:r>
              <a:rPr lang="en-US" dirty="0" smtClean="0">
                <a:ea typeface="ＭＳ Ｐゴシック" pitchFamily="34" charset="-128"/>
              </a:rPr>
              <a:t>Keep yourself organized – be able to find your files (data inputs, analytic scripts, outputs at various stages of the analytic process, </a:t>
            </a:r>
            <a:r>
              <a:rPr lang="en-US" dirty="0" err="1" smtClean="0">
                <a:ea typeface="ＭＳ Ｐゴシック" pitchFamily="34" charset="-128"/>
              </a:rPr>
              <a:t>etc</a:t>
            </a:r>
            <a:r>
              <a:rPr lang="en-US" dirty="0" smtClean="0">
                <a:ea typeface="ＭＳ Ｐゴシック" pitchFamily="34" charset="-128"/>
              </a:rPr>
              <a:t>) </a:t>
            </a:r>
            <a:endParaRPr lang="en-US" dirty="0">
              <a:ea typeface="ＭＳ Ｐゴシック" pitchFamily="34" charset="-128"/>
            </a:endParaRPr>
          </a:p>
          <a:p>
            <a:pPr lvl="1">
              <a:buClr>
                <a:schemeClr val="accent1">
                  <a:lumMod val="75000"/>
                </a:schemeClr>
              </a:buClr>
              <a:buSzPct val="90000"/>
              <a:buFont typeface="Courier New" pitchFamily="49" charset="0"/>
              <a:buChar char="o"/>
            </a:pPr>
            <a:r>
              <a:rPr lang="en-US" dirty="0">
                <a:ea typeface="ＭＳ Ｐゴシック" pitchFamily="34" charset="-128"/>
              </a:rPr>
              <a:t>T</a:t>
            </a:r>
            <a:r>
              <a:rPr lang="en-US" dirty="0" smtClean="0">
                <a:ea typeface="ＭＳ Ｐゴシック" pitchFamily="34" charset="-128"/>
              </a:rPr>
              <a:t>rack your science processes for reproducibility – be able to match up your outputs with exact inputs and transformations that produced them</a:t>
            </a:r>
          </a:p>
          <a:p>
            <a:pPr lvl="1">
              <a:buClr>
                <a:schemeClr val="accent1">
                  <a:lumMod val="75000"/>
                </a:schemeClr>
              </a:buClr>
              <a:buSzPct val="90000"/>
              <a:buFont typeface="Courier New" pitchFamily="49" charset="0"/>
              <a:buChar char="o"/>
            </a:pPr>
            <a:r>
              <a:rPr lang="en-US" dirty="0" smtClean="0">
                <a:ea typeface="ＭＳ Ｐゴシック" pitchFamily="34" charset="-128"/>
              </a:rPr>
              <a:t>Better control versions of data – identify easily versions that can be periodically purged</a:t>
            </a:r>
          </a:p>
          <a:p>
            <a:pPr lvl="1">
              <a:buClr>
                <a:schemeClr val="accent1">
                  <a:lumMod val="75000"/>
                </a:schemeClr>
              </a:buClr>
              <a:buSzPct val="90000"/>
              <a:buFont typeface="Courier New" pitchFamily="49" charset="0"/>
              <a:buChar char="o"/>
            </a:pPr>
            <a:r>
              <a:rPr lang="en-US" dirty="0" smtClean="0">
                <a:ea typeface="ＭＳ Ｐゴシック" pitchFamily="34" charset="-128"/>
              </a:rPr>
              <a:t>Quality control your data more efficiently</a:t>
            </a:r>
          </a:p>
          <a:p>
            <a:pPr marL="393192" lvl="1" indent="0">
              <a:buClr>
                <a:srgbClr val="177F8A"/>
              </a:buClr>
              <a:buNone/>
            </a:pPr>
            <a:endParaRPr lang="en-US" dirty="0">
              <a:ea typeface="ＭＳ Ｐゴシック" pitchFamily="34" charset="-128"/>
            </a:endParaRPr>
          </a:p>
        </p:txBody>
      </p:sp>
      <p:sp>
        <p:nvSpPr>
          <p:cNvPr id="13314" name="Title 1"/>
          <p:cNvSpPr>
            <a:spLocks noGrp="1"/>
          </p:cNvSpPr>
          <p:nvPr>
            <p:ph type="title"/>
          </p:nvPr>
        </p:nvSpPr>
        <p:spPr>
          <a:xfrm>
            <a:off x="1524000" y="378368"/>
            <a:ext cx="9144000" cy="934079"/>
          </a:xfrm>
        </p:spPr>
        <p:txBody>
          <a:bodyPr>
            <a:noAutofit/>
          </a:bodyPr>
          <a:lstStyle/>
          <a:p>
            <a:r>
              <a:rPr lang="en-US" dirty="0" smtClean="0">
                <a:ea typeface="ＭＳ Ｐゴシック" pitchFamily="34" charset="-128"/>
              </a:rPr>
              <a:t>Why Manage Data: </a:t>
            </a:r>
            <a:br>
              <a:rPr lang="en-US" dirty="0" smtClean="0">
                <a:ea typeface="ＭＳ Ｐゴシック" pitchFamily="34" charset="-128"/>
              </a:rPr>
            </a:br>
            <a:r>
              <a:rPr lang="en-US" dirty="0" smtClean="0">
                <a:ea typeface="ＭＳ Ｐゴシック" pitchFamily="34" charset="-128"/>
              </a:rPr>
              <a:t>Researcher Perspective</a:t>
            </a:r>
          </a:p>
        </p:txBody>
      </p:sp>
    </p:spTree>
    <p:extLst>
      <p:ext uri="{BB962C8B-B14F-4D97-AF65-F5344CB8AC3E}">
        <p14:creationId xmlns:p14="http://schemas.microsoft.com/office/powerpoint/2010/main" val="3297546366"/>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1899811" y="1575360"/>
            <a:ext cx="7993117" cy="3648417"/>
          </a:xfrm>
        </p:spPr>
        <p:txBody>
          <a:bodyPr>
            <a:noAutofit/>
          </a:bodyPr>
          <a:lstStyle/>
          <a:p>
            <a:pPr lvl="1">
              <a:buClr>
                <a:schemeClr val="accent1">
                  <a:lumMod val="75000"/>
                </a:schemeClr>
              </a:buClr>
              <a:buFont typeface="Arial" pitchFamily="34" charset="0"/>
              <a:buChar char="•"/>
            </a:pPr>
            <a:r>
              <a:rPr lang="en-US" sz="2400" dirty="0">
                <a:ea typeface="ＭＳ Ｐゴシック" pitchFamily="34" charset="-128"/>
              </a:rPr>
              <a:t>Make backups to avoid data loss</a:t>
            </a:r>
          </a:p>
          <a:p>
            <a:pPr lvl="1">
              <a:buClr>
                <a:schemeClr val="accent1">
                  <a:lumMod val="75000"/>
                </a:schemeClr>
              </a:buClr>
              <a:buFont typeface="Arial" pitchFamily="34" charset="0"/>
              <a:buChar char="•"/>
            </a:pPr>
            <a:r>
              <a:rPr lang="en-US" sz="2400" dirty="0">
                <a:ea typeface="ＭＳ Ｐゴシック" pitchFamily="34" charset="-128"/>
              </a:rPr>
              <a:t>Format your data for re-use (by yourself or others)</a:t>
            </a:r>
          </a:p>
          <a:p>
            <a:pPr lvl="1">
              <a:buClr>
                <a:schemeClr val="accent1">
                  <a:lumMod val="75000"/>
                </a:schemeClr>
              </a:buClr>
              <a:buFont typeface="Arial" pitchFamily="34" charset="0"/>
              <a:buChar char="•"/>
            </a:pPr>
            <a:r>
              <a:rPr lang="en-US" sz="2400" dirty="0">
                <a:ea typeface="ＭＳ Ｐゴシック" pitchFamily="34" charset="-128"/>
              </a:rPr>
              <a:t>Be prepared: Document your data for your own recollection, accountability, and re-use (by yourself or others) </a:t>
            </a:r>
          </a:p>
          <a:p>
            <a:pPr lvl="1">
              <a:buClr>
                <a:schemeClr val="accent1">
                  <a:lumMod val="75000"/>
                </a:schemeClr>
              </a:buClr>
              <a:buFont typeface="Arial" pitchFamily="34" charset="0"/>
              <a:buChar char="•"/>
            </a:pPr>
            <a:r>
              <a:rPr lang="en-US" sz="2400" dirty="0">
                <a:ea typeface="ＭＳ Ｐゴシック" pitchFamily="34" charset="-128"/>
              </a:rPr>
              <a:t>Prepare it to share it – gain credibility </a:t>
            </a:r>
          </a:p>
          <a:p>
            <a:pPr marL="393192" lvl="1" indent="0">
              <a:buClr>
                <a:schemeClr val="accent1">
                  <a:lumMod val="75000"/>
                </a:schemeClr>
              </a:buClr>
              <a:buNone/>
            </a:pPr>
            <a:r>
              <a:rPr lang="en-US" sz="2400" dirty="0">
                <a:ea typeface="ＭＳ Ｐゴシック" pitchFamily="34" charset="-128"/>
              </a:rPr>
              <a:t>    and recognition for your science efforts!</a:t>
            </a:r>
          </a:p>
          <a:p>
            <a:pPr marL="393192" lvl="1" indent="0">
              <a:buClr>
                <a:srgbClr val="177F8A"/>
              </a:buClr>
              <a:buNone/>
            </a:pPr>
            <a:endParaRPr lang="en-US" sz="2400" dirty="0">
              <a:ea typeface="ＭＳ Ｐゴシック" pitchFamily="34" charset="-128"/>
            </a:endParaRPr>
          </a:p>
        </p:txBody>
      </p:sp>
      <p:sp>
        <p:nvSpPr>
          <p:cNvPr id="13314" name="Title 1"/>
          <p:cNvSpPr>
            <a:spLocks noGrp="1"/>
          </p:cNvSpPr>
          <p:nvPr>
            <p:ph type="title"/>
          </p:nvPr>
        </p:nvSpPr>
        <p:spPr>
          <a:xfrm>
            <a:off x="1524000" y="494973"/>
            <a:ext cx="9144000" cy="701018"/>
          </a:xfrm>
        </p:spPr>
        <p:txBody>
          <a:bodyPr>
            <a:noAutofit/>
          </a:bodyPr>
          <a:lstStyle/>
          <a:p>
            <a:r>
              <a:rPr lang="en-US" dirty="0" smtClean="0">
                <a:ea typeface="ＭＳ Ｐゴシック" pitchFamily="34" charset="-128"/>
              </a:rPr>
              <a:t>Why Data Management: </a:t>
            </a:r>
            <a:br>
              <a:rPr lang="en-US" dirty="0" smtClean="0">
                <a:ea typeface="ＭＳ Ｐゴシック" pitchFamily="34" charset="-128"/>
              </a:rPr>
            </a:br>
            <a:r>
              <a:rPr lang="en-US" dirty="0" smtClean="0">
                <a:ea typeface="ＭＳ Ｐゴシック" pitchFamily="34" charset="-128"/>
              </a:rPr>
              <a:t>Researcher Perspective</a:t>
            </a:r>
          </a:p>
        </p:txBody>
      </p:sp>
      <p:pic>
        <p:nvPicPr>
          <p:cNvPr id="13316" name="Picture 4" descr="C:\Users\emcee\Desktop\UWW ResNe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6117" y="3650195"/>
            <a:ext cx="2066237" cy="2066237"/>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p:cNvSpPr txBox="1"/>
          <p:nvPr/>
        </p:nvSpPr>
        <p:spPr>
          <a:xfrm rot="16200000">
            <a:off x="8728575" y="4326024"/>
            <a:ext cx="2676102" cy="230832"/>
          </a:xfrm>
          <a:prstGeom prst="rect">
            <a:avLst/>
          </a:prstGeom>
          <a:noFill/>
        </p:spPr>
        <p:txBody>
          <a:bodyPr wrap="square" rtlCol="0">
            <a:spAutoFit/>
          </a:bodyPr>
          <a:lstStyle/>
          <a:p>
            <a:pPr defTabSz="457200" fontAlgn="base">
              <a:spcBef>
                <a:spcPct val="0"/>
              </a:spcBef>
              <a:spcAft>
                <a:spcPct val="0"/>
              </a:spcAft>
            </a:pPr>
            <a:r>
              <a:rPr lang="en-US" sz="900" dirty="0">
                <a:solidFill>
                  <a:prstClr val="white">
                    <a:lumMod val="75000"/>
                  </a:prstClr>
                </a:solidFill>
                <a:latin typeface="Arial" charset="0"/>
                <a:cs typeface="Arial" charset="0"/>
              </a:rPr>
              <a:t>CC image by UWW </a:t>
            </a:r>
            <a:r>
              <a:rPr lang="en-US" sz="900" dirty="0" err="1">
                <a:solidFill>
                  <a:prstClr val="white">
                    <a:lumMod val="75000"/>
                  </a:prstClr>
                </a:solidFill>
                <a:latin typeface="Arial" charset="0"/>
                <a:cs typeface="Arial" charset="0"/>
              </a:rPr>
              <a:t>ResNet</a:t>
            </a:r>
            <a:r>
              <a:rPr lang="en-US" sz="900" dirty="0">
                <a:solidFill>
                  <a:prstClr val="white">
                    <a:lumMod val="75000"/>
                  </a:prstClr>
                </a:solidFill>
                <a:latin typeface="Arial" charset="0"/>
                <a:cs typeface="Arial" charset="0"/>
              </a:rPr>
              <a:t> on Flickr</a:t>
            </a:r>
          </a:p>
        </p:txBody>
      </p:sp>
    </p:spTree>
    <p:extLst>
      <p:ext uri="{BB962C8B-B14F-4D97-AF65-F5344CB8AC3E}">
        <p14:creationId xmlns:p14="http://schemas.microsoft.com/office/powerpoint/2010/main" val="1012801770"/>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1843992" y="1543830"/>
            <a:ext cx="8332097" cy="4804407"/>
          </a:xfrm>
        </p:spPr>
        <p:txBody>
          <a:bodyPr>
            <a:noAutofit/>
          </a:bodyPr>
          <a:lstStyle/>
          <a:p>
            <a:pPr>
              <a:buClr>
                <a:schemeClr val="accent1">
                  <a:lumMod val="75000"/>
                </a:schemeClr>
              </a:buClr>
              <a:buSzPct val="100000"/>
            </a:pPr>
            <a:r>
              <a:rPr lang="en-US" dirty="0" smtClean="0">
                <a:ea typeface="ＭＳ Ｐゴシック" pitchFamily="34" charset="-128"/>
              </a:rPr>
              <a:t>Data is a valuable asset – it is expensive and time </a:t>
            </a:r>
            <a:r>
              <a:rPr lang="en-US" dirty="0">
                <a:ea typeface="ＭＳ Ｐゴシック" pitchFamily="34" charset="-128"/>
              </a:rPr>
              <a:t>consuming to collect </a:t>
            </a:r>
            <a:endParaRPr lang="en-US" dirty="0" smtClean="0">
              <a:ea typeface="ＭＳ Ｐゴシック" pitchFamily="34" charset="-128"/>
            </a:endParaRPr>
          </a:p>
          <a:p>
            <a:pPr>
              <a:buClr>
                <a:schemeClr val="accent1">
                  <a:lumMod val="75000"/>
                </a:schemeClr>
              </a:buClr>
            </a:pPr>
            <a:r>
              <a:rPr lang="en-US" dirty="0" smtClean="0">
                <a:ea typeface="ＭＳ Ｐゴシック" pitchFamily="34" charset="-128"/>
              </a:rPr>
              <a:t>Data should be managed to:</a:t>
            </a:r>
          </a:p>
          <a:p>
            <a:pPr lvl="1">
              <a:buClr>
                <a:schemeClr val="accent1">
                  <a:lumMod val="75000"/>
                </a:schemeClr>
              </a:buClr>
              <a:buSzPct val="90000"/>
              <a:buFont typeface="Courier New" pitchFamily="49" charset="0"/>
              <a:buChar char="o"/>
            </a:pPr>
            <a:r>
              <a:rPr lang="en-US" dirty="0">
                <a:ea typeface="ＭＳ Ｐゴシック" pitchFamily="34" charset="-128"/>
              </a:rPr>
              <a:t>m</a:t>
            </a:r>
            <a:r>
              <a:rPr lang="en-US" dirty="0" smtClean="0">
                <a:ea typeface="ＭＳ Ｐゴシック" pitchFamily="34" charset="-128"/>
              </a:rPr>
              <a:t>aximize </a:t>
            </a:r>
            <a:r>
              <a:rPr lang="en-US" dirty="0">
                <a:ea typeface="ＭＳ Ｐゴシック" pitchFamily="34" charset="-128"/>
              </a:rPr>
              <a:t>the effective use and value of data and information </a:t>
            </a:r>
            <a:r>
              <a:rPr lang="en-US" dirty="0" smtClean="0">
                <a:ea typeface="ＭＳ Ｐゴシック" pitchFamily="34" charset="-128"/>
              </a:rPr>
              <a:t>assets</a:t>
            </a:r>
          </a:p>
          <a:p>
            <a:pPr lvl="1">
              <a:buClr>
                <a:schemeClr val="accent1">
                  <a:lumMod val="75000"/>
                </a:schemeClr>
              </a:buClr>
              <a:buSzPct val="90000"/>
              <a:buFont typeface="Courier New" pitchFamily="49" charset="0"/>
              <a:buChar char="o"/>
            </a:pPr>
            <a:r>
              <a:rPr lang="en-US" dirty="0" smtClean="0">
                <a:ea typeface="ＭＳ Ｐゴシック" pitchFamily="34" charset="-128"/>
              </a:rPr>
              <a:t>continually </a:t>
            </a:r>
            <a:r>
              <a:rPr lang="en-US" dirty="0">
                <a:ea typeface="ＭＳ Ｐゴシック" pitchFamily="34" charset="-128"/>
              </a:rPr>
              <a:t>improve the quality </a:t>
            </a:r>
            <a:r>
              <a:rPr lang="en-US" dirty="0" smtClean="0">
                <a:ea typeface="ＭＳ Ｐゴシック" pitchFamily="34" charset="-128"/>
              </a:rPr>
              <a:t>including</a:t>
            </a:r>
            <a:r>
              <a:rPr lang="en-US" dirty="0">
                <a:ea typeface="ＭＳ Ｐゴシック" pitchFamily="34" charset="-128"/>
              </a:rPr>
              <a:t>: data accuracy, integrity, integration, timeliness of data capture and presentation, relevance and </a:t>
            </a:r>
            <a:r>
              <a:rPr lang="en-US" dirty="0" smtClean="0">
                <a:ea typeface="ＭＳ Ｐゴシック" pitchFamily="34" charset="-128"/>
              </a:rPr>
              <a:t>usefulness</a:t>
            </a:r>
          </a:p>
          <a:p>
            <a:pPr lvl="1">
              <a:buClr>
                <a:schemeClr val="accent1">
                  <a:lumMod val="75000"/>
                </a:schemeClr>
              </a:buClr>
              <a:buSzPct val="90000"/>
              <a:buFont typeface="Courier New" pitchFamily="49" charset="0"/>
              <a:buChar char="o"/>
            </a:pPr>
            <a:r>
              <a:rPr lang="en-US" dirty="0">
                <a:ea typeface="ＭＳ Ｐゴシック" pitchFamily="34" charset="-128"/>
              </a:rPr>
              <a:t>e</a:t>
            </a:r>
            <a:r>
              <a:rPr lang="en-US" dirty="0" smtClean="0">
                <a:ea typeface="ＭＳ Ｐゴシック" pitchFamily="34" charset="-128"/>
              </a:rPr>
              <a:t>nsure </a:t>
            </a:r>
            <a:r>
              <a:rPr lang="en-US" dirty="0">
                <a:ea typeface="ＭＳ Ｐゴシック" pitchFamily="34" charset="-128"/>
              </a:rPr>
              <a:t>appropriate use of data and </a:t>
            </a:r>
            <a:r>
              <a:rPr lang="en-US" dirty="0" smtClean="0">
                <a:ea typeface="ＭＳ Ｐゴシック" pitchFamily="34" charset="-128"/>
              </a:rPr>
              <a:t>information</a:t>
            </a:r>
          </a:p>
          <a:p>
            <a:pPr lvl="1">
              <a:buClr>
                <a:schemeClr val="accent1">
                  <a:lumMod val="75000"/>
                </a:schemeClr>
              </a:buClr>
              <a:buSzPct val="90000"/>
              <a:buFont typeface="Courier New" pitchFamily="49" charset="0"/>
              <a:buChar char="o"/>
            </a:pPr>
            <a:r>
              <a:rPr lang="en-US" dirty="0" smtClean="0">
                <a:ea typeface="ＭＳ Ｐゴシック" pitchFamily="34" charset="-128"/>
              </a:rPr>
              <a:t>facilitate </a:t>
            </a:r>
            <a:r>
              <a:rPr lang="en-US" dirty="0">
                <a:ea typeface="ＭＳ Ｐゴシック" pitchFamily="34" charset="-128"/>
              </a:rPr>
              <a:t>data </a:t>
            </a:r>
            <a:r>
              <a:rPr lang="en-US" dirty="0" smtClean="0">
                <a:ea typeface="ＭＳ Ｐゴシック" pitchFamily="34" charset="-128"/>
              </a:rPr>
              <a:t>sharing</a:t>
            </a:r>
          </a:p>
          <a:p>
            <a:pPr lvl="1">
              <a:buClr>
                <a:schemeClr val="accent1">
                  <a:lumMod val="75000"/>
                </a:schemeClr>
              </a:buClr>
              <a:buSzPct val="90000"/>
              <a:buFont typeface="Courier New" pitchFamily="49" charset="0"/>
              <a:buChar char="o"/>
            </a:pPr>
            <a:r>
              <a:rPr lang="en-US" dirty="0" smtClean="0">
                <a:ea typeface="ＭＳ Ｐゴシック" pitchFamily="34" charset="-128"/>
              </a:rPr>
              <a:t>ensure </a:t>
            </a:r>
            <a:r>
              <a:rPr lang="en-US" dirty="0">
                <a:ea typeface="ＭＳ Ｐゴシック" pitchFamily="34" charset="-128"/>
              </a:rPr>
              <a:t>sustainability and accessibility in long term for </a:t>
            </a:r>
            <a:r>
              <a:rPr lang="en-US" dirty="0" smtClean="0">
                <a:ea typeface="ＭＳ Ｐゴシック" pitchFamily="34" charset="-128"/>
              </a:rPr>
              <a:t>re</a:t>
            </a:r>
            <a:r>
              <a:rPr lang="en-US" dirty="0">
                <a:ea typeface="ＭＳ Ｐゴシック" pitchFamily="34" charset="-128"/>
              </a:rPr>
              <a:t>-use in science</a:t>
            </a:r>
          </a:p>
          <a:p>
            <a:pPr marL="109728" indent="0">
              <a:buClr>
                <a:srgbClr val="177F8A"/>
              </a:buClr>
              <a:buNone/>
            </a:pPr>
            <a:endParaRPr lang="en-US" dirty="0">
              <a:ea typeface="ＭＳ Ｐゴシック" pitchFamily="34" charset="-128"/>
            </a:endParaRPr>
          </a:p>
          <a:p>
            <a:pPr marL="109728" indent="0">
              <a:buClr>
                <a:srgbClr val="177F8A"/>
              </a:buClr>
              <a:buNone/>
            </a:pPr>
            <a:endParaRPr lang="en-US" dirty="0" smtClean="0">
              <a:ea typeface="ＭＳ Ｐゴシック" pitchFamily="34" charset="-128"/>
            </a:endParaRPr>
          </a:p>
          <a:p>
            <a:pPr marL="109728" indent="0">
              <a:buClr>
                <a:srgbClr val="177F8A"/>
              </a:buClr>
              <a:buSzPct val="100000"/>
              <a:buNone/>
            </a:pPr>
            <a:endParaRPr lang="en-US" dirty="0" smtClean="0">
              <a:ea typeface="ＭＳ Ｐゴシック" pitchFamily="34" charset="-128"/>
            </a:endParaRPr>
          </a:p>
        </p:txBody>
      </p:sp>
      <p:sp>
        <p:nvSpPr>
          <p:cNvPr id="13314" name="Title 1"/>
          <p:cNvSpPr>
            <a:spLocks noGrp="1"/>
          </p:cNvSpPr>
          <p:nvPr>
            <p:ph type="title"/>
          </p:nvPr>
        </p:nvSpPr>
        <p:spPr>
          <a:xfrm>
            <a:off x="1524000" y="506607"/>
            <a:ext cx="9144000" cy="701018"/>
          </a:xfrm>
        </p:spPr>
        <p:txBody>
          <a:bodyPr>
            <a:noAutofit/>
          </a:bodyPr>
          <a:lstStyle/>
          <a:p>
            <a:r>
              <a:rPr lang="en-US" dirty="0" smtClean="0">
                <a:ea typeface="ＭＳ Ｐゴシック" pitchFamily="34" charset="-128"/>
              </a:rPr>
              <a:t>Why Data Management: </a:t>
            </a:r>
            <a:br>
              <a:rPr lang="en-US" dirty="0" smtClean="0">
                <a:ea typeface="ＭＳ Ｐゴシック" pitchFamily="34" charset="-128"/>
              </a:rPr>
            </a:br>
            <a:r>
              <a:rPr lang="en-US" dirty="0" smtClean="0">
                <a:ea typeface="ＭＳ Ｐゴシック" pitchFamily="34" charset="-128"/>
              </a:rPr>
              <a:t>Foundation to Advance Science </a:t>
            </a:r>
          </a:p>
        </p:txBody>
      </p:sp>
    </p:spTree>
    <p:extLst>
      <p:ext uri="{BB962C8B-B14F-4D97-AF65-F5344CB8AC3E}">
        <p14:creationId xmlns:p14="http://schemas.microsoft.com/office/powerpoint/2010/main" val="2978023389"/>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3" name="Rectangle 7"/>
          <p:cNvSpPr>
            <a:spLocks noGrp="1" noRot="1" noChangeArrowheads="1"/>
          </p:cNvSpPr>
          <p:nvPr>
            <p:ph type="title"/>
          </p:nvPr>
        </p:nvSpPr>
        <p:spPr>
          <a:xfrm>
            <a:off x="1828800" y="327188"/>
            <a:ext cx="8534400" cy="1143000"/>
          </a:xfrm>
        </p:spPr>
        <p:txBody>
          <a:bodyPr>
            <a:noAutofit/>
          </a:bodyPr>
          <a:lstStyle/>
          <a:p>
            <a:pPr algn="ctr">
              <a:defRPr/>
            </a:pPr>
            <a:r>
              <a:rPr lang="en-US" sz="3600" dirty="0">
                <a:solidFill>
                  <a:schemeClr val="accent1">
                    <a:lumMod val="75000"/>
                  </a:schemeClr>
                </a:solidFill>
                <a:effectLst/>
              </a:rPr>
              <a:t>Well managed, publically accessible data is important: why?</a:t>
            </a:r>
          </a:p>
        </p:txBody>
      </p:sp>
      <p:sp>
        <p:nvSpPr>
          <p:cNvPr id="1040387" name="Rectangle 3"/>
          <p:cNvSpPr>
            <a:spLocks noGrp="1" noChangeArrowheads="1"/>
          </p:cNvSpPr>
          <p:nvPr>
            <p:ph idx="1"/>
          </p:nvPr>
        </p:nvSpPr>
        <p:spPr>
          <a:xfrm>
            <a:off x="1981200" y="1732555"/>
            <a:ext cx="8229600" cy="4525963"/>
          </a:xfrm>
        </p:spPr>
        <p:txBody>
          <a:bodyPr>
            <a:normAutofit/>
          </a:bodyPr>
          <a:lstStyle/>
          <a:p>
            <a:pPr marL="109728" indent="0">
              <a:lnSpc>
                <a:spcPct val="80000"/>
              </a:lnSpc>
              <a:buClr>
                <a:schemeClr val="accent1">
                  <a:lumMod val="75000"/>
                </a:schemeClr>
              </a:buClr>
              <a:buSzPct val="95000"/>
              <a:buNone/>
              <a:defRPr/>
            </a:pPr>
            <a:r>
              <a:rPr lang="en-US" dirty="0" smtClean="0"/>
              <a:t>Here are a few reasons (from the UK Data Archive):</a:t>
            </a:r>
          </a:p>
          <a:p>
            <a:pPr marL="109728" indent="0">
              <a:lnSpc>
                <a:spcPct val="80000"/>
              </a:lnSpc>
              <a:buClr>
                <a:schemeClr val="accent1">
                  <a:lumMod val="75000"/>
                </a:schemeClr>
              </a:buClr>
              <a:buSzPct val="95000"/>
              <a:buNone/>
              <a:defRPr/>
            </a:pPr>
            <a:endParaRPr lang="en-US" dirty="0" smtClean="0"/>
          </a:p>
          <a:p>
            <a:pPr eaLnBrk="1" hangingPunct="1">
              <a:lnSpc>
                <a:spcPct val="80000"/>
              </a:lnSpc>
              <a:buClr>
                <a:schemeClr val="accent1">
                  <a:lumMod val="75000"/>
                </a:schemeClr>
              </a:buClr>
              <a:buSzPct val="100000"/>
              <a:defRPr/>
            </a:pPr>
            <a:r>
              <a:rPr lang="en-US" dirty="0" smtClean="0"/>
              <a:t>Increases the impact and visibility of research </a:t>
            </a:r>
          </a:p>
          <a:p>
            <a:pPr eaLnBrk="1" hangingPunct="1">
              <a:lnSpc>
                <a:spcPct val="80000"/>
              </a:lnSpc>
              <a:buClr>
                <a:schemeClr val="accent1">
                  <a:lumMod val="75000"/>
                </a:schemeClr>
              </a:buClr>
              <a:buSzPct val="100000"/>
              <a:defRPr/>
            </a:pPr>
            <a:r>
              <a:rPr lang="en-US" dirty="0" smtClean="0"/>
              <a:t>Promotes innovation and potential new data uses</a:t>
            </a:r>
          </a:p>
          <a:p>
            <a:pPr eaLnBrk="1" hangingPunct="1">
              <a:lnSpc>
                <a:spcPct val="80000"/>
              </a:lnSpc>
              <a:buClr>
                <a:schemeClr val="accent1">
                  <a:lumMod val="75000"/>
                </a:schemeClr>
              </a:buClr>
              <a:buSzPct val="100000"/>
              <a:defRPr/>
            </a:pPr>
            <a:r>
              <a:rPr lang="en-US" dirty="0" smtClean="0"/>
              <a:t>Leads to new collaborations between data users and creators</a:t>
            </a:r>
          </a:p>
          <a:p>
            <a:pPr eaLnBrk="1" hangingPunct="1">
              <a:lnSpc>
                <a:spcPct val="80000"/>
              </a:lnSpc>
              <a:buClr>
                <a:schemeClr val="accent1">
                  <a:lumMod val="75000"/>
                </a:schemeClr>
              </a:buClr>
              <a:buSzPct val="100000"/>
              <a:defRPr/>
            </a:pPr>
            <a:r>
              <a:rPr lang="en-US" dirty="0" smtClean="0"/>
              <a:t>Maximizes transparency and accountability</a:t>
            </a:r>
          </a:p>
          <a:p>
            <a:pPr eaLnBrk="1" hangingPunct="1">
              <a:lnSpc>
                <a:spcPct val="80000"/>
              </a:lnSpc>
              <a:buClr>
                <a:schemeClr val="accent1">
                  <a:lumMod val="75000"/>
                </a:schemeClr>
              </a:buClr>
              <a:buSzPct val="100000"/>
              <a:defRPr/>
            </a:pPr>
            <a:r>
              <a:rPr lang="en-US" dirty="0" smtClean="0"/>
              <a:t>Enables scrutiny of research findings</a:t>
            </a:r>
          </a:p>
          <a:p>
            <a:pPr eaLnBrk="1" hangingPunct="1">
              <a:lnSpc>
                <a:spcPct val="80000"/>
              </a:lnSpc>
              <a:buClr>
                <a:schemeClr val="accent1">
                  <a:lumMod val="75000"/>
                </a:schemeClr>
              </a:buClr>
              <a:buSzPct val="100000"/>
              <a:defRPr/>
            </a:pPr>
            <a:r>
              <a:rPr lang="en-US" dirty="0" smtClean="0"/>
              <a:t>Encourages improvement and validation of research methods</a:t>
            </a:r>
          </a:p>
          <a:p>
            <a:pPr eaLnBrk="1" hangingPunct="1">
              <a:lnSpc>
                <a:spcPct val="80000"/>
              </a:lnSpc>
              <a:buClr>
                <a:schemeClr val="accent1">
                  <a:lumMod val="75000"/>
                </a:schemeClr>
              </a:buClr>
              <a:buSzPct val="100000"/>
              <a:defRPr/>
            </a:pPr>
            <a:r>
              <a:rPr lang="en-US" dirty="0" smtClean="0"/>
              <a:t>Reduces cost of duplicating data collection</a:t>
            </a:r>
          </a:p>
          <a:p>
            <a:pPr eaLnBrk="1" hangingPunct="1">
              <a:lnSpc>
                <a:spcPct val="80000"/>
              </a:lnSpc>
              <a:buClr>
                <a:schemeClr val="accent1">
                  <a:lumMod val="75000"/>
                </a:schemeClr>
              </a:buClr>
              <a:buSzPct val="100000"/>
              <a:defRPr/>
            </a:pPr>
            <a:r>
              <a:rPr lang="en-US" dirty="0" smtClean="0"/>
              <a:t>Provides important resources for education and training</a:t>
            </a:r>
          </a:p>
          <a:p>
            <a:pPr eaLnBrk="1" hangingPunct="1">
              <a:lnSpc>
                <a:spcPct val="80000"/>
              </a:lnSpc>
              <a:buClr>
                <a:schemeClr val="accent1">
                  <a:lumMod val="75000"/>
                </a:schemeClr>
              </a:buClr>
              <a:buSzPct val="95000"/>
              <a:defRPr/>
            </a:pPr>
            <a:endParaRPr lang="en-US" dirty="0" smtClean="0"/>
          </a:p>
          <a:p>
            <a:pPr eaLnBrk="1" hangingPunct="1">
              <a:lnSpc>
                <a:spcPct val="80000"/>
              </a:lnSpc>
              <a:buClr>
                <a:schemeClr val="accent1">
                  <a:lumMod val="75000"/>
                </a:schemeClr>
              </a:buClr>
              <a:buSzPct val="95000"/>
              <a:defRPr/>
            </a:pPr>
            <a:endParaRPr lang="en-US" dirty="0" smtClean="0"/>
          </a:p>
        </p:txBody>
      </p:sp>
    </p:spTree>
    <p:extLst>
      <p:ext uri="{BB962C8B-B14F-4D97-AF65-F5344CB8AC3E}">
        <p14:creationId xmlns:p14="http://schemas.microsoft.com/office/powerpoint/2010/main" val="2934542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Title 1"/>
          <p:cNvSpPr>
            <a:spLocks noGrp="1"/>
          </p:cNvSpPr>
          <p:nvPr>
            <p:ph type="title"/>
          </p:nvPr>
        </p:nvSpPr>
        <p:spPr>
          <a:xfrm>
            <a:off x="2002685" y="2221506"/>
            <a:ext cx="3962400" cy="1600200"/>
          </a:xfrm>
        </p:spPr>
        <p:txBody>
          <a:bodyPr/>
          <a:lstStyle/>
          <a:p>
            <a:pPr algn="ctr"/>
            <a:r>
              <a:rPr lang="ja-JP" altLang="en-US" sz="2000" dirty="0">
                <a:latin typeface="Arial" charset="0"/>
                <a:cs typeface="Arial" charset="0"/>
              </a:rPr>
              <a:t>“</a:t>
            </a:r>
            <a:r>
              <a:rPr lang="en-US" altLang="ja-JP" sz="2000" dirty="0">
                <a:latin typeface="Arial" charset="0"/>
                <a:cs typeface="Arial" charset="0"/>
              </a:rPr>
              <a:t>Planet hidden in Hubble archives</a:t>
            </a:r>
            <a:r>
              <a:rPr lang="ja-JP" altLang="en-US" sz="2000" dirty="0">
                <a:latin typeface="Arial" charset="0"/>
                <a:cs typeface="Arial" charset="0"/>
              </a:rPr>
              <a:t>”</a:t>
            </a:r>
            <a:r>
              <a:rPr lang="en-US" altLang="ja-JP" sz="2000" dirty="0">
                <a:latin typeface="Arial" charset="0"/>
                <a:cs typeface="Arial" charset="0"/>
              </a:rPr>
              <a:t> </a:t>
            </a:r>
            <a:r>
              <a:rPr lang="en-US" altLang="ja-JP" sz="2000" i="1" dirty="0">
                <a:latin typeface="Arial" charset="0"/>
                <a:cs typeface="Arial" charset="0"/>
              </a:rPr>
              <a:t>Science News </a:t>
            </a:r>
            <a:br>
              <a:rPr lang="en-US" altLang="ja-JP" sz="2000" i="1" dirty="0">
                <a:latin typeface="Arial" charset="0"/>
                <a:cs typeface="Arial" charset="0"/>
              </a:rPr>
            </a:br>
            <a:r>
              <a:rPr lang="en-US" altLang="ja-JP" sz="2000" dirty="0">
                <a:latin typeface="Arial" charset="0"/>
                <a:cs typeface="Arial" charset="0"/>
              </a:rPr>
              <a:t>(Feb. 27, 2009)</a:t>
            </a:r>
            <a:r>
              <a:rPr lang="en-US" altLang="ja-JP" sz="2400" dirty="0">
                <a:latin typeface="Arial" charset="0"/>
                <a:cs typeface="Arial" charset="0"/>
              </a:rPr>
              <a:t/>
            </a:r>
            <a:br>
              <a:rPr lang="en-US" altLang="ja-JP" sz="2400" dirty="0">
                <a:latin typeface="Arial" charset="0"/>
                <a:cs typeface="Arial" charset="0"/>
              </a:rPr>
            </a:br>
            <a:endParaRPr lang="en-US" sz="2400" dirty="0">
              <a:latin typeface="Arial" charset="0"/>
              <a:cs typeface="Arial" charset="0"/>
            </a:endParaRPr>
          </a:p>
        </p:txBody>
      </p:sp>
      <p:sp>
        <p:nvSpPr>
          <p:cNvPr id="49154" name="Content Placeholder 2"/>
          <p:cNvSpPr>
            <a:spLocks noGrp="1"/>
          </p:cNvSpPr>
          <p:nvPr>
            <p:ph idx="1"/>
          </p:nvPr>
        </p:nvSpPr>
        <p:spPr>
          <a:xfrm>
            <a:off x="1607730" y="1052971"/>
            <a:ext cx="8839200" cy="6321425"/>
          </a:xfrm>
        </p:spPr>
        <p:txBody>
          <a:bodyPr>
            <a:normAutofit/>
          </a:bodyPr>
          <a:lstStyle/>
          <a:p>
            <a:pPr marL="109728" indent="0">
              <a:buNone/>
            </a:pPr>
            <a:r>
              <a:rPr lang="en-US" sz="1600" dirty="0">
                <a:latin typeface="Arial" charset="0"/>
                <a:cs typeface="Arial" charset="0"/>
              </a:rPr>
              <a:t>A new image processing technique reveals something not before seen in this Hubble Space Telescope image taken 11 years ago: A faint planet (arrows), the outermost of three discovered with ground-based telescopes last year around the young star HR 8799.D. </a:t>
            </a:r>
            <a:r>
              <a:rPr lang="en-US" sz="1600" dirty="0" err="1">
                <a:latin typeface="Arial" charset="0"/>
                <a:cs typeface="Arial" charset="0"/>
              </a:rPr>
              <a:t>Lafrenière</a:t>
            </a:r>
            <a:r>
              <a:rPr lang="en-US" sz="1600" dirty="0">
                <a:latin typeface="Arial" charset="0"/>
                <a:cs typeface="Arial" charset="0"/>
              </a:rPr>
              <a:t> et al., Astrophysical Journal Letters</a:t>
            </a:r>
          </a:p>
          <a:p>
            <a:endParaRPr lang="en-US" sz="1600" dirty="0">
              <a:latin typeface="Arial" charset="0"/>
              <a:cs typeface="Arial" charset="0"/>
            </a:endParaRPr>
          </a:p>
          <a:p>
            <a:endParaRPr lang="en-US" sz="1600" dirty="0">
              <a:latin typeface="Arial" charset="0"/>
              <a:cs typeface="Arial" charset="0"/>
            </a:endParaRPr>
          </a:p>
          <a:p>
            <a:endParaRPr lang="en-US" sz="1600" dirty="0">
              <a:latin typeface="Arial" charset="0"/>
              <a:cs typeface="Arial" charset="0"/>
            </a:endParaRPr>
          </a:p>
        </p:txBody>
      </p:sp>
      <p:pic>
        <p:nvPicPr>
          <p:cNvPr id="49155" name="Picture 3" descr="Hubble.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3304" y="2027235"/>
            <a:ext cx="3513138" cy="175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9156" name="TextBox 4"/>
          <p:cNvSpPr txBox="1">
            <a:spLocks noChangeArrowheads="1"/>
          </p:cNvSpPr>
          <p:nvPr/>
        </p:nvSpPr>
        <p:spPr bwMode="auto">
          <a:xfrm>
            <a:off x="1774085" y="3611039"/>
            <a:ext cx="8382000" cy="2831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4000">
                <a:solidFill>
                  <a:schemeClr val="tx1"/>
                </a:solidFill>
                <a:latin typeface="Arial" charset="0"/>
                <a:ea typeface="ＭＳ Ｐゴシック" charset="0"/>
                <a:cs typeface="ＭＳ Ｐゴシック" charset="0"/>
              </a:defRPr>
            </a:lvl1pPr>
            <a:lvl2pPr marL="742950" indent="-285750">
              <a:defRPr sz="4000">
                <a:solidFill>
                  <a:schemeClr val="tx1"/>
                </a:solidFill>
                <a:latin typeface="Arial" charset="0"/>
                <a:ea typeface="ＭＳ Ｐゴシック" charset="0"/>
              </a:defRPr>
            </a:lvl2pPr>
            <a:lvl3pPr marL="1143000" indent="-228600">
              <a:defRPr sz="4000">
                <a:solidFill>
                  <a:schemeClr val="tx1"/>
                </a:solidFill>
                <a:latin typeface="Arial" charset="0"/>
                <a:ea typeface="ＭＳ Ｐゴシック" charset="0"/>
              </a:defRPr>
            </a:lvl3pPr>
            <a:lvl4pPr marL="1600200" indent="-228600">
              <a:defRPr sz="4000">
                <a:solidFill>
                  <a:schemeClr val="tx1"/>
                </a:solidFill>
                <a:latin typeface="Arial" charset="0"/>
                <a:ea typeface="ＭＳ Ｐゴシック" charset="0"/>
              </a:defRPr>
            </a:lvl4pPr>
            <a:lvl5pPr marL="2057400" indent="-228600">
              <a:defRPr sz="4000">
                <a:solidFill>
                  <a:schemeClr val="tx1"/>
                </a:solidFill>
                <a:latin typeface="Arial" charset="0"/>
                <a:ea typeface="ＭＳ Ｐゴシック" charset="0"/>
              </a:defRPr>
            </a:lvl5pPr>
            <a:lvl6pPr marL="2514600" indent="-228600" eaLnBrk="0" fontAlgn="base" hangingPunct="0">
              <a:spcBef>
                <a:spcPct val="0"/>
              </a:spcBef>
              <a:spcAft>
                <a:spcPct val="0"/>
              </a:spcAft>
              <a:defRPr sz="4000">
                <a:solidFill>
                  <a:schemeClr val="tx1"/>
                </a:solidFill>
                <a:latin typeface="Arial" charset="0"/>
                <a:ea typeface="ＭＳ Ｐゴシック" charset="0"/>
              </a:defRPr>
            </a:lvl6pPr>
            <a:lvl7pPr marL="2971800" indent="-228600" eaLnBrk="0" fontAlgn="base" hangingPunct="0">
              <a:spcBef>
                <a:spcPct val="0"/>
              </a:spcBef>
              <a:spcAft>
                <a:spcPct val="0"/>
              </a:spcAft>
              <a:defRPr sz="4000">
                <a:solidFill>
                  <a:schemeClr val="tx1"/>
                </a:solidFill>
                <a:latin typeface="Arial" charset="0"/>
                <a:ea typeface="ＭＳ Ｐゴシック" charset="0"/>
              </a:defRPr>
            </a:lvl7pPr>
            <a:lvl8pPr marL="3429000" indent="-228600" eaLnBrk="0" fontAlgn="base" hangingPunct="0">
              <a:spcBef>
                <a:spcPct val="0"/>
              </a:spcBef>
              <a:spcAft>
                <a:spcPct val="0"/>
              </a:spcAft>
              <a:defRPr sz="4000">
                <a:solidFill>
                  <a:schemeClr val="tx1"/>
                </a:solidFill>
                <a:latin typeface="Arial" charset="0"/>
                <a:ea typeface="ＭＳ Ｐゴシック" charset="0"/>
              </a:defRPr>
            </a:lvl8pPr>
            <a:lvl9pPr marL="3886200" indent="-228600" eaLnBrk="0" fontAlgn="base" hangingPunct="0">
              <a:spcBef>
                <a:spcPct val="0"/>
              </a:spcBef>
              <a:spcAft>
                <a:spcPct val="0"/>
              </a:spcAft>
              <a:defRPr sz="4000">
                <a:solidFill>
                  <a:schemeClr val="tx1"/>
                </a:solidFill>
                <a:latin typeface="Arial" charset="0"/>
                <a:ea typeface="ＭＳ Ｐゴシック" charset="0"/>
              </a:defRPr>
            </a:lvl9pPr>
          </a:lstStyle>
          <a:p>
            <a:pPr defTabSz="457200" fontAlgn="base">
              <a:spcBef>
                <a:spcPct val="0"/>
              </a:spcBef>
              <a:spcAft>
                <a:spcPct val="0"/>
              </a:spcAft>
            </a:pPr>
            <a:endParaRPr lang="en-US" sz="1600" dirty="0">
              <a:solidFill>
                <a:srgbClr val="000000"/>
              </a:solidFill>
              <a:cs typeface="Arial" charset="0"/>
            </a:endParaRPr>
          </a:p>
          <a:p>
            <a:pPr defTabSz="457200" fontAlgn="base">
              <a:spcBef>
                <a:spcPct val="0"/>
              </a:spcBef>
              <a:spcAft>
                <a:spcPct val="0"/>
              </a:spcAft>
            </a:pPr>
            <a:r>
              <a:rPr lang="ja-JP" altLang="en-US" sz="1600" b="1" dirty="0">
                <a:solidFill>
                  <a:srgbClr val="000000"/>
                </a:solidFill>
                <a:cs typeface="Arial" charset="0"/>
              </a:rPr>
              <a:t>“</a:t>
            </a:r>
            <a:r>
              <a:rPr lang="en-US" altLang="ja-JP" sz="1600" b="1" dirty="0">
                <a:solidFill>
                  <a:srgbClr val="000000"/>
                </a:solidFill>
                <a:cs typeface="Arial" charset="0"/>
              </a:rPr>
              <a:t>The first thing it tells you is </a:t>
            </a:r>
            <a:r>
              <a:rPr lang="en-US" altLang="ja-JP" sz="1600" b="1" u="sng" dirty="0">
                <a:solidFill>
                  <a:srgbClr val="000000"/>
                </a:solidFill>
                <a:cs typeface="Arial" charset="0"/>
              </a:rPr>
              <a:t>how valuable maintaining long-term archives can be</a:t>
            </a:r>
            <a:r>
              <a:rPr lang="en-US" altLang="ja-JP" sz="1600" b="1" dirty="0">
                <a:solidFill>
                  <a:srgbClr val="000000"/>
                </a:solidFill>
                <a:cs typeface="Arial" charset="0"/>
              </a:rPr>
              <a:t>. Here is a major discovery that’s been lurking in the data for about 10 years!</a:t>
            </a:r>
            <a:r>
              <a:rPr lang="ja-JP" altLang="en-US" sz="1600" b="1" dirty="0">
                <a:solidFill>
                  <a:srgbClr val="000000"/>
                </a:solidFill>
                <a:cs typeface="Arial" charset="0"/>
              </a:rPr>
              <a:t>”</a:t>
            </a:r>
            <a:r>
              <a:rPr lang="en-US" altLang="ja-JP" sz="1600" b="1" dirty="0">
                <a:solidFill>
                  <a:srgbClr val="000000"/>
                </a:solidFill>
                <a:cs typeface="Arial" charset="0"/>
              </a:rPr>
              <a:t> </a:t>
            </a:r>
            <a:r>
              <a:rPr lang="en-US" altLang="ja-JP" sz="1600" dirty="0">
                <a:solidFill>
                  <a:srgbClr val="000000"/>
                </a:solidFill>
                <a:cs typeface="Arial" charset="0"/>
              </a:rPr>
              <a:t>comments Matt Mountain, director of the Space Telescope Science Institute in Baltimore, which operates Hubble.</a:t>
            </a:r>
          </a:p>
          <a:p>
            <a:pPr defTabSz="457200" fontAlgn="base">
              <a:spcBef>
                <a:spcPct val="0"/>
              </a:spcBef>
              <a:spcAft>
                <a:spcPct val="0"/>
              </a:spcAft>
            </a:pPr>
            <a:endParaRPr lang="en-US" sz="1600" dirty="0">
              <a:solidFill>
                <a:srgbClr val="000000"/>
              </a:solidFill>
              <a:cs typeface="Arial" charset="0"/>
            </a:endParaRPr>
          </a:p>
          <a:p>
            <a:pPr defTabSz="457200" fontAlgn="base">
              <a:spcBef>
                <a:spcPct val="0"/>
              </a:spcBef>
              <a:spcAft>
                <a:spcPct val="0"/>
              </a:spcAft>
            </a:pPr>
            <a:r>
              <a:rPr lang="ja-JP" altLang="en-US" sz="1600" dirty="0">
                <a:solidFill>
                  <a:srgbClr val="000000"/>
                </a:solidFill>
                <a:cs typeface="Arial" charset="0"/>
              </a:rPr>
              <a:t>“</a:t>
            </a:r>
            <a:r>
              <a:rPr lang="en-US" altLang="ja-JP" sz="1600" dirty="0">
                <a:solidFill>
                  <a:srgbClr val="000000"/>
                </a:solidFill>
                <a:cs typeface="Arial" charset="0"/>
              </a:rPr>
              <a:t>The second thing its tells you is having a well calibrated archive is necessary but not sufficient to make breakthroughs — it also takes a very innovative group of people to develop very smart extraction routines that can get rid of all the artifacts to reveal the planet hidden under all that telescope and detector structure.</a:t>
            </a:r>
            <a:r>
              <a:rPr lang="ja-JP" altLang="en-US" sz="1600" dirty="0">
                <a:solidFill>
                  <a:srgbClr val="000000"/>
                </a:solidFill>
                <a:cs typeface="Arial" charset="0"/>
              </a:rPr>
              <a:t>”</a:t>
            </a:r>
            <a:endParaRPr lang="en-US" altLang="ja-JP" sz="1600" dirty="0">
              <a:solidFill>
                <a:srgbClr val="000000"/>
              </a:solidFill>
              <a:cs typeface="Arial" charset="0"/>
            </a:endParaRPr>
          </a:p>
          <a:p>
            <a:pPr defTabSz="457200" fontAlgn="base">
              <a:spcBef>
                <a:spcPct val="0"/>
              </a:spcBef>
              <a:spcAft>
                <a:spcPct val="0"/>
              </a:spcAft>
            </a:pPr>
            <a:endParaRPr lang="en-US" sz="1800" dirty="0">
              <a:solidFill>
                <a:srgbClr val="000000"/>
              </a:solidFill>
              <a:cs typeface="Arial" charset="0"/>
            </a:endParaRPr>
          </a:p>
        </p:txBody>
      </p:sp>
      <p:sp>
        <p:nvSpPr>
          <p:cNvPr id="8" name="Title 1"/>
          <p:cNvSpPr txBox="1">
            <a:spLocks/>
          </p:cNvSpPr>
          <p:nvPr/>
        </p:nvSpPr>
        <p:spPr>
          <a:xfrm>
            <a:off x="1524000" y="256429"/>
            <a:ext cx="9144000" cy="701018"/>
          </a:xfrm>
          <a:prstGeom prst="rect">
            <a:avLst/>
          </a:prstGeom>
        </p:spPr>
        <p:txBody>
          <a:bodyPr vert="horz" rtlCol="0" anchor="ctr">
            <a:normAutofit/>
            <a:scene3d>
              <a:camera prst="orthographicFront"/>
              <a:lightRig rig="soft" dir="t"/>
            </a:scene3d>
            <a:sp3d prstMaterial="softEdge">
              <a:bevelT w="25400" h="25400"/>
            </a:sp3d>
          </a:bodyPr>
          <a:lstStyle>
            <a:lvl1pPr algn="ctr" rtl="0" eaLnBrk="1" latinLnBrk="0" hangingPunct="1">
              <a:spcBef>
                <a:spcPct val="0"/>
              </a:spcBef>
              <a:buNone/>
              <a:defRPr kumimoji="0" sz="3600" b="1" kern="1200">
                <a:solidFill>
                  <a:schemeClr val="accent1">
                    <a:lumMod val="75000"/>
                  </a:schemeClr>
                </a:solidFill>
                <a:effectLst/>
                <a:latin typeface="Calibri" pitchFamily="34" charset="0"/>
                <a:ea typeface="+mj-ea"/>
                <a:cs typeface="+mj-cs"/>
              </a:defRPr>
            </a:lvl1pPr>
            <a:extLst/>
          </a:lstStyle>
          <a:p>
            <a:pPr defTabSz="457200" fontAlgn="base">
              <a:spcAft>
                <a:spcPct val="0"/>
              </a:spcAft>
            </a:pPr>
            <a:r>
              <a:rPr lang="en-US" dirty="0">
                <a:solidFill>
                  <a:srgbClr val="2DA2BF">
                    <a:lumMod val="75000"/>
                  </a:srgbClr>
                </a:solidFill>
                <a:ea typeface="ＭＳ Ｐゴシック" pitchFamily="34" charset="-128"/>
              </a:rPr>
              <a:t>New Discoveries</a:t>
            </a:r>
          </a:p>
        </p:txBody>
      </p:sp>
      <p:sp>
        <p:nvSpPr>
          <p:cNvPr id="2" name="Rectangle 1"/>
          <p:cNvSpPr/>
          <p:nvPr/>
        </p:nvSpPr>
        <p:spPr>
          <a:xfrm rot="16200000">
            <a:off x="8869191" y="2836682"/>
            <a:ext cx="1781257" cy="230832"/>
          </a:xfrm>
          <a:prstGeom prst="rect">
            <a:avLst/>
          </a:prstGeom>
        </p:spPr>
        <p:txBody>
          <a:bodyPr wrap="none">
            <a:spAutoFit/>
          </a:bodyPr>
          <a:lstStyle/>
          <a:p>
            <a:pPr defTabSz="457200" fontAlgn="base">
              <a:spcBef>
                <a:spcPct val="0"/>
              </a:spcBef>
              <a:spcAft>
                <a:spcPct val="0"/>
              </a:spcAft>
            </a:pPr>
            <a:r>
              <a:rPr lang="fr-FR" sz="900" dirty="0">
                <a:solidFill>
                  <a:prstClr val="white">
                    <a:lumMod val="75000"/>
                  </a:prstClr>
                </a:solidFill>
                <a:latin typeface="Arial" charset="0"/>
                <a:cs typeface="Arial" charset="0"/>
              </a:rPr>
              <a:t>D. </a:t>
            </a:r>
            <a:r>
              <a:rPr lang="fr-FR" sz="900" dirty="0" err="1">
                <a:solidFill>
                  <a:prstClr val="white">
                    <a:lumMod val="75000"/>
                  </a:prstClr>
                </a:solidFill>
                <a:latin typeface="Arial" charset="0"/>
                <a:cs typeface="Arial" charset="0"/>
              </a:rPr>
              <a:t>Lafrenière</a:t>
            </a:r>
            <a:r>
              <a:rPr lang="fr-FR" sz="900" dirty="0">
                <a:solidFill>
                  <a:prstClr val="white">
                    <a:lumMod val="75000"/>
                  </a:prstClr>
                </a:solidFill>
                <a:latin typeface="Arial" charset="0"/>
                <a:cs typeface="Arial" charset="0"/>
              </a:rPr>
              <a:t> et al., </a:t>
            </a:r>
            <a:r>
              <a:rPr lang="fr-FR" sz="900" dirty="0" err="1">
                <a:solidFill>
                  <a:prstClr val="white">
                    <a:lumMod val="75000"/>
                  </a:prstClr>
                </a:solidFill>
                <a:latin typeface="Arial" charset="0"/>
                <a:cs typeface="Arial" charset="0"/>
              </a:rPr>
              <a:t>ApJ</a:t>
            </a:r>
            <a:r>
              <a:rPr lang="fr-FR" sz="900" dirty="0">
                <a:solidFill>
                  <a:prstClr val="white">
                    <a:lumMod val="75000"/>
                  </a:prstClr>
                </a:solidFill>
                <a:latin typeface="Arial" charset="0"/>
                <a:cs typeface="Arial" charset="0"/>
              </a:rPr>
              <a:t> </a:t>
            </a:r>
            <a:r>
              <a:rPr lang="fr-FR" sz="900" dirty="0" err="1">
                <a:solidFill>
                  <a:prstClr val="white">
                    <a:lumMod val="75000"/>
                  </a:prstClr>
                </a:solidFill>
                <a:latin typeface="Arial" charset="0"/>
                <a:cs typeface="Arial" charset="0"/>
              </a:rPr>
              <a:t>Letters</a:t>
            </a:r>
            <a:endParaRPr lang="en-US" sz="900" dirty="0">
              <a:solidFill>
                <a:prstClr val="white">
                  <a:lumMod val="75000"/>
                </a:prstClr>
              </a:solidFill>
              <a:latin typeface="Arial" charset="0"/>
              <a:cs typeface="Arial" charset="0"/>
            </a:endParaRPr>
          </a:p>
        </p:txBody>
      </p:sp>
    </p:spTree>
    <p:extLst>
      <p:ext uri="{BB962C8B-B14F-4D97-AF65-F5344CB8AC3E}">
        <p14:creationId xmlns:p14="http://schemas.microsoft.com/office/powerpoint/2010/main" val="2328156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descr="Newsprint"/>
          <p:cNvSpPr txBox="1">
            <a:spLocks noChangeArrowheads="1"/>
          </p:cNvSpPr>
          <p:nvPr/>
        </p:nvSpPr>
        <p:spPr>
          <a:xfrm>
            <a:off x="1876426" y="192088"/>
            <a:ext cx="8537575" cy="939800"/>
          </a:xfrm>
          <a:prstGeom prst="rect">
            <a:avLst/>
          </a:prstGeom>
        </p:spPr>
        <p:txBody>
          <a:bodyPr vert="horz" anchor="b">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defTabSz="457200" fontAlgn="base">
              <a:spcAft>
                <a:spcPct val="0"/>
              </a:spcAft>
              <a:defRPr/>
            </a:pPr>
            <a:r>
              <a:rPr lang="en-US" sz="3600" dirty="0">
                <a:solidFill>
                  <a:srgbClr val="2DA2BF">
                    <a:lumMod val="75000"/>
                  </a:srgbClr>
                </a:solidFill>
                <a:effectLst/>
                <a:ea typeface="ＭＳ Ｐゴシック" pitchFamily="34" charset="-128"/>
              </a:rPr>
              <a:t>Where a majority of data end up now…</a:t>
            </a:r>
            <a:endParaRPr lang="en-US" dirty="0">
              <a:solidFill>
                <a:prstClr val="white"/>
              </a:solidFill>
              <a:latin typeface="Arial" charset="0"/>
            </a:endParaRPr>
          </a:p>
        </p:txBody>
      </p:sp>
      <p:pic>
        <p:nvPicPr>
          <p:cNvPr id="2" name="Picture 1" descr="data end up.tif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7600" y="1203094"/>
            <a:ext cx="7493000" cy="4886231"/>
          </a:xfrm>
          <a:prstGeom prst="rect">
            <a:avLst/>
          </a:prstGeom>
        </p:spPr>
      </p:pic>
    </p:spTree>
    <p:extLst>
      <p:ext uri="{BB962C8B-B14F-4D97-AF65-F5344CB8AC3E}">
        <p14:creationId xmlns:p14="http://schemas.microsoft.com/office/powerpoint/2010/main" val="1841631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descr="Newsprint"/>
          <p:cNvSpPr txBox="1">
            <a:spLocks noChangeArrowheads="1"/>
          </p:cNvSpPr>
          <p:nvPr/>
        </p:nvSpPr>
        <p:spPr>
          <a:xfrm>
            <a:off x="1876426" y="192088"/>
            <a:ext cx="8537575" cy="939800"/>
          </a:xfrm>
          <a:prstGeom prst="rect">
            <a:avLst/>
          </a:prstGeom>
        </p:spPr>
        <p:txBody>
          <a:bodyPr vert="horz" anchor="b">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defTabSz="457200" fontAlgn="base">
              <a:spcAft>
                <a:spcPct val="0"/>
              </a:spcAft>
              <a:defRPr/>
            </a:pPr>
            <a:r>
              <a:rPr lang="en-US" sz="3600" dirty="0">
                <a:solidFill>
                  <a:srgbClr val="2DA2BF">
                    <a:lumMod val="75000"/>
                  </a:srgbClr>
                </a:solidFill>
                <a:effectLst/>
                <a:ea typeface="ＭＳ Ｐゴシック" pitchFamily="34" charset="-128"/>
              </a:rPr>
              <a:t>Imagine if data were more accessible….</a:t>
            </a:r>
            <a:endParaRPr lang="en-US" dirty="0">
              <a:solidFill>
                <a:prstClr val="white"/>
              </a:solidFill>
              <a:latin typeface="Arial" charset="0"/>
            </a:endParaRPr>
          </a:p>
        </p:txBody>
      </p:sp>
      <p:pic>
        <p:nvPicPr>
          <p:cNvPr id="4" name="Picture 3" descr="where data end up.tif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7601" y="1435100"/>
            <a:ext cx="7315200" cy="4686300"/>
          </a:xfrm>
          <a:prstGeom prst="rect">
            <a:avLst/>
          </a:prstGeom>
        </p:spPr>
      </p:pic>
    </p:spTree>
    <p:extLst>
      <p:ext uri="{BB962C8B-B14F-4D97-AF65-F5344CB8AC3E}">
        <p14:creationId xmlns:p14="http://schemas.microsoft.com/office/powerpoint/2010/main" val="1174599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Concourse">
  <a:themeElements>
    <a:clrScheme name="Custom 17">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16515F"/>
      </a:hlink>
      <a:folHlink>
        <a:srgbClr val="44B9E8"/>
      </a:folHlink>
    </a:clrScheme>
    <a:fontScheme name="DataONE">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imBold">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imBold" id="{6FC052E9-6E3F-43D1-985B-25010E1EC538}" vid="{0EA4D823-1973-47D7-8629-B99A4DEF1714}"/>
    </a:ext>
  </a:ext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308</TotalTime>
  <Words>1956</Words>
  <Application>Microsoft Office PowerPoint</Application>
  <PresentationFormat>Widescreen</PresentationFormat>
  <Paragraphs>366</Paragraphs>
  <Slides>19</Slides>
  <Notes>14</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19</vt:i4>
      </vt:variant>
    </vt:vector>
  </HeadingPairs>
  <TitlesOfParts>
    <vt:vector size="34" baseType="lpstr">
      <vt:lpstr>ＭＳ Ｐゴシック</vt:lpstr>
      <vt:lpstr>Arial</vt:lpstr>
      <vt:lpstr>Bitstream Vera Sans</vt:lpstr>
      <vt:lpstr>Calibri</vt:lpstr>
      <vt:lpstr>Calibri Light</vt:lpstr>
      <vt:lpstr>Cambria</vt:lpstr>
      <vt:lpstr>Courier New</vt:lpstr>
      <vt:lpstr>Franklin Gothic Book</vt:lpstr>
      <vt:lpstr>Times New Roman</vt:lpstr>
      <vt:lpstr>Verdana</vt:lpstr>
      <vt:lpstr>Wingdings 2</vt:lpstr>
      <vt:lpstr>Wingdings 3</vt:lpstr>
      <vt:lpstr>1_Concourse</vt:lpstr>
      <vt:lpstr>TimBold</vt:lpstr>
      <vt:lpstr>Office Theme</vt:lpstr>
      <vt:lpstr>Data Management in the  Research Environment</vt:lpstr>
      <vt:lpstr>The Data Management Nightmare</vt:lpstr>
      <vt:lpstr>Why Manage Data:  Researcher Perspective</vt:lpstr>
      <vt:lpstr>Why Data Management:  Researcher Perspective</vt:lpstr>
      <vt:lpstr>Why Data Management:  Foundation to Advance Science </vt:lpstr>
      <vt:lpstr>Well managed, publically accessible data is important: why?</vt:lpstr>
      <vt:lpstr>“Planet hidden in Hubble archives” Science News  (Feb. 27, 2009) </vt:lpstr>
      <vt:lpstr>PowerPoint Presentation</vt:lpstr>
      <vt:lpstr>PowerPoint Presentation</vt:lpstr>
      <vt:lpstr>Quick Review</vt:lpstr>
      <vt:lpstr>Agency Response to OSTP 2013 Memo</vt:lpstr>
      <vt:lpstr>PowerPoint Presentation</vt:lpstr>
      <vt:lpstr>Data management  is not:</vt:lpstr>
      <vt:lpstr>What is DATA Management?</vt:lpstr>
      <vt:lpstr>and Research DATA Management?</vt:lpstr>
      <vt:lpstr>and Research DATA Management?</vt:lpstr>
      <vt:lpstr>and Research DATA Management?</vt:lpstr>
      <vt:lpstr>and Research DATA Management?</vt:lpstr>
      <vt:lpstr>Readings for second week Monday January 18th is a holiday!! (MLK Day)</vt:lpstr>
    </vt:vector>
  </TitlesOfParts>
  <Company>University of Miami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Norris</dc:creator>
  <cp:lastModifiedBy>Tim Norris</cp:lastModifiedBy>
  <cp:revision>218</cp:revision>
  <cp:lastPrinted>2015-02-20T18:57:29Z</cp:lastPrinted>
  <dcterms:created xsi:type="dcterms:W3CDTF">2015-01-21T19:33:25Z</dcterms:created>
  <dcterms:modified xsi:type="dcterms:W3CDTF">2016-01-12T19:53:40Z</dcterms:modified>
</cp:coreProperties>
</file>