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9b97a6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9b97a6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af1a117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af1a117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9c6f17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9c6f17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9c6f17f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9c6f17f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aaea81d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aaea81d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9c6f17f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9c6f17f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f1a11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f1a11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0"/>
            <a:ext cx="9144000" cy="1017600"/>
          </a:xfrm>
          <a:prstGeom prst="rect">
            <a:avLst/>
          </a:prstGeom>
          <a:ln cap="flat" cmpd="sng" w="9525">
            <a:solidFill>
              <a:srgbClr val="6AA84F"/>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980000"/>
                </a:solidFill>
              </a:rPr>
              <a:t>Credit Card Fraud Detection Project Presentation </a:t>
            </a:r>
            <a:endParaRPr b="1" sz="2400">
              <a:solidFill>
                <a:srgbClr val="980000"/>
              </a:solidFill>
            </a:endParaRPr>
          </a:p>
        </p:txBody>
      </p:sp>
      <p:sp>
        <p:nvSpPr>
          <p:cNvPr id="55" name="Google Shape;55;p13"/>
          <p:cNvSpPr txBox="1"/>
          <p:nvPr>
            <p:ph idx="1" type="body"/>
          </p:nvPr>
        </p:nvSpPr>
        <p:spPr>
          <a:xfrm>
            <a:off x="0" y="1152475"/>
            <a:ext cx="91440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By Tibebu Sime</a:t>
            </a:r>
            <a:endParaRPr b="1" sz="1200"/>
          </a:p>
          <a:p>
            <a:pPr indent="0" lvl="0" marL="0" rtl="0" algn="l">
              <a:spcBef>
                <a:spcPts val="1200"/>
              </a:spcBef>
              <a:spcAft>
                <a:spcPts val="0"/>
              </a:spcAft>
              <a:buNone/>
            </a:pPr>
            <a:r>
              <a:rPr b="1" lang="en" sz="1200"/>
              <a:t>August , 2021 </a:t>
            </a:r>
            <a:endParaRPr b="1" sz="1200"/>
          </a:p>
          <a:p>
            <a:pPr indent="0" lvl="0" marL="0" rtl="0" algn="l">
              <a:spcBef>
                <a:spcPts val="1200"/>
              </a:spcBef>
              <a:spcAft>
                <a:spcPts val="0"/>
              </a:spcAft>
              <a:buNone/>
            </a:pPr>
            <a:r>
              <a:rPr b="1" lang="en" sz="1200"/>
              <a:t>Seattle Metropolitan Area</a:t>
            </a:r>
            <a:endParaRPr b="1"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200">
                <a:solidFill>
                  <a:schemeClr val="accent1"/>
                </a:solidFill>
              </a:rPr>
              <a:t>                                                                                                                         Coding Dojo: Data Science &amp; Machine Learning</a:t>
            </a:r>
            <a:endParaRPr b="1" sz="1200">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rgbClr val="0000FF"/>
                </a:solidFill>
              </a:rPr>
              <a:t>                               </a:t>
            </a:r>
            <a:r>
              <a:rPr lang="en" sz="2400">
                <a:solidFill>
                  <a:srgbClr val="0000FF"/>
                </a:solidFill>
              </a:rPr>
              <a:t>Introduction</a:t>
            </a:r>
            <a:endParaRPr/>
          </a:p>
        </p:txBody>
      </p:sp>
      <p:sp>
        <p:nvSpPr>
          <p:cNvPr id="61" name="Google Shape;61;p14"/>
          <p:cNvSpPr txBox="1"/>
          <p:nvPr>
            <p:ph idx="1" type="body"/>
          </p:nvPr>
        </p:nvSpPr>
        <p:spPr>
          <a:xfrm>
            <a:off x="0" y="669300"/>
            <a:ext cx="4336200" cy="4474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200">
                <a:latin typeface="Roboto"/>
                <a:ea typeface="Roboto"/>
                <a:cs typeface="Roboto"/>
                <a:sym typeface="Roboto"/>
              </a:rPr>
              <a:t>The goal of this project is to build a model that classifies whether a transaction is fraudulent or not. The data analysis is based on a historical dataset which contains transactions made by credit cards in September 2013 by European cardholders.This dataset presents online transactions that occurred in 2 days, where there are 473 detected frauds out of a total of 283276 transactions. We can see that this dataset is severely imbalanced. So, we have to do something to deal with the class imbalance, otherwise our model will not be good.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317500" lvl="0" marL="457200" rtl="0" algn="l">
              <a:lnSpc>
                <a:spcPct val="100000"/>
              </a:lnSpc>
              <a:spcBef>
                <a:spcPts val="1200"/>
              </a:spcBef>
              <a:spcAft>
                <a:spcPts val="0"/>
              </a:spcAft>
              <a:buClr>
                <a:schemeClr val="dk1"/>
              </a:buClr>
              <a:buSzPts val="1400"/>
              <a:buFont typeface="Roboto"/>
              <a:buChar char="❖"/>
            </a:pPr>
            <a:r>
              <a:rPr b="1" lang="en">
                <a:solidFill>
                  <a:schemeClr val="dk1"/>
                </a:solidFill>
              </a:rPr>
              <a:t>More background information about this dataset:</a:t>
            </a:r>
            <a:endParaRPr>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Since the original features(except Time and Amount) were not provided due confidentiality issues, it is impossible to interpret them. A total of 28 features have been anonymized and transformed into numerical variables with PCA. No more data visualization.</a:t>
            </a:r>
            <a:endParaRPr sz="1200">
              <a:solidFill>
                <a:schemeClr val="accent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rtl="0" algn="l">
              <a:spcBef>
                <a:spcPts val="1200"/>
              </a:spcBef>
              <a:spcAft>
                <a:spcPts val="1200"/>
              </a:spcAft>
              <a:buNone/>
            </a:pPr>
            <a:r>
              <a:t/>
            </a:r>
            <a:endParaRPr/>
          </a:p>
        </p:txBody>
      </p:sp>
      <p:sp>
        <p:nvSpPr>
          <p:cNvPr id="62" name="Google Shape;62;p14"/>
          <p:cNvSpPr txBox="1"/>
          <p:nvPr>
            <p:ph idx="2" type="body"/>
          </p:nvPr>
        </p:nvSpPr>
        <p:spPr>
          <a:xfrm>
            <a:off x="4458875" y="669300"/>
            <a:ext cx="4685100" cy="443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         </a:t>
            </a:r>
            <a:r>
              <a:rPr b="1" i="1" lang="en"/>
              <a:t>Distribution of Credit Card Fraud Class</a:t>
            </a:r>
            <a:endParaRPr b="1" i="1"/>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4911375" y="1078300"/>
            <a:ext cx="4232599" cy="402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8325" y="0"/>
            <a:ext cx="91056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rPr>
              <a:t>             </a:t>
            </a:r>
            <a:r>
              <a:rPr lang="en" sz="2400">
                <a:solidFill>
                  <a:schemeClr val="accent1"/>
                </a:solidFill>
              </a:rPr>
              <a:t>Resampling Techniques </a:t>
            </a:r>
            <a:endParaRPr sz="2400">
              <a:solidFill>
                <a:schemeClr val="accent1"/>
              </a:solidFill>
            </a:endParaRPr>
          </a:p>
        </p:txBody>
      </p:sp>
      <p:sp>
        <p:nvSpPr>
          <p:cNvPr id="69" name="Google Shape;69;p15"/>
          <p:cNvSpPr txBox="1"/>
          <p:nvPr>
            <p:ph idx="1" type="body"/>
          </p:nvPr>
        </p:nvSpPr>
        <p:spPr>
          <a:xfrm>
            <a:off x="38325" y="801275"/>
            <a:ext cx="39999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There are a bunch of resampling techniques to deal with this type of highly </a:t>
            </a:r>
            <a:r>
              <a:rPr lang="en" sz="1200">
                <a:latin typeface="Roboto"/>
                <a:ea typeface="Roboto"/>
                <a:cs typeface="Roboto"/>
                <a:sym typeface="Roboto"/>
              </a:rPr>
              <a:t>imbalanced dataset, such as</a:t>
            </a:r>
            <a:endParaRPr sz="1200">
              <a:latin typeface="Roboto"/>
              <a:ea typeface="Roboto"/>
              <a:cs typeface="Roboto"/>
              <a:sym typeface="Roboto"/>
            </a:endParaRPr>
          </a:p>
          <a:p>
            <a:pPr indent="-304800" lvl="0" marL="457200" rtl="0" algn="l">
              <a:spcBef>
                <a:spcPts val="1200"/>
              </a:spcBef>
              <a:spcAft>
                <a:spcPts val="0"/>
              </a:spcAft>
              <a:buSzPts val="1200"/>
              <a:buFont typeface="Roboto"/>
              <a:buChar char="●"/>
            </a:pPr>
            <a:r>
              <a:rPr lang="en" sz="1200">
                <a:latin typeface="Roboto"/>
                <a:ea typeface="Roboto"/>
                <a:cs typeface="Roboto"/>
                <a:sym typeface="Roboto"/>
              </a:rPr>
              <a:t>Undersampling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Oversampling </a:t>
            </a:r>
            <a:endParaRPr sz="1200">
              <a:latin typeface="Roboto"/>
              <a:ea typeface="Roboto"/>
              <a:cs typeface="Roboto"/>
              <a:sym typeface="Roboto"/>
            </a:endParaRPr>
          </a:p>
          <a:p>
            <a:pPr indent="-304800" lvl="0" marL="457200" rtl="0" algn="l">
              <a:spcBef>
                <a:spcPts val="0"/>
              </a:spcBef>
              <a:spcAft>
                <a:spcPts val="0"/>
              </a:spcAft>
              <a:buSzPts val="1200"/>
              <a:buChar char="●"/>
            </a:pPr>
            <a:r>
              <a:rPr b="1" lang="en" sz="1200">
                <a:solidFill>
                  <a:srgbClr val="0B5394"/>
                </a:solidFill>
                <a:latin typeface="Roboto"/>
                <a:ea typeface="Roboto"/>
                <a:cs typeface="Roboto"/>
                <a:sym typeface="Roboto"/>
              </a:rPr>
              <a:t>SMOTE</a:t>
            </a:r>
            <a:r>
              <a:rPr lang="en" sz="1200">
                <a:latin typeface="Roboto"/>
                <a:ea typeface="Roboto"/>
                <a:cs typeface="Roboto"/>
                <a:sym typeface="Roboto"/>
              </a:rPr>
              <a:t>(</a:t>
            </a:r>
            <a:r>
              <a:rPr lang="en" sz="1200">
                <a:solidFill>
                  <a:schemeClr val="accent2"/>
                </a:solidFill>
                <a:highlight>
                  <a:srgbClr val="FFFFFF"/>
                </a:highlight>
                <a:latin typeface="Roboto"/>
                <a:ea typeface="Roboto"/>
                <a:cs typeface="Roboto"/>
                <a:sym typeface="Roboto"/>
              </a:rPr>
              <a:t>Synthetic Minority Oversampling Technique) -- this is the technique I used to balance out the minority class with the majority class. Instead of introducing the exact copies of the minority class samples, this technique will generate more diverse synthetic samples. </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chemeClr val="accent2"/>
              </a:solidFill>
              <a:highlight>
                <a:srgbClr val="FFFFFF"/>
              </a:highlight>
              <a:latin typeface="Roboto"/>
              <a:ea typeface="Roboto"/>
              <a:cs typeface="Roboto"/>
              <a:sym typeface="Roboto"/>
            </a:endParaRPr>
          </a:p>
        </p:txBody>
      </p:sp>
      <p:sp>
        <p:nvSpPr>
          <p:cNvPr id="70" name="Google Shape;70;p15"/>
          <p:cNvSpPr txBox="1"/>
          <p:nvPr>
            <p:ph idx="2" type="body"/>
          </p:nvPr>
        </p:nvSpPr>
        <p:spPr>
          <a:xfrm>
            <a:off x="4223200" y="801275"/>
            <a:ext cx="49206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4223200" y="754150"/>
            <a:ext cx="4862875" cy="438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91440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solidFill>
                  <a:schemeClr val="accent1"/>
                </a:solidFill>
              </a:rPr>
              <a:t>                       </a:t>
            </a:r>
            <a:r>
              <a:rPr b="1" lang="en" sz="2400">
                <a:solidFill>
                  <a:schemeClr val="accent1"/>
                </a:solidFill>
              </a:rPr>
              <a:t>Model Evaluation</a:t>
            </a:r>
            <a:endParaRPr b="1" sz="2400">
              <a:solidFill>
                <a:schemeClr val="accent1"/>
              </a:solidFill>
            </a:endParaRPr>
          </a:p>
        </p:txBody>
      </p:sp>
      <p:sp>
        <p:nvSpPr>
          <p:cNvPr id="77" name="Google Shape;77;p16"/>
          <p:cNvSpPr txBox="1"/>
          <p:nvPr>
            <p:ph idx="1" type="body"/>
          </p:nvPr>
        </p:nvSpPr>
        <p:spPr>
          <a:xfrm>
            <a:off x="-47125" y="763575"/>
            <a:ext cx="4358700" cy="437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Roboto"/>
                <a:ea typeface="Roboto"/>
                <a:cs typeface="Roboto"/>
                <a:sym typeface="Roboto"/>
              </a:rPr>
              <a:t>Although accuracy is not a recommended metric to evaluate the performance of a classification model for highly imbalanced dataset, I’ve managed to beat the model baseline accuracy(99.80%) with </a:t>
            </a:r>
            <a:r>
              <a:rPr b="1" i="1" lang="en" sz="1200">
                <a:latin typeface="Roboto"/>
                <a:ea typeface="Roboto"/>
                <a:cs typeface="Roboto"/>
                <a:sym typeface="Roboto"/>
              </a:rPr>
              <a:t>Random Forest and XGBoost models.</a:t>
            </a:r>
            <a:endParaRPr b="1" i="1"/>
          </a:p>
          <a:p>
            <a:pPr indent="-304800" lvl="0" marL="457200" rtl="0" algn="l">
              <a:lnSpc>
                <a:spcPct val="115000"/>
              </a:lnSpc>
              <a:spcBef>
                <a:spcPts val="12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Random Forest training accuracy: 100%</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Random Forest testing accuracy: ~99.99%</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Logistic Regression training accuracy: ~95.86%</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Logistic Regression testing accuracy: ~95.77%</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Gradient Boosting training accuracy: ~98.87%</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Gradient Boosting testing accuracy: ~98.83%</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XGBoost training accuracy: ~100%</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XGBoost testing accuracy: ~99.98</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One more thing:</a:t>
            </a:r>
            <a:r>
              <a:rPr lang="en" sz="1200">
                <a:solidFill>
                  <a:schemeClr val="accent2"/>
                </a:solidFill>
                <a:highlight>
                  <a:srgbClr val="FFFFFF"/>
                </a:highlight>
                <a:latin typeface="Roboto"/>
                <a:ea typeface="Roboto"/>
                <a:cs typeface="Roboto"/>
                <a:sym typeface="Roboto"/>
              </a:rPr>
              <a:t> I have zero false negatives with these two models. Meaning no single fraudulent transaction has been able to crack through our fraud detection system. The false positives are also very low( less than 30 transactions).  That is, very few customers are annoyed with our overly aggressive fraud prevention service :)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
        <p:nvSpPr>
          <p:cNvPr id="78" name="Google Shape;78;p16"/>
          <p:cNvSpPr txBox="1"/>
          <p:nvPr>
            <p:ph idx="2" type="body"/>
          </p:nvPr>
        </p:nvSpPr>
        <p:spPr>
          <a:xfrm>
            <a:off x="4534275" y="763575"/>
            <a:ext cx="4609800" cy="43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633225" y="739937"/>
            <a:ext cx="3516200" cy="2196450"/>
          </a:xfrm>
          <a:prstGeom prst="rect">
            <a:avLst/>
          </a:prstGeom>
          <a:noFill/>
          <a:ln>
            <a:noFill/>
          </a:ln>
        </p:spPr>
      </p:pic>
      <p:pic>
        <p:nvPicPr>
          <p:cNvPr id="80" name="Google Shape;80;p16"/>
          <p:cNvPicPr preferRelativeResize="0"/>
          <p:nvPr/>
        </p:nvPicPr>
        <p:blipFill>
          <a:blip r:embed="rId4">
            <a:alphaModFix/>
          </a:blip>
          <a:stretch>
            <a:fillRect/>
          </a:stretch>
        </p:blipFill>
        <p:spPr>
          <a:xfrm>
            <a:off x="4633225" y="3176825"/>
            <a:ext cx="3709500" cy="196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0" y="0"/>
            <a:ext cx="9144000" cy="73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               </a:t>
            </a:r>
            <a:r>
              <a:rPr b="1" lang="en" sz="2400">
                <a:solidFill>
                  <a:schemeClr val="accent1"/>
                </a:solidFill>
              </a:rPr>
              <a:t>...Continued from model evaluation</a:t>
            </a:r>
            <a:endParaRPr b="1" sz="2400">
              <a:solidFill>
                <a:schemeClr val="accent1"/>
              </a:solidFill>
            </a:endParaRPr>
          </a:p>
        </p:txBody>
      </p:sp>
      <p:sp>
        <p:nvSpPr>
          <p:cNvPr id="86" name="Google Shape;86;p17"/>
          <p:cNvSpPr txBox="1"/>
          <p:nvPr>
            <p:ph idx="1" type="subTitle"/>
          </p:nvPr>
        </p:nvSpPr>
        <p:spPr>
          <a:xfrm>
            <a:off x="311700" y="801275"/>
            <a:ext cx="88323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latin typeface="Roboto"/>
                <a:ea typeface="Roboto"/>
                <a:cs typeface="Roboto"/>
                <a:sym typeface="Roboto"/>
              </a:rPr>
              <a:t>For Random Forest:</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Sensitivity(True Positive Rate): 100%</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Specificity(True Negative Rate): ~99.97%</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Precision(Positive Predictive Value): ~99.97%</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For </a:t>
            </a:r>
            <a:r>
              <a:rPr b="1" lang="en" sz="1200">
                <a:solidFill>
                  <a:srgbClr val="202124"/>
                </a:solidFill>
                <a:highlight>
                  <a:srgbClr val="FFFFFF"/>
                </a:highlight>
                <a:latin typeface="Roboto"/>
                <a:ea typeface="Roboto"/>
                <a:cs typeface="Roboto"/>
                <a:sym typeface="Roboto"/>
              </a:rPr>
              <a:t>eXtreme Gradient Boosting(XGBoost):</a:t>
            </a:r>
            <a:endParaRPr b="1"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Sensitivity(True Positive Rate): 100%</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Specificity(True Negative Rate): ~99.96%</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Precision(Positive Predictive Value): ~99.96%</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75425" y="0"/>
            <a:ext cx="9021600" cy="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                      </a:t>
            </a:r>
            <a:r>
              <a:rPr b="1" lang="en" sz="2400">
                <a:solidFill>
                  <a:schemeClr val="accent1"/>
                </a:solidFill>
              </a:rPr>
              <a:t>ROC Curve</a:t>
            </a:r>
            <a:endParaRPr b="1" sz="2400">
              <a:solidFill>
                <a:schemeClr val="accent1"/>
              </a:solidFill>
            </a:endParaRPr>
          </a:p>
        </p:txBody>
      </p:sp>
      <p:sp>
        <p:nvSpPr>
          <p:cNvPr id="92" name="Google Shape;92;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0" y="952100"/>
            <a:ext cx="5967174" cy="4191400"/>
          </a:xfrm>
          <a:prstGeom prst="rect">
            <a:avLst/>
          </a:prstGeom>
          <a:noFill/>
          <a:ln>
            <a:noFill/>
          </a:ln>
        </p:spPr>
      </p:pic>
      <p:sp>
        <p:nvSpPr>
          <p:cNvPr id="94" name="Google Shape;94;p18"/>
          <p:cNvSpPr txBox="1"/>
          <p:nvPr>
            <p:ph idx="2" type="body"/>
          </p:nvPr>
        </p:nvSpPr>
        <p:spPr>
          <a:xfrm>
            <a:off x="6023725" y="951975"/>
            <a:ext cx="3120300" cy="41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The most commonly used metrics to evaluate a classification model for highly imbalanced dataset are:</a:t>
            </a:r>
            <a:endParaRPr sz="1200">
              <a:latin typeface="Roboto"/>
              <a:ea typeface="Roboto"/>
              <a:cs typeface="Roboto"/>
              <a:sym typeface="Roboto"/>
            </a:endParaRPr>
          </a:p>
          <a:p>
            <a:pPr indent="-304800" lvl="0" marL="457200" rtl="0" algn="l">
              <a:spcBef>
                <a:spcPts val="1200"/>
              </a:spcBef>
              <a:spcAft>
                <a:spcPts val="0"/>
              </a:spcAft>
              <a:buSzPts val="1200"/>
              <a:buAutoNum type="arabicPeriod"/>
            </a:pPr>
            <a:r>
              <a:rPr lang="en" sz="1200"/>
              <a:t>Sensitivity </a:t>
            </a:r>
            <a:endParaRPr sz="1200"/>
          </a:p>
          <a:p>
            <a:pPr indent="-304800" lvl="0" marL="457200" rtl="0" algn="l">
              <a:spcBef>
                <a:spcPts val="0"/>
              </a:spcBef>
              <a:spcAft>
                <a:spcPts val="0"/>
              </a:spcAft>
              <a:buSzPts val="1200"/>
              <a:buAutoNum type="arabicPeriod"/>
            </a:pPr>
            <a:r>
              <a:rPr lang="en" sz="1200"/>
              <a:t>Specificity </a:t>
            </a:r>
            <a:endParaRPr sz="1200"/>
          </a:p>
          <a:p>
            <a:pPr indent="-304800" lvl="0" marL="457200" rtl="0" algn="l">
              <a:spcBef>
                <a:spcPts val="0"/>
              </a:spcBef>
              <a:spcAft>
                <a:spcPts val="0"/>
              </a:spcAft>
              <a:buSzPts val="1200"/>
              <a:buAutoNum type="arabicPeriod"/>
            </a:pPr>
            <a:r>
              <a:rPr lang="en" sz="1200"/>
              <a:t>Precision </a:t>
            </a:r>
            <a:endParaRPr sz="1200"/>
          </a:p>
          <a:p>
            <a:pPr indent="-304800" lvl="0" marL="457200" rtl="0" algn="l">
              <a:spcBef>
                <a:spcPts val="0"/>
              </a:spcBef>
              <a:spcAft>
                <a:spcPts val="0"/>
              </a:spcAft>
              <a:buSzPts val="1200"/>
              <a:buAutoNum type="arabicPeriod"/>
            </a:pPr>
            <a:r>
              <a:rPr lang="en" sz="1200"/>
              <a:t>AUC </a:t>
            </a:r>
            <a:endParaRPr sz="1200"/>
          </a:p>
          <a:p>
            <a:pPr indent="0" lvl="0" marL="0" rtl="0" algn="l">
              <a:spcBef>
                <a:spcPts val="1200"/>
              </a:spcBef>
              <a:spcAft>
                <a:spcPts val="1200"/>
              </a:spcAft>
              <a:buNone/>
            </a:pPr>
            <a:r>
              <a:rPr lang="en" sz="1200"/>
              <a:t>→ A good binary classification model stays as far away from the model baseline as possible toward the top-left corner. AUC value less than 0.5 is very very bad!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0" y="0"/>
            <a:ext cx="9144000" cy="82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solidFill>
                  <a:schemeClr val="accent1"/>
                </a:solidFill>
              </a:rPr>
              <a:t>Summary of the Results &amp; Recommendations</a:t>
            </a:r>
            <a:endParaRPr b="1" sz="2400">
              <a:solidFill>
                <a:schemeClr val="accent1"/>
              </a:solidFill>
            </a:endParaRPr>
          </a:p>
        </p:txBody>
      </p:sp>
      <p:sp>
        <p:nvSpPr>
          <p:cNvPr id="100" name="Google Shape;100;p19"/>
          <p:cNvSpPr txBox="1"/>
          <p:nvPr>
            <p:ph idx="1" type="subTitle"/>
          </p:nvPr>
        </p:nvSpPr>
        <p:spPr>
          <a:xfrm>
            <a:off x="0" y="1263200"/>
            <a:ext cx="9144000" cy="388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There is a tradeoff between false negatives and false positives—flagging too many transactions as potentially fraudulent may generate too many false positives, meaning genuine users and transactions are being blocked incorrectly. </a:t>
            </a:r>
            <a:endParaRPr sz="12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Recommendation: Adopt one more than fraud detection system to </a:t>
            </a:r>
            <a:r>
              <a:rPr lang="en" sz="1200">
                <a:solidFill>
                  <a:schemeClr val="dk1"/>
                </a:solidFill>
                <a:highlight>
                  <a:schemeClr val="lt1"/>
                </a:highlight>
                <a:latin typeface="Roboto"/>
                <a:ea typeface="Roboto"/>
                <a:cs typeface="Roboto"/>
                <a:sym typeface="Roboto"/>
              </a:rPr>
              <a:t>find an optimal balance between fraud prevention and seamless customer experience because it is unlikely that a single technology can result in absolutely zero false negatives and false positives.</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525F7F"/>
              </a:solidFill>
              <a:highlight>
                <a:srgbClr val="FFFFFF"/>
              </a:highlight>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300">
              <a:solidFill>
                <a:srgbClr val="525F7F"/>
              </a:solidFill>
              <a:highlight>
                <a:srgbClr val="FFFFFF"/>
              </a:highlight>
            </a:endParaRPr>
          </a:p>
          <a:p>
            <a:pPr indent="0" lvl="0" marL="0" rtl="0" algn="ctr">
              <a:spcBef>
                <a:spcPts val="0"/>
              </a:spcBef>
              <a:spcAft>
                <a:spcPts val="0"/>
              </a:spcAft>
              <a:buNone/>
            </a:pPr>
            <a:r>
              <a:t/>
            </a:r>
            <a:endParaRPr sz="1300">
              <a:solidFill>
                <a:srgbClr val="525F7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0" y="0"/>
            <a:ext cx="90969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a:t>
            </a:r>
            <a:endParaRPr b="1" sz="2400">
              <a:solidFill>
                <a:srgbClr val="38761D"/>
              </a:solidFill>
            </a:endParaRPr>
          </a:p>
          <a:p>
            <a:pPr indent="0" lvl="0" marL="0" rtl="0" algn="l">
              <a:spcBef>
                <a:spcPts val="0"/>
              </a:spcBef>
              <a:spcAft>
                <a:spcPts val="0"/>
              </a:spcAft>
              <a:buNone/>
            </a:pPr>
            <a:r>
              <a:rPr b="1" lang="en" sz="2400">
                <a:solidFill>
                  <a:srgbClr val="38761D"/>
                </a:solidFill>
              </a:rPr>
              <a:t>                                       </a:t>
            </a:r>
            <a:endParaRPr b="1" sz="2400">
              <a:solidFill>
                <a:srgbClr val="38761D"/>
              </a:solidFill>
            </a:endParaRPr>
          </a:p>
          <a:p>
            <a:pPr indent="0" lvl="0" marL="0" rtl="0" algn="ctr">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356688" y="618725"/>
            <a:ext cx="4714875" cy="2152650"/>
          </a:xfrm>
          <a:prstGeom prst="rect">
            <a:avLst/>
          </a:prstGeom>
          <a:noFill/>
          <a:ln>
            <a:noFill/>
          </a:ln>
        </p:spPr>
      </p:pic>
      <p:sp>
        <p:nvSpPr>
          <p:cNvPr id="107" name="Google Shape;107;p20"/>
          <p:cNvSpPr/>
          <p:nvPr/>
        </p:nvSpPr>
        <p:spPr>
          <a:xfrm>
            <a:off x="-23550" y="4238400"/>
            <a:ext cx="9144000" cy="905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                                              </a:t>
            </a:r>
            <a:r>
              <a:rPr b="1" lang="en" sz="1800">
                <a:solidFill>
                  <a:srgbClr val="38761D"/>
                </a:solidFill>
              </a:rPr>
              <a:t>The End…!</a:t>
            </a:r>
            <a:endParaRPr b="1" sz="1800">
              <a:solidFill>
                <a:srgbClr val="38761D"/>
              </a:solidFill>
            </a:endParaRPr>
          </a:p>
          <a:p>
            <a:pPr indent="0" lvl="0" marL="0" rtl="0" algn="l">
              <a:spcBef>
                <a:spcPts val="0"/>
              </a:spcBef>
              <a:spcAft>
                <a:spcPts val="0"/>
              </a:spcAft>
              <a:buNone/>
            </a:pPr>
            <a:r>
              <a:rPr b="1" lang="en" sz="1800">
                <a:solidFill>
                  <a:srgbClr val="38761D"/>
                </a:solidFill>
              </a:rPr>
              <a:t>                                              Thank You!</a:t>
            </a:r>
            <a:endParaRPr b="1" sz="1800">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700" fill="hold"/>
                                        <p:tgtEl>
                                          <p:spTgt spid="10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