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59fd6cdd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59fd6cd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9fd6cdd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9fd6cdd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59fd6cdd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59fd6cd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59fd6cdd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59fd6cdd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59fd6cdd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59fd6cdd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Supermarket Type1 has the highest distribution. More stores are located in densely populated cities.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59fd6cdd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59fd6cdd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59fd6cd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59fd6cd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59fd6cd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59fd6cd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9fd6cd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9fd6cd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46525"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CC0000"/>
                </a:solidFill>
              </a:rPr>
              <a:t>Sales Prediction Project Presentation </a:t>
            </a:r>
            <a:endParaRPr b="1" sz="3000">
              <a:solidFill>
                <a:srgbClr val="CC0000"/>
              </a:solidFill>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By Tibebu Sime</a:t>
            </a:r>
            <a:endParaRPr b="1" sz="1400"/>
          </a:p>
          <a:p>
            <a:pPr indent="0" lvl="0" marL="0" rtl="0" algn="l">
              <a:spcBef>
                <a:spcPts val="1200"/>
              </a:spcBef>
              <a:spcAft>
                <a:spcPts val="0"/>
              </a:spcAft>
              <a:buNone/>
            </a:pPr>
            <a:r>
              <a:rPr b="1" lang="en" sz="1400"/>
              <a:t>July 18, 2021 </a:t>
            </a:r>
            <a:endParaRPr b="1" sz="1400"/>
          </a:p>
          <a:p>
            <a:pPr indent="0" lvl="0" marL="0" rtl="0" algn="l">
              <a:spcBef>
                <a:spcPts val="1200"/>
              </a:spcBef>
              <a:spcAft>
                <a:spcPts val="0"/>
              </a:spcAft>
              <a:buNone/>
            </a:pPr>
            <a:r>
              <a:rPr b="1" lang="en" sz="1400">
                <a:solidFill>
                  <a:srgbClr val="202124"/>
                </a:solidFill>
                <a:highlight>
                  <a:srgbClr val="FFFFFF"/>
                </a:highlight>
              </a:rPr>
              <a:t>Seattle Metropolitan Area</a:t>
            </a:r>
            <a:endParaRPr b="1" sz="1400">
              <a:solidFill>
                <a:srgbClr val="202124"/>
              </a:solidFill>
              <a:highlight>
                <a:srgbClr val="FFFFFF"/>
              </a:highlight>
            </a:endParaRPr>
          </a:p>
          <a:p>
            <a:pPr indent="0" lvl="0" marL="0" rtl="0" algn="l">
              <a:spcBef>
                <a:spcPts val="1200"/>
              </a:spcBef>
              <a:spcAft>
                <a:spcPts val="0"/>
              </a:spcAft>
              <a:buNone/>
            </a:pPr>
            <a:r>
              <a:t/>
            </a:r>
            <a:endParaRPr b="1">
              <a:solidFill>
                <a:srgbClr val="202124"/>
              </a:solidFill>
              <a:highlight>
                <a:srgbClr val="FFFFFF"/>
              </a:highlight>
            </a:endParaRPr>
          </a:p>
          <a:p>
            <a:pPr indent="0" lvl="0" marL="0" rtl="0" algn="l">
              <a:spcBef>
                <a:spcPts val="1200"/>
              </a:spcBef>
              <a:spcAft>
                <a:spcPts val="0"/>
              </a:spcAft>
              <a:buNone/>
            </a:pPr>
            <a:r>
              <a:t/>
            </a:r>
            <a:endParaRPr b="1">
              <a:solidFill>
                <a:srgbClr val="202124"/>
              </a:solidFill>
              <a:highlight>
                <a:srgbClr val="FFFFFF"/>
              </a:highlight>
            </a:endParaRPr>
          </a:p>
          <a:p>
            <a:pPr indent="0" lvl="0" marL="0" rtl="0" algn="l">
              <a:spcBef>
                <a:spcPts val="1200"/>
              </a:spcBef>
              <a:spcAft>
                <a:spcPts val="0"/>
              </a:spcAft>
              <a:buNone/>
            </a:pPr>
            <a:r>
              <a:t/>
            </a:r>
            <a:endParaRPr b="1">
              <a:solidFill>
                <a:srgbClr val="202124"/>
              </a:solidFill>
              <a:highlight>
                <a:srgbClr val="FFFFFF"/>
              </a:highlight>
            </a:endParaRPr>
          </a:p>
          <a:p>
            <a:pPr indent="0" lvl="0" marL="0" rtl="0" algn="l">
              <a:spcBef>
                <a:spcPts val="1200"/>
              </a:spcBef>
              <a:spcAft>
                <a:spcPts val="0"/>
              </a:spcAft>
              <a:buNone/>
            </a:pPr>
            <a:r>
              <a:t/>
            </a:r>
            <a:endParaRPr b="1">
              <a:solidFill>
                <a:srgbClr val="202124"/>
              </a:solidFill>
              <a:highlight>
                <a:srgbClr val="FFFFFF"/>
              </a:highlight>
            </a:endParaRPr>
          </a:p>
          <a:p>
            <a:pPr indent="0" lvl="0" marL="0" rtl="0" algn="l">
              <a:spcBef>
                <a:spcPts val="1200"/>
              </a:spcBef>
              <a:spcAft>
                <a:spcPts val="1200"/>
              </a:spcAft>
              <a:buNone/>
            </a:pPr>
            <a:r>
              <a:rPr b="1" lang="en" sz="1200">
                <a:solidFill>
                  <a:srgbClr val="1155CC"/>
                </a:solidFill>
                <a:highlight>
                  <a:srgbClr val="FFFFFF"/>
                </a:highlight>
              </a:rPr>
              <a:t>                                                                                                 Coding Dojo: Data Science &amp; Machine Learning</a:t>
            </a:r>
            <a:endParaRPr b="1" sz="1200">
              <a:solidFill>
                <a:srgbClr val="1155CC"/>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 End!!</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Introduction </a:t>
            </a:r>
            <a:endParaRPr b="1" sz="2400">
              <a:solidFill>
                <a:schemeClr val="accen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4292E"/>
                </a:solidFill>
                <a:highlight>
                  <a:srgbClr val="FFFFFF"/>
                </a:highlight>
              </a:rPr>
              <a:t>The goal of this project is to </a:t>
            </a:r>
            <a:r>
              <a:rPr lang="en" sz="1400">
                <a:solidFill>
                  <a:srgbClr val="24292E"/>
                </a:solidFill>
                <a:highlight>
                  <a:srgbClr val="FFFFFF"/>
                </a:highlight>
              </a:rPr>
              <a:t>develop </a:t>
            </a:r>
            <a:r>
              <a:rPr lang="en" sz="1400">
                <a:solidFill>
                  <a:srgbClr val="24292E"/>
                </a:solidFill>
                <a:highlight>
                  <a:srgbClr val="FFFFFF"/>
                </a:highlight>
              </a:rPr>
              <a:t>a predictive model and forecast the sales of each product at a particular store. The analysis is based on the historical data which were collected by data scientists at Big Mart. I have used these three algorithms to conduct my analysis: Linear Regression, KNN Regressor and Random Forest Regressor. </a:t>
            </a:r>
            <a:endParaRPr sz="1400">
              <a:solidFill>
                <a:srgbClr val="24292E"/>
              </a:solidFill>
              <a:highlight>
                <a:srgbClr val="FFFFFF"/>
              </a:highlight>
            </a:endParaRPr>
          </a:p>
          <a:p>
            <a:pPr indent="0" lvl="0" marL="0" rtl="0" algn="l">
              <a:spcBef>
                <a:spcPts val="1200"/>
              </a:spcBef>
              <a:spcAft>
                <a:spcPts val="0"/>
              </a:spcAft>
              <a:buNone/>
            </a:pPr>
            <a:r>
              <a:rPr lang="en" sz="1400">
                <a:solidFill>
                  <a:srgbClr val="24292E"/>
                </a:solidFill>
                <a:highlight>
                  <a:srgbClr val="FFFFFF"/>
                </a:highlight>
              </a:rPr>
              <a:t>We know that </a:t>
            </a:r>
            <a:r>
              <a:rPr lang="en" sz="1400">
                <a:solidFill>
                  <a:srgbClr val="24292E"/>
                </a:solidFill>
                <a:highlight>
                  <a:srgbClr val="FFFFFF"/>
                </a:highlight>
              </a:rPr>
              <a:t>sales prediction is an essential task for the management of a store. Without proper sales prediction, business planning and decisions will be based on dubious estimates which can lead to many inefficiencies and missed opportunities. So, p</a:t>
            </a:r>
            <a:r>
              <a:rPr lang="en" sz="1400">
                <a:solidFill>
                  <a:srgbClr val="24292E"/>
                </a:solidFill>
                <a:highlight>
                  <a:srgbClr val="FFFFFF"/>
                </a:highlight>
              </a:rPr>
              <a:t>redictive models</a:t>
            </a:r>
            <a:r>
              <a:rPr lang="en" sz="1400">
                <a:solidFill>
                  <a:srgbClr val="24292E"/>
                </a:solidFill>
                <a:highlight>
                  <a:srgbClr val="FFFFFF"/>
                </a:highlight>
              </a:rPr>
              <a:t> can help </a:t>
            </a:r>
            <a:r>
              <a:rPr lang="en" sz="1400">
                <a:solidFill>
                  <a:srgbClr val="24292E"/>
                </a:solidFill>
                <a:highlight>
                  <a:srgbClr val="FFFFFF"/>
                </a:highlight>
              </a:rPr>
              <a:t>store managers answer the following questions:</a:t>
            </a:r>
            <a:endParaRPr sz="1400">
              <a:solidFill>
                <a:srgbClr val="24292E"/>
              </a:solidFill>
              <a:highlight>
                <a:srgbClr val="FFFFFF"/>
              </a:highlight>
            </a:endParaRPr>
          </a:p>
          <a:p>
            <a:pPr indent="-317500" lvl="0" marL="457200" rtl="0" algn="l">
              <a:spcBef>
                <a:spcPts val="1200"/>
              </a:spcBef>
              <a:spcAft>
                <a:spcPts val="0"/>
              </a:spcAft>
              <a:buClr>
                <a:srgbClr val="24292E"/>
              </a:buClr>
              <a:buSzPts val="1400"/>
              <a:buAutoNum type="arabicPeriod"/>
            </a:pPr>
            <a:r>
              <a:rPr lang="en" sz="1400">
                <a:solidFill>
                  <a:srgbClr val="24292E"/>
                </a:solidFill>
                <a:highlight>
                  <a:srgbClr val="FFFFFF"/>
                </a:highlight>
              </a:rPr>
              <a:t>How many more staff should be hired?</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AutoNum type="arabicPeriod"/>
            </a:pPr>
            <a:r>
              <a:rPr lang="en" sz="1400">
                <a:solidFill>
                  <a:srgbClr val="24292E"/>
                </a:solidFill>
                <a:highlight>
                  <a:srgbClr val="FFFFFF"/>
                </a:highlight>
              </a:rPr>
              <a:t>Do we have enough inventory to meet the weekly demands? If not, how much stock should be ordered to meet the growing demands? </a:t>
            </a:r>
            <a:endParaRPr sz="1400">
              <a:solidFill>
                <a:srgbClr val="24292E"/>
              </a:solidFill>
              <a:highlight>
                <a:srgbClr val="FFFFFF"/>
              </a:highlight>
            </a:endParaRPr>
          </a:p>
          <a:p>
            <a:pPr indent="-317500" lvl="0" marL="457200" rtl="0" algn="l">
              <a:spcBef>
                <a:spcPts val="0"/>
              </a:spcBef>
              <a:spcAft>
                <a:spcPts val="0"/>
              </a:spcAft>
              <a:buClr>
                <a:srgbClr val="24292E"/>
              </a:buClr>
              <a:buSzPts val="1400"/>
              <a:buAutoNum type="arabicPeriod"/>
            </a:pPr>
            <a:r>
              <a:rPr lang="en" sz="1400">
                <a:solidFill>
                  <a:srgbClr val="24292E"/>
                </a:solidFill>
                <a:highlight>
                  <a:srgbClr val="FFFFFF"/>
                </a:highlight>
              </a:rPr>
              <a:t>How much revenue do we expect in this month or the following month?</a:t>
            </a:r>
            <a:endParaRPr sz="1400">
              <a:solidFill>
                <a:srgbClr val="24292E"/>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50">
                <a:solidFill>
                  <a:schemeClr val="accent1"/>
                </a:solidFill>
              </a:rPr>
              <a:t>Data Visualization</a:t>
            </a:r>
            <a:r>
              <a:rPr b="1" lang="en">
                <a:solidFill>
                  <a:schemeClr val="accent1"/>
                </a:solidFill>
              </a:rPr>
              <a:t>:</a:t>
            </a:r>
            <a:r>
              <a:rPr b="1" lang="en"/>
              <a:t> </a:t>
            </a:r>
            <a:r>
              <a:rPr b="1" lang="en" sz="2000"/>
              <a:t>Distribution of the Sales</a:t>
            </a:r>
            <a:endParaRPr b="1" sz="2000"/>
          </a:p>
        </p:txBody>
      </p:sp>
      <p:sp>
        <p:nvSpPr>
          <p:cNvPr id="67" name="Google Shape;67;p15"/>
          <p:cNvSpPr txBox="1"/>
          <p:nvPr>
            <p:ph idx="1" type="body"/>
          </p:nvPr>
        </p:nvSpPr>
        <p:spPr>
          <a:xfrm>
            <a:off x="0" y="707200"/>
            <a:ext cx="5034000" cy="443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8" name="Google Shape;68;p15"/>
          <p:cNvSpPr txBox="1"/>
          <p:nvPr>
            <p:ph idx="2" type="body"/>
          </p:nvPr>
        </p:nvSpPr>
        <p:spPr>
          <a:xfrm>
            <a:off x="5420400" y="707000"/>
            <a:ext cx="3723600" cy="443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this graph we can see that the sales distribution deviates from the normal distribution. It is tailed to the right -- meaning most of the sales (lower sales) are concentrated on the left side. But No negative sales , so we’re good to go.</a:t>
            </a:r>
            <a:endParaRPr/>
          </a:p>
        </p:txBody>
      </p:sp>
      <p:pic>
        <p:nvPicPr>
          <p:cNvPr id="69" name="Google Shape;69;p15"/>
          <p:cNvPicPr preferRelativeResize="0"/>
          <p:nvPr/>
        </p:nvPicPr>
        <p:blipFill>
          <a:blip r:embed="rId3">
            <a:alphaModFix/>
          </a:blip>
          <a:stretch>
            <a:fillRect/>
          </a:stretch>
        </p:blipFill>
        <p:spPr>
          <a:xfrm>
            <a:off x="0" y="707000"/>
            <a:ext cx="5034001" cy="450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75"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50">
                <a:solidFill>
                  <a:schemeClr val="accent1"/>
                </a:solidFill>
              </a:rPr>
              <a:t>Data Visualization:</a:t>
            </a:r>
            <a:r>
              <a:rPr b="1" lang="en">
                <a:solidFill>
                  <a:schemeClr val="accent1"/>
                </a:solidFill>
              </a:rPr>
              <a:t> </a:t>
            </a:r>
            <a:r>
              <a:rPr b="1" lang="en" sz="2000"/>
              <a:t>Impact of Item Visibility on the Sales</a:t>
            </a:r>
            <a:endParaRPr b="1" sz="2000"/>
          </a:p>
        </p:txBody>
      </p:sp>
      <p:sp>
        <p:nvSpPr>
          <p:cNvPr id="75" name="Google Shape;75;p16"/>
          <p:cNvSpPr txBox="1"/>
          <p:nvPr>
            <p:ph idx="4294967295"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92929"/>
                </a:solidFill>
                <a:highlight>
                  <a:srgbClr val="FFFFFF"/>
                </a:highlight>
                <a:latin typeface="Georgia"/>
                <a:ea typeface="Georgia"/>
                <a:cs typeface="Georgia"/>
                <a:sym typeface="Georgia"/>
              </a:rPr>
              <a:t>.</a:t>
            </a:r>
            <a:endParaRPr/>
          </a:p>
        </p:txBody>
      </p:sp>
      <p:sp>
        <p:nvSpPr>
          <p:cNvPr id="76" name="Google Shape;76;p16"/>
          <p:cNvSpPr txBox="1"/>
          <p:nvPr>
            <p:ph idx="1" type="body"/>
          </p:nvPr>
        </p:nvSpPr>
        <p:spPr>
          <a:xfrm>
            <a:off x="5326150" y="616925"/>
            <a:ext cx="3713700" cy="452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location of product in a store will impact the sales. The obvious assumption is that products with higher visibility are likely to sell more because products which are kept at the entrance of the store will catch the shoppers attention rather than the ones in the back. But from the correlation matrix generated earlier and now this plot, we can see that the more visible a product is the less higher its sales will be. This might be due to the fact that a great number of daily used products, which in fact do not need high visibility, control the top of the sales chart</a:t>
            </a:r>
            <a:r>
              <a:rPr lang="en" sz="1200"/>
              <a:t>. </a:t>
            </a:r>
            <a:endParaRPr sz="1200"/>
          </a:p>
        </p:txBody>
      </p:sp>
      <p:pic>
        <p:nvPicPr>
          <p:cNvPr id="77" name="Google Shape;77;p16"/>
          <p:cNvPicPr preferRelativeResize="0"/>
          <p:nvPr/>
        </p:nvPicPr>
        <p:blipFill>
          <a:blip r:embed="rId3">
            <a:alphaModFix/>
          </a:blip>
          <a:stretch>
            <a:fillRect/>
          </a:stretch>
        </p:blipFill>
        <p:spPr>
          <a:xfrm>
            <a:off x="75" y="616925"/>
            <a:ext cx="5269500" cy="444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0" y="0"/>
            <a:ext cx="914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Distribution of Outlet Types and Outlet Location Types</a:t>
            </a:r>
            <a:endParaRPr b="1" sz="2400">
              <a:solidFill>
                <a:schemeClr val="accent1"/>
              </a:solidFill>
            </a:endParaRPr>
          </a:p>
        </p:txBody>
      </p:sp>
      <p:sp>
        <p:nvSpPr>
          <p:cNvPr id="83" name="Google Shape;83;p17"/>
          <p:cNvSpPr txBox="1"/>
          <p:nvPr>
            <p:ph idx="1" type="body"/>
          </p:nvPr>
        </p:nvSpPr>
        <p:spPr>
          <a:xfrm>
            <a:off x="0" y="980400"/>
            <a:ext cx="4311600" cy="416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4" name="Google Shape;84;p17"/>
          <p:cNvSpPr txBox="1"/>
          <p:nvPr>
            <p:ph idx="2" type="body"/>
          </p:nvPr>
        </p:nvSpPr>
        <p:spPr>
          <a:xfrm>
            <a:off x="4741675" y="980400"/>
            <a:ext cx="4402200" cy="416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0" y="980400"/>
            <a:ext cx="4638000" cy="4163101"/>
          </a:xfrm>
          <a:prstGeom prst="rect">
            <a:avLst/>
          </a:prstGeom>
          <a:noFill/>
          <a:ln>
            <a:noFill/>
          </a:ln>
        </p:spPr>
      </p:pic>
      <p:pic>
        <p:nvPicPr>
          <p:cNvPr id="86" name="Google Shape;86;p17"/>
          <p:cNvPicPr preferRelativeResize="0"/>
          <p:nvPr/>
        </p:nvPicPr>
        <p:blipFill>
          <a:blip r:embed="rId4">
            <a:alphaModFix/>
          </a:blip>
          <a:stretch>
            <a:fillRect/>
          </a:stretch>
        </p:blipFill>
        <p:spPr>
          <a:xfrm>
            <a:off x="4741675" y="980400"/>
            <a:ext cx="4402199" cy="4163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0" y="0"/>
            <a:ext cx="9068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Data Visualization:</a:t>
            </a:r>
            <a:r>
              <a:rPr b="1" lang="en" sz="1800"/>
              <a:t> </a:t>
            </a:r>
            <a:r>
              <a:rPr b="1" lang="en" sz="1800"/>
              <a:t>Impact of store locations and outlet types on the sales </a:t>
            </a:r>
            <a:endParaRPr b="1" sz="1800"/>
          </a:p>
        </p:txBody>
      </p:sp>
      <p:sp>
        <p:nvSpPr>
          <p:cNvPr id="92" name="Google Shape;92;p18"/>
          <p:cNvSpPr txBox="1"/>
          <p:nvPr>
            <p:ph idx="1" type="body"/>
          </p:nvPr>
        </p:nvSpPr>
        <p:spPr>
          <a:xfrm>
            <a:off x="0" y="838975"/>
            <a:ext cx="4968000" cy="430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3" name="Google Shape;93;p18"/>
          <p:cNvSpPr txBox="1"/>
          <p:nvPr>
            <p:ph idx="2" type="body"/>
          </p:nvPr>
        </p:nvSpPr>
        <p:spPr>
          <a:xfrm>
            <a:off x="6485650" y="838975"/>
            <a:ext cx="2658300" cy="4304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sz="1200">
                <a:solidFill>
                  <a:schemeClr val="dk1"/>
                </a:solidFill>
                <a:highlight>
                  <a:srgbClr val="FFFFFF"/>
                </a:highlight>
              </a:rPr>
              <a:t>More items are being sold in stores which are located in less densely populated cities. This is actually in with the distribution of the stores.  </a:t>
            </a:r>
            <a:endParaRPr sz="1200">
              <a:solidFill>
                <a:schemeClr val="dk1"/>
              </a:solidFill>
              <a:highlight>
                <a:srgbClr val="FFFFFF"/>
              </a:highlight>
            </a:endParaRPr>
          </a:p>
          <a:p>
            <a:pPr indent="0" lvl="0" marL="0" rtl="0" algn="l">
              <a:spcBef>
                <a:spcPts val="1200"/>
              </a:spcBef>
              <a:spcAft>
                <a:spcPts val="0"/>
              </a:spcAft>
              <a:buNone/>
            </a:pPr>
            <a:r>
              <a:t/>
            </a:r>
            <a:endParaRPr sz="1200">
              <a:solidFill>
                <a:schemeClr val="dk1"/>
              </a:solidFill>
              <a:highlight>
                <a:srgbClr val="FFFFFF"/>
              </a:highlight>
            </a:endParaRPr>
          </a:p>
          <a:p>
            <a:pPr indent="-304800" lvl="0" marL="457200" rtl="0" algn="l">
              <a:spcBef>
                <a:spcPts val="1200"/>
              </a:spcBef>
              <a:spcAft>
                <a:spcPts val="0"/>
              </a:spcAft>
              <a:buClr>
                <a:schemeClr val="dk1"/>
              </a:buClr>
              <a:buSzPts val="1200"/>
              <a:buAutoNum type="arabicPeriod"/>
            </a:pPr>
            <a:r>
              <a:rPr lang="en" sz="1200">
                <a:solidFill>
                  <a:schemeClr val="dk1"/>
                </a:solidFill>
                <a:highlight>
                  <a:srgbClr val="FFFFFF"/>
                </a:highlight>
              </a:rPr>
              <a:t>Supermarket Type3 has the highest average sales even though its distribution is much less than Supermarket Type1. Grocery Store has the least sales.</a:t>
            </a:r>
            <a:endParaRPr sz="1200">
              <a:solidFill>
                <a:schemeClr val="dk1"/>
              </a:solidFill>
              <a:highlight>
                <a:srgbClr val="FFFFFF"/>
              </a:highlight>
            </a:endParaRPr>
          </a:p>
        </p:txBody>
      </p:sp>
      <p:pic>
        <p:nvPicPr>
          <p:cNvPr id="94" name="Google Shape;94;p18"/>
          <p:cNvPicPr preferRelativeResize="0"/>
          <p:nvPr/>
        </p:nvPicPr>
        <p:blipFill>
          <a:blip r:embed="rId3">
            <a:alphaModFix/>
          </a:blip>
          <a:stretch>
            <a:fillRect/>
          </a:stretch>
        </p:blipFill>
        <p:spPr>
          <a:xfrm>
            <a:off x="0" y="697575"/>
            <a:ext cx="6221700" cy="4445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0" y="0"/>
            <a:ext cx="9144000" cy="6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Models </a:t>
            </a:r>
            <a:r>
              <a:rPr b="1" lang="en" sz="2400">
                <a:solidFill>
                  <a:schemeClr val="accent1"/>
                </a:solidFill>
              </a:rPr>
              <a:t>Performance Evaluation:</a:t>
            </a:r>
            <a:r>
              <a:rPr b="1" lang="en">
                <a:solidFill>
                  <a:schemeClr val="accent1"/>
                </a:solidFill>
              </a:rPr>
              <a:t> </a:t>
            </a:r>
            <a:r>
              <a:rPr b="1" lang="en" sz="1800"/>
              <a:t>Performance</a:t>
            </a:r>
            <a:r>
              <a:rPr b="1" lang="en" sz="1800"/>
              <a:t> score R2 </a:t>
            </a:r>
            <a:endParaRPr b="1" sz="1800"/>
          </a:p>
        </p:txBody>
      </p:sp>
      <p:sp>
        <p:nvSpPr>
          <p:cNvPr id="100" name="Google Shape;100;p19"/>
          <p:cNvSpPr txBox="1"/>
          <p:nvPr>
            <p:ph idx="1" type="body"/>
          </p:nvPr>
        </p:nvSpPr>
        <p:spPr>
          <a:xfrm>
            <a:off x="0" y="942675"/>
            <a:ext cx="5307300" cy="42009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LRG training R2: 0.5544536260526491</a:t>
            </a:r>
            <a:endParaRPr>
              <a:solidFill>
                <a:schemeClr val="accent2"/>
              </a:solidFill>
              <a:highlight>
                <a:srgbClr val="FFFFFF"/>
              </a:highlight>
              <a:latin typeface="Courier New"/>
              <a:ea typeface="Courier New"/>
              <a:cs typeface="Courier New"/>
              <a:sym typeface="Courier New"/>
            </a:endParaRPr>
          </a:p>
          <a:p>
            <a:pPr indent="-317500" lvl="0" marL="457200" rtl="0" algn="l">
              <a:spcBef>
                <a:spcPts val="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LRG testing R2: </a:t>
            </a:r>
            <a:r>
              <a:rPr lang="en">
                <a:solidFill>
                  <a:schemeClr val="dk1"/>
                </a:solidFill>
                <a:highlight>
                  <a:srgbClr val="FFFFFF"/>
                </a:highlight>
                <a:latin typeface="Courier New"/>
                <a:ea typeface="Courier New"/>
                <a:cs typeface="Courier New"/>
                <a:sym typeface="Courier New"/>
              </a:rPr>
              <a:t>0.5900393833521596</a:t>
            </a:r>
            <a:endParaRPr>
              <a:solidFill>
                <a:schemeClr val="dk1"/>
              </a:solidFill>
              <a:highlight>
                <a:srgbClr val="FFFFFF"/>
              </a:highlight>
              <a:latin typeface="Courier New"/>
              <a:ea typeface="Courier New"/>
              <a:cs typeface="Courier New"/>
              <a:sym typeface="Courier New"/>
            </a:endParaRPr>
          </a:p>
          <a:p>
            <a:pPr indent="0" lvl="0" marL="457200" rtl="0" algn="l">
              <a:spcBef>
                <a:spcPts val="600"/>
              </a:spcBef>
              <a:spcAft>
                <a:spcPts val="0"/>
              </a:spcAft>
              <a:buNone/>
            </a:pPr>
            <a:r>
              <a:t/>
            </a:r>
            <a:endParaRPr>
              <a:solidFill>
                <a:schemeClr val="dk1"/>
              </a:solidFill>
              <a:highlight>
                <a:srgbClr val="FFFFFF"/>
              </a:highlight>
              <a:latin typeface="Courier New"/>
              <a:ea typeface="Courier New"/>
              <a:cs typeface="Courier New"/>
              <a:sym typeface="Courier New"/>
            </a:endParaRPr>
          </a:p>
          <a:p>
            <a:pPr indent="-317500" lvl="0" marL="457200" rtl="0" algn="l">
              <a:spcBef>
                <a:spcPts val="60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KNN training R2: 0.5870112626717922</a:t>
            </a:r>
            <a:endParaRPr>
              <a:solidFill>
                <a:schemeClr val="accent2"/>
              </a:solidFill>
              <a:highlight>
                <a:srgbClr val="FFFFFF"/>
              </a:highlight>
              <a:latin typeface="Courier New"/>
              <a:ea typeface="Courier New"/>
              <a:cs typeface="Courier New"/>
              <a:sym typeface="Courier New"/>
            </a:endParaRPr>
          </a:p>
          <a:p>
            <a:pPr indent="-317500" lvl="0" marL="457200" rtl="0" algn="l">
              <a:spcBef>
                <a:spcPts val="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KNN testing R2: 0.5890014065072519</a:t>
            </a:r>
            <a:endParaRPr>
              <a:solidFill>
                <a:schemeClr val="accent2"/>
              </a:solidFill>
              <a:highlight>
                <a:srgbClr val="FFFFFF"/>
              </a:highlight>
              <a:latin typeface="Courier New"/>
              <a:ea typeface="Courier New"/>
              <a:cs typeface="Courier New"/>
              <a:sym typeface="Courier New"/>
            </a:endParaRPr>
          </a:p>
          <a:p>
            <a:pPr indent="0" lvl="0" marL="457200" rtl="0" algn="l">
              <a:spcBef>
                <a:spcPts val="600"/>
              </a:spcBef>
              <a:spcAft>
                <a:spcPts val="0"/>
              </a:spcAft>
              <a:buNone/>
            </a:pPr>
            <a:r>
              <a:t/>
            </a:r>
            <a:endParaRPr>
              <a:solidFill>
                <a:schemeClr val="accent2"/>
              </a:solidFill>
              <a:highlight>
                <a:srgbClr val="FFFFFF"/>
              </a:highlight>
              <a:latin typeface="Courier New"/>
              <a:ea typeface="Courier New"/>
              <a:cs typeface="Courier New"/>
              <a:sym typeface="Courier New"/>
            </a:endParaRPr>
          </a:p>
          <a:p>
            <a:pPr indent="-317500" lvl="0" marL="457200" rtl="0" algn="l">
              <a:spcBef>
                <a:spcPts val="60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RFG t</a:t>
            </a:r>
            <a:r>
              <a:rPr lang="en">
                <a:solidFill>
                  <a:schemeClr val="accent2"/>
                </a:solidFill>
                <a:highlight>
                  <a:srgbClr val="FFFFFF"/>
                </a:highlight>
                <a:latin typeface="Courier New"/>
                <a:ea typeface="Courier New"/>
                <a:cs typeface="Courier New"/>
                <a:sym typeface="Courier New"/>
              </a:rPr>
              <a:t>raining R2: </a:t>
            </a:r>
            <a:r>
              <a:rPr lang="en">
                <a:solidFill>
                  <a:schemeClr val="dk1"/>
                </a:solidFill>
                <a:highlight>
                  <a:srgbClr val="FFFFFF"/>
                </a:highlight>
                <a:latin typeface="Courier New"/>
                <a:ea typeface="Courier New"/>
                <a:cs typeface="Courier New"/>
                <a:sym typeface="Courier New"/>
              </a:rPr>
              <a:t>0.6087463007379363</a:t>
            </a:r>
            <a:endParaRPr>
              <a:solidFill>
                <a:schemeClr val="accent2"/>
              </a:solidFill>
              <a:highlight>
                <a:srgbClr val="FFFFFF"/>
              </a:highlight>
              <a:latin typeface="Courier New"/>
              <a:ea typeface="Courier New"/>
              <a:cs typeface="Courier New"/>
              <a:sym typeface="Courier New"/>
            </a:endParaRPr>
          </a:p>
          <a:p>
            <a:pPr indent="-317500" lvl="0" marL="457200" rtl="0" algn="l">
              <a:spcBef>
                <a:spcPts val="0"/>
              </a:spcBef>
              <a:spcAft>
                <a:spcPts val="0"/>
              </a:spcAft>
              <a:buClr>
                <a:schemeClr val="accent2"/>
              </a:buClr>
              <a:buSzPts val="1400"/>
              <a:buFont typeface="Roboto"/>
              <a:buChar char="●"/>
            </a:pPr>
            <a:r>
              <a:rPr lang="en">
                <a:solidFill>
                  <a:schemeClr val="accent2"/>
                </a:solidFill>
                <a:highlight>
                  <a:srgbClr val="FFFFFF"/>
                </a:highlight>
                <a:latin typeface="Courier New"/>
                <a:ea typeface="Courier New"/>
                <a:cs typeface="Courier New"/>
                <a:sym typeface="Courier New"/>
              </a:rPr>
              <a:t>RFG testing R2: </a:t>
            </a:r>
            <a:r>
              <a:rPr lang="en">
                <a:solidFill>
                  <a:schemeClr val="dk1"/>
                </a:solidFill>
                <a:highlight>
                  <a:srgbClr val="FFFFFF"/>
                </a:highlight>
                <a:latin typeface="Courier New"/>
                <a:ea typeface="Courier New"/>
                <a:cs typeface="Courier New"/>
                <a:sym typeface="Courier New"/>
              </a:rPr>
              <a:t>0.6223139819671555</a:t>
            </a:r>
            <a:endParaRPr>
              <a:solidFill>
                <a:schemeClr val="dk1"/>
              </a:solidFill>
              <a:highlight>
                <a:srgbClr val="FFFFFF"/>
              </a:highlight>
              <a:latin typeface="Courier New"/>
              <a:ea typeface="Courier New"/>
              <a:cs typeface="Courier New"/>
              <a:sym typeface="Courier New"/>
            </a:endParaRPr>
          </a:p>
          <a:p>
            <a:pPr indent="0" lvl="0" marL="457200" rtl="0" algn="l">
              <a:spcBef>
                <a:spcPts val="600"/>
              </a:spcBef>
              <a:spcAft>
                <a:spcPts val="0"/>
              </a:spcAft>
              <a:buNone/>
            </a:pPr>
            <a:br>
              <a:rPr lang="en" sz="1400">
                <a:solidFill>
                  <a:schemeClr val="accent2"/>
                </a:solidFill>
                <a:highlight>
                  <a:srgbClr val="FFFFFF"/>
                </a:highlight>
                <a:latin typeface="Courier New"/>
                <a:ea typeface="Courier New"/>
                <a:cs typeface="Courier New"/>
                <a:sym typeface="Courier New"/>
              </a:rPr>
            </a:br>
            <a:endParaRPr sz="1400">
              <a:solidFill>
                <a:schemeClr val="accent2"/>
              </a:solidFill>
              <a:highlight>
                <a:srgbClr val="FFFFFF"/>
              </a:highlight>
              <a:latin typeface="Courier New"/>
              <a:ea typeface="Courier New"/>
              <a:cs typeface="Courier New"/>
              <a:sym typeface="Courier New"/>
            </a:endParaRPr>
          </a:p>
          <a:p>
            <a:pPr indent="0" lvl="0" marL="0" rtl="0" algn="l">
              <a:spcBef>
                <a:spcPts val="500"/>
              </a:spcBef>
              <a:spcAft>
                <a:spcPts val="1200"/>
              </a:spcAft>
              <a:buNone/>
            </a:pPr>
            <a:r>
              <a:t/>
            </a:r>
            <a:endParaRPr/>
          </a:p>
        </p:txBody>
      </p:sp>
      <p:sp>
        <p:nvSpPr>
          <p:cNvPr id="101" name="Google Shape;101;p19"/>
          <p:cNvSpPr txBox="1"/>
          <p:nvPr>
            <p:ph idx="2" type="body"/>
          </p:nvPr>
        </p:nvSpPr>
        <p:spPr>
          <a:xfrm>
            <a:off x="5637225" y="942675"/>
            <a:ext cx="3501000" cy="420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Interpretation of R2 score(Coefficient of Determination R2): is how well the regression model fits the observed data. </a:t>
            </a:r>
            <a:r>
              <a:rPr lang="en"/>
              <a:t>Generally a higher R-squared indicates a better fit for the model.</a:t>
            </a:r>
            <a:endParaRPr/>
          </a:p>
          <a:p>
            <a:pPr indent="0" lvl="0" marL="0" rtl="0" algn="l">
              <a:spcBef>
                <a:spcPts val="1200"/>
              </a:spcBef>
              <a:spcAft>
                <a:spcPts val="0"/>
              </a:spcAft>
              <a:buNone/>
            </a:pPr>
            <a:r>
              <a:rPr lang="en"/>
              <a:t>What is the acceptable R2 value? The ideal value is 1 (100%). </a:t>
            </a:r>
            <a:endParaRPr/>
          </a:p>
          <a:p>
            <a:pPr indent="-304165" lvl="0" marL="457200" rtl="0" algn="l">
              <a:spcBef>
                <a:spcPts val="1200"/>
              </a:spcBef>
              <a:spcAft>
                <a:spcPts val="0"/>
              </a:spcAft>
              <a:buSzPct val="100000"/>
              <a:buChar char="★"/>
            </a:pPr>
            <a:r>
              <a:rPr i="1" lang="en"/>
              <a:t>0.3&lt; R2 value&lt;0.5: weak model</a:t>
            </a:r>
            <a:endParaRPr i="1"/>
          </a:p>
          <a:p>
            <a:pPr indent="-304165" lvl="0" marL="457200" rtl="0" algn="l">
              <a:spcBef>
                <a:spcPts val="0"/>
              </a:spcBef>
              <a:spcAft>
                <a:spcPts val="0"/>
              </a:spcAft>
              <a:buSzPct val="100000"/>
              <a:buChar char="★"/>
            </a:pPr>
            <a:r>
              <a:rPr i="1" lang="en"/>
              <a:t>0.5&lt; R2 value&lt;0.7: moderate model</a:t>
            </a:r>
            <a:endParaRPr i="1"/>
          </a:p>
          <a:p>
            <a:pPr indent="-304165" lvl="0" marL="457200" rtl="0" algn="l">
              <a:spcBef>
                <a:spcPts val="0"/>
              </a:spcBef>
              <a:spcAft>
                <a:spcPts val="0"/>
              </a:spcAft>
              <a:buSzPct val="100000"/>
              <a:buChar char="★"/>
            </a:pPr>
            <a:r>
              <a:rPr i="1" lang="en"/>
              <a:t>R2 value&gt;0.7: strong model </a:t>
            </a:r>
            <a:endParaRPr i="1"/>
          </a:p>
          <a:p>
            <a:pPr indent="0" lvl="0" marL="0" rtl="0" algn="l">
              <a:spcBef>
                <a:spcPts val="1200"/>
              </a:spcBef>
              <a:spcAft>
                <a:spcPts val="0"/>
              </a:spcAft>
              <a:buNone/>
            </a:pPr>
            <a:r>
              <a:rPr lang="en"/>
              <a:t>Based on these performance scores:</a:t>
            </a:r>
            <a:endParaRPr/>
          </a:p>
          <a:p>
            <a:pPr indent="-304165" lvl="0" marL="457200" rtl="0" algn="l">
              <a:spcBef>
                <a:spcPts val="1200"/>
              </a:spcBef>
              <a:spcAft>
                <a:spcPts val="0"/>
              </a:spcAft>
              <a:buSzPct val="100000"/>
              <a:buAutoNum type="arabicPeriod"/>
            </a:pPr>
            <a:r>
              <a:rPr lang="en"/>
              <a:t>Our models are not overfit since they all perform better on the testing data subset. In all of the cases, the R2 values are higher in the testing data subset than in the training data subset.</a:t>
            </a:r>
            <a:endParaRPr/>
          </a:p>
          <a:p>
            <a:pPr indent="-304165" lvl="0" marL="457200" rtl="0" algn="l">
              <a:spcBef>
                <a:spcPts val="0"/>
              </a:spcBef>
              <a:spcAft>
                <a:spcPts val="0"/>
              </a:spcAft>
              <a:buSzPct val="100000"/>
              <a:buAutoNum type="arabicPeriod"/>
            </a:pPr>
            <a:r>
              <a:rPr lang="en"/>
              <a:t>Random Forest Regressor is our best model because we have the highest R2 value. There is a lot of improvement in our performance score.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50">
                <a:solidFill>
                  <a:schemeClr val="accent1"/>
                </a:solidFill>
              </a:rPr>
              <a:t>Models Performance Evaluation:</a:t>
            </a:r>
            <a:r>
              <a:rPr b="1" lang="en">
                <a:solidFill>
                  <a:schemeClr val="accent1"/>
                </a:solidFill>
              </a:rPr>
              <a:t> </a:t>
            </a:r>
            <a:r>
              <a:rPr b="1" lang="en" sz="2000"/>
              <a:t>Error Metrics </a:t>
            </a:r>
            <a:endParaRPr b="1" sz="2000"/>
          </a:p>
        </p:txBody>
      </p:sp>
      <p:sp>
        <p:nvSpPr>
          <p:cNvPr id="107" name="Google Shape;107;p20"/>
          <p:cNvSpPr txBox="1"/>
          <p:nvPr>
            <p:ph idx="1" type="body"/>
          </p:nvPr>
        </p:nvSpPr>
        <p:spPr>
          <a:xfrm>
            <a:off x="0" y="999250"/>
            <a:ext cx="5448600" cy="4144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RMSE_lr_training: 1139.8109171305882</a:t>
            </a:r>
            <a:endParaRPr>
              <a:solidFill>
                <a:schemeClr val="accent2"/>
              </a:solidFill>
              <a:highlight>
                <a:srgbClr val="FFFFFF"/>
              </a:highlight>
              <a:latin typeface="Courier New"/>
              <a:ea typeface="Courier New"/>
              <a:cs typeface="Courier New"/>
              <a:sym typeface="Courier New"/>
            </a:endParaRPr>
          </a:p>
          <a:p>
            <a:pPr indent="-317500" lvl="0" marL="457200" rtl="0" algn="l">
              <a:spcBef>
                <a:spcPts val="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RMSE_lr_testing: </a:t>
            </a:r>
            <a:r>
              <a:rPr lang="en">
                <a:solidFill>
                  <a:schemeClr val="dk1"/>
                </a:solidFill>
                <a:highlight>
                  <a:srgbClr val="FFFFFF"/>
                </a:highlight>
                <a:latin typeface="Courier New"/>
                <a:ea typeface="Courier New"/>
                <a:cs typeface="Courier New"/>
                <a:sym typeface="Courier New"/>
              </a:rPr>
              <a:t>1090.253268820084</a:t>
            </a:r>
            <a:endParaRPr>
              <a:solidFill>
                <a:schemeClr val="dk1"/>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a:solidFill>
                <a:schemeClr val="dk1"/>
              </a:solidFill>
              <a:highlight>
                <a:srgbClr val="FFFFFF"/>
              </a:highlight>
              <a:latin typeface="Courier New"/>
              <a:ea typeface="Courier New"/>
              <a:cs typeface="Courier New"/>
              <a:sym typeface="Courier New"/>
            </a:endParaRPr>
          </a:p>
          <a:p>
            <a:pPr indent="-317500" lvl="0" marL="457200" rtl="0" algn="l">
              <a:spcBef>
                <a:spcPts val="120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RMSE_knn_training: 1097.376004638942</a:t>
            </a:r>
            <a:endParaRPr>
              <a:solidFill>
                <a:schemeClr val="accent2"/>
              </a:solidFill>
              <a:highlight>
                <a:srgbClr val="FFFFFF"/>
              </a:highlight>
              <a:latin typeface="Courier New"/>
              <a:ea typeface="Courier New"/>
              <a:cs typeface="Courier New"/>
              <a:sym typeface="Courier New"/>
            </a:endParaRPr>
          </a:p>
          <a:p>
            <a:pPr indent="-317500" lvl="0" marL="457200" rtl="0" algn="l">
              <a:spcBef>
                <a:spcPts val="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RMSE_knn_testing: 1091.6325991731178</a:t>
            </a:r>
            <a:endParaRPr>
              <a:solidFill>
                <a:schemeClr val="accent2"/>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a:solidFill>
                <a:schemeClr val="accent2"/>
              </a:solidFill>
              <a:highlight>
                <a:srgbClr val="FFFFFF"/>
              </a:highlight>
              <a:latin typeface="Courier New"/>
              <a:ea typeface="Courier New"/>
              <a:cs typeface="Courier New"/>
              <a:sym typeface="Courier New"/>
            </a:endParaRPr>
          </a:p>
          <a:p>
            <a:pPr indent="-317500" lvl="0" marL="457200" rtl="0" algn="l">
              <a:spcBef>
                <a:spcPts val="120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RMSE_rfg_training: </a:t>
            </a:r>
            <a:r>
              <a:rPr lang="en">
                <a:solidFill>
                  <a:schemeClr val="dk1"/>
                </a:solidFill>
                <a:highlight>
                  <a:srgbClr val="FFFFFF"/>
                </a:highlight>
                <a:latin typeface="Courier New"/>
                <a:ea typeface="Courier New"/>
                <a:cs typeface="Courier New"/>
                <a:sym typeface="Courier New"/>
              </a:rPr>
              <a:t>1068.109023283575</a:t>
            </a:r>
            <a:endParaRPr>
              <a:solidFill>
                <a:schemeClr val="accent2"/>
              </a:solidFill>
              <a:highlight>
                <a:srgbClr val="FFFFFF"/>
              </a:highlight>
              <a:latin typeface="Courier New"/>
              <a:ea typeface="Courier New"/>
              <a:cs typeface="Courier New"/>
              <a:sym typeface="Courier New"/>
            </a:endParaRPr>
          </a:p>
          <a:p>
            <a:pPr indent="-317500" lvl="0" marL="457200" rtl="0" algn="l">
              <a:spcBef>
                <a:spcPts val="0"/>
              </a:spcBef>
              <a:spcAft>
                <a:spcPts val="0"/>
              </a:spcAft>
              <a:buClr>
                <a:schemeClr val="accent2"/>
              </a:buClr>
              <a:buSzPts val="1400"/>
              <a:buFont typeface="Courier New"/>
              <a:buChar char="●"/>
            </a:pPr>
            <a:r>
              <a:rPr lang="en">
                <a:solidFill>
                  <a:schemeClr val="accent2"/>
                </a:solidFill>
                <a:highlight>
                  <a:srgbClr val="FFFFFF"/>
                </a:highlight>
                <a:latin typeface="Courier New"/>
                <a:ea typeface="Courier New"/>
                <a:cs typeface="Courier New"/>
                <a:sym typeface="Courier New"/>
              </a:rPr>
              <a:t>RMSE_rfg_testing: </a:t>
            </a:r>
            <a:r>
              <a:rPr lang="en">
                <a:solidFill>
                  <a:schemeClr val="dk1"/>
                </a:solidFill>
                <a:highlight>
                  <a:srgbClr val="FFFFFF"/>
                </a:highlight>
                <a:latin typeface="Courier New"/>
                <a:ea typeface="Courier New"/>
                <a:cs typeface="Courier New"/>
                <a:sym typeface="Courier New"/>
              </a:rPr>
              <a:t>1046.457951594882</a:t>
            </a:r>
            <a:endParaRPr>
              <a:solidFill>
                <a:schemeClr val="dk1"/>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
        <p:nvSpPr>
          <p:cNvPr id="108" name="Google Shape;108;p20"/>
          <p:cNvSpPr txBox="1"/>
          <p:nvPr>
            <p:ph idx="2" type="body"/>
          </p:nvPr>
        </p:nvSpPr>
        <p:spPr>
          <a:xfrm>
            <a:off x="5920025" y="952100"/>
            <a:ext cx="3223800" cy="41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What is the mean error? It is the average of all errors in the dataset, that is the average of the difference between true values and measured values. Its ideal value is 0! This is practically impossible because we may have </a:t>
            </a:r>
            <a:r>
              <a:rPr lang="en" sz="1200">
                <a:solidFill>
                  <a:srgbClr val="202124"/>
                </a:solidFill>
                <a:highlight>
                  <a:srgbClr val="FFFFFF"/>
                </a:highlight>
              </a:rPr>
              <a:t>a model that perfectly predicts our training data, but which is very unlikely to perfectly predict any other </a:t>
            </a:r>
            <a:r>
              <a:rPr lang="en" sz="1200">
                <a:solidFill>
                  <a:srgbClr val="202124"/>
                </a:solidFill>
                <a:highlight>
                  <a:srgbClr val="FFFFFF"/>
                </a:highlight>
              </a:rPr>
              <a:t>unseen</a:t>
            </a:r>
            <a:r>
              <a:rPr lang="en" sz="1200">
                <a:solidFill>
                  <a:srgbClr val="202124"/>
                </a:solidFill>
                <a:highlight>
                  <a:srgbClr val="FFFFFF"/>
                </a:highlight>
              </a:rPr>
              <a:t> data.</a:t>
            </a:r>
            <a:endParaRPr sz="1200"/>
          </a:p>
          <a:p>
            <a:pPr indent="-304800" lvl="0" marL="457200" rtl="0" algn="l">
              <a:spcBef>
                <a:spcPts val="1200"/>
              </a:spcBef>
              <a:spcAft>
                <a:spcPts val="0"/>
              </a:spcAft>
              <a:buSzPts val="1200"/>
              <a:buAutoNum type="arabicPeriod"/>
            </a:pPr>
            <a:r>
              <a:rPr lang="en" sz="1200"/>
              <a:t>From these error metric results, we can confirm that our models are not overfit. The results are inline with the performance values we have seen in the previous slide.</a:t>
            </a:r>
            <a:endParaRPr sz="1200"/>
          </a:p>
          <a:p>
            <a:pPr indent="0" lvl="0" marL="457200" rtl="0" algn="l">
              <a:spcBef>
                <a:spcPts val="1200"/>
              </a:spcBef>
              <a:spcAft>
                <a:spcPts val="0"/>
              </a:spcAft>
              <a:buNone/>
            </a:pPr>
            <a:r>
              <a:rPr lang="en" sz="1200"/>
              <a:t>Note: Overfit model has very low RMSE for training and higher RMSE for testing/validation/unseen data</a:t>
            </a:r>
            <a:endParaRPr sz="1200"/>
          </a:p>
          <a:p>
            <a:pPr indent="0" lvl="0" marL="457200" rtl="0" algn="l">
              <a:spcBef>
                <a:spcPts val="1200"/>
              </a:spcBef>
              <a:spcAft>
                <a:spcPts val="12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ctrTitle"/>
          </p:nvPr>
        </p:nvSpPr>
        <p:spPr>
          <a:xfrm>
            <a:off x="0" y="47125"/>
            <a:ext cx="9144000" cy="1018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solidFill>
                  <a:schemeClr val="accent1"/>
                </a:solidFill>
              </a:rPr>
              <a:t>        Summary of the Results &amp; </a:t>
            </a:r>
            <a:r>
              <a:rPr b="1" lang="en" sz="2400">
                <a:solidFill>
                  <a:schemeClr val="accent1"/>
                </a:solidFill>
              </a:rPr>
              <a:t>Recommendations</a:t>
            </a:r>
            <a:endParaRPr b="1" sz="2400">
              <a:solidFill>
                <a:schemeClr val="accent1"/>
              </a:solidFill>
            </a:endParaRPr>
          </a:p>
        </p:txBody>
      </p:sp>
      <p:sp>
        <p:nvSpPr>
          <p:cNvPr id="114" name="Google Shape;114;p21"/>
          <p:cNvSpPr txBox="1"/>
          <p:nvPr>
            <p:ph idx="1" type="subTitle"/>
          </p:nvPr>
        </p:nvSpPr>
        <p:spPr>
          <a:xfrm>
            <a:off x="0" y="1461150"/>
            <a:ext cx="9144000" cy="3682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sz="1200"/>
              <a:t>All of the three models I have developed for the sales prediction project are considered to be moderate but there is a lot of improvement in the coefficient of determination R2 with the Random Forest Regressor model.</a:t>
            </a:r>
            <a:endParaRPr sz="1200"/>
          </a:p>
          <a:p>
            <a:pPr indent="0" lvl="0" marL="9144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Contrary to the general hypothesis, products with less visibility in the store are likely to sell more. I encourage the store management to improve the visibility of the products which are in high demand so that they can easily be noticed by the shoppers. This is </a:t>
            </a:r>
            <a:r>
              <a:rPr lang="en" sz="1200"/>
              <a:t>how they can further boost the sales.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Stores located in less densely populated cities have the highest sales. Of course the presence of stores in those areas is also high. It is also possible to boost the sales in highly populated cities where there could be high income residents by making their visuals appealing to customers, promoting your products on social media or TVs and  providing consistently high-standard customer service. </a:t>
            </a:r>
            <a:endParaRPr sz="1200"/>
          </a:p>
          <a:p>
            <a:pPr indent="0" lvl="0" marL="9144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