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76" r:id="rId7"/>
    <p:sldId id="281" r:id="rId8"/>
    <p:sldId id="282" r:id="rId9"/>
    <p:sldId id="277" r:id="rId10"/>
    <p:sldId id="278" r:id="rId11"/>
    <p:sldId id="279" r:id="rId12"/>
    <p:sldId id="280" r:id="rId13"/>
    <p:sldId id="283" r:id="rId14"/>
    <p:sldId id="284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>
      <p:cViewPr varScale="1">
        <p:scale>
          <a:sx n="98" d="100"/>
          <a:sy n="98" d="100"/>
        </p:scale>
        <p:origin x="608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50F3B11-940E-47CE-B693-CE7D23FE028D}" type="datetime1">
              <a:rPr lang="it-IT" smtClean="0"/>
              <a:t>25/10/22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A4BF746C-B2A6-4B2E-9724-880F3AE30A67}" type="datetime1">
              <a:rPr lang="it-IT" smtClean="0"/>
              <a:pPr/>
              <a:t>25/10/22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Rettango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734052-D933-4BCC-B6A5-48EFD76F7754}" type="datetime1">
              <a:rPr lang="it-IT" smtClean="0"/>
              <a:pPr/>
              <a:t>25/10/22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CDBF89-191F-4BB6-A0A5-AE82CFBD06FA}" type="datetime1">
              <a:rPr lang="it-IT" smtClean="0"/>
              <a:pPr/>
              <a:t>25/10/22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AB5625-64B4-460E-A6D9-369CE1012A9B}" type="datetime1">
              <a:rPr lang="it-IT" noProof="0" smtClean="0"/>
              <a:pPr/>
              <a:t>25/10/22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3FD152-3CF4-4A12-82AF-D5B89DAE18A5}" type="datetime1">
              <a:rPr lang="it-IT" smtClean="0"/>
              <a:pPr/>
              <a:t>25/10/22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/>
              <a:t>​</a:t>
            </a:r>
            <a:fld id="{B973B550-EAE9-42BF-A7DE-AB698B003719}" type="datetime1">
              <a:rPr lang="it-IT" smtClean="0"/>
              <a:pPr/>
              <a:t>25/10/22</a:t>
            </a:fld>
            <a:r>
              <a:rPr lang="it-IT" dirty="0"/>
              <a:t>​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DBFB90-286B-4CDB-A537-E7766944BBAA}" type="datetime1">
              <a:rPr lang="it-IT" smtClean="0"/>
              <a:pPr/>
              <a:t>25/10/22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57A6CF1-12FE-4BE3-BB63-C2344989F7C5}" type="datetime1">
              <a:rPr lang="it-IT" smtClean="0"/>
              <a:pPr/>
              <a:t>25/10/22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Autofit/>
          </a:bodyPr>
          <a:lstStyle>
            <a:lvl1pPr algn="l"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2CC9C2-6E71-4474-A4C0-C6B34CDA8882}" type="datetime1">
              <a:rPr lang="it-IT" smtClean="0"/>
              <a:pPr/>
              <a:t>25/10/22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6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Autofit/>
          </a:bodyPr>
          <a:lstStyle>
            <a:lvl1pPr algn="l"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3B478-ACB0-4EE2-AD22-6C44567486AE}" type="datetime1">
              <a:rPr lang="it-IT" smtClean="0"/>
              <a:pPr/>
              <a:t>25/10/22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56CDCEB-3746-40FA-A774-AE430F8D6A09}" type="datetime1">
              <a:rPr lang="it-IT" smtClean="0"/>
              <a:pPr/>
              <a:t>25/10/22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 err="1"/>
              <a:t>Restaurant</a:t>
            </a:r>
            <a:r>
              <a:rPr lang="it-IT" dirty="0"/>
              <a:t> revenue </a:t>
            </a:r>
            <a:r>
              <a:rPr lang="it-IT" dirty="0" err="1"/>
              <a:t>prediction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it-IT" dirty="0"/>
              <a:t>Machine Learning Project</a:t>
            </a:r>
          </a:p>
          <a:p>
            <a:r>
              <a:rPr lang="it-IT" dirty="0"/>
              <a:t>							Tiberio Marras 0001006943</a:t>
            </a:r>
            <a:endParaRPr lang="it-IT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Results</a:t>
            </a:r>
            <a:r>
              <a:rPr lang="it-IT" dirty="0"/>
              <a:t>(2) – Best </a:t>
            </a:r>
            <a:r>
              <a:rPr lang="it-IT" dirty="0" err="1"/>
              <a:t>parameters</a:t>
            </a:r>
            <a:endParaRPr lang="it-IT" dirty="0"/>
          </a:p>
        </p:txBody>
      </p:sp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FDD4161-A833-92DF-7CBD-06FC41A25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29" y="1805124"/>
            <a:ext cx="9574741" cy="3247752"/>
          </a:xfrm>
        </p:spPr>
      </p:pic>
    </p:spTree>
    <p:extLst>
      <p:ext uri="{BB962C8B-B14F-4D97-AF65-F5344CB8AC3E}">
        <p14:creationId xmlns:p14="http://schemas.microsoft.com/office/powerpoint/2010/main" val="53966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Conclusion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24000" y="2042120"/>
            <a:ext cx="9144000" cy="4267200"/>
          </a:xfrm>
        </p:spPr>
        <p:txBody>
          <a:bodyPr rtlCol="0"/>
          <a:lstStyle/>
          <a:p>
            <a:pPr algn="just" rtl="0"/>
            <a:r>
              <a:rPr lang="it-IT" dirty="0">
                <a:latin typeface="Arial" panose="020B0604020202020204" pitchFamily="34" charset="0"/>
              </a:rPr>
              <a:t>T</a:t>
            </a:r>
            <a:r>
              <a:rPr lang="it-IT" b="0" i="0" dirty="0">
                <a:effectLst/>
                <a:latin typeface="Arial" panose="020B0604020202020204" pitchFamily="34" charset="0"/>
              </a:rPr>
              <a:t>he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classic</a:t>
            </a:r>
            <a:r>
              <a:rPr lang="it-IT" b="0" i="0" dirty="0">
                <a:effectLst/>
                <a:latin typeface="Arial" panose="020B0604020202020204" pitchFamily="34" charset="0"/>
              </a:rPr>
              <a:t>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regressors</a:t>
            </a:r>
            <a:r>
              <a:rPr lang="it-IT" b="0" i="0" dirty="0">
                <a:effectLst/>
                <a:latin typeface="Arial" panose="020B0604020202020204" pitchFamily="34" charset="0"/>
              </a:rPr>
              <a:t>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seem</a:t>
            </a:r>
            <a:r>
              <a:rPr lang="it-IT" b="0" i="0" dirty="0">
                <a:effectLst/>
                <a:latin typeface="Arial" panose="020B0604020202020204" pitchFamily="34" charset="0"/>
              </a:rPr>
              <a:t> to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perform</a:t>
            </a:r>
            <a:r>
              <a:rPr lang="it-IT" b="0" i="0" dirty="0">
                <a:effectLst/>
                <a:latin typeface="Arial" panose="020B0604020202020204" pitchFamily="34" charset="0"/>
              </a:rPr>
              <a:t>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quite</a:t>
            </a:r>
            <a:r>
              <a:rPr lang="it-IT" b="0" i="0" dirty="0">
                <a:effectLst/>
                <a:latin typeface="Arial" panose="020B0604020202020204" pitchFamily="34" charset="0"/>
              </a:rPr>
              <a:t> good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compared</a:t>
            </a:r>
            <a:r>
              <a:rPr lang="it-IT" b="0" i="0" dirty="0">
                <a:effectLst/>
                <a:latin typeface="Arial" panose="020B0604020202020204" pitchFamily="34" charset="0"/>
              </a:rPr>
              <a:t> to the </a:t>
            </a:r>
            <a:r>
              <a:rPr lang="it-IT" b="0" i="1" dirty="0" err="1">
                <a:effectLst/>
                <a:latin typeface="Arial" panose="020B0604020202020204" pitchFamily="34" charset="0"/>
              </a:rPr>
              <a:t>neural</a:t>
            </a:r>
            <a:r>
              <a:rPr lang="it-IT" b="0" i="1" dirty="0">
                <a:effectLst/>
                <a:latin typeface="Arial" panose="020B0604020202020204" pitchFamily="34" charset="0"/>
              </a:rPr>
              <a:t> network</a:t>
            </a:r>
            <a:r>
              <a:rPr lang="it-IT" b="0" i="0" dirty="0">
                <a:effectLst/>
                <a:latin typeface="Arial" panose="020B0604020202020204" pitchFamily="34" charset="0"/>
              </a:rPr>
              <a:t>,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which</a:t>
            </a:r>
            <a:r>
              <a:rPr lang="it-IT" b="0" i="0" dirty="0">
                <a:effectLst/>
                <a:latin typeface="Arial" panose="020B0604020202020204" pitchFamily="34" charset="0"/>
              </a:rPr>
              <a:t>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has</a:t>
            </a:r>
            <a:r>
              <a:rPr lang="it-IT" b="0" i="0" dirty="0">
                <a:effectLst/>
                <a:latin typeface="Arial" panose="020B0604020202020204" pitchFamily="34" charset="0"/>
              </a:rPr>
              <a:t> the 5th best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result</a:t>
            </a:r>
            <a:r>
              <a:rPr lang="it-IT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just" rtl="0"/>
            <a:r>
              <a:rPr lang="it-IT" b="0" i="0" dirty="0">
                <a:effectLst/>
                <a:latin typeface="Arial" panose="020B0604020202020204" pitchFamily="34" charset="0"/>
              </a:rPr>
              <a:t>The training set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is</a:t>
            </a:r>
            <a:r>
              <a:rPr lang="it-IT" b="0" i="0" dirty="0">
                <a:effectLst/>
                <a:latin typeface="Arial" panose="020B0604020202020204" pitchFamily="34" charset="0"/>
              </a:rPr>
              <a:t>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really</a:t>
            </a:r>
            <a:r>
              <a:rPr lang="it-IT" b="0" i="0" dirty="0">
                <a:effectLst/>
                <a:latin typeface="Arial" panose="020B0604020202020204" pitchFamily="34" charset="0"/>
              </a:rPr>
              <a:t> small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compared</a:t>
            </a:r>
            <a:r>
              <a:rPr lang="it-IT" b="0" i="0" dirty="0">
                <a:effectLst/>
                <a:latin typeface="Arial" panose="020B0604020202020204" pitchFamily="34" charset="0"/>
              </a:rPr>
              <a:t> to the test set, and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since</a:t>
            </a:r>
            <a:r>
              <a:rPr lang="it-IT" b="0" i="0" dirty="0">
                <a:effectLst/>
                <a:latin typeface="Arial" panose="020B0604020202020204" pitchFamily="34" charset="0"/>
              </a:rPr>
              <a:t> </a:t>
            </a:r>
            <a:r>
              <a:rPr lang="it-IT" b="0" i="1" dirty="0" err="1">
                <a:effectLst/>
                <a:latin typeface="Arial" panose="020B0604020202020204" pitchFamily="34" charset="0"/>
              </a:rPr>
              <a:t>neural</a:t>
            </a:r>
            <a:r>
              <a:rPr lang="it-IT" i="1" dirty="0">
                <a:latin typeface="Arial" panose="020B0604020202020204" pitchFamily="34" charset="0"/>
              </a:rPr>
              <a:t> </a:t>
            </a:r>
            <a:r>
              <a:rPr lang="it-IT" b="0" i="1" dirty="0">
                <a:effectLst/>
                <a:latin typeface="Arial" panose="020B0604020202020204" pitchFamily="34" charset="0"/>
              </a:rPr>
              <a:t>networks </a:t>
            </a:r>
            <a:r>
              <a:rPr lang="it-IT" b="0" i="0" dirty="0">
                <a:effectLst/>
                <a:latin typeface="Arial" panose="020B0604020202020204" pitchFamily="34" charset="0"/>
              </a:rPr>
              <a:t>are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hungry</a:t>
            </a:r>
            <a:r>
              <a:rPr lang="it-IT" b="0" i="0" dirty="0">
                <a:effectLst/>
                <a:latin typeface="Arial" panose="020B0604020202020204" pitchFamily="34" charset="0"/>
              </a:rPr>
              <a:t> of data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this</a:t>
            </a:r>
            <a:r>
              <a:rPr lang="it-IT" b="0" i="0" dirty="0">
                <a:effectLst/>
                <a:latin typeface="Arial" panose="020B0604020202020204" pitchFamily="34" charset="0"/>
              </a:rPr>
              <a:t>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could</a:t>
            </a:r>
            <a:r>
              <a:rPr lang="it-IT" b="0" i="0" dirty="0">
                <a:effectLst/>
                <a:latin typeface="Arial" panose="020B0604020202020204" pitchFamily="34" charset="0"/>
              </a:rPr>
              <a:t>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really</a:t>
            </a:r>
            <a:r>
              <a:rPr lang="it-IT" b="0" i="0" dirty="0">
                <a:effectLst/>
                <a:latin typeface="Arial" panose="020B0604020202020204" pitchFamily="34" charset="0"/>
              </a:rPr>
              <a:t>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influence</a:t>
            </a:r>
            <a:r>
              <a:rPr lang="it-IT" b="0" i="0" dirty="0">
                <a:effectLst/>
                <a:latin typeface="Arial" panose="020B0604020202020204" pitchFamily="34" charset="0"/>
              </a:rPr>
              <a:t> the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results</a:t>
            </a:r>
            <a:r>
              <a:rPr lang="it-IT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just" rtl="0"/>
            <a:r>
              <a:rPr lang="it-IT" b="0" i="0" dirty="0" err="1">
                <a:effectLst/>
                <a:latin typeface="Arial" panose="020B0604020202020204" pitchFamily="34" charset="0"/>
              </a:rPr>
              <a:t>However</a:t>
            </a:r>
            <a:r>
              <a:rPr lang="it-IT" b="0" i="0" dirty="0">
                <a:effectLst/>
                <a:latin typeface="Arial" panose="020B0604020202020204" pitchFamily="34" charset="0"/>
              </a:rPr>
              <a:t>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this</a:t>
            </a:r>
            <a:r>
              <a:rPr lang="it-IT" b="0" i="0" dirty="0">
                <a:effectLst/>
                <a:latin typeface="Arial" panose="020B0604020202020204" pitchFamily="34" charset="0"/>
              </a:rPr>
              <a:t>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seems</a:t>
            </a:r>
            <a:r>
              <a:rPr lang="it-IT" b="0" i="0" dirty="0">
                <a:effectLst/>
                <a:latin typeface="Arial" panose="020B0604020202020204" pitchFamily="34" charset="0"/>
              </a:rPr>
              <a:t> the best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approach</a:t>
            </a:r>
            <a:r>
              <a:rPr lang="it-IT" b="0" i="0" dirty="0">
                <a:effectLst/>
                <a:latin typeface="Arial" panose="020B0604020202020204" pitchFamily="34" charset="0"/>
              </a:rPr>
              <a:t> to tackle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this</a:t>
            </a:r>
            <a:r>
              <a:rPr lang="it-IT" b="0" i="0" dirty="0">
                <a:effectLst/>
                <a:latin typeface="Arial" panose="020B0604020202020204" pitchFamily="34" charset="0"/>
              </a:rPr>
              <a:t>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kind</a:t>
            </a:r>
            <a:r>
              <a:rPr lang="it-IT" b="0" i="0" dirty="0">
                <a:effectLst/>
                <a:latin typeface="Arial" panose="020B0604020202020204" pitchFamily="34" charset="0"/>
              </a:rPr>
              <a:t> of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problem</a:t>
            </a:r>
            <a:r>
              <a:rPr lang="it-IT" b="0" i="0" dirty="0">
                <a:effectLst/>
                <a:latin typeface="Arial" panose="020B0604020202020204" pitchFamily="34" charset="0"/>
              </a:rPr>
              <a:t>,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also</a:t>
            </a:r>
            <a:r>
              <a:rPr lang="it-IT" b="0" i="0" dirty="0">
                <a:effectLst/>
                <a:latin typeface="Arial" panose="020B0604020202020204" pitchFamily="34" charset="0"/>
              </a:rPr>
              <a:t>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because</a:t>
            </a:r>
            <a:r>
              <a:rPr lang="it-IT" b="0" i="0" dirty="0">
                <a:effectLst/>
                <a:latin typeface="Arial" panose="020B0604020202020204" pitchFamily="34" charset="0"/>
              </a:rPr>
              <a:t> the use of </a:t>
            </a:r>
            <a:r>
              <a:rPr lang="it-IT" b="0" i="0" dirty="0" err="1">
                <a:effectLst/>
                <a:latin typeface="Courier New" panose="02070309020205020404" pitchFamily="49" charset="0"/>
              </a:rPr>
              <a:t>GridSearchCV</a:t>
            </a:r>
            <a:r>
              <a:rPr lang="it-IT" b="0" i="0" dirty="0">
                <a:effectLst/>
                <a:latin typeface="Courier New" panose="02070309020205020404" pitchFamily="49" charset="0"/>
              </a:rPr>
              <a:t> </a:t>
            </a:r>
            <a:r>
              <a:rPr lang="it-IT" b="0" i="0" dirty="0">
                <a:effectLst/>
                <a:latin typeface="Arial" panose="020B0604020202020204" pitchFamily="34" charset="0"/>
              </a:rPr>
              <a:t>makes the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result</a:t>
            </a:r>
            <a:r>
              <a:rPr lang="it-IT" b="0" i="0" dirty="0">
                <a:effectLst/>
                <a:latin typeface="Arial" panose="020B0604020202020204" pitchFamily="34" charset="0"/>
              </a:rPr>
              <a:t> score more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reliable</a:t>
            </a:r>
            <a:r>
              <a:rPr lang="it-IT" b="0" i="0" dirty="0">
                <a:effectLst/>
                <a:latin typeface="Arial" panose="020B0604020202020204" pitchFamily="34" charset="0"/>
              </a:rPr>
              <a:t>. </a:t>
            </a:r>
          </a:p>
          <a:p>
            <a:pPr algn="just" rtl="0"/>
            <a:r>
              <a:rPr lang="it-IT" dirty="0">
                <a:latin typeface="Arial" panose="020B0604020202020204" pitchFamily="34" charset="0"/>
              </a:rPr>
              <a:t>The </a:t>
            </a:r>
            <a:r>
              <a:rPr lang="it-IT" dirty="0" err="1">
                <a:latin typeface="Arial" panose="020B0604020202020204" pitchFamily="34" charset="0"/>
              </a:rPr>
              <a:t>worst</a:t>
            </a:r>
            <a:r>
              <a:rPr lang="it-IT" dirty="0">
                <a:latin typeface="Arial" panose="020B0604020202020204" pitchFamily="34" charset="0"/>
              </a:rPr>
              <a:t> models are </a:t>
            </a:r>
            <a:r>
              <a:rPr lang="it-IT" i="1" dirty="0">
                <a:latin typeface="Arial" panose="020B0604020202020204" pitchFamily="34" charset="0"/>
              </a:rPr>
              <a:t>Ridge</a:t>
            </a:r>
            <a:r>
              <a:rPr lang="it-IT" dirty="0">
                <a:latin typeface="Arial" panose="020B0604020202020204" pitchFamily="34" charset="0"/>
              </a:rPr>
              <a:t> and </a:t>
            </a:r>
            <a:r>
              <a:rPr lang="it-IT" i="1" dirty="0">
                <a:latin typeface="Arial" panose="020B0604020202020204" pitchFamily="34" charset="0"/>
              </a:rPr>
              <a:t>Lasso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which</a:t>
            </a:r>
            <a:r>
              <a:rPr lang="it-IT" dirty="0">
                <a:latin typeface="Arial" panose="020B0604020202020204" pitchFamily="34" charset="0"/>
              </a:rPr>
              <a:t>, </a:t>
            </a:r>
            <a:r>
              <a:rPr lang="it-IT" dirty="0" err="1">
                <a:latin typeface="Arial" panose="020B0604020202020204" pitchFamily="34" charset="0"/>
              </a:rPr>
              <a:t>although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they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have</a:t>
            </a:r>
            <a:r>
              <a:rPr lang="it-IT" dirty="0">
                <a:latin typeface="Arial" panose="020B0604020202020204" pitchFamily="34" charset="0"/>
              </a:rPr>
              <a:t> the </a:t>
            </a:r>
            <a:r>
              <a:rPr lang="it-IT" dirty="0" err="1">
                <a:latin typeface="Arial" panose="020B0604020202020204" pitchFamily="34" charset="0"/>
              </a:rPr>
              <a:t>same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i="1" dirty="0">
                <a:latin typeface="Arial" panose="020B0604020202020204" pitchFamily="34" charset="0"/>
              </a:rPr>
              <a:t>alpha</a:t>
            </a:r>
            <a:r>
              <a:rPr lang="it-IT" dirty="0">
                <a:latin typeface="Arial" panose="020B0604020202020204" pitchFamily="34" charset="0"/>
              </a:rPr>
              <a:t> of </a:t>
            </a:r>
            <a:r>
              <a:rPr lang="it-IT" i="1" dirty="0">
                <a:latin typeface="Arial" panose="020B0604020202020204" pitchFamily="34" charset="0"/>
              </a:rPr>
              <a:t>SGD</a:t>
            </a:r>
            <a:r>
              <a:rPr lang="it-IT" dirty="0">
                <a:latin typeface="Arial" panose="020B0604020202020204" pitchFamily="34" charset="0"/>
              </a:rPr>
              <a:t>, </a:t>
            </a:r>
            <a:r>
              <a:rPr lang="it-IT" dirty="0" err="1">
                <a:latin typeface="Arial" panose="020B0604020202020204" pitchFamily="34" charset="0"/>
              </a:rPr>
              <a:t>they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perform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much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worse</a:t>
            </a:r>
            <a:r>
              <a:rPr lang="it-IT" dirty="0">
                <a:latin typeface="Arial" panose="020B0604020202020204" pitchFamily="34" charset="0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882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Task </a:t>
            </a:r>
            <a:r>
              <a:rPr lang="it-IT" dirty="0" err="1"/>
              <a:t>description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it-IT" dirty="0"/>
              <a:t>The </a:t>
            </a:r>
            <a:r>
              <a:rPr lang="it-IT" dirty="0" err="1"/>
              <a:t>aim</a:t>
            </a:r>
            <a:r>
              <a:rPr lang="it-IT" dirty="0"/>
              <a:t> of the project </a:t>
            </a:r>
            <a:r>
              <a:rPr lang="it-IT" dirty="0" err="1"/>
              <a:t>is</a:t>
            </a:r>
            <a:r>
              <a:rPr lang="it-IT" dirty="0"/>
              <a:t> to create a </a:t>
            </a:r>
            <a:r>
              <a:rPr lang="it-IT" dirty="0" err="1"/>
              <a:t>reliable</a:t>
            </a:r>
            <a:r>
              <a:rPr lang="it-IT" dirty="0"/>
              <a:t> </a:t>
            </a:r>
            <a:r>
              <a:rPr lang="it-IT" dirty="0" err="1"/>
              <a:t>mathematical</a:t>
            </a:r>
            <a:r>
              <a:rPr lang="it-IT" dirty="0"/>
              <a:t> model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predict</a:t>
            </a:r>
            <a:r>
              <a:rPr lang="it-IT" dirty="0"/>
              <a:t> the revenue of 100.000 </a:t>
            </a:r>
            <a:r>
              <a:rPr lang="it-IT" dirty="0" err="1"/>
              <a:t>restaurants</a:t>
            </a:r>
            <a:r>
              <a:rPr lang="it-IT" dirty="0"/>
              <a:t>.</a:t>
            </a:r>
          </a:p>
          <a:p>
            <a:pPr algn="just" rtl="0"/>
            <a:r>
              <a:rPr lang="it-IT" dirty="0"/>
              <a:t>The model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dataset of 137 </a:t>
            </a:r>
            <a:r>
              <a:rPr lang="it-IT" dirty="0" err="1"/>
              <a:t>restaurant</a:t>
            </a:r>
            <a:r>
              <a:rPr lang="it-IT" dirty="0"/>
              <a:t> </a:t>
            </a:r>
            <a:r>
              <a:rPr lang="it-IT" dirty="0" err="1"/>
              <a:t>describing</a:t>
            </a:r>
            <a:r>
              <a:rPr lang="it-IT" dirty="0"/>
              <a:t> the </a:t>
            </a:r>
            <a:r>
              <a:rPr lang="it-IT" i="1" dirty="0"/>
              <a:t>location</a:t>
            </a:r>
            <a:r>
              <a:rPr lang="it-IT" dirty="0"/>
              <a:t>, the </a:t>
            </a:r>
            <a:r>
              <a:rPr lang="it-IT" i="1" dirty="0" err="1"/>
              <a:t>kind</a:t>
            </a:r>
            <a:r>
              <a:rPr lang="it-IT" i="1" dirty="0"/>
              <a:t> of city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restaurant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located</a:t>
            </a:r>
            <a:r>
              <a:rPr lang="it-IT" dirty="0"/>
              <a:t>, the </a:t>
            </a:r>
            <a:r>
              <a:rPr lang="it-IT" i="1" dirty="0" err="1"/>
              <a:t>type</a:t>
            </a:r>
            <a:r>
              <a:rPr lang="it-IT" dirty="0"/>
              <a:t> of </a:t>
            </a:r>
            <a:r>
              <a:rPr lang="it-IT" dirty="0" err="1"/>
              <a:t>restaurant</a:t>
            </a:r>
            <a:r>
              <a:rPr lang="it-IT" dirty="0"/>
              <a:t>, the age of the </a:t>
            </a:r>
            <a:r>
              <a:rPr lang="it-IT" dirty="0" err="1"/>
              <a:t>restaurant</a:t>
            </a:r>
            <a:r>
              <a:rPr lang="it-IT" dirty="0"/>
              <a:t> and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categories</a:t>
            </a:r>
            <a:r>
              <a:rPr lang="it-IT" dirty="0"/>
              <a:t> of </a:t>
            </a:r>
            <a:r>
              <a:rPr lang="it-IT" dirty="0" err="1"/>
              <a:t>obfuscated</a:t>
            </a:r>
            <a:r>
              <a:rPr lang="it-IT" dirty="0"/>
              <a:t> data (</a:t>
            </a:r>
            <a:r>
              <a:rPr lang="it-IT" i="1" dirty="0"/>
              <a:t>commercial</a:t>
            </a:r>
            <a:r>
              <a:rPr lang="it-IT" dirty="0"/>
              <a:t>, </a:t>
            </a:r>
            <a:r>
              <a:rPr lang="it-IT" i="1" dirty="0" err="1"/>
              <a:t>real</a:t>
            </a:r>
            <a:r>
              <a:rPr lang="it-IT" i="1" dirty="0"/>
              <a:t> estate </a:t>
            </a:r>
            <a:r>
              <a:rPr lang="it-IT" dirty="0"/>
              <a:t>and </a:t>
            </a:r>
            <a:r>
              <a:rPr lang="it-IT" i="1" dirty="0" err="1"/>
              <a:t>demographic</a:t>
            </a:r>
            <a:r>
              <a:rPr lang="it-IT" dirty="0"/>
              <a:t> data).</a:t>
            </a:r>
          </a:p>
          <a:p>
            <a:pPr algn="just" rtl="0"/>
            <a:r>
              <a:rPr lang="it-IT" dirty="0"/>
              <a:t>The model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i="1" dirty="0" err="1"/>
              <a:t>regressor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the input features, outputs the revenue of the </a:t>
            </a:r>
            <a:r>
              <a:rPr lang="it-IT" dirty="0" err="1"/>
              <a:t>restaurant</a:t>
            </a:r>
            <a:r>
              <a:rPr lang="it-IT" dirty="0"/>
              <a:t>.</a:t>
            </a:r>
          </a:p>
          <a:p>
            <a:pPr algn="just" rtl="0"/>
            <a:r>
              <a:rPr lang="it-IT" dirty="0"/>
              <a:t>The </a:t>
            </a:r>
            <a:r>
              <a:rPr lang="it-IT" dirty="0" err="1"/>
              <a:t>metric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compare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i="1" dirty="0"/>
              <a:t>Root </a:t>
            </a:r>
            <a:r>
              <a:rPr lang="it-IT" i="1" dirty="0" err="1"/>
              <a:t>Mean</a:t>
            </a:r>
            <a:r>
              <a:rPr lang="it-IT" i="1" dirty="0"/>
              <a:t> </a:t>
            </a:r>
            <a:r>
              <a:rPr lang="it-IT" i="1" dirty="0" err="1"/>
              <a:t>Squared</a:t>
            </a:r>
            <a:r>
              <a:rPr lang="it-IT" i="1" dirty="0"/>
              <a:t> </a:t>
            </a:r>
            <a:r>
              <a:rPr lang="it-IT" i="1" dirty="0" err="1"/>
              <a:t>Error</a:t>
            </a:r>
            <a:r>
              <a:rPr lang="it-IT" i="1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predicted</a:t>
            </a:r>
            <a:r>
              <a:rPr lang="it-IT" dirty="0"/>
              <a:t> revenues and the </a:t>
            </a:r>
            <a:r>
              <a:rPr lang="it-IT" dirty="0" err="1"/>
              <a:t>true</a:t>
            </a:r>
            <a:r>
              <a:rPr lang="it-IT" dirty="0"/>
              <a:t> revenues.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Background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24000" y="2348880"/>
            <a:ext cx="9144000" cy="4267200"/>
          </a:xfrm>
        </p:spPr>
        <p:txBody>
          <a:bodyPr rtlCol="0"/>
          <a:lstStyle/>
          <a:p>
            <a:pPr algn="just" rtl="0"/>
            <a:r>
              <a:rPr lang="it-IT" b="0" i="0" dirty="0">
                <a:effectLst/>
                <a:latin typeface="Arial" panose="020B0604020202020204" pitchFamily="34" charset="0"/>
              </a:rPr>
              <a:t>The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regression</a:t>
            </a:r>
            <a:r>
              <a:rPr lang="it-IT" b="0" i="0" dirty="0">
                <a:effectLst/>
                <a:latin typeface="Arial" panose="020B0604020202020204" pitchFamily="34" charset="0"/>
              </a:rPr>
              <a:t>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is</a:t>
            </a:r>
            <a:r>
              <a:rPr lang="it-IT" b="0" i="0" dirty="0">
                <a:effectLst/>
                <a:latin typeface="Arial" panose="020B0604020202020204" pitchFamily="34" charset="0"/>
              </a:rPr>
              <a:t> an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approach</a:t>
            </a:r>
            <a:r>
              <a:rPr lang="it-IT" b="0" i="0" dirty="0">
                <a:effectLst/>
                <a:latin typeface="Arial" panose="020B0604020202020204" pitchFamily="34" charset="0"/>
              </a:rPr>
              <a:t> for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modelling</a:t>
            </a:r>
            <a:r>
              <a:rPr lang="it-IT" b="0" i="0" dirty="0">
                <a:effectLst/>
                <a:latin typeface="Arial" panose="020B0604020202020204" pitchFamily="34" charset="0"/>
              </a:rPr>
              <a:t> the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relationship</a:t>
            </a:r>
            <a:r>
              <a:rPr lang="it-IT" b="0" i="0" dirty="0">
                <a:effectLst/>
                <a:latin typeface="Arial" panose="020B0604020202020204" pitchFamily="34" charset="0"/>
              </a:rPr>
              <a:t>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between</a:t>
            </a:r>
            <a:r>
              <a:rPr lang="it-IT" b="0" i="0" dirty="0">
                <a:effectLst/>
                <a:latin typeface="Arial" panose="020B0604020202020204" pitchFamily="34" charset="0"/>
              </a:rPr>
              <a:t> a scalar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response</a:t>
            </a:r>
            <a:r>
              <a:rPr lang="it-IT" b="0" i="0" dirty="0">
                <a:effectLst/>
                <a:latin typeface="Arial" panose="020B0604020202020204" pitchFamily="34" charset="0"/>
              </a:rPr>
              <a:t> and one or more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explanatory</a:t>
            </a:r>
            <a:r>
              <a:rPr lang="it-IT" b="0" i="0" dirty="0">
                <a:effectLst/>
                <a:latin typeface="Arial" panose="020B0604020202020204" pitchFamily="34" charset="0"/>
              </a:rPr>
              <a:t>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variables</a:t>
            </a:r>
            <a:r>
              <a:rPr lang="it-IT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just" rtl="0"/>
            <a:r>
              <a:rPr lang="it-IT" b="0" i="0" dirty="0">
                <a:effectLst/>
                <a:latin typeface="Arial" panose="020B0604020202020204" pitchFamily="34" charset="0"/>
              </a:rPr>
              <a:t>The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relationships</a:t>
            </a:r>
            <a:r>
              <a:rPr lang="it-IT" b="0" i="0" dirty="0">
                <a:effectLst/>
                <a:latin typeface="Arial" panose="020B0604020202020204" pitchFamily="34" charset="0"/>
              </a:rPr>
              <a:t>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between</a:t>
            </a:r>
            <a:r>
              <a:rPr lang="it-IT" b="0" i="0" dirty="0">
                <a:effectLst/>
                <a:latin typeface="Arial" panose="020B0604020202020204" pitchFamily="34" charset="0"/>
              </a:rPr>
              <a:t> the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dependent</a:t>
            </a:r>
            <a:r>
              <a:rPr lang="it-IT" b="0" i="0" dirty="0">
                <a:effectLst/>
                <a:latin typeface="Arial" panose="020B0604020202020204" pitchFamily="34" charset="0"/>
              </a:rPr>
              <a:t> and the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indipendent</a:t>
            </a:r>
            <a:r>
              <a:rPr lang="it-IT" b="0" i="0" dirty="0">
                <a:effectLst/>
                <a:latin typeface="Arial" panose="020B0604020202020204" pitchFamily="34" charset="0"/>
              </a:rPr>
              <a:t>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variables</a:t>
            </a:r>
            <a:r>
              <a:rPr lang="it-IT" b="0" i="0" dirty="0">
                <a:effectLst/>
                <a:latin typeface="Arial" panose="020B0604020202020204" pitchFamily="34" charset="0"/>
              </a:rPr>
              <a:t> are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modeled</a:t>
            </a:r>
            <a:r>
              <a:rPr lang="it-IT" b="0" i="0" dirty="0">
                <a:effectLst/>
                <a:latin typeface="Arial" panose="020B0604020202020204" pitchFamily="34" charset="0"/>
              </a:rPr>
              <a:t>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using</a:t>
            </a:r>
            <a:r>
              <a:rPr lang="it-IT" b="0" i="0" dirty="0">
                <a:effectLst/>
                <a:latin typeface="Arial" panose="020B0604020202020204" pitchFamily="34" charset="0"/>
              </a:rPr>
              <a:t>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predictor</a:t>
            </a:r>
            <a:r>
              <a:rPr lang="it-IT" b="0" i="0" dirty="0">
                <a:effectLst/>
                <a:latin typeface="Arial" panose="020B0604020202020204" pitchFamily="34" charset="0"/>
              </a:rPr>
              <a:t>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functions</a:t>
            </a:r>
            <a:r>
              <a:rPr lang="it-IT" b="0" i="0" dirty="0">
                <a:effectLst/>
                <a:latin typeface="Arial" panose="020B0604020202020204" pitchFamily="34" charset="0"/>
              </a:rPr>
              <a:t>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whose</a:t>
            </a:r>
            <a:r>
              <a:rPr lang="it-IT" b="0" i="0" dirty="0">
                <a:effectLst/>
                <a:latin typeface="Arial" panose="020B0604020202020204" pitchFamily="34" charset="0"/>
              </a:rPr>
              <a:t>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unknown</a:t>
            </a:r>
            <a:r>
              <a:rPr lang="it-IT" b="0" i="0" dirty="0">
                <a:effectLst/>
                <a:latin typeface="Arial" panose="020B0604020202020204" pitchFamily="34" charset="0"/>
              </a:rPr>
              <a:t> model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parameters</a:t>
            </a:r>
            <a:r>
              <a:rPr lang="it-IT" b="0" i="0" dirty="0">
                <a:effectLst/>
                <a:latin typeface="Arial" panose="020B0604020202020204" pitchFamily="34" charset="0"/>
              </a:rPr>
              <a:t> are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estimated</a:t>
            </a:r>
            <a:r>
              <a:rPr lang="it-IT" b="0" i="0" dirty="0">
                <a:effectLst/>
                <a:latin typeface="Arial" panose="020B0604020202020204" pitchFamily="34" charset="0"/>
              </a:rPr>
              <a:t> from the data.</a:t>
            </a:r>
            <a:endParaRPr lang="it-IT" dirty="0">
              <a:latin typeface="Arial" panose="020B0604020202020204" pitchFamily="34" charset="0"/>
            </a:endParaRPr>
          </a:p>
          <a:p>
            <a:pPr algn="just" rtl="0"/>
            <a:r>
              <a:rPr lang="it-IT" dirty="0">
                <a:latin typeface="Arial" panose="020B0604020202020204" pitchFamily="34" charset="0"/>
              </a:rPr>
              <a:t>In </a:t>
            </a:r>
            <a:r>
              <a:rPr lang="it-IT" dirty="0" err="1">
                <a:latin typeface="Arial" panose="020B0604020202020204" pitchFamily="34" charset="0"/>
              </a:rPr>
              <a:t>particular</a:t>
            </a:r>
            <a:r>
              <a:rPr lang="it-IT" dirty="0">
                <a:latin typeface="Arial" panose="020B0604020202020204" pitchFamily="34" charset="0"/>
              </a:rPr>
              <a:t>, solving </a:t>
            </a:r>
            <a:r>
              <a:rPr lang="it-IT" dirty="0" err="1">
                <a:latin typeface="Arial" panose="020B0604020202020204" pitchFamily="34" charset="0"/>
              </a:rPr>
              <a:t>regression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problems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</a:rPr>
              <a:t> one of the </a:t>
            </a:r>
            <a:r>
              <a:rPr lang="it-IT" dirty="0" err="1">
                <a:latin typeface="Arial" panose="020B0604020202020204" pitchFamily="34" charset="0"/>
              </a:rPr>
              <a:t>most</a:t>
            </a:r>
            <a:r>
              <a:rPr lang="it-IT" dirty="0">
                <a:latin typeface="Arial" panose="020B0604020202020204" pitchFamily="34" charset="0"/>
              </a:rPr>
              <a:t> common tasks of machine learning, </a:t>
            </a:r>
            <a:r>
              <a:rPr lang="it-IT" dirty="0" err="1">
                <a:latin typeface="Arial" panose="020B0604020202020204" pitchFamily="34" charset="0"/>
              </a:rPr>
              <a:t>where</a:t>
            </a:r>
            <a:r>
              <a:rPr lang="it-IT" dirty="0">
                <a:latin typeface="Arial" panose="020B0604020202020204" pitchFamily="34" charset="0"/>
              </a:rPr>
              <a:t> the output </a:t>
            </a:r>
            <a:r>
              <a:rPr lang="it-IT" dirty="0" err="1">
                <a:latin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</a:rPr>
              <a:t> a </a:t>
            </a:r>
            <a:r>
              <a:rPr lang="it-IT" dirty="0" err="1">
                <a:latin typeface="Arial" panose="020B0604020202020204" pitchFamily="34" charset="0"/>
              </a:rPr>
              <a:t>continuous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variable</a:t>
            </a:r>
            <a:r>
              <a:rPr lang="it-IT" dirty="0">
                <a:latin typeface="Arial" panose="020B0604020202020204" pitchFamily="34" charset="0"/>
              </a:rPr>
              <a:t>.</a:t>
            </a:r>
          </a:p>
          <a:p>
            <a:pPr algn="just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423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The dataset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24000" y="1828800"/>
            <a:ext cx="5724128" cy="4267200"/>
          </a:xfrm>
        </p:spPr>
        <p:txBody>
          <a:bodyPr rtlCol="0">
            <a:normAutofit lnSpcReduction="10000"/>
          </a:bodyPr>
          <a:lstStyle/>
          <a:p>
            <a:pPr algn="just" rtl="0"/>
            <a:r>
              <a:rPr lang="it-IT" dirty="0">
                <a:latin typeface="Arial" panose="020B0604020202020204" pitchFamily="34" charset="0"/>
              </a:rPr>
              <a:t>In the project </a:t>
            </a:r>
            <a:r>
              <a:rPr lang="it-IT" dirty="0" err="1">
                <a:latin typeface="Arial" panose="020B0604020202020204" pitchFamily="34" charset="0"/>
              </a:rPr>
              <a:t>there</a:t>
            </a:r>
            <a:r>
              <a:rPr lang="it-IT" dirty="0">
                <a:latin typeface="Arial" panose="020B0604020202020204" pitchFamily="34" charset="0"/>
              </a:rPr>
              <a:t> are 2 datasets, a training set for the training and a test set for the </a:t>
            </a:r>
            <a:r>
              <a:rPr lang="it-IT" dirty="0" err="1">
                <a:latin typeface="Arial" panose="020B0604020202020204" pitchFamily="34" charset="0"/>
              </a:rPr>
              <a:t>predictions</a:t>
            </a:r>
            <a:r>
              <a:rPr lang="it-IT" dirty="0">
                <a:latin typeface="Arial" panose="020B0604020202020204" pitchFamily="34" charset="0"/>
              </a:rPr>
              <a:t>.</a:t>
            </a:r>
          </a:p>
          <a:p>
            <a:pPr algn="just" rtl="0"/>
            <a:r>
              <a:rPr lang="it-IT" dirty="0">
                <a:latin typeface="Arial" panose="020B0604020202020204" pitchFamily="34" charset="0"/>
              </a:rPr>
              <a:t>The training set </a:t>
            </a:r>
            <a:r>
              <a:rPr lang="it-IT" dirty="0" err="1">
                <a:latin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composed</a:t>
            </a:r>
            <a:r>
              <a:rPr lang="it-IT" dirty="0">
                <a:latin typeface="Arial" panose="020B0604020202020204" pitchFamily="34" charset="0"/>
              </a:rPr>
              <a:t> of 137 </a:t>
            </a:r>
            <a:r>
              <a:rPr lang="it-IT" dirty="0" err="1">
                <a:latin typeface="Arial" panose="020B0604020202020204" pitchFamily="34" charset="0"/>
              </a:rPr>
              <a:t>rows</a:t>
            </a:r>
            <a:r>
              <a:rPr lang="it-IT" dirty="0">
                <a:latin typeface="Arial" panose="020B0604020202020204" pitchFamily="34" charset="0"/>
              </a:rPr>
              <a:t>, one for </a:t>
            </a:r>
            <a:r>
              <a:rPr lang="it-IT" dirty="0" err="1">
                <a:latin typeface="Arial" panose="020B0604020202020204" pitchFamily="34" charset="0"/>
              </a:rPr>
              <a:t>each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restaurant</a:t>
            </a:r>
            <a:r>
              <a:rPr lang="it-IT" dirty="0">
                <a:latin typeface="Arial" panose="020B0604020202020204" pitchFamily="34" charset="0"/>
              </a:rPr>
              <a:t>.</a:t>
            </a:r>
          </a:p>
          <a:p>
            <a:pPr algn="just" rtl="0"/>
            <a:r>
              <a:rPr lang="it-IT" dirty="0" err="1">
                <a:latin typeface="Arial" panose="020B0604020202020204" pitchFamily="34" charset="0"/>
              </a:rPr>
              <a:t>Each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row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has</a:t>
            </a:r>
            <a:r>
              <a:rPr lang="it-IT" dirty="0">
                <a:latin typeface="Arial" panose="020B0604020202020204" pitchFamily="34" charset="0"/>
              </a:rPr>
              <a:t> 42 </a:t>
            </a:r>
            <a:r>
              <a:rPr lang="it-IT" dirty="0" err="1">
                <a:latin typeface="Arial" panose="020B0604020202020204" pitchFamily="34" charset="0"/>
              </a:rPr>
              <a:t>attributes</a:t>
            </a:r>
            <a:r>
              <a:rPr lang="it-IT" dirty="0">
                <a:latin typeface="Arial" panose="020B0604020202020204" pitchFamily="34" charset="0"/>
              </a:rPr>
              <a:t> for the training and 1 target </a:t>
            </a:r>
            <a:r>
              <a:rPr lang="it-IT" dirty="0" err="1">
                <a:latin typeface="Arial" panose="020B0604020202020204" pitchFamily="34" charset="0"/>
              </a:rPr>
              <a:t>variable</a:t>
            </a:r>
            <a:r>
              <a:rPr lang="it-IT" dirty="0">
                <a:latin typeface="Arial" panose="020B0604020202020204" pitchFamily="34" charset="0"/>
              </a:rPr>
              <a:t>.</a:t>
            </a:r>
          </a:p>
          <a:p>
            <a:pPr algn="just" rtl="0"/>
            <a:r>
              <a:rPr lang="it-IT" dirty="0">
                <a:latin typeface="Arial" panose="020B0604020202020204" pitchFamily="34" charset="0"/>
              </a:rPr>
              <a:t>The </a:t>
            </a:r>
            <a:r>
              <a:rPr lang="it-IT" dirty="0" err="1">
                <a:latin typeface="Arial" panose="020B0604020202020204" pitchFamily="34" charset="0"/>
              </a:rPr>
              <a:t>attributes</a:t>
            </a:r>
            <a:r>
              <a:rPr lang="it-IT" dirty="0">
                <a:latin typeface="Arial" panose="020B0604020202020204" pitchFamily="34" charset="0"/>
              </a:rPr>
              <a:t> for </a:t>
            </a:r>
            <a:r>
              <a:rPr lang="it-IT" dirty="0" err="1">
                <a:latin typeface="Arial" panose="020B0604020202020204" pitchFamily="34" charset="0"/>
              </a:rPr>
              <a:t>each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row</a:t>
            </a:r>
            <a:r>
              <a:rPr lang="it-IT" dirty="0">
                <a:latin typeface="Arial" panose="020B0604020202020204" pitchFamily="34" charset="0"/>
              </a:rPr>
              <a:t> are: </a:t>
            </a:r>
            <a:r>
              <a:rPr lang="it-IT" i="1" dirty="0">
                <a:latin typeface="Arial" panose="020B0604020202020204" pitchFamily="34" charset="0"/>
              </a:rPr>
              <a:t>ID</a:t>
            </a:r>
            <a:r>
              <a:rPr lang="it-IT" dirty="0">
                <a:latin typeface="Arial" panose="020B0604020202020204" pitchFamily="34" charset="0"/>
              </a:rPr>
              <a:t>, </a:t>
            </a:r>
            <a:r>
              <a:rPr lang="it-IT" i="1" dirty="0">
                <a:latin typeface="Arial" panose="020B0604020202020204" pitchFamily="34" charset="0"/>
              </a:rPr>
              <a:t>Open Date</a:t>
            </a:r>
            <a:r>
              <a:rPr lang="it-IT" dirty="0">
                <a:latin typeface="Arial" panose="020B0604020202020204" pitchFamily="34" charset="0"/>
              </a:rPr>
              <a:t>, </a:t>
            </a:r>
            <a:r>
              <a:rPr lang="it-IT" i="1" dirty="0">
                <a:latin typeface="Arial" panose="020B0604020202020204" pitchFamily="34" charset="0"/>
              </a:rPr>
              <a:t>City</a:t>
            </a:r>
            <a:r>
              <a:rPr lang="it-IT" dirty="0">
                <a:latin typeface="Arial" panose="020B0604020202020204" pitchFamily="34" charset="0"/>
              </a:rPr>
              <a:t>, </a:t>
            </a:r>
            <a:r>
              <a:rPr lang="it-IT" i="1" dirty="0">
                <a:latin typeface="Arial" panose="020B0604020202020204" pitchFamily="34" charset="0"/>
              </a:rPr>
              <a:t>City Group</a:t>
            </a:r>
            <a:r>
              <a:rPr lang="it-IT" dirty="0">
                <a:latin typeface="Arial" panose="020B0604020202020204" pitchFamily="34" charset="0"/>
              </a:rPr>
              <a:t>, </a:t>
            </a:r>
            <a:r>
              <a:rPr lang="it-IT" i="1" dirty="0" err="1">
                <a:latin typeface="Arial" panose="020B0604020202020204" pitchFamily="34" charset="0"/>
              </a:rPr>
              <a:t>Type</a:t>
            </a:r>
            <a:r>
              <a:rPr lang="it-IT" dirty="0">
                <a:latin typeface="Arial" panose="020B0604020202020204" pitchFamily="34" charset="0"/>
              </a:rPr>
              <a:t> and 37 </a:t>
            </a:r>
            <a:r>
              <a:rPr lang="it-IT" dirty="0" err="1">
                <a:latin typeface="Arial" panose="020B0604020202020204" pitchFamily="34" charset="0"/>
              </a:rPr>
              <a:t>attributes</a:t>
            </a:r>
            <a:r>
              <a:rPr lang="it-IT" dirty="0">
                <a:latin typeface="Arial" panose="020B0604020202020204" pitchFamily="34" charset="0"/>
              </a:rPr>
              <a:t> for </a:t>
            </a:r>
            <a:r>
              <a:rPr lang="it-IT" dirty="0" err="1">
                <a:latin typeface="Arial" panose="020B0604020202020204" pitchFamily="34" charset="0"/>
              </a:rPr>
              <a:t>obfuscated</a:t>
            </a:r>
            <a:r>
              <a:rPr lang="it-IT" dirty="0">
                <a:latin typeface="Arial" panose="020B0604020202020204" pitchFamily="34" charset="0"/>
              </a:rPr>
              <a:t> data (</a:t>
            </a:r>
            <a:r>
              <a:rPr lang="it-IT" i="1" dirty="0">
                <a:latin typeface="Arial" panose="020B0604020202020204" pitchFamily="34" charset="0"/>
              </a:rPr>
              <a:t>Commercial</a:t>
            </a:r>
            <a:r>
              <a:rPr lang="it-IT" dirty="0">
                <a:latin typeface="Arial" panose="020B0604020202020204" pitchFamily="34" charset="0"/>
              </a:rPr>
              <a:t>, </a:t>
            </a:r>
            <a:r>
              <a:rPr lang="it-IT" i="1" dirty="0">
                <a:latin typeface="Arial" panose="020B0604020202020204" pitchFamily="34" charset="0"/>
              </a:rPr>
              <a:t>Real estate </a:t>
            </a:r>
            <a:r>
              <a:rPr lang="it-IT" dirty="0">
                <a:latin typeface="Arial" panose="020B0604020202020204" pitchFamily="34" charset="0"/>
              </a:rPr>
              <a:t>and </a:t>
            </a:r>
            <a:r>
              <a:rPr lang="it-IT" i="1" dirty="0" err="1">
                <a:latin typeface="Arial" panose="020B0604020202020204" pitchFamily="34" charset="0"/>
              </a:rPr>
              <a:t>Demographic</a:t>
            </a:r>
            <a:r>
              <a:rPr lang="it-IT" dirty="0">
                <a:latin typeface="Arial" panose="020B0604020202020204" pitchFamily="34" charset="0"/>
              </a:rPr>
              <a:t> data).</a:t>
            </a:r>
          </a:p>
          <a:p>
            <a:pPr algn="just" rtl="0"/>
            <a:r>
              <a:rPr lang="it-IT" dirty="0">
                <a:latin typeface="Arial" panose="020B0604020202020204" pitchFamily="34" charset="0"/>
              </a:rPr>
              <a:t>The revenue target </a:t>
            </a:r>
            <a:r>
              <a:rPr lang="it-IT" dirty="0" err="1">
                <a:latin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not</a:t>
            </a:r>
            <a:r>
              <a:rPr lang="it-IT" dirty="0">
                <a:latin typeface="Arial" panose="020B0604020202020204" pitchFamily="34" charset="0"/>
              </a:rPr>
              <a:t> a </a:t>
            </a:r>
            <a:r>
              <a:rPr lang="it-IT" dirty="0" err="1">
                <a:latin typeface="Arial" panose="020B0604020202020204" pitchFamily="34" charset="0"/>
              </a:rPr>
              <a:t>real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dollar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value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but</a:t>
            </a:r>
            <a:r>
              <a:rPr lang="it-IT" dirty="0">
                <a:latin typeface="Arial" panose="020B0604020202020204" pitchFamily="34" charset="0"/>
              </a:rPr>
              <a:t> a </a:t>
            </a:r>
            <a:r>
              <a:rPr lang="it-IT" dirty="0" err="1">
                <a:latin typeface="Arial" panose="020B0604020202020204" pitchFamily="34" charset="0"/>
              </a:rPr>
              <a:t>transformed</a:t>
            </a:r>
            <a:r>
              <a:rPr lang="it-IT" dirty="0">
                <a:latin typeface="Arial" panose="020B0604020202020204" pitchFamily="34" charset="0"/>
              </a:rPr>
              <a:t> one. </a:t>
            </a:r>
          </a:p>
          <a:p>
            <a:pPr algn="just" rtl="0"/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3402B2E-5897-E0BB-2EF6-CD23662EE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2037308"/>
            <a:ext cx="4622800" cy="32639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F805C83-C86D-8E96-9FF7-7212BAB69D87}"/>
              </a:ext>
            </a:extLst>
          </p:cNvPr>
          <p:cNvSpPr txBox="1"/>
          <p:nvPr/>
        </p:nvSpPr>
        <p:spPr>
          <a:xfrm>
            <a:off x="7903465" y="5291916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revenue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restaurant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163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Preprocessing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it-IT" dirty="0"/>
              <a:t>For the </a:t>
            </a:r>
            <a:r>
              <a:rPr lang="it-IT" dirty="0" err="1"/>
              <a:t>classic</a:t>
            </a:r>
            <a:r>
              <a:rPr lang="it-IT" dirty="0"/>
              <a:t> </a:t>
            </a:r>
            <a:r>
              <a:rPr lang="it-IT" dirty="0" err="1"/>
              <a:t>regressors</a:t>
            </a:r>
            <a:r>
              <a:rPr lang="it-IT" dirty="0"/>
              <a:t> and the </a:t>
            </a:r>
            <a:r>
              <a:rPr lang="it-IT" dirty="0" err="1"/>
              <a:t>neural</a:t>
            </a:r>
            <a:r>
              <a:rPr lang="it-IT" dirty="0"/>
              <a:t> network I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slightly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preprocessing</a:t>
            </a:r>
            <a:r>
              <a:rPr lang="it-IT" dirty="0"/>
              <a:t>.</a:t>
            </a:r>
          </a:p>
          <a:p>
            <a:pPr algn="just" rtl="0"/>
            <a:r>
              <a:rPr lang="it-IT" dirty="0"/>
              <a:t>For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cases</a:t>
            </a:r>
            <a:r>
              <a:rPr lang="it-IT" dirty="0"/>
              <a:t> I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SimpleImputer</a:t>
            </a:r>
            <a:r>
              <a:rPr lang="it-IT" dirty="0"/>
              <a:t> to </a:t>
            </a:r>
            <a:r>
              <a:rPr lang="it-IT" dirty="0" err="1"/>
              <a:t>fill</a:t>
            </a:r>
            <a:r>
              <a:rPr lang="it-IT" dirty="0"/>
              <a:t> the </a:t>
            </a:r>
            <a:r>
              <a:rPr lang="it-IT" dirty="0" err="1"/>
              <a:t>missing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with the </a:t>
            </a:r>
            <a:r>
              <a:rPr lang="it-IT" dirty="0" err="1"/>
              <a:t>median</a:t>
            </a:r>
            <a:r>
              <a:rPr lang="it-IT" dirty="0"/>
              <a:t> of the </a:t>
            </a:r>
            <a:r>
              <a:rPr lang="it-IT" dirty="0" err="1"/>
              <a:t>available</a:t>
            </a:r>
            <a:r>
              <a:rPr lang="it-IT" dirty="0"/>
              <a:t> data.</a:t>
            </a:r>
          </a:p>
          <a:p>
            <a:pPr algn="just" rtl="0"/>
            <a:r>
              <a:rPr lang="it-IT" dirty="0" err="1"/>
              <a:t>Then</a:t>
            </a:r>
            <a:r>
              <a:rPr lang="it-IT" dirty="0"/>
              <a:t> I </a:t>
            </a:r>
            <a:r>
              <a:rPr lang="it-IT" dirty="0" err="1"/>
              <a:t>transformed</a:t>
            </a:r>
            <a:r>
              <a:rPr lang="it-IT" dirty="0"/>
              <a:t> the </a:t>
            </a:r>
            <a:r>
              <a:rPr lang="it-IT" dirty="0" err="1"/>
              <a:t>numerical</a:t>
            </a:r>
            <a:r>
              <a:rPr lang="it-IT" dirty="0"/>
              <a:t> data, I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it-IT" dirty="0"/>
              <a:t> for the </a:t>
            </a:r>
            <a:r>
              <a:rPr lang="it-IT" dirty="0" err="1"/>
              <a:t>regressors</a:t>
            </a:r>
            <a:r>
              <a:rPr lang="it-IT" dirty="0"/>
              <a:t> and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MinmaxScaler</a:t>
            </a:r>
            <a:r>
              <a:rPr lang="it-IT" dirty="0"/>
              <a:t> for the </a:t>
            </a:r>
            <a:r>
              <a:rPr lang="it-IT" dirty="0" err="1"/>
              <a:t>neural</a:t>
            </a:r>
            <a:r>
              <a:rPr lang="it-IT" dirty="0"/>
              <a:t> network.</a:t>
            </a:r>
          </a:p>
          <a:p>
            <a:pPr algn="just" rtl="0"/>
            <a:r>
              <a:rPr lang="it-IT" dirty="0"/>
              <a:t>For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cases</a:t>
            </a:r>
            <a:r>
              <a:rPr lang="it-IT" dirty="0"/>
              <a:t> I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OrdinalEncoder</a:t>
            </a:r>
            <a:r>
              <a:rPr lang="it-IT" dirty="0"/>
              <a:t> for the </a:t>
            </a:r>
            <a:r>
              <a:rPr lang="it-IT" i="1" dirty="0"/>
              <a:t>City group </a:t>
            </a:r>
            <a:r>
              <a:rPr lang="it-IT" dirty="0"/>
              <a:t>and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it-IT" dirty="0"/>
              <a:t> for the </a:t>
            </a:r>
            <a:r>
              <a:rPr lang="it-IT" i="1" dirty="0" err="1"/>
              <a:t>Type</a:t>
            </a:r>
            <a:r>
              <a:rPr lang="it-IT" dirty="0"/>
              <a:t> of </a:t>
            </a:r>
            <a:r>
              <a:rPr lang="it-IT" dirty="0" err="1"/>
              <a:t>restaurant</a:t>
            </a:r>
            <a:r>
              <a:rPr lang="it-IT" dirty="0"/>
              <a:t>.</a:t>
            </a:r>
          </a:p>
          <a:p>
            <a:pPr algn="just" rtl="0"/>
            <a:r>
              <a:rPr lang="it-IT" dirty="0"/>
              <a:t>In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cases</a:t>
            </a:r>
            <a:r>
              <a:rPr lang="it-IT" dirty="0"/>
              <a:t> I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i="1" dirty="0"/>
              <a:t>PCA</a:t>
            </a:r>
            <a:r>
              <a:rPr lang="it-IT" dirty="0"/>
              <a:t> to reduce the </a:t>
            </a:r>
            <a:r>
              <a:rPr lang="it-IT" dirty="0" err="1"/>
              <a:t>number</a:t>
            </a:r>
            <a:r>
              <a:rPr lang="it-IT" dirty="0"/>
              <a:t> of features (0.99 </a:t>
            </a:r>
            <a:r>
              <a:rPr lang="it-IT" dirty="0" err="1"/>
              <a:t>components</a:t>
            </a:r>
            <a:r>
              <a:rPr lang="it-IT" dirty="0"/>
              <a:t> for </a:t>
            </a:r>
            <a:r>
              <a:rPr lang="it-IT" dirty="0" err="1"/>
              <a:t>regressors</a:t>
            </a:r>
            <a:r>
              <a:rPr lang="it-IT" dirty="0"/>
              <a:t> and 0.95 for the </a:t>
            </a:r>
            <a:r>
              <a:rPr lang="it-IT" dirty="0" err="1"/>
              <a:t>neural</a:t>
            </a:r>
            <a:r>
              <a:rPr lang="it-IT" dirty="0"/>
              <a:t> network) </a:t>
            </a:r>
            <a:r>
              <a:rPr lang="it-IT" dirty="0" err="1"/>
              <a:t>reducing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features to 27 for the </a:t>
            </a:r>
            <a:r>
              <a:rPr lang="it-IT" dirty="0" err="1"/>
              <a:t>regressors</a:t>
            </a:r>
            <a:r>
              <a:rPr lang="it-IT" dirty="0"/>
              <a:t> and 13 for the </a:t>
            </a:r>
            <a:r>
              <a:rPr lang="it-IT" dirty="0" err="1"/>
              <a:t>neural</a:t>
            </a:r>
            <a:r>
              <a:rPr lang="it-IT" dirty="0"/>
              <a:t> network.</a:t>
            </a:r>
          </a:p>
        </p:txBody>
      </p:sp>
    </p:spTree>
    <p:extLst>
      <p:ext uri="{BB962C8B-B14F-4D97-AF65-F5344CB8AC3E}">
        <p14:creationId xmlns:p14="http://schemas.microsoft.com/office/powerpoint/2010/main" val="62670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Methods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it-IT" b="0" i="0" dirty="0">
                <a:effectLst/>
                <a:latin typeface="Arial" panose="020B0604020202020204" pitchFamily="34" charset="0"/>
              </a:rPr>
              <a:t>To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find</a:t>
            </a:r>
            <a:r>
              <a:rPr lang="it-IT" b="0" i="0" dirty="0">
                <a:effectLst/>
                <a:latin typeface="Arial" panose="020B0604020202020204" pitchFamily="34" charset="0"/>
              </a:rPr>
              <a:t> the best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regression</a:t>
            </a:r>
            <a:r>
              <a:rPr lang="it-IT" b="0" i="0" dirty="0">
                <a:effectLst/>
                <a:latin typeface="Arial" panose="020B0604020202020204" pitchFamily="34" charset="0"/>
              </a:rPr>
              <a:t> model I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performed</a:t>
            </a:r>
            <a:r>
              <a:rPr lang="it-IT" b="0" i="0" dirty="0"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lang="it-IT" dirty="0">
                <a:latin typeface="Arial" panose="020B0604020202020204" pitchFamily="34" charset="0"/>
              </a:rPr>
              <a:t> over </a:t>
            </a:r>
            <a:r>
              <a:rPr lang="it-IT" dirty="0" err="1">
                <a:latin typeface="Arial" panose="020B0604020202020204" pitchFamily="34" charset="0"/>
              </a:rPr>
              <a:t>various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regressors</a:t>
            </a:r>
            <a:r>
              <a:rPr lang="it-IT" dirty="0">
                <a:latin typeface="Arial" panose="020B0604020202020204" pitchFamily="34" charset="0"/>
              </a:rPr>
              <a:t> (</a:t>
            </a:r>
            <a:r>
              <a:rPr lang="it-IT" dirty="0" err="1">
                <a:latin typeface="Arial" panose="020B0604020202020204" pitchFamily="34" charset="0"/>
              </a:rPr>
              <a:t>included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neural</a:t>
            </a:r>
            <a:r>
              <a:rPr lang="it-IT" dirty="0">
                <a:latin typeface="Arial" panose="020B0604020202020204" pitchFamily="34" charset="0"/>
              </a:rPr>
              <a:t> network) and I </a:t>
            </a:r>
            <a:r>
              <a:rPr lang="it-IT" dirty="0" err="1">
                <a:latin typeface="Arial" panose="020B0604020202020204" pitchFamily="34" charset="0"/>
              </a:rPr>
              <a:t>compared</a:t>
            </a:r>
            <a:r>
              <a:rPr lang="it-IT" dirty="0">
                <a:latin typeface="Arial" panose="020B0604020202020204" pitchFamily="34" charset="0"/>
              </a:rPr>
              <a:t> the </a:t>
            </a:r>
            <a:r>
              <a:rPr lang="it-IT" dirty="0" err="1">
                <a:latin typeface="Arial" panose="020B0604020202020204" pitchFamily="34" charset="0"/>
              </a:rPr>
              <a:t>results</a:t>
            </a:r>
            <a:r>
              <a:rPr lang="it-IT" dirty="0">
                <a:latin typeface="Arial" panose="020B0604020202020204" pitchFamily="34" charset="0"/>
              </a:rPr>
              <a:t>.</a:t>
            </a:r>
          </a:p>
          <a:p>
            <a:pPr algn="just" rtl="0"/>
            <a:r>
              <a:rPr lang="it-IT" dirty="0">
                <a:latin typeface="Arial" panose="020B0604020202020204" pitchFamily="34" charset="0"/>
              </a:rPr>
              <a:t>The </a:t>
            </a:r>
            <a:r>
              <a:rPr lang="it-IT" dirty="0" err="1">
                <a:latin typeface="Arial" panose="020B0604020202020204" pitchFamily="34" charset="0"/>
              </a:rPr>
              <a:t>regressors</a:t>
            </a:r>
            <a:r>
              <a:rPr lang="it-IT" dirty="0">
                <a:latin typeface="Arial" panose="020B0604020202020204" pitchFamily="34" charset="0"/>
              </a:rPr>
              <a:t> I </a:t>
            </a:r>
            <a:r>
              <a:rPr lang="it-IT" dirty="0" err="1">
                <a:latin typeface="Arial" panose="020B0604020202020204" pitchFamily="34" charset="0"/>
              </a:rPr>
              <a:t>tuned</a:t>
            </a:r>
            <a:r>
              <a:rPr lang="it-IT" dirty="0">
                <a:latin typeface="Arial" panose="020B0604020202020204" pitchFamily="34" charset="0"/>
              </a:rPr>
              <a:t> on are: </a:t>
            </a:r>
            <a:r>
              <a:rPr lang="it-IT" i="1" dirty="0">
                <a:latin typeface="Arial" panose="020B0604020202020204" pitchFamily="34" charset="0"/>
              </a:rPr>
              <a:t>Support </a:t>
            </a:r>
            <a:r>
              <a:rPr lang="it-IT" i="1" dirty="0" err="1">
                <a:latin typeface="Arial" panose="020B0604020202020204" pitchFamily="34" charset="0"/>
              </a:rPr>
              <a:t>Vector</a:t>
            </a:r>
            <a:r>
              <a:rPr lang="it-IT" i="1" dirty="0">
                <a:latin typeface="Arial" panose="020B0604020202020204" pitchFamily="34" charset="0"/>
              </a:rPr>
              <a:t> </a:t>
            </a:r>
            <a:r>
              <a:rPr lang="it-IT" i="1" dirty="0" err="1">
                <a:latin typeface="Arial" panose="020B0604020202020204" pitchFamily="34" charset="0"/>
              </a:rPr>
              <a:t>Regressor</a:t>
            </a:r>
            <a:r>
              <a:rPr lang="it-IT" dirty="0">
                <a:latin typeface="Arial" panose="020B0604020202020204" pitchFamily="34" charset="0"/>
              </a:rPr>
              <a:t>, </a:t>
            </a:r>
            <a:r>
              <a:rPr lang="it-IT" dirty="0" err="1">
                <a:latin typeface="Arial" panose="020B0604020202020204" pitchFamily="34" charset="0"/>
              </a:rPr>
              <a:t>AdaBoost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Regressor</a:t>
            </a:r>
            <a:r>
              <a:rPr lang="it-IT" i="1" dirty="0">
                <a:latin typeface="Arial" panose="020B0604020202020204" pitchFamily="34" charset="0"/>
              </a:rPr>
              <a:t>, </a:t>
            </a:r>
            <a:r>
              <a:rPr lang="it-IT" i="1" dirty="0" err="1">
                <a:latin typeface="Arial" panose="020B0604020202020204" pitchFamily="34" charset="0"/>
              </a:rPr>
              <a:t>Kneightbors</a:t>
            </a:r>
            <a:r>
              <a:rPr lang="it-IT" i="1" dirty="0">
                <a:latin typeface="Arial" panose="020B0604020202020204" pitchFamily="34" charset="0"/>
              </a:rPr>
              <a:t> </a:t>
            </a:r>
            <a:r>
              <a:rPr lang="it-IT" i="1" dirty="0" err="1">
                <a:latin typeface="Arial" panose="020B0604020202020204" pitchFamily="34" charset="0"/>
              </a:rPr>
              <a:t>Regressor</a:t>
            </a:r>
            <a:r>
              <a:rPr lang="it-IT" dirty="0">
                <a:latin typeface="Arial" panose="020B0604020202020204" pitchFamily="34" charset="0"/>
              </a:rPr>
              <a:t>, </a:t>
            </a:r>
            <a:r>
              <a:rPr lang="it-IT" i="1" dirty="0">
                <a:latin typeface="Arial" panose="020B0604020202020204" pitchFamily="34" charset="0"/>
              </a:rPr>
              <a:t>SGD </a:t>
            </a:r>
            <a:r>
              <a:rPr lang="it-IT" i="1" dirty="0" err="1">
                <a:latin typeface="Arial" panose="020B0604020202020204" pitchFamily="34" charset="0"/>
              </a:rPr>
              <a:t>Regressor</a:t>
            </a:r>
            <a:r>
              <a:rPr lang="it-IT" dirty="0">
                <a:latin typeface="Arial" panose="020B0604020202020204" pitchFamily="34" charset="0"/>
              </a:rPr>
              <a:t>, </a:t>
            </a:r>
            <a:r>
              <a:rPr lang="it-IT" i="1" dirty="0">
                <a:latin typeface="Arial" panose="020B0604020202020204" pitchFamily="34" charset="0"/>
              </a:rPr>
              <a:t>Ridge</a:t>
            </a:r>
            <a:r>
              <a:rPr lang="it-IT" dirty="0">
                <a:latin typeface="Arial" panose="020B0604020202020204" pitchFamily="34" charset="0"/>
              </a:rPr>
              <a:t> and </a:t>
            </a:r>
            <a:r>
              <a:rPr lang="it-IT" i="1" dirty="0">
                <a:latin typeface="Arial" panose="020B0604020202020204" pitchFamily="34" charset="0"/>
              </a:rPr>
              <a:t>Lasso</a:t>
            </a:r>
            <a:r>
              <a:rPr lang="it-IT" dirty="0">
                <a:latin typeface="Arial" panose="020B0604020202020204" pitchFamily="34" charset="0"/>
              </a:rPr>
              <a:t>.</a:t>
            </a:r>
          </a:p>
          <a:p>
            <a:pPr algn="just" rtl="0"/>
            <a:r>
              <a:rPr lang="it-IT" dirty="0">
                <a:latin typeface="Arial" panose="020B0604020202020204" pitchFamily="34" charset="0"/>
              </a:rPr>
              <a:t>Once I </a:t>
            </a:r>
            <a:r>
              <a:rPr lang="it-IT" dirty="0" err="1">
                <a:latin typeface="Arial" panose="020B0604020202020204" pitchFamily="34" charset="0"/>
              </a:rPr>
              <a:t>tuned</a:t>
            </a:r>
            <a:r>
              <a:rPr lang="it-IT" dirty="0">
                <a:latin typeface="Arial" panose="020B0604020202020204" pitchFamily="34" charset="0"/>
              </a:rPr>
              <a:t> on the best </a:t>
            </a:r>
            <a:r>
              <a:rPr lang="it-IT" dirty="0" err="1">
                <a:latin typeface="Arial" panose="020B0604020202020204" pitchFamily="34" charset="0"/>
              </a:rPr>
              <a:t>parameters</a:t>
            </a:r>
            <a:r>
              <a:rPr lang="it-IT" dirty="0">
                <a:latin typeface="Arial" panose="020B0604020202020204" pitchFamily="34" charset="0"/>
              </a:rPr>
              <a:t> I </a:t>
            </a:r>
            <a:r>
              <a:rPr lang="it-IT" dirty="0" err="1">
                <a:latin typeface="Arial" panose="020B0604020202020204" pitchFamily="34" charset="0"/>
              </a:rPr>
              <a:t>compared</a:t>
            </a:r>
            <a:r>
              <a:rPr lang="it-IT" dirty="0">
                <a:latin typeface="Arial" panose="020B0604020202020204" pitchFamily="34" charset="0"/>
              </a:rPr>
              <a:t> the </a:t>
            </a:r>
            <a:r>
              <a:rPr lang="it-IT" dirty="0" err="1">
                <a:latin typeface="Arial" panose="020B0604020202020204" pitchFamily="34" charset="0"/>
              </a:rPr>
              <a:t>results</a:t>
            </a:r>
            <a:r>
              <a:rPr lang="it-IT" dirty="0">
                <a:latin typeface="Arial" panose="020B0604020202020204" pitchFamily="34" charset="0"/>
              </a:rPr>
              <a:t> of </a:t>
            </a:r>
            <a:r>
              <a:rPr lang="it-IT" dirty="0" err="1">
                <a:latin typeface="Arial" panose="020B0604020202020204" pitchFamily="34" charset="0"/>
              </a:rPr>
              <a:t>each</a:t>
            </a:r>
            <a:r>
              <a:rPr lang="it-IT" dirty="0">
                <a:latin typeface="Arial" panose="020B0604020202020204" pitchFamily="34" charset="0"/>
              </a:rPr>
              <a:t> best model for </a:t>
            </a:r>
            <a:r>
              <a:rPr lang="it-IT" dirty="0" err="1">
                <a:latin typeface="Arial" panose="020B0604020202020204" pitchFamily="34" charset="0"/>
              </a:rPr>
              <a:t>each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regressor</a:t>
            </a:r>
            <a:r>
              <a:rPr lang="it-IT" dirty="0">
                <a:latin typeface="Arial" panose="020B0604020202020204" pitchFamily="34" charset="0"/>
              </a:rPr>
              <a:t>, </a:t>
            </a:r>
            <a:r>
              <a:rPr lang="it-IT" dirty="0" err="1">
                <a:latin typeface="Arial" panose="020B0604020202020204" pitchFamily="34" charset="0"/>
              </a:rPr>
              <a:t>then</a:t>
            </a:r>
            <a:r>
              <a:rPr lang="it-IT" dirty="0">
                <a:latin typeface="Arial" panose="020B0604020202020204" pitchFamily="34" charset="0"/>
              </a:rPr>
              <a:t> I </a:t>
            </a:r>
            <a:r>
              <a:rPr lang="it-IT" dirty="0" err="1">
                <a:latin typeface="Arial" panose="020B0604020202020204" pitchFamily="34" charset="0"/>
              </a:rPr>
              <a:t>compared</a:t>
            </a:r>
            <a:r>
              <a:rPr lang="it-IT" dirty="0">
                <a:latin typeface="Arial" panose="020B0604020202020204" pitchFamily="34" charset="0"/>
              </a:rPr>
              <a:t> the best </a:t>
            </a:r>
            <a:r>
              <a:rPr lang="it-IT" dirty="0" err="1">
                <a:latin typeface="Arial" panose="020B0604020202020204" pitchFamily="34" charset="0"/>
              </a:rPr>
              <a:t>regressor</a:t>
            </a:r>
            <a:r>
              <a:rPr lang="it-IT" dirty="0">
                <a:latin typeface="Arial" panose="020B0604020202020204" pitchFamily="34" charset="0"/>
              </a:rPr>
              <a:t> with the </a:t>
            </a:r>
            <a:r>
              <a:rPr lang="it-IT" dirty="0" err="1">
                <a:latin typeface="Arial" panose="020B0604020202020204" pitchFamily="34" charset="0"/>
              </a:rPr>
              <a:t>neural</a:t>
            </a:r>
            <a:r>
              <a:rPr lang="it-IT" dirty="0">
                <a:latin typeface="Arial" panose="020B0604020202020204" pitchFamily="34" charset="0"/>
              </a:rPr>
              <a:t> network.</a:t>
            </a:r>
          </a:p>
          <a:p>
            <a:pPr algn="just" rtl="0"/>
            <a:r>
              <a:rPr lang="it-IT" dirty="0"/>
              <a:t>For the </a:t>
            </a:r>
            <a:r>
              <a:rPr lang="it-IT" dirty="0" err="1"/>
              <a:t>neural</a:t>
            </a:r>
            <a:r>
              <a:rPr lang="it-IT" dirty="0"/>
              <a:t> network I </a:t>
            </a:r>
            <a:r>
              <a:rPr lang="it-IT" dirty="0" err="1"/>
              <a:t>tuned</a:t>
            </a:r>
            <a:r>
              <a:rPr lang="it-IT" dirty="0"/>
              <a:t> on </a:t>
            </a:r>
            <a:r>
              <a:rPr lang="it-IT" i="1" dirty="0"/>
              <a:t>Batch size</a:t>
            </a:r>
            <a:r>
              <a:rPr lang="it-IT" dirty="0"/>
              <a:t>, </a:t>
            </a:r>
            <a:r>
              <a:rPr lang="it-IT" i="1" dirty="0" err="1"/>
              <a:t>Epochs</a:t>
            </a:r>
            <a:r>
              <a:rPr lang="it-IT" dirty="0"/>
              <a:t>, </a:t>
            </a:r>
            <a:r>
              <a:rPr lang="it-IT" i="1" dirty="0"/>
              <a:t>Learning rate</a:t>
            </a:r>
            <a:r>
              <a:rPr lang="it-IT" dirty="0"/>
              <a:t>, </a:t>
            </a:r>
            <a:r>
              <a:rPr lang="it-IT" i="1" dirty="0" err="1"/>
              <a:t>Momentum</a:t>
            </a:r>
            <a:r>
              <a:rPr lang="it-IT" dirty="0"/>
              <a:t> and </a:t>
            </a:r>
            <a:r>
              <a:rPr lang="it-IT" i="1" dirty="0"/>
              <a:t>Dropout rate.</a:t>
            </a:r>
          </a:p>
        </p:txBody>
      </p:sp>
    </p:spTree>
    <p:extLst>
      <p:ext uri="{BB962C8B-B14F-4D97-AF65-F5344CB8AC3E}">
        <p14:creationId xmlns:p14="http://schemas.microsoft.com/office/powerpoint/2010/main" val="190701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5389C0-15E5-DC78-87D7-F358DEAB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Methods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14C55A-8601-34A6-9E9F-330BD05A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22470"/>
            <a:ext cx="6876256" cy="4048472"/>
          </a:xfrm>
        </p:spPr>
        <p:txBody>
          <a:bodyPr/>
          <a:lstStyle/>
          <a:p>
            <a:pPr algn="just"/>
            <a:r>
              <a:rPr lang="it-IT" dirty="0"/>
              <a:t>The best </a:t>
            </a:r>
            <a:r>
              <a:rPr lang="it-IT" dirty="0" err="1"/>
              <a:t>architecture</a:t>
            </a:r>
            <a:r>
              <a:rPr lang="it-IT" dirty="0"/>
              <a:t> I </a:t>
            </a:r>
            <a:r>
              <a:rPr lang="it-IT" dirty="0" err="1"/>
              <a:t>found</a:t>
            </a:r>
            <a:r>
              <a:rPr lang="it-IT" dirty="0"/>
              <a:t> for the </a:t>
            </a:r>
            <a:r>
              <a:rPr lang="it-IT" dirty="0" err="1"/>
              <a:t>neural</a:t>
            </a:r>
            <a:r>
              <a:rPr lang="it-IT" dirty="0"/>
              <a:t> network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of 4 </a:t>
            </a:r>
            <a:r>
              <a:rPr lang="it-IT" i="1" dirty="0">
                <a:cs typeface="Courier New" panose="02070309020205020404" pitchFamily="49" charset="0"/>
              </a:rPr>
              <a:t>Dense</a:t>
            </a:r>
            <a:r>
              <a:rPr lang="it-IT" dirty="0"/>
              <a:t> </a:t>
            </a:r>
            <a:r>
              <a:rPr lang="it-IT" dirty="0" err="1"/>
              <a:t>layers</a:t>
            </a:r>
            <a:r>
              <a:rPr lang="it-IT" dirty="0"/>
              <a:t>, </a:t>
            </a:r>
            <a:r>
              <a:rPr lang="it-IT" dirty="0" err="1"/>
              <a:t>respectively</a:t>
            </a:r>
            <a:r>
              <a:rPr lang="it-IT" dirty="0"/>
              <a:t> with 16, 8, 4, and 1 </a:t>
            </a:r>
            <a:r>
              <a:rPr lang="it-IT" dirty="0" err="1"/>
              <a:t>nodes</a:t>
            </a:r>
            <a:r>
              <a:rPr lang="it-IT" dirty="0"/>
              <a:t>, and 3 </a:t>
            </a:r>
            <a:r>
              <a:rPr lang="it-IT" i="1" dirty="0"/>
              <a:t>dropout</a:t>
            </a:r>
            <a:r>
              <a:rPr lang="it-IT" dirty="0"/>
              <a:t> </a:t>
            </a:r>
            <a:r>
              <a:rPr lang="it-IT" dirty="0" err="1"/>
              <a:t>layers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The activation </a:t>
            </a:r>
            <a:r>
              <a:rPr lang="it-IT" dirty="0" err="1"/>
              <a:t>function</a:t>
            </a:r>
            <a:r>
              <a:rPr lang="it-IT" dirty="0"/>
              <a:t> for the 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layers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i="1" dirty="0" err="1"/>
              <a:t>Relu</a:t>
            </a:r>
            <a:r>
              <a:rPr lang="it-IT" dirty="0"/>
              <a:t> and for the output </a:t>
            </a:r>
            <a:r>
              <a:rPr lang="it-IT" dirty="0" err="1"/>
              <a:t>layer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i="1" dirty="0" err="1"/>
              <a:t>Sigmoid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For the cross-</a:t>
            </a:r>
            <a:r>
              <a:rPr lang="it-IT" dirty="0" err="1"/>
              <a:t>validation</a:t>
            </a:r>
            <a:r>
              <a:rPr lang="it-IT" dirty="0"/>
              <a:t> of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lang="it-IT" dirty="0"/>
              <a:t> I </a:t>
            </a:r>
            <a:r>
              <a:rPr lang="it-IT" dirty="0" err="1"/>
              <a:t>used</a:t>
            </a:r>
            <a:r>
              <a:rPr lang="it-IT" dirty="0"/>
              <a:t> 5 </a:t>
            </a:r>
            <a:r>
              <a:rPr lang="it-IT" dirty="0" err="1"/>
              <a:t>folds</a:t>
            </a:r>
            <a:r>
              <a:rPr lang="it-IT" dirty="0"/>
              <a:t> and I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i="1" dirty="0"/>
              <a:t>Negative Root </a:t>
            </a:r>
            <a:r>
              <a:rPr lang="it-IT" i="1" dirty="0" err="1"/>
              <a:t>Mean</a:t>
            </a:r>
            <a:r>
              <a:rPr lang="it-IT" i="1" dirty="0"/>
              <a:t> </a:t>
            </a:r>
            <a:r>
              <a:rPr lang="it-IT" i="1" dirty="0" err="1"/>
              <a:t>Squared</a:t>
            </a:r>
            <a:r>
              <a:rPr lang="it-IT" i="1" dirty="0"/>
              <a:t> </a:t>
            </a:r>
            <a:r>
              <a:rPr lang="it-IT" i="1" dirty="0" err="1"/>
              <a:t>Error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scoring.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64E44E-CC14-CE10-254A-262E5987E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797765"/>
            <a:ext cx="2127552" cy="52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1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The </a:t>
            </a:r>
            <a:r>
              <a:rPr lang="it-IT" dirty="0" err="1"/>
              <a:t>environment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it-IT" dirty="0"/>
              <a:t>The </a:t>
            </a:r>
            <a:r>
              <a:rPr lang="it-IT" dirty="0" err="1"/>
              <a:t>environment</a:t>
            </a:r>
            <a:r>
              <a:rPr lang="it-IT" dirty="0"/>
              <a:t> I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i="1" dirty="0"/>
              <a:t>Python</a:t>
            </a:r>
            <a:r>
              <a:rPr lang="it-IT" dirty="0"/>
              <a:t> 3 notebook with </a:t>
            </a:r>
            <a:r>
              <a:rPr lang="it-IT" i="1" dirty="0" err="1"/>
              <a:t>Colab</a:t>
            </a:r>
            <a:r>
              <a:rPr lang="it-IT" dirty="0"/>
              <a:t>.</a:t>
            </a:r>
          </a:p>
          <a:p>
            <a:pPr algn="just" rtl="0"/>
            <a:r>
              <a:rPr lang="it-IT" dirty="0"/>
              <a:t>I </a:t>
            </a:r>
            <a:r>
              <a:rPr lang="it-IT" dirty="0" err="1"/>
              <a:t>mounted</a:t>
            </a:r>
            <a:r>
              <a:rPr lang="it-IT" dirty="0"/>
              <a:t> the project on </a:t>
            </a:r>
            <a:r>
              <a:rPr lang="it-IT" i="1" dirty="0"/>
              <a:t>Google Drive </a:t>
            </a:r>
            <a:r>
              <a:rPr lang="it-IT" dirty="0"/>
              <a:t>in order to </a:t>
            </a:r>
            <a:r>
              <a:rPr lang="it-IT" dirty="0" err="1"/>
              <a:t>retrieve</a:t>
            </a:r>
            <a:r>
              <a:rPr lang="it-IT" dirty="0"/>
              <a:t> the training and the test set.</a:t>
            </a:r>
          </a:p>
          <a:p>
            <a:pPr algn="just" rtl="0"/>
            <a:r>
              <a:rPr lang="it-IT" dirty="0"/>
              <a:t>I </a:t>
            </a:r>
            <a:r>
              <a:rPr lang="it-IT" dirty="0" err="1"/>
              <a:t>created</a:t>
            </a:r>
            <a:r>
              <a:rPr lang="it-IT" dirty="0"/>
              <a:t> a sub-directory of the project </a:t>
            </a:r>
            <a:r>
              <a:rPr lang="it-IT" dirty="0" err="1"/>
              <a:t>where</a:t>
            </a:r>
            <a:r>
              <a:rPr lang="it-IT" dirty="0"/>
              <a:t> I </a:t>
            </a:r>
            <a:r>
              <a:rPr lang="it-IT" dirty="0" err="1"/>
              <a:t>placed</a:t>
            </a:r>
            <a:r>
              <a:rPr lang="it-IT" dirty="0"/>
              <a:t> the dataset and </a:t>
            </a:r>
            <a:r>
              <a:rPr lang="it-IT" dirty="0" err="1"/>
              <a:t>where</a:t>
            </a:r>
            <a:r>
              <a:rPr lang="it-IT" dirty="0"/>
              <a:t> I output the </a:t>
            </a:r>
            <a:r>
              <a:rPr lang="it-IT" dirty="0" err="1"/>
              <a:t>prediction</a:t>
            </a:r>
            <a:r>
              <a:rPr lang="it-IT" dirty="0"/>
              <a:t> on 100.000 </a:t>
            </a:r>
            <a:r>
              <a:rPr lang="it-IT" dirty="0" err="1"/>
              <a:t>restaurants</a:t>
            </a:r>
            <a:r>
              <a:rPr lang="it-IT" dirty="0"/>
              <a:t>.</a:t>
            </a:r>
          </a:p>
          <a:p>
            <a:pPr algn="just" rtl="0"/>
            <a:r>
              <a:rPr lang="it-IT" dirty="0"/>
              <a:t>The </a:t>
            </a:r>
            <a:r>
              <a:rPr lang="it-IT" i="1" dirty="0" err="1"/>
              <a:t>Colab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2 </a:t>
            </a:r>
            <a:r>
              <a:rPr lang="it-IT" i="1" dirty="0"/>
              <a:t>Intel® Xeon®</a:t>
            </a:r>
            <a:r>
              <a:rPr lang="it-IT" dirty="0"/>
              <a:t> processors with 1 core </a:t>
            </a:r>
            <a:r>
              <a:rPr lang="it-IT" dirty="0" err="1"/>
              <a:t>each</a:t>
            </a:r>
            <a:r>
              <a:rPr lang="it-IT" dirty="0"/>
              <a:t>.</a:t>
            </a:r>
          </a:p>
          <a:p>
            <a:pPr algn="just" rtl="0"/>
            <a:r>
              <a:rPr lang="it-IT" dirty="0"/>
              <a:t>The processors </a:t>
            </a:r>
            <a:r>
              <a:rPr lang="it-IT" dirty="0" err="1"/>
              <a:t>have</a:t>
            </a:r>
            <a:r>
              <a:rPr lang="it-IT" dirty="0"/>
              <a:t> a frequency clock of </a:t>
            </a:r>
            <a:r>
              <a:rPr lang="it-IT" b="0" i="0" dirty="0">
                <a:effectLst/>
                <a:latin typeface="Arial" panose="020B0604020202020204" pitchFamily="34" charset="0"/>
              </a:rPr>
              <a:t>2200.218 </a:t>
            </a:r>
            <a:r>
              <a:rPr lang="it-IT" b="0" i="1" dirty="0">
                <a:effectLst/>
                <a:latin typeface="Arial" panose="020B0604020202020204" pitchFamily="34" charset="0"/>
              </a:rPr>
              <a:t>MHz</a:t>
            </a:r>
            <a:r>
              <a:rPr lang="it-IT" b="0" i="0" dirty="0">
                <a:effectLst/>
                <a:latin typeface="Arial" panose="020B0604020202020204" pitchFamily="34" charset="0"/>
              </a:rPr>
              <a:t> and a cache size of 56320 </a:t>
            </a:r>
            <a:r>
              <a:rPr lang="it-IT" b="0" i="1" dirty="0">
                <a:effectLst/>
                <a:latin typeface="Arial" panose="020B0604020202020204" pitchFamily="34" charset="0"/>
              </a:rPr>
              <a:t>Kb</a:t>
            </a:r>
            <a:r>
              <a:rPr lang="it-IT" b="0" i="0" dirty="0">
                <a:effectLst/>
                <a:latin typeface="Arial" panose="020B0604020202020204" pitchFamily="34" charset="0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789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it-IT" dirty="0"/>
              <a:t>The best model </a:t>
            </a:r>
            <a:r>
              <a:rPr lang="it-IT" dirty="0" err="1"/>
              <a:t>resulted</a:t>
            </a:r>
            <a:r>
              <a:rPr lang="it-IT" dirty="0"/>
              <a:t> to be </a:t>
            </a:r>
            <a:r>
              <a:rPr lang="it-IT" i="1" dirty="0" err="1"/>
              <a:t>Kneightbors</a:t>
            </a:r>
            <a:r>
              <a:rPr lang="it-IT" i="1" dirty="0"/>
              <a:t> </a:t>
            </a:r>
            <a:r>
              <a:rPr lang="it-IT" i="1" dirty="0" err="1"/>
              <a:t>Regressor</a:t>
            </a:r>
            <a:r>
              <a:rPr lang="it-IT" i="1" dirty="0"/>
              <a:t> </a:t>
            </a:r>
            <a:r>
              <a:rPr lang="it-IT" dirty="0"/>
              <a:t>with a </a:t>
            </a:r>
            <a:r>
              <a:rPr lang="it-IT" i="1" dirty="0"/>
              <a:t>Negative Root </a:t>
            </a:r>
            <a:r>
              <a:rPr lang="it-IT" i="1" dirty="0" err="1"/>
              <a:t>Mean</a:t>
            </a:r>
            <a:r>
              <a:rPr lang="it-IT" i="1" dirty="0"/>
              <a:t> </a:t>
            </a:r>
            <a:r>
              <a:rPr lang="it-IT" i="1" dirty="0" err="1"/>
              <a:t>Squared</a:t>
            </a:r>
            <a:r>
              <a:rPr lang="it-IT" i="1" dirty="0"/>
              <a:t> </a:t>
            </a:r>
            <a:r>
              <a:rPr lang="it-IT" i="1" dirty="0" err="1"/>
              <a:t>Error</a:t>
            </a:r>
            <a:r>
              <a:rPr lang="it-IT" dirty="0"/>
              <a:t> of </a:t>
            </a:r>
            <a:r>
              <a:rPr lang="it-IT" b="0" i="0" dirty="0">
                <a:effectLst/>
                <a:latin typeface="Arial" panose="020B0604020202020204" pitchFamily="34" charset="0"/>
              </a:rPr>
              <a:t>-5795686580515.1.</a:t>
            </a:r>
          </a:p>
          <a:p>
            <a:pPr algn="just" rtl="0"/>
            <a:r>
              <a:rPr lang="it-IT" dirty="0">
                <a:latin typeface="Arial" panose="020B0604020202020204" pitchFamily="34" charset="0"/>
              </a:rPr>
              <a:t>The best </a:t>
            </a:r>
            <a:r>
              <a:rPr lang="it-IT" dirty="0" err="1">
                <a:latin typeface="Arial" panose="020B0604020202020204" pitchFamily="34" charset="0"/>
              </a:rPr>
              <a:t>parameters</a:t>
            </a:r>
            <a:r>
              <a:rPr lang="it-IT" dirty="0">
                <a:latin typeface="Arial" panose="020B0604020202020204" pitchFamily="34" charset="0"/>
              </a:rPr>
              <a:t> for </a:t>
            </a:r>
            <a:r>
              <a:rPr lang="it-IT" dirty="0" err="1">
                <a:latin typeface="Arial" panose="020B0604020202020204" pitchFamily="34" charset="0"/>
              </a:rPr>
              <a:t>this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regressors</a:t>
            </a:r>
            <a:r>
              <a:rPr lang="it-IT" dirty="0">
                <a:latin typeface="Arial" panose="020B0604020202020204" pitchFamily="34" charset="0"/>
              </a:rPr>
              <a:t> are </a:t>
            </a:r>
            <a:r>
              <a:rPr lang="it-IT" i="1" dirty="0" err="1">
                <a:latin typeface="Arial" panose="020B0604020202020204" pitchFamily="34" charset="0"/>
              </a:rPr>
              <a:t>Metric</a:t>
            </a:r>
            <a:r>
              <a:rPr lang="it-IT" dirty="0">
                <a:latin typeface="Arial" panose="020B0604020202020204" pitchFamily="34" charset="0"/>
              </a:rPr>
              <a:t>: ‘Manhattan’, </a:t>
            </a:r>
            <a:r>
              <a:rPr lang="it-IT" i="1" dirty="0" err="1">
                <a:latin typeface="Arial" panose="020B0604020202020204" pitchFamily="34" charset="0"/>
              </a:rPr>
              <a:t>n_neightbors</a:t>
            </a:r>
            <a:r>
              <a:rPr lang="it-IT" dirty="0">
                <a:latin typeface="Arial" panose="020B0604020202020204" pitchFamily="34" charset="0"/>
              </a:rPr>
              <a:t>: 15 and </a:t>
            </a:r>
            <a:r>
              <a:rPr lang="it-IT" i="1" dirty="0">
                <a:latin typeface="Arial" panose="020B0604020202020204" pitchFamily="34" charset="0"/>
              </a:rPr>
              <a:t>Weights</a:t>
            </a:r>
            <a:r>
              <a:rPr lang="it-IT" dirty="0">
                <a:latin typeface="Arial" panose="020B0604020202020204" pitchFamily="34" charset="0"/>
              </a:rPr>
              <a:t>: ’</a:t>
            </a:r>
            <a:r>
              <a:rPr lang="it-IT" dirty="0" err="1">
                <a:latin typeface="Arial" panose="020B0604020202020204" pitchFamily="34" charset="0"/>
              </a:rPr>
              <a:t>distance</a:t>
            </a:r>
            <a:r>
              <a:rPr lang="it-IT" dirty="0">
                <a:latin typeface="Arial" panose="020B0604020202020204" pitchFamily="34" charset="0"/>
              </a:rPr>
              <a:t>’.</a:t>
            </a:r>
          </a:p>
          <a:p>
            <a:pPr algn="just" rtl="0"/>
            <a:r>
              <a:rPr lang="it-IT" dirty="0">
                <a:latin typeface="Arial" panose="020B0604020202020204" pitchFamily="34" charset="0"/>
              </a:rPr>
              <a:t>The </a:t>
            </a:r>
            <a:r>
              <a:rPr lang="it-IT" dirty="0" err="1">
                <a:latin typeface="Arial" panose="020B0604020202020204" pitchFamily="34" charset="0"/>
              </a:rPr>
              <a:t>worst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regressor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i="1" dirty="0">
                <a:latin typeface="Arial" panose="020B0604020202020204" pitchFamily="34" charset="0"/>
              </a:rPr>
              <a:t>Lasso</a:t>
            </a:r>
            <a:r>
              <a:rPr lang="it-IT" dirty="0">
                <a:latin typeface="Arial" panose="020B0604020202020204" pitchFamily="34" charset="0"/>
              </a:rPr>
              <a:t> with a </a:t>
            </a:r>
            <a:r>
              <a:rPr lang="it-IT" i="1" dirty="0">
                <a:latin typeface="Arial" panose="020B0604020202020204" pitchFamily="34" charset="0"/>
              </a:rPr>
              <a:t>Negative Root </a:t>
            </a:r>
            <a:r>
              <a:rPr lang="it-IT" i="1" dirty="0" err="1">
                <a:latin typeface="Arial" panose="020B0604020202020204" pitchFamily="34" charset="0"/>
              </a:rPr>
              <a:t>Mean</a:t>
            </a:r>
            <a:r>
              <a:rPr lang="it-IT" i="1" dirty="0">
                <a:latin typeface="Arial" panose="020B0604020202020204" pitchFamily="34" charset="0"/>
              </a:rPr>
              <a:t> </a:t>
            </a:r>
            <a:r>
              <a:rPr lang="it-IT" i="1" dirty="0" err="1">
                <a:latin typeface="Arial" panose="020B0604020202020204" pitchFamily="34" charset="0"/>
              </a:rPr>
              <a:t>Squared</a:t>
            </a:r>
            <a:r>
              <a:rPr lang="it-IT" i="1" dirty="0">
                <a:latin typeface="Arial" panose="020B0604020202020204" pitchFamily="34" charset="0"/>
              </a:rPr>
              <a:t> </a:t>
            </a:r>
            <a:r>
              <a:rPr lang="it-IT" i="1" dirty="0" err="1">
                <a:latin typeface="Arial" panose="020B0604020202020204" pitchFamily="34" charset="0"/>
              </a:rPr>
              <a:t>Error</a:t>
            </a:r>
            <a:r>
              <a:rPr lang="it-IT" dirty="0">
                <a:latin typeface="Arial" panose="020B0604020202020204" pitchFamily="34" charset="0"/>
              </a:rPr>
              <a:t> of -3170407.2124743764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F39402F-B6B9-8AFC-4197-861E5DA5C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68" y="4437112"/>
            <a:ext cx="10523463" cy="87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19407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ca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8_TF02901026_TF02901026.potx" id="{1C2F1F5A-5A4D-489C-B7D3-B53881242029}" vid="{94B4E6FC-1068-4A34-AEAC-2DCE747A5CE1}"/>
    </a:ext>
  </a:extLst>
</a:theme>
</file>

<file path=ppt/theme/theme2.xml><?xml version="1.0" encoding="utf-8"?>
<a:theme xmlns:a="http://schemas.openxmlformats.org/drawingml/2006/main" name="Tema di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Informatica 16x9</Template>
  <TotalTime>152</TotalTime>
  <Words>837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Candara</vt:lpstr>
      <vt:lpstr>Consolas</vt:lpstr>
      <vt:lpstr>Courier New</vt:lpstr>
      <vt:lpstr>Informatica 16x9</vt:lpstr>
      <vt:lpstr>Restaurant revenue prediction</vt:lpstr>
      <vt:lpstr>Task description</vt:lpstr>
      <vt:lpstr>Background</vt:lpstr>
      <vt:lpstr>The dataset</vt:lpstr>
      <vt:lpstr>Preprocessing</vt:lpstr>
      <vt:lpstr>Methods</vt:lpstr>
      <vt:lpstr>Methods (2)</vt:lpstr>
      <vt:lpstr>The environment</vt:lpstr>
      <vt:lpstr>Results</vt:lpstr>
      <vt:lpstr>Results(2) – Best parameters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revenue prediction</dc:title>
  <dc:creator>Tiberio Marras</dc:creator>
  <cp:lastModifiedBy>Tiberio Marras</cp:lastModifiedBy>
  <cp:revision>6</cp:revision>
  <dcterms:created xsi:type="dcterms:W3CDTF">2022-10-23T16:37:23Z</dcterms:created>
  <dcterms:modified xsi:type="dcterms:W3CDTF">2022-10-25T16:11:30Z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