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.xml" ContentType="application/vnd.openxmlformats-officedocument.drawingml.chart+xml"/>
  <Override PartName="/ppt/notesSlides/notesSlide36.xml" ContentType="application/vnd.openxmlformats-officedocument.presentationml.notesSlide+xml"/>
  <Override PartName="/ppt/charts/chart2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323" r:id="rId3"/>
    <p:sldId id="324" r:id="rId4"/>
    <p:sldId id="348" r:id="rId5"/>
    <p:sldId id="357" r:id="rId6"/>
    <p:sldId id="325" r:id="rId7"/>
    <p:sldId id="358" r:id="rId8"/>
    <p:sldId id="326" r:id="rId9"/>
    <p:sldId id="359" r:id="rId10"/>
    <p:sldId id="327" r:id="rId11"/>
    <p:sldId id="353" r:id="rId12"/>
    <p:sldId id="354" r:id="rId13"/>
    <p:sldId id="364" r:id="rId14"/>
    <p:sldId id="365" r:id="rId15"/>
    <p:sldId id="360" r:id="rId16"/>
    <p:sldId id="350" r:id="rId17"/>
    <p:sldId id="329" r:id="rId18"/>
    <p:sldId id="347" r:id="rId19"/>
    <p:sldId id="355" r:id="rId20"/>
    <p:sldId id="343" r:id="rId21"/>
    <p:sldId id="370" r:id="rId22"/>
    <p:sldId id="356" r:id="rId23"/>
    <p:sldId id="361" r:id="rId24"/>
    <p:sldId id="334" r:id="rId25"/>
    <p:sldId id="367" r:id="rId26"/>
    <p:sldId id="335" r:id="rId27"/>
    <p:sldId id="368" r:id="rId28"/>
    <p:sldId id="369" r:id="rId29"/>
    <p:sldId id="371" r:id="rId30"/>
    <p:sldId id="372" r:id="rId31"/>
    <p:sldId id="377" r:id="rId32"/>
    <p:sldId id="362" r:id="rId33"/>
    <p:sldId id="344" r:id="rId34"/>
    <p:sldId id="379" r:id="rId35"/>
    <p:sldId id="380" r:id="rId36"/>
    <p:sldId id="381" r:id="rId37"/>
    <p:sldId id="382" r:id="rId38"/>
    <p:sldId id="383" r:id="rId39"/>
    <p:sldId id="363" r:id="rId40"/>
    <p:sldId id="342" r:id="rId41"/>
    <p:sldId id="373" r:id="rId42"/>
    <p:sldId id="374" r:id="rId43"/>
    <p:sldId id="375" r:id="rId44"/>
    <p:sldId id="37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beriu boros" initials="t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5200" autoAdjust="0"/>
  </p:normalViewPr>
  <p:slideViewPr>
    <p:cSldViewPr>
      <p:cViewPr>
        <p:scale>
          <a:sx n="75" d="100"/>
          <a:sy n="75" d="100"/>
        </p:scale>
        <p:origin x="-2664" y="-876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aRoot\Development%20Tools\Eclipse%20Workspace\diet4Elders\target\classes\data\cuckoo_search_data_all_variation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aRoot\Development%20Tools\Eclipse%20Workspace\diet4Elders\target\classes\data\cuckoo_search_data_all_varia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Fitness Value with Adjustable</a:t>
            </a:r>
            <a:r>
              <a:rPr lang="en-US" baseline="0"/>
              <a:t> Variables Variation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VersionRLRL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cuckoo_search_data_all_variatio!$C$1:$E$9</c:f>
              <c:multiLvlStrCache>
                <c:ptCount val="9"/>
                <c:lvl>
                  <c:pt idx="0">
                    <c:v>PA</c:v>
                  </c:pt>
                  <c:pt idx="1">
                    <c:v>0.3</c:v>
                  </c:pt>
                  <c:pt idx="2">
                    <c:v>0.8</c:v>
                  </c:pt>
                  <c:pt idx="3">
                    <c:v>0.3</c:v>
                  </c:pt>
                  <c:pt idx="4">
                    <c:v>0.8</c:v>
                  </c:pt>
                  <c:pt idx="5">
                    <c:v>0.3</c:v>
                  </c:pt>
                  <c:pt idx="6">
                    <c:v>0.8</c:v>
                  </c:pt>
                  <c:pt idx="7">
                    <c:v>0.3</c:v>
                  </c:pt>
                  <c:pt idx="8">
                    <c:v>0.8</c:v>
                  </c:pt>
                </c:lvl>
                <c:lvl>
                  <c:pt idx="0">
                    <c:v>Max Iterations</c:v>
                  </c:pt>
                  <c:pt idx="1">
                    <c:v>100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500</c:v>
                  </c:pt>
                  <c:pt idx="5">
                    <c:v>100</c:v>
                  </c:pt>
                  <c:pt idx="6">
                    <c:v>100</c:v>
                  </c:pt>
                  <c:pt idx="7">
                    <c:v>500</c:v>
                  </c:pt>
                  <c:pt idx="8">
                    <c:v>500</c:v>
                  </c:pt>
                </c:lvl>
                <c:lvl>
                  <c:pt idx="0">
                    <c:v>Nest Size</c:v>
                  </c:pt>
                  <c:pt idx="1">
                    <c:v>5</c:v>
                  </c:pt>
                  <c:pt idx="2">
                    <c:v>5</c:v>
                  </c:pt>
                  <c:pt idx="3">
                    <c:v>5</c:v>
                  </c:pt>
                  <c:pt idx="4">
                    <c:v>5</c:v>
                  </c:pt>
                  <c:pt idx="5">
                    <c:v>25</c:v>
                  </c:pt>
                  <c:pt idx="6">
                    <c:v>25</c:v>
                  </c:pt>
                  <c:pt idx="7">
                    <c:v>25</c:v>
                  </c:pt>
                  <c:pt idx="8">
                    <c:v>25</c:v>
                  </c:pt>
                </c:lvl>
              </c:multiLvlStrCache>
            </c:multiLvlStrRef>
          </c:cat>
          <c:val>
            <c:numRef>
              <c:f>cuckoo_search_data_all_variatio!$P$2:$P$9</c:f>
              <c:numCache>
                <c:formatCode>General</c:formatCode>
                <c:ptCount val="8"/>
                <c:pt idx="0">
                  <c:v>0.71065099835395795</c:v>
                </c:pt>
                <c:pt idx="1">
                  <c:v>0.72525137066841106</c:v>
                </c:pt>
                <c:pt idx="2">
                  <c:v>0.75834845304489096</c:v>
                </c:pt>
                <c:pt idx="3">
                  <c:v>0.76525863409042305</c:v>
                </c:pt>
                <c:pt idx="4">
                  <c:v>0.75690773725509597</c:v>
                </c:pt>
                <c:pt idx="5">
                  <c:v>0.76595936417579602</c:v>
                </c:pt>
                <c:pt idx="6">
                  <c:v>0.79095840454101496</c:v>
                </c:pt>
                <c:pt idx="7">
                  <c:v>0.789368772506713</c:v>
                </c:pt>
              </c:numCache>
            </c:numRef>
          </c:val>
          <c:smooth val="0"/>
        </c:ser>
        <c:ser>
          <c:idx val="1"/>
          <c:order val="1"/>
          <c:tx>
            <c:v>VersionUCUC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cuckoo_search_data_all_variatio!$C$1:$E$9</c:f>
              <c:multiLvlStrCache>
                <c:ptCount val="9"/>
                <c:lvl>
                  <c:pt idx="0">
                    <c:v>PA</c:v>
                  </c:pt>
                  <c:pt idx="1">
                    <c:v>0.3</c:v>
                  </c:pt>
                  <c:pt idx="2">
                    <c:v>0.8</c:v>
                  </c:pt>
                  <c:pt idx="3">
                    <c:v>0.3</c:v>
                  </c:pt>
                  <c:pt idx="4">
                    <c:v>0.8</c:v>
                  </c:pt>
                  <c:pt idx="5">
                    <c:v>0.3</c:v>
                  </c:pt>
                  <c:pt idx="6">
                    <c:v>0.8</c:v>
                  </c:pt>
                  <c:pt idx="7">
                    <c:v>0.3</c:v>
                  </c:pt>
                  <c:pt idx="8">
                    <c:v>0.8</c:v>
                  </c:pt>
                </c:lvl>
                <c:lvl>
                  <c:pt idx="0">
                    <c:v>Max Iterations</c:v>
                  </c:pt>
                  <c:pt idx="1">
                    <c:v>100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500</c:v>
                  </c:pt>
                  <c:pt idx="5">
                    <c:v>100</c:v>
                  </c:pt>
                  <c:pt idx="6">
                    <c:v>100</c:v>
                  </c:pt>
                  <c:pt idx="7">
                    <c:v>500</c:v>
                  </c:pt>
                  <c:pt idx="8">
                    <c:v>500</c:v>
                  </c:pt>
                </c:lvl>
                <c:lvl>
                  <c:pt idx="0">
                    <c:v>Nest Size</c:v>
                  </c:pt>
                  <c:pt idx="1">
                    <c:v>5</c:v>
                  </c:pt>
                  <c:pt idx="2">
                    <c:v>5</c:v>
                  </c:pt>
                  <c:pt idx="3">
                    <c:v>5</c:v>
                  </c:pt>
                  <c:pt idx="4">
                    <c:v>5</c:v>
                  </c:pt>
                  <c:pt idx="5">
                    <c:v>25</c:v>
                  </c:pt>
                  <c:pt idx="6">
                    <c:v>25</c:v>
                  </c:pt>
                  <c:pt idx="7">
                    <c:v>25</c:v>
                  </c:pt>
                  <c:pt idx="8">
                    <c:v>25</c:v>
                  </c:pt>
                </c:lvl>
              </c:multiLvlStrCache>
            </c:multiLvlStrRef>
          </c:cat>
          <c:val>
            <c:numRef>
              <c:f>cuckoo_search_data_all_variatio!$P$10:$P$17</c:f>
              <c:numCache>
                <c:formatCode>General</c:formatCode>
                <c:ptCount val="8"/>
                <c:pt idx="0">
                  <c:v>0.79419003129005405</c:v>
                </c:pt>
                <c:pt idx="1">
                  <c:v>0.79537920355796798</c:v>
                </c:pt>
                <c:pt idx="2">
                  <c:v>0.82657755017280499</c:v>
                </c:pt>
                <c:pt idx="3">
                  <c:v>0.82782307863235405</c:v>
                </c:pt>
                <c:pt idx="4">
                  <c:v>0.82300367355346604</c:v>
                </c:pt>
                <c:pt idx="5">
                  <c:v>0.82175278067588797</c:v>
                </c:pt>
                <c:pt idx="6">
                  <c:v>0.84010020494461002</c:v>
                </c:pt>
                <c:pt idx="7">
                  <c:v>0.837552070617675</c:v>
                </c:pt>
              </c:numCache>
            </c:numRef>
          </c:val>
          <c:smooth val="0"/>
        </c:ser>
        <c:ser>
          <c:idx val="2"/>
          <c:order val="2"/>
          <c:tx>
            <c:v>VersionUCHC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cuckoo_search_data_all_variatio!$C$1:$E$9</c:f>
              <c:multiLvlStrCache>
                <c:ptCount val="9"/>
                <c:lvl>
                  <c:pt idx="0">
                    <c:v>PA</c:v>
                  </c:pt>
                  <c:pt idx="1">
                    <c:v>0.3</c:v>
                  </c:pt>
                  <c:pt idx="2">
                    <c:v>0.8</c:v>
                  </c:pt>
                  <c:pt idx="3">
                    <c:v>0.3</c:v>
                  </c:pt>
                  <c:pt idx="4">
                    <c:v>0.8</c:v>
                  </c:pt>
                  <c:pt idx="5">
                    <c:v>0.3</c:v>
                  </c:pt>
                  <c:pt idx="6">
                    <c:v>0.8</c:v>
                  </c:pt>
                  <c:pt idx="7">
                    <c:v>0.3</c:v>
                  </c:pt>
                  <c:pt idx="8">
                    <c:v>0.8</c:v>
                  </c:pt>
                </c:lvl>
                <c:lvl>
                  <c:pt idx="0">
                    <c:v>Max Iterations</c:v>
                  </c:pt>
                  <c:pt idx="1">
                    <c:v>100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500</c:v>
                  </c:pt>
                  <c:pt idx="5">
                    <c:v>100</c:v>
                  </c:pt>
                  <c:pt idx="6">
                    <c:v>100</c:v>
                  </c:pt>
                  <c:pt idx="7">
                    <c:v>500</c:v>
                  </c:pt>
                  <c:pt idx="8">
                    <c:v>500</c:v>
                  </c:pt>
                </c:lvl>
                <c:lvl>
                  <c:pt idx="0">
                    <c:v>Nest Size</c:v>
                  </c:pt>
                  <c:pt idx="1">
                    <c:v>5</c:v>
                  </c:pt>
                  <c:pt idx="2">
                    <c:v>5</c:v>
                  </c:pt>
                  <c:pt idx="3">
                    <c:v>5</c:v>
                  </c:pt>
                  <c:pt idx="4">
                    <c:v>5</c:v>
                  </c:pt>
                  <c:pt idx="5">
                    <c:v>25</c:v>
                  </c:pt>
                  <c:pt idx="6">
                    <c:v>25</c:v>
                  </c:pt>
                  <c:pt idx="7">
                    <c:v>25</c:v>
                  </c:pt>
                  <c:pt idx="8">
                    <c:v>25</c:v>
                  </c:pt>
                </c:lvl>
              </c:multiLvlStrCache>
            </c:multiLvlStrRef>
          </c:cat>
          <c:val>
            <c:numRef>
              <c:f>cuckoo_search_data_all_variatio!$P$18:$P$25</c:f>
              <c:numCache>
                <c:formatCode>General</c:formatCode>
                <c:ptCount val="8"/>
                <c:pt idx="0">
                  <c:v>0.84946486949920597</c:v>
                </c:pt>
                <c:pt idx="1">
                  <c:v>0.84408707618713297</c:v>
                </c:pt>
                <c:pt idx="2">
                  <c:v>0.85444537401199305</c:v>
                </c:pt>
                <c:pt idx="3">
                  <c:v>0.84898334145545895</c:v>
                </c:pt>
                <c:pt idx="4">
                  <c:v>0.85476881265640203</c:v>
                </c:pt>
                <c:pt idx="5">
                  <c:v>0.85239675641059798</c:v>
                </c:pt>
                <c:pt idx="6">
                  <c:v>0.85801087021827604</c:v>
                </c:pt>
                <c:pt idx="7">
                  <c:v>0.85632712841033898</c:v>
                </c:pt>
              </c:numCache>
            </c:numRef>
          </c:val>
          <c:smooth val="0"/>
        </c:ser>
        <c:ser>
          <c:idx val="3"/>
          <c:order val="3"/>
          <c:tx>
            <c:v>VersionTSHC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cuckoo_search_data_all_variatio!$C$1:$E$9</c:f>
              <c:multiLvlStrCache>
                <c:ptCount val="9"/>
                <c:lvl>
                  <c:pt idx="0">
                    <c:v>PA</c:v>
                  </c:pt>
                  <c:pt idx="1">
                    <c:v>0.3</c:v>
                  </c:pt>
                  <c:pt idx="2">
                    <c:v>0.8</c:v>
                  </c:pt>
                  <c:pt idx="3">
                    <c:v>0.3</c:v>
                  </c:pt>
                  <c:pt idx="4">
                    <c:v>0.8</c:v>
                  </c:pt>
                  <c:pt idx="5">
                    <c:v>0.3</c:v>
                  </c:pt>
                  <c:pt idx="6">
                    <c:v>0.8</c:v>
                  </c:pt>
                  <c:pt idx="7">
                    <c:v>0.3</c:v>
                  </c:pt>
                  <c:pt idx="8">
                    <c:v>0.8</c:v>
                  </c:pt>
                </c:lvl>
                <c:lvl>
                  <c:pt idx="0">
                    <c:v>Max Iterations</c:v>
                  </c:pt>
                  <c:pt idx="1">
                    <c:v>100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500</c:v>
                  </c:pt>
                  <c:pt idx="5">
                    <c:v>100</c:v>
                  </c:pt>
                  <c:pt idx="6">
                    <c:v>100</c:v>
                  </c:pt>
                  <c:pt idx="7">
                    <c:v>500</c:v>
                  </c:pt>
                  <c:pt idx="8">
                    <c:v>500</c:v>
                  </c:pt>
                </c:lvl>
                <c:lvl>
                  <c:pt idx="0">
                    <c:v>Nest Size</c:v>
                  </c:pt>
                  <c:pt idx="1">
                    <c:v>5</c:v>
                  </c:pt>
                  <c:pt idx="2">
                    <c:v>5</c:v>
                  </c:pt>
                  <c:pt idx="3">
                    <c:v>5</c:v>
                  </c:pt>
                  <c:pt idx="4">
                    <c:v>5</c:v>
                  </c:pt>
                  <c:pt idx="5">
                    <c:v>25</c:v>
                  </c:pt>
                  <c:pt idx="6">
                    <c:v>25</c:v>
                  </c:pt>
                  <c:pt idx="7">
                    <c:v>25</c:v>
                  </c:pt>
                  <c:pt idx="8">
                    <c:v>25</c:v>
                  </c:pt>
                </c:lvl>
              </c:multiLvlStrCache>
            </c:multiLvlStrRef>
          </c:cat>
          <c:val>
            <c:numRef>
              <c:f>cuckoo_search_data_all_variatio!$P$26:$P$33</c:f>
              <c:numCache>
                <c:formatCode>General</c:formatCode>
                <c:ptCount val="8"/>
                <c:pt idx="0">
                  <c:v>0.85213807821273801</c:v>
                </c:pt>
                <c:pt idx="1">
                  <c:v>0.851710760593414</c:v>
                </c:pt>
                <c:pt idx="2">
                  <c:v>0.85710746049880904</c:v>
                </c:pt>
                <c:pt idx="3">
                  <c:v>0.85541208982467598</c:v>
                </c:pt>
                <c:pt idx="4">
                  <c:v>0.85581652522087004</c:v>
                </c:pt>
                <c:pt idx="5">
                  <c:v>0.85253548622131303</c:v>
                </c:pt>
                <c:pt idx="6">
                  <c:v>0.86001471877098001</c:v>
                </c:pt>
                <c:pt idx="7">
                  <c:v>0.85895714163780201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041472"/>
        <c:axId val="102043008"/>
      </c:lineChart>
      <c:catAx>
        <c:axId val="10204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43008"/>
        <c:crosses val="autoZero"/>
        <c:auto val="1"/>
        <c:lblAlgn val="ctr"/>
        <c:lblOffset val="100"/>
        <c:noMultiLvlLbl val="0"/>
      </c:catAx>
      <c:valAx>
        <c:axId val="102043008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Fitness</a:t>
                </a:r>
                <a:r>
                  <a:rPr lang="en-US" baseline="0"/>
                  <a:t> Value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4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Duration Values with Adjustable</a:t>
            </a:r>
            <a:r>
              <a:rPr lang="en-US" baseline="0"/>
              <a:t> Variables Variation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VersionRLRL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cuckoo_search_data_all_variatio!$C$1:$E$9</c:f>
              <c:multiLvlStrCache>
                <c:ptCount val="9"/>
                <c:lvl>
                  <c:pt idx="0">
                    <c:v>PA</c:v>
                  </c:pt>
                  <c:pt idx="1">
                    <c:v>0.3</c:v>
                  </c:pt>
                  <c:pt idx="2">
                    <c:v>0.8</c:v>
                  </c:pt>
                  <c:pt idx="3">
                    <c:v>0.3</c:v>
                  </c:pt>
                  <c:pt idx="4">
                    <c:v>0.8</c:v>
                  </c:pt>
                  <c:pt idx="5">
                    <c:v>0.3</c:v>
                  </c:pt>
                  <c:pt idx="6">
                    <c:v>0.8</c:v>
                  </c:pt>
                  <c:pt idx="7">
                    <c:v>0.3</c:v>
                  </c:pt>
                  <c:pt idx="8">
                    <c:v>0.8</c:v>
                  </c:pt>
                </c:lvl>
                <c:lvl>
                  <c:pt idx="0">
                    <c:v>Max Iterations</c:v>
                  </c:pt>
                  <c:pt idx="1">
                    <c:v>100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500</c:v>
                  </c:pt>
                  <c:pt idx="5">
                    <c:v>100</c:v>
                  </c:pt>
                  <c:pt idx="6">
                    <c:v>100</c:v>
                  </c:pt>
                  <c:pt idx="7">
                    <c:v>500</c:v>
                  </c:pt>
                  <c:pt idx="8">
                    <c:v>500</c:v>
                  </c:pt>
                </c:lvl>
                <c:lvl>
                  <c:pt idx="0">
                    <c:v>Nest Size</c:v>
                  </c:pt>
                  <c:pt idx="1">
                    <c:v>5</c:v>
                  </c:pt>
                  <c:pt idx="2">
                    <c:v>5</c:v>
                  </c:pt>
                  <c:pt idx="3">
                    <c:v>5</c:v>
                  </c:pt>
                  <c:pt idx="4">
                    <c:v>5</c:v>
                  </c:pt>
                  <c:pt idx="5">
                    <c:v>25</c:v>
                  </c:pt>
                  <c:pt idx="6">
                    <c:v>25</c:v>
                  </c:pt>
                  <c:pt idx="7">
                    <c:v>25</c:v>
                  </c:pt>
                  <c:pt idx="8">
                    <c:v>25</c:v>
                  </c:pt>
                </c:lvl>
              </c:multiLvlStrCache>
            </c:multiLvlStrRef>
          </c:cat>
          <c:val>
            <c:numRef>
              <c:f>cuckoo_search_data_all_variatio!$S$2:$S$9</c:f>
              <c:numCache>
                <c:formatCode>General</c:formatCode>
                <c:ptCount val="8"/>
                <c:pt idx="0">
                  <c:v>26.4</c:v>
                </c:pt>
                <c:pt idx="1">
                  <c:v>9</c:v>
                </c:pt>
                <c:pt idx="2">
                  <c:v>52.2</c:v>
                </c:pt>
                <c:pt idx="3">
                  <c:v>52</c:v>
                </c:pt>
                <c:pt idx="4">
                  <c:v>50.5</c:v>
                </c:pt>
                <c:pt idx="5">
                  <c:v>40.700000000000003</c:v>
                </c:pt>
                <c:pt idx="6">
                  <c:v>221.8</c:v>
                </c:pt>
                <c:pt idx="7">
                  <c:v>201.5</c:v>
                </c:pt>
              </c:numCache>
            </c:numRef>
          </c:val>
          <c:smooth val="0"/>
        </c:ser>
        <c:ser>
          <c:idx val="1"/>
          <c:order val="1"/>
          <c:tx>
            <c:v>VersionUCUC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cuckoo_search_data_all_variatio!$C$1:$E$9</c:f>
              <c:multiLvlStrCache>
                <c:ptCount val="9"/>
                <c:lvl>
                  <c:pt idx="0">
                    <c:v>PA</c:v>
                  </c:pt>
                  <c:pt idx="1">
                    <c:v>0.3</c:v>
                  </c:pt>
                  <c:pt idx="2">
                    <c:v>0.8</c:v>
                  </c:pt>
                  <c:pt idx="3">
                    <c:v>0.3</c:v>
                  </c:pt>
                  <c:pt idx="4">
                    <c:v>0.8</c:v>
                  </c:pt>
                  <c:pt idx="5">
                    <c:v>0.3</c:v>
                  </c:pt>
                  <c:pt idx="6">
                    <c:v>0.8</c:v>
                  </c:pt>
                  <c:pt idx="7">
                    <c:v>0.3</c:v>
                  </c:pt>
                  <c:pt idx="8">
                    <c:v>0.8</c:v>
                  </c:pt>
                </c:lvl>
                <c:lvl>
                  <c:pt idx="0">
                    <c:v>Max Iterations</c:v>
                  </c:pt>
                  <c:pt idx="1">
                    <c:v>100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500</c:v>
                  </c:pt>
                  <c:pt idx="5">
                    <c:v>100</c:v>
                  </c:pt>
                  <c:pt idx="6">
                    <c:v>100</c:v>
                  </c:pt>
                  <c:pt idx="7">
                    <c:v>500</c:v>
                  </c:pt>
                  <c:pt idx="8">
                    <c:v>500</c:v>
                  </c:pt>
                </c:lvl>
                <c:lvl>
                  <c:pt idx="0">
                    <c:v>Nest Size</c:v>
                  </c:pt>
                  <c:pt idx="1">
                    <c:v>5</c:v>
                  </c:pt>
                  <c:pt idx="2">
                    <c:v>5</c:v>
                  </c:pt>
                  <c:pt idx="3">
                    <c:v>5</c:v>
                  </c:pt>
                  <c:pt idx="4">
                    <c:v>5</c:v>
                  </c:pt>
                  <c:pt idx="5">
                    <c:v>25</c:v>
                  </c:pt>
                  <c:pt idx="6">
                    <c:v>25</c:v>
                  </c:pt>
                  <c:pt idx="7">
                    <c:v>25</c:v>
                  </c:pt>
                  <c:pt idx="8">
                    <c:v>25</c:v>
                  </c:pt>
                </c:lvl>
              </c:multiLvlStrCache>
            </c:multiLvlStrRef>
          </c:cat>
          <c:val>
            <c:numRef>
              <c:f>cuckoo_search_data_all_variatio!$S$10:$S$17</c:f>
              <c:numCache>
                <c:formatCode>General</c:formatCode>
                <c:ptCount val="8"/>
                <c:pt idx="0">
                  <c:v>16.7</c:v>
                </c:pt>
                <c:pt idx="1">
                  <c:v>9</c:v>
                </c:pt>
                <c:pt idx="2">
                  <c:v>53</c:v>
                </c:pt>
                <c:pt idx="3">
                  <c:v>54.2</c:v>
                </c:pt>
                <c:pt idx="4">
                  <c:v>44.2</c:v>
                </c:pt>
                <c:pt idx="5">
                  <c:v>38.5</c:v>
                </c:pt>
                <c:pt idx="6">
                  <c:v>218</c:v>
                </c:pt>
                <c:pt idx="7">
                  <c:v>189.3</c:v>
                </c:pt>
              </c:numCache>
            </c:numRef>
          </c:val>
          <c:smooth val="0"/>
        </c:ser>
        <c:ser>
          <c:idx val="2"/>
          <c:order val="2"/>
          <c:tx>
            <c:v>Version UCHC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cuckoo_search_data_all_variatio!$C$1:$E$9</c:f>
              <c:multiLvlStrCache>
                <c:ptCount val="9"/>
                <c:lvl>
                  <c:pt idx="0">
                    <c:v>PA</c:v>
                  </c:pt>
                  <c:pt idx="1">
                    <c:v>0.3</c:v>
                  </c:pt>
                  <c:pt idx="2">
                    <c:v>0.8</c:v>
                  </c:pt>
                  <c:pt idx="3">
                    <c:v>0.3</c:v>
                  </c:pt>
                  <c:pt idx="4">
                    <c:v>0.8</c:v>
                  </c:pt>
                  <c:pt idx="5">
                    <c:v>0.3</c:v>
                  </c:pt>
                  <c:pt idx="6">
                    <c:v>0.8</c:v>
                  </c:pt>
                  <c:pt idx="7">
                    <c:v>0.3</c:v>
                  </c:pt>
                  <c:pt idx="8">
                    <c:v>0.8</c:v>
                  </c:pt>
                </c:lvl>
                <c:lvl>
                  <c:pt idx="0">
                    <c:v>Max Iterations</c:v>
                  </c:pt>
                  <c:pt idx="1">
                    <c:v>100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500</c:v>
                  </c:pt>
                  <c:pt idx="5">
                    <c:v>100</c:v>
                  </c:pt>
                  <c:pt idx="6">
                    <c:v>100</c:v>
                  </c:pt>
                  <c:pt idx="7">
                    <c:v>500</c:v>
                  </c:pt>
                  <c:pt idx="8">
                    <c:v>500</c:v>
                  </c:pt>
                </c:lvl>
                <c:lvl>
                  <c:pt idx="0">
                    <c:v>Nest Size</c:v>
                  </c:pt>
                  <c:pt idx="1">
                    <c:v>5</c:v>
                  </c:pt>
                  <c:pt idx="2">
                    <c:v>5</c:v>
                  </c:pt>
                  <c:pt idx="3">
                    <c:v>5</c:v>
                  </c:pt>
                  <c:pt idx="4">
                    <c:v>5</c:v>
                  </c:pt>
                  <c:pt idx="5">
                    <c:v>25</c:v>
                  </c:pt>
                  <c:pt idx="6">
                    <c:v>25</c:v>
                  </c:pt>
                  <c:pt idx="7">
                    <c:v>25</c:v>
                  </c:pt>
                  <c:pt idx="8">
                    <c:v>25</c:v>
                  </c:pt>
                </c:lvl>
              </c:multiLvlStrCache>
            </c:multiLvlStrRef>
          </c:cat>
          <c:val>
            <c:numRef>
              <c:f>cuckoo_search_data_all_variatio!$S$18:$S$25</c:f>
              <c:numCache>
                <c:formatCode>General</c:formatCode>
                <c:ptCount val="8"/>
                <c:pt idx="0">
                  <c:v>62.2</c:v>
                </c:pt>
                <c:pt idx="1">
                  <c:v>21.7</c:v>
                </c:pt>
                <c:pt idx="2">
                  <c:v>248.6</c:v>
                </c:pt>
                <c:pt idx="3">
                  <c:v>108.5</c:v>
                </c:pt>
                <c:pt idx="4">
                  <c:v>253.1</c:v>
                </c:pt>
                <c:pt idx="5">
                  <c:v>91.6</c:v>
                </c:pt>
                <c:pt idx="6">
                  <c:v>1170</c:v>
                </c:pt>
                <c:pt idx="7">
                  <c:v>433.6</c:v>
                </c:pt>
              </c:numCache>
            </c:numRef>
          </c:val>
          <c:smooth val="0"/>
        </c:ser>
        <c:ser>
          <c:idx val="3"/>
          <c:order val="3"/>
          <c:tx>
            <c:v>Version TSHC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cuckoo_search_data_all_variatio!$C$1:$E$9</c:f>
              <c:multiLvlStrCache>
                <c:ptCount val="9"/>
                <c:lvl>
                  <c:pt idx="0">
                    <c:v>PA</c:v>
                  </c:pt>
                  <c:pt idx="1">
                    <c:v>0.3</c:v>
                  </c:pt>
                  <c:pt idx="2">
                    <c:v>0.8</c:v>
                  </c:pt>
                  <c:pt idx="3">
                    <c:v>0.3</c:v>
                  </c:pt>
                  <c:pt idx="4">
                    <c:v>0.8</c:v>
                  </c:pt>
                  <c:pt idx="5">
                    <c:v>0.3</c:v>
                  </c:pt>
                  <c:pt idx="6">
                    <c:v>0.8</c:v>
                  </c:pt>
                  <c:pt idx="7">
                    <c:v>0.3</c:v>
                  </c:pt>
                  <c:pt idx="8">
                    <c:v>0.8</c:v>
                  </c:pt>
                </c:lvl>
                <c:lvl>
                  <c:pt idx="0">
                    <c:v>Max Iterations</c:v>
                  </c:pt>
                  <c:pt idx="1">
                    <c:v>100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500</c:v>
                  </c:pt>
                  <c:pt idx="5">
                    <c:v>100</c:v>
                  </c:pt>
                  <c:pt idx="6">
                    <c:v>100</c:v>
                  </c:pt>
                  <c:pt idx="7">
                    <c:v>500</c:v>
                  </c:pt>
                  <c:pt idx="8">
                    <c:v>500</c:v>
                  </c:pt>
                </c:lvl>
                <c:lvl>
                  <c:pt idx="0">
                    <c:v>Nest Size</c:v>
                  </c:pt>
                  <c:pt idx="1">
                    <c:v>5</c:v>
                  </c:pt>
                  <c:pt idx="2">
                    <c:v>5</c:v>
                  </c:pt>
                  <c:pt idx="3">
                    <c:v>5</c:v>
                  </c:pt>
                  <c:pt idx="4">
                    <c:v>5</c:v>
                  </c:pt>
                  <c:pt idx="5">
                    <c:v>25</c:v>
                  </c:pt>
                  <c:pt idx="6">
                    <c:v>25</c:v>
                  </c:pt>
                  <c:pt idx="7">
                    <c:v>25</c:v>
                  </c:pt>
                  <c:pt idx="8">
                    <c:v>25</c:v>
                  </c:pt>
                </c:lvl>
              </c:multiLvlStrCache>
            </c:multiLvlStrRef>
          </c:cat>
          <c:val>
            <c:numRef>
              <c:f>cuckoo_search_data_all_variatio!$S$26:$S$33</c:f>
              <c:numCache>
                <c:formatCode>General</c:formatCode>
                <c:ptCount val="8"/>
                <c:pt idx="0">
                  <c:v>142.30000000000001</c:v>
                </c:pt>
                <c:pt idx="1">
                  <c:v>85.9</c:v>
                </c:pt>
                <c:pt idx="2">
                  <c:v>718.5</c:v>
                </c:pt>
                <c:pt idx="3">
                  <c:v>403.5</c:v>
                </c:pt>
                <c:pt idx="4">
                  <c:v>574.9</c:v>
                </c:pt>
                <c:pt idx="5">
                  <c:v>422.6</c:v>
                </c:pt>
                <c:pt idx="6">
                  <c:v>2758.9</c:v>
                </c:pt>
                <c:pt idx="7">
                  <c:v>1891.5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106240"/>
        <c:axId val="102107776"/>
      </c:lineChart>
      <c:catAx>
        <c:axId val="10210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07776"/>
        <c:crosses val="autoZero"/>
        <c:auto val="1"/>
        <c:lblAlgn val="ctr"/>
        <c:lblOffset val="100"/>
        <c:noMultiLvlLbl val="0"/>
      </c:catAx>
      <c:valAx>
        <c:axId val="102107776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Duration Value (ms)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0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22T11:34:12.413" idx="1">
    <p:pos x="10" y="10"/>
    <p:text>De schimbat cu o diagrama mai ok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A5D7DE1-F9A7-4E78-B77F-BC802F064812}" type="datetimeFigureOut">
              <a:rPr lang="en-US"/>
              <a:pPr>
                <a:defRPr/>
              </a:pPr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2B3C1F1-0923-4298-A897-D78785875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D12470-2358-4CFB-B8E9-17F6D90286C5}" type="datetimeFigureOut">
              <a:rPr lang="en-US"/>
              <a:pPr>
                <a:defRPr/>
              </a:pPr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E5070B-6621-4AE2-B46A-F7251E0C9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9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40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40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40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0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3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339585-4026-4C29-950A-92B40D4E8C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3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339585-4026-4C29-950A-92B40D4E8CB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52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78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1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72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78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0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0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06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01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78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98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80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7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07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01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6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59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349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933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1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743200" y="457200"/>
            <a:ext cx="6400800" cy="1066800"/>
          </a:xfrm>
          <a:prstGeom prst="rect">
            <a:avLst/>
          </a:prstGeom>
          <a:solidFill>
            <a:schemeClr val="bg1"/>
          </a:solidFill>
          <a:ln w="50800" cap="rnd" cmpd="dbl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Helvetic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47675"/>
            <a:ext cx="13716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0" y="2133600"/>
            <a:ext cx="9144000" cy="2667000"/>
          </a:xfrm>
        </p:spPr>
        <p:txBody>
          <a:bodyPr>
            <a:normAutofit/>
          </a:bodyPr>
          <a:lstStyle>
            <a:lvl1pPr algn="ctr">
              <a:defRPr sz="3800" baseline="0">
                <a:latin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19400" y="457200"/>
            <a:ext cx="6019800" cy="1066800"/>
          </a:xfrm>
        </p:spPr>
        <p:txBody>
          <a:bodyPr anchor="ctr">
            <a:noAutofit/>
          </a:bodyPr>
          <a:lstStyle>
            <a:lvl1pPr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181600" y="6019800"/>
            <a:ext cx="3505200" cy="457200"/>
          </a:xfrm>
        </p:spPr>
        <p:txBody>
          <a:bodyPr>
            <a:noAutofit/>
          </a:bodyPr>
          <a:lstStyle>
            <a:lvl1pPr algn="r">
              <a:buFontTx/>
              <a:buNone/>
              <a:defRPr sz="1800"/>
            </a:lvl1pPr>
          </a:lstStyle>
          <a:p>
            <a:r>
              <a:rPr lang="en-US" dirty="0" smtClean="0"/>
              <a:t>September 2009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533400" y="6500813"/>
            <a:ext cx="79248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</a:t>
            </a:r>
            <a:r>
              <a:rPr lang="en-US" sz="1600" dirty="0" smtClean="0">
                <a:solidFill>
                  <a:schemeClr val="bg1"/>
                </a:solidFill>
                <a:latin typeface="Helvetica" pitchFamily="34" charset="0"/>
              </a:rPr>
              <a:t>Laboratory</a:t>
            </a:r>
            <a:endParaRPr lang="en-US" sz="16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5860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4976834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sz="2300">
                <a:latin typeface="Arial" pitchFamily="34" charset="0"/>
                <a:cs typeface="Arial" pitchFamily="34" charset="0"/>
              </a:defRPr>
            </a:lvl2pPr>
            <a:lvl3pPr>
              <a:buFont typeface="Courier New" pitchFamily="49" charset="0"/>
              <a:buChar char="o"/>
              <a:defRPr sz="2200">
                <a:latin typeface="Arial" pitchFamily="34" charset="0"/>
                <a:cs typeface="Arial" pitchFamily="34" charset="0"/>
              </a:defRPr>
            </a:lvl3pPr>
            <a:lvl4pPr>
              <a:buFont typeface="Helvetica" pitchFamily="34" charset="0"/>
              <a:buChar char="–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DFB7225-44B9-4496-9E91-E6B2A3B07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533400" y="6500813"/>
            <a:ext cx="79248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</a:t>
            </a:r>
            <a:r>
              <a:rPr lang="en-US" sz="1600" dirty="0" smtClean="0">
                <a:solidFill>
                  <a:schemeClr val="bg1"/>
                </a:solidFill>
                <a:latin typeface="Helvetica" pitchFamily="34" charset="0"/>
              </a:rPr>
              <a:t>Laboratory       SYNASC 29 September 2009</a:t>
            </a:r>
            <a:endParaRPr lang="en-US" sz="16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Helvetica" pitchFamily="34" charset="0"/>
              </a:defRPr>
            </a:lvl1pPr>
            <a:lvl2pPr>
              <a:buFont typeface="Helvetica" pitchFamily="34" charset="0"/>
              <a:buChar char="–"/>
              <a:defRPr>
                <a:latin typeface="Helvetica" pitchFamily="34" charset="0"/>
              </a:defRPr>
            </a:lvl2pPr>
            <a:lvl3pPr>
              <a:buFont typeface="Courier New" pitchFamily="49" charset="0"/>
              <a:buChar char="o"/>
              <a:defRPr>
                <a:latin typeface="Helvetica" pitchFamily="34" charset="0"/>
              </a:defRPr>
            </a:lvl3pPr>
            <a:lvl4pPr>
              <a:buFont typeface="Helvetica" pitchFamily="34" charset="0"/>
              <a:buChar char="–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Helvetica" pitchFamily="34" charset="0"/>
              </a:defRPr>
            </a:lvl1pPr>
            <a:lvl2pPr>
              <a:buFont typeface="Helvetica" pitchFamily="34" charset="0"/>
              <a:buChar char="–"/>
              <a:defRPr>
                <a:latin typeface="Helvetica" pitchFamily="34" charset="0"/>
              </a:defRPr>
            </a:lvl2pPr>
            <a:lvl3pPr>
              <a:buFont typeface="Courier New" pitchFamily="49" charset="0"/>
              <a:buChar char="o"/>
              <a:defRPr>
                <a:latin typeface="Helvetica" pitchFamily="34" charset="0"/>
              </a:defRPr>
            </a:lvl3pPr>
            <a:lvl4pPr>
              <a:buFont typeface="Helvetica" pitchFamily="34" charset="0"/>
              <a:buChar char="–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2F5EB75-4367-4022-B8A7-088A19304D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533400" y="6500813"/>
            <a:ext cx="79248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</a:t>
            </a:r>
            <a:r>
              <a:rPr lang="en-US" sz="1600" dirty="0" smtClean="0">
                <a:solidFill>
                  <a:schemeClr val="bg1"/>
                </a:solidFill>
                <a:latin typeface="Helvetica" pitchFamily="34" charset="0"/>
              </a:rPr>
              <a:t>Laboratory         SYNASC 29 September 2009 </a:t>
            </a:r>
            <a:endParaRPr lang="en-US" sz="16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6E77A8A-9D66-4A54-8FBD-F74F21685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4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533400" y="6500813"/>
            <a:ext cx="79248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Laboratory</a:t>
            </a:r>
          </a:p>
        </p:txBody>
      </p:sp>
      <p:sp>
        <p:nvSpPr>
          <p:cNvPr id="15" name="Slide Number Placeholder 14"/>
          <p:cNvSpPr txBox="1">
            <a:spLocks/>
          </p:cNvSpPr>
          <p:nvPr userDrawn="1"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Helvetica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D6D766A-9668-497A-87AC-014479035579}" type="slidenum">
              <a:rPr lang="en-US" smtClean="0">
                <a:solidFill>
                  <a:schemeClr val="bg1"/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Courier New" pitchFamily="49" charset="0"/>
        <a:buChar char="o"/>
        <a:defRPr sz="29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Courier New" pitchFamily="49" charset="0"/>
        <a:buChar char="o"/>
        <a:defRPr sz="2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Courier New" pitchFamily="49" charset="0"/>
        <a:buChar char="o"/>
        <a:defRPr sz="23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Courier New" pitchFamily="49" charset="0"/>
        <a:buChar char="o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Courier New" pitchFamily="49" charset="0"/>
        <a:buChar char="o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144000" cy="2590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Bio-Inspired Hybrid Technique for Generating Food Menu Recommendations Using Cuckoo Search Optimization</a:t>
            </a:r>
            <a:r>
              <a:rPr lang="ro-RO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67000" y="381000"/>
            <a:ext cx="6019800" cy="1066800"/>
          </a:xfrm>
        </p:spPr>
        <p:txBody>
          <a:bodyPr/>
          <a:lstStyle/>
          <a:p>
            <a:pPr eaLnBrk="1" hangingPunct="1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University of Cluj-Napoca</a:t>
            </a:r>
            <a:endParaRPr lang="ro-RO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Science Department</a:t>
            </a:r>
          </a:p>
        </p:txBody>
      </p:sp>
      <p:sp>
        <p:nvSpPr>
          <p:cNvPr id="614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19600" y="6248400"/>
            <a:ext cx="4419600" cy="457200"/>
          </a:xfrm>
        </p:spPr>
        <p:txBody>
          <a:bodyPr/>
          <a:lstStyle/>
          <a:p>
            <a:pPr marL="0" indent="0" eaLnBrk="1" hangingPunct="1"/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4509120"/>
            <a:ext cx="7668344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/>
            </a:r>
            <a:b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</a:b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Student</a:t>
            </a:r>
            <a:r>
              <a:rPr lang="ro-RO" sz="21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:		</a:t>
            </a:r>
            <a:r>
              <a:rPr lang="en-US" sz="2100" b="1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Akos</a:t>
            </a:r>
            <a:r>
              <a:rPr lang="en-US" sz="21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-Tiberiu Boros</a:t>
            </a:r>
          </a:p>
          <a:p>
            <a:pPr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/>
            </a:r>
            <a:b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</a:b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Supervisor</a:t>
            </a:r>
            <a:r>
              <a:rPr kumimoji="0" lang="ro-RO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:</a:t>
            </a:r>
            <a:r>
              <a:rPr kumimoji="0" lang="en-US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		</a:t>
            </a:r>
            <a:r>
              <a:rPr kumimoji="0" lang="ro-RO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Prof. Dr. </a:t>
            </a:r>
            <a:r>
              <a:rPr kumimoji="0" lang="en-US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E</a:t>
            </a:r>
            <a:r>
              <a:rPr kumimoji="0" lang="ro-RO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ng. Ioan SALOMIE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o-RO" sz="21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			</a:t>
            </a:r>
            <a:r>
              <a:rPr lang="en-US" sz="21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Lecturer</a:t>
            </a:r>
            <a:r>
              <a:rPr lang="ro-RO" sz="21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 Dr. </a:t>
            </a:r>
            <a:r>
              <a:rPr lang="en-US" sz="21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</a:t>
            </a:r>
            <a:r>
              <a:rPr lang="ro-RO" sz="21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ng. Viorica CHIFU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			</a:t>
            </a:r>
            <a:r>
              <a:rPr kumimoji="0" lang="en-US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Junior lecturer </a:t>
            </a:r>
            <a:r>
              <a:rPr kumimoji="0" lang="ro-RO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Dr. </a:t>
            </a:r>
            <a:r>
              <a:rPr kumimoji="0" lang="en-US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E</a:t>
            </a:r>
            <a:r>
              <a:rPr kumimoji="0" lang="ro-RO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ng. Cristina POP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anose="020B0604020202020204" pitchFamily="34" charset="0"/>
              </a:rPr>
              <a:t/>
            </a:r>
            <a:b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anose="020B0604020202020204" pitchFamily="34" charset="0"/>
              </a:rPr>
            </a:br>
            <a:r>
              <a:rPr kumimoji="0" lang="ro-RO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anose="020B0604020202020204" pitchFamily="34" charset="0"/>
              </a:rPr>
              <a:t/>
            </a:r>
            <a:br>
              <a:rPr kumimoji="0" lang="ro-RO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anose="020B0604020202020204" pitchFamily="34" charset="0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/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</a:b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8610600" cy="4595826"/>
          </a:xfrm>
        </p:spPr>
        <p:txBody>
          <a:bodyPr/>
          <a:lstStyle/>
          <a:p>
            <a:pPr marL="593725" lvl="2" indent="-319088">
              <a:spcBef>
                <a:spcPts val="700"/>
              </a:spcBef>
              <a:buSzPct val="60000"/>
            </a:pPr>
            <a:endParaRPr lang="en-US" sz="1800" i="1" dirty="0" smtClean="0"/>
          </a:p>
          <a:p>
            <a:pPr marL="274637" lvl="2" indent="0" algn="just">
              <a:spcBef>
                <a:spcPts val="700"/>
              </a:spcBef>
              <a:buSzPct val="60000"/>
              <a:buNone/>
            </a:pPr>
            <a:r>
              <a:rPr lang="en-US" sz="1900" i="1" dirty="0" smtClean="0"/>
              <a:t>Given </a:t>
            </a:r>
            <a:r>
              <a:rPr lang="en-US" sz="1900" i="1" dirty="0"/>
              <a:t>a repository of food packages (i.e. set of food items corresponding to breakfast, lunch, dinner or snack) provided by several food providers, </a:t>
            </a:r>
            <a:r>
              <a:rPr lang="en-US" sz="1900" i="1" dirty="0" smtClean="0"/>
              <a:t>find an optimal combination </a:t>
            </a:r>
            <a:r>
              <a:rPr lang="en-US" sz="1900" i="1" dirty="0"/>
              <a:t>of food packages </a:t>
            </a:r>
            <a:r>
              <a:rPr lang="en-US" sz="1900" i="1" dirty="0" smtClean="0"/>
              <a:t>that represent the meals of the day taking into account:</a:t>
            </a:r>
          </a:p>
          <a:p>
            <a:pPr marL="1017587" lvl="3" indent="-285750" algn="just">
              <a:spcBef>
                <a:spcPts val="700"/>
              </a:spcBef>
              <a:buSzPct val="60000"/>
            </a:pPr>
            <a:r>
              <a:rPr lang="en-US" sz="1500" dirty="0" smtClean="0"/>
              <a:t>User’s profile (age, weight, height, gender, physical activity level)</a:t>
            </a:r>
          </a:p>
          <a:p>
            <a:pPr marL="1017587" lvl="3" indent="-285750" algn="just">
              <a:spcBef>
                <a:spcPts val="700"/>
              </a:spcBef>
              <a:buSzPct val="60000"/>
            </a:pPr>
            <a:r>
              <a:rPr lang="en-US" sz="1500" dirty="0" smtClean="0"/>
              <a:t>User’s preferences (likes and dislikes)</a:t>
            </a:r>
          </a:p>
          <a:p>
            <a:pPr marL="1017587" lvl="3" indent="-285750" algn="just">
              <a:spcBef>
                <a:spcPts val="700"/>
              </a:spcBef>
              <a:buSzPct val="60000"/>
            </a:pPr>
            <a:r>
              <a:rPr lang="en-US" sz="1500" dirty="0" smtClean="0"/>
              <a:t>User’s allergies</a:t>
            </a:r>
          </a:p>
          <a:p>
            <a:pPr marL="1017587" lvl="3" indent="-285750" algn="just">
              <a:spcBef>
                <a:spcPts val="700"/>
              </a:spcBef>
              <a:buSzPct val="60000"/>
            </a:pPr>
            <a:r>
              <a:rPr lang="en-US" sz="1500" dirty="0" smtClean="0"/>
              <a:t>Medical prescription</a:t>
            </a:r>
          </a:p>
          <a:p>
            <a:pPr marL="1017587" lvl="3" indent="-285750" algn="just">
              <a:spcBef>
                <a:spcPts val="700"/>
              </a:spcBef>
              <a:buSzPct val="60000"/>
            </a:pPr>
            <a:r>
              <a:rPr lang="en-US" sz="1500" dirty="0" smtClean="0"/>
              <a:t>Nutrients (daily recommended nutrient values)</a:t>
            </a:r>
          </a:p>
          <a:p>
            <a:pPr marL="1474787" lvl="4" indent="-285750" algn="just">
              <a:spcBef>
                <a:spcPts val="700"/>
              </a:spcBef>
              <a:buSzPct val="60000"/>
            </a:pPr>
            <a:r>
              <a:rPr lang="en-US" sz="1500" dirty="0" smtClean="0"/>
              <a:t>Micro-nutrients: vitamin A, B, C, D, iron, sodium, calcium</a:t>
            </a:r>
          </a:p>
          <a:p>
            <a:pPr marL="1474787" lvl="4" indent="-285750" algn="just">
              <a:spcBef>
                <a:spcPts val="700"/>
              </a:spcBef>
              <a:buSzPct val="60000"/>
            </a:pPr>
            <a:r>
              <a:rPr lang="en-US" sz="1500" dirty="0" smtClean="0"/>
              <a:t>Macro-nutrients: carbohydrates, proteins, fats</a:t>
            </a:r>
          </a:p>
          <a:p>
            <a:pPr marL="1474787" lvl="4" indent="-285750" algn="just">
              <a:spcBef>
                <a:spcPts val="700"/>
              </a:spcBef>
              <a:buSzPct val="60000"/>
            </a:pPr>
            <a:r>
              <a:rPr lang="en-US" sz="1500" dirty="0" smtClean="0"/>
              <a:t>Kilocalories	</a:t>
            </a:r>
          </a:p>
          <a:p>
            <a:pPr marL="1017587" lvl="3" indent="-285750" algn="just">
              <a:spcBef>
                <a:spcPts val="700"/>
              </a:spcBef>
              <a:buSzPct val="60000"/>
            </a:pPr>
            <a:r>
              <a:rPr lang="en-US" sz="1500" dirty="0" smtClean="0"/>
              <a:t>Cost and delivery time</a:t>
            </a:r>
            <a:endParaRPr lang="ro-RO" sz="15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lvl="1"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en-US" sz="3000" dirty="0" smtClean="0">
                <a:latin typeface="Arial" pitchFamily="34" charset="0"/>
                <a:cs typeface="Arial" pitchFamily="34" charset="0"/>
              </a:rPr>
              <a:t>Problem Definition</a:t>
            </a:r>
            <a:br>
              <a:rPr lang="en-US" sz="3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Overview</a:t>
            </a:r>
            <a:r>
              <a:rPr lang="ro-RO" sz="1900" dirty="0">
                <a:latin typeface="Arial" pitchFamily="34" charset="0"/>
                <a:cs typeface="Arial" pitchFamily="34" charset="0"/>
              </a:rPr>
              <a:t/>
            </a:r>
            <a:br>
              <a:rPr lang="ro-RO" sz="1900" dirty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595826"/>
          </a:xfrm>
        </p:spPr>
        <p:txBody>
          <a:bodyPr/>
          <a:lstStyle/>
          <a:p>
            <a:pPr marL="0" indent="0">
              <a:buNone/>
            </a:pPr>
            <a:r>
              <a:rPr lang="en-US" sz="1900" b="1" dirty="0"/>
              <a:t> </a:t>
            </a:r>
            <a:r>
              <a:rPr lang="en-US" sz="1900" b="1" dirty="0" smtClean="0"/>
              <a:t>   </a:t>
            </a:r>
            <a:r>
              <a:rPr lang="en-US" sz="2400" dirty="0" smtClean="0"/>
              <a:t>Solution Representation</a:t>
            </a:r>
            <a:endParaRPr lang="en-US" sz="1900" dirty="0" smtClean="0"/>
          </a:p>
          <a:p>
            <a:r>
              <a:rPr lang="en-US" sz="1900" dirty="0" smtClean="0"/>
              <a:t>Solution</a:t>
            </a:r>
          </a:p>
          <a:p>
            <a:pPr lvl="1"/>
            <a:endParaRPr lang="en-US" sz="1900" dirty="0"/>
          </a:p>
          <a:p>
            <a:pPr lvl="2"/>
            <a:endParaRPr lang="en-US" sz="1900" dirty="0" smtClean="0"/>
          </a:p>
          <a:p>
            <a:pPr lvl="2"/>
            <a:r>
              <a:rPr lang="en-US" sz="1900" i="1" dirty="0" err="1" smtClean="0"/>
              <a:t>fP</a:t>
            </a:r>
            <a:r>
              <a:rPr lang="en-US" sz="1900" i="1" baseline="-25000" dirty="0" err="1" smtClean="0"/>
              <a:t>b</a:t>
            </a:r>
            <a:r>
              <a:rPr lang="en-US" sz="1900" dirty="0"/>
              <a:t>, </a:t>
            </a:r>
            <a:r>
              <a:rPr lang="en-US" sz="1900" i="1" dirty="0"/>
              <a:t>fP</a:t>
            </a:r>
            <a:r>
              <a:rPr lang="en-US" sz="1900" i="1" baseline="-25000" dirty="0"/>
              <a:t>s1</a:t>
            </a:r>
            <a:r>
              <a:rPr lang="en-US" sz="1900" dirty="0"/>
              <a:t>, </a:t>
            </a:r>
            <a:r>
              <a:rPr lang="en-US" sz="1900" i="1" dirty="0" err="1"/>
              <a:t>fP</a:t>
            </a:r>
            <a:r>
              <a:rPr lang="en-US" sz="1900" i="1" baseline="-25000" dirty="0" err="1"/>
              <a:t>l</a:t>
            </a:r>
            <a:r>
              <a:rPr lang="en-US" sz="1900" dirty="0"/>
              <a:t>, </a:t>
            </a:r>
            <a:r>
              <a:rPr lang="en-US" sz="1900" i="1" dirty="0"/>
              <a:t>fP</a:t>
            </a:r>
            <a:r>
              <a:rPr lang="en-US" sz="1900" i="1" baseline="-25000" dirty="0"/>
              <a:t>s2</a:t>
            </a:r>
            <a:r>
              <a:rPr lang="en-US" sz="1900" dirty="0"/>
              <a:t> and </a:t>
            </a:r>
            <a:r>
              <a:rPr lang="en-US" sz="1900" i="1" dirty="0" err="1"/>
              <a:t>fP</a:t>
            </a:r>
            <a:r>
              <a:rPr lang="en-US" sz="1900" i="1" baseline="-25000" dirty="0" err="1"/>
              <a:t>d</a:t>
            </a:r>
            <a:r>
              <a:rPr lang="en-US" sz="1900" i="1" baseline="-25000" dirty="0"/>
              <a:t> </a:t>
            </a:r>
            <a:r>
              <a:rPr lang="en-US" sz="1900" i="1" baseline="-25000" dirty="0" smtClean="0"/>
              <a:t> </a:t>
            </a:r>
            <a:r>
              <a:rPr lang="en-US" sz="1900" i="1" dirty="0" smtClean="0"/>
              <a:t>- </a:t>
            </a:r>
            <a:r>
              <a:rPr lang="en-US" sz="1900" dirty="0" smtClean="0"/>
              <a:t>food </a:t>
            </a:r>
            <a:r>
              <a:rPr lang="en-US" sz="1900" dirty="0"/>
              <a:t>packages </a:t>
            </a:r>
            <a:r>
              <a:rPr lang="en-US" sz="1900" dirty="0" smtClean="0"/>
              <a:t>for </a:t>
            </a:r>
            <a:r>
              <a:rPr lang="en-US" sz="1900" dirty="0"/>
              <a:t>breakfast, the first snack, lunch, the second </a:t>
            </a:r>
            <a:r>
              <a:rPr lang="en-US" sz="1900" dirty="0" smtClean="0"/>
              <a:t>snack </a:t>
            </a:r>
            <a:r>
              <a:rPr lang="en-US" sz="1900" dirty="0"/>
              <a:t>and </a:t>
            </a:r>
            <a:r>
              <a:rPr lang="en-US" sz="1900" dirty="0" smtClean="0"/>
              <a:t>dinner</a:t>
            </a:r>
          </a:p>
          <a:p>
            <a:pPr eaLnBrk="1" hangingPunct="1"/>
            <a:r>
              <a:rPr lang="en-US" sz="1900" dirty="0" smtClean="0"/>
              <a:t>Food package</a:t>
            </a:r>
          </a:p>
          <a:p>
            <a:pPr lvl="1" eaLnBrk="1" hangingPunct="1"/>
            <a:endParaRPr lang="en-US" sz="1900" dirty="0"/>
          </a:p>
          <a:p>
            <a:pPr marL="685800" lvl="2" indent="0" eaLnBrk="1" hangingPunct="1">
              <a:buNone/>
            </a:pPr>
            <a:endParaRPr lang="en-US" sz="1900" dirty="0"/>
          </a:p>
          <a:p>
            <a:pPr lvl="2" eaLnBrk="1" hangingPunct="1"/>
            <a:r>
              <a:rPr lang="en-US" sz="1900" i="1" dirty="0" err="1" smtClean="0"/>
              <a:t>fI</a:t>
            </a:r>
            <a:r>
              <a:rPr lang="en-US" sz="1900" i="1" baseline="-25000" dirty="0" err="1" smtClean="0"/>
              <a:t>i</a:t>
            </a:r>
            <a:r>
              <a:rPr lang="en-US" sz="1900" i="1" baseline="-25000" dirty="0" smtClean="0"/>
              <a:t>  </a:t>
            </a:r>
            <a:r>
              <a:rPr lang="en-US" sz="1900" i="1" dirty="0" smtClean="0"/>
              <a:t>- </a:t>
            </a:r>
            <a:r>
              <a:rPr lang="en-US" sz="1900" dirty="0" smtClean="0"/>
              <a:t>food item (dish)</a:t>
            </a:r>
          </a:p>
          <a:p>
            <a:pPr lvl="2" eaLnBrk="1" hangingPunct="1"/>
            <a:r>
              <a:rPr lang="en-US" sz="1900" i="1" dirty="0" smtClean="0"/>
              <a:t>m – number of food items (dishes) contained in a food package</a:t>
            </a:r>
            <a:endParaRPr lang="en-US" sz="2100" b="1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100" b="1" dirty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lvl="1"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en-US" sz="3000" dirty="0" smtClean="0">
                <a:latin typeface="Arial" pitchFamily="34" charset="0"/>
                <a:cs typeface="Arial" pitchFamily="34" charset="0"/>
              </a:rPr>
              <a:t>Problem Definition</a:t>
            </a:r>
            <a:br>
              <a:rPr lang="en-US" sz="3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Solution Representation (I) </a:t>
            </a:r>
            <a:r>
              <a:rPr lang="ro-RO" sz="1900" dirty="0">
                <a:latin typeface="Arial" pitchFamily="34" charset="0"/>
                <a:cs typeface="Arial" pitchFamily="34" charset="0"/>
              </a:rPr>
              <a:t/>
            </a:r>
            <a:br>
              <a:rPr lang="ro-RO" sz="1900" dirty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4136989"/>
            <a:ext cx="2880320" cy="579194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615255"/>
              </p:ext>
            </p:extLst>
          </p:nvPr>
        </p:nvGraphicFramePr>
        <p:xfrm>
          <a:off x="1691680" y="2276872"/>
          <a:ext cx="4392488" cy="480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98" name="Equation" r:id="rId5" imgW="2095200" imgH="228600" progId="Equation.3">
                  <p:embed/>
                </p:oleObj>
              </mc:Choice>
              <mc:Fallback>
                <p:oleObj name="Equation" r:id="rId5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276872"/>
                        <a:ext cx="4392488" cy="480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4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595826"/>
          </a:xfrm>
        </p:spPr>
        <p:txBody>
          <a:bodyPr/>
          <a:lstStyle/>
          <a:p>
            <a:pPr marL="366713" lvl="1" indent="0" eaLnBrk="1" hangingPunct="1">
              <a:buNone/>
            </a:pPr>
            <a:endParaRPr lang="en-US" sz="2100" b="1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100" b="1" dirty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lvl="1"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en-US" sz="3000" dirty="0" smtClean="0">
                <a:latin typeface="Arial" pitchFamily="34" charset="0"/>
                <a:cs typeface="Arial" pitchFamily="34" charset="0"/>
              </a:rPr>
              <a:t>Problem Definition</a:t>
            </a:r>
            <a:br>
              <a:rPr lang="en-US" sz="3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Solution Representation (II) </a:t>
            </a:r>
            <a:r>
              <a:rPr lang="ro-RO" sz="1900" dirty="0">
                <a:latin typeface="Arial" pitchFamily="34" charset="0"/>
                <a:cs typeface="Arial" pitchFamily="34" charset="0"/>
              </a:rPr>
              <a:t/>
            </a:r>
            <a:br>
              <a:rPr lang="ro-RO" sz="1900" dirty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SolutionMealsDish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056784" cy="31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555776" y="5166852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1. Solution representation diagram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5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595826"/>
          </a:xfrm>
        </p:spPr>
        <p:txBody>
          <a:bodyPr/>
          <a:lstStyle/>
          <a:p>
            <a:pPr marL="366713" lvl="1" indent="0" eaLnBrk="1" hangingPunct="1">
              <a:buNone/>
            </a:pPr>
            <a:endParaRPr lang="en-US" sz="2100" b="1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100" b="1" dirty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lvl="1"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en-US" sz="3000" dirty="0" smtClean="0">
                <a:latin typeface="Arial" pitchFamily="34" charset="0"/>
                <a:cs typeface="Arial" pitchFamily="34" charset="0"/>
              </a:rPr>
              <a:t>Problem Definition</a:t>
            </a:r>
            <a:br>
              <a:rPr lang="en-US" sz="3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Solution Evaluation (I)</a:t>
            </a:r>
            <a:r>
              <a:rPr lang="ro-RO" sz="1900" dirty="0">
                <a:latin typeface="Arial" pitchFamily="34" charset="0"/>
                <a:cs typeface="Arial" pitchFamily="34" charset="0"/>
              </a:rPr>
              <a:t/>
            </a:r>
            <a:br>
              <a:rPr lang="ro-RO" sz="1900" dirty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/>
              <p:cNvSpPr txBox="1">
                <a:spLocks/>
              </p:cNvSpPr>
              <p:nvPr/>
            </p:nvSpPr>
            <p:spPr bwMode="auto">
              <a:xfrm>
                <a:off x="179512" y="1484784"/>
                <a:ext cx="8712968" cy="4824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19088" indent="-319088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Courier New" pitchFamily="49" charset="0"/>
                  <a:buChar char="o"/>
                  <a:defRPr sz="29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639763" indent="-273050" algn="l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§"/>
                  <a:defRPr sz="23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Courier New" pitchFamily="49" charset="0"/>
                  <a:buChar char="o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A5AB81"/>
                  </a:buClr>
                  <a:buSzPct val="75000"/>
                  <a:buFont typeface="Helvetica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Courier New" pitchFamily="49" charset="0"/>
                  <a:buChar char="o"/>
                  <a:defRPr sz="2000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/>
                  <a:t>Solution Evaluation Function</a:t>
                </a:r>
              </a:p>
              <a:p>
                <a:pPr lvl="1"/>
                <a:r>
                  <a:rPr lang="en-US" sz="1400" dirty="0" smtClean="0"/>
                  <a:t>Evaluated by the </a:t>
                </a:r>
                <a:r>
                  <a:rPr lang="en-US" sz="1400" b="1" dirty="0" smtClean="0"/>
                  <a:t>Fitness Function</a:t>
                </a:r>
                <a:endParaRPr lang="en-US" sz="1400" b="1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latin typeface="Cambria Math"/>
                      </a:rPr>
                      <m:t>Fitness</m:t>
                    </m:r>
                    <m:r>
                      <a:rPr lang="en-US" sz="13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/>
                      </a:rPr>
                      <m:t>function</m:t>
                    </m:r>
                    <m:r>
                      <a:rPr lang="en-US" sz="1300" b="0" i="0" smtClean="0">
                        <a:latin typeface="Cambria Math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1300" b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300" b="0" i="0" smtClean="0"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</m:oMath>
                </a14:m>
                <a:endParaRPr lang="en-US" sz="1300" dirty="0" smtClean="0"/>
              </a:p>
              <a:p>
                <a:pPr lvl="2"/>
                <a:r>
                  <a:rPr lang="en-US" sz="1300" dirty="0" smtClean="0"/>
                  <a:t>Fitness function is maximized</a:t>
                </a:r>
              </a:p>
              <a:p>
                <a:pPr lvl="2"/>
                <a:endParaRPr lang="en-US" sz="1300" dirty="0"/>
              </a:p>
              <a:p>
                <a:r>
                  <a:rPr lang="en-US" sz="2000" dirty="0" smtClean="0"/>
                  <a:t>Solution </a:t>
                </a:r>
                <a:r>
                  <a:rPr lang="en-US" sz="2000" dirty="0" smtClean="0"/>
                  <a:t>Evaluation Criteria</a:t>
                </a:r>
              </a:p>
              <a:p>
                <a:pPr lvl="1"/>
                <a:r>
                  <a:rPr lang="en-US" sz="1400" dirty="0" smtClean="0"/>
                  <a:t>Nutrients </a:t>
                </a:r>
                <a:endParaRPr lang="en-US" sz="1400" dirty="0"/>
              </a:p>
              <a:p>
                <a:pPr lvl="2"/>
                <a:r>
                  <a:rPr lang="en-US" sz="1400" dirty="0"/>
                  <a:t>Kilocalories</a:t>
                </a:r>
              </a:p>
              <a:p>
                <a:pPr lvl="2"/>
                <a:r>
                  <a:rPr lang="en-US" sz="1400" dirty="0"/>
                  <a:t>Macro-nutrients: carbohydrates, proteins, fats,</a:t>
                </a:r>
              </a:p>
              <a:p>
                <a:pPr lvl="2"/>
                <a:r>
                  <a:rPr lang="en-US" sz="1400" dirty="0"/>
                  <a:t>Micro-nutrients: vitamin A, B, C, D, calcium, iron, sodium </a:t>
                </a:r>
              </a:p>
              <a:p>
                <a:pPr lvl="1"/>
                <a:r>
                  <a:rPr lang="en-US" sz="1400" dirty="0"/>
                  <a:t>Deviation of the quantities of the previously mentioned items from the desired ones;</a:t>
                </a:r>
              </a:p>
              <a:p>
                <a:pPr lvl="1"/>
                <a:r>
                  <a:rPr lang="en-US" sz="1400" dirty="0"/>
                  <a:t>Doctor's prescription;</a:t>
                </a:r>
              </a:p>
              <a:p>
                <a:pPr lvl="1"/>
                <a:r>
                  <a:rPr lang="en-US" sz="1400" dirty="0"/>
                  <a:t>Patient's preferences;</a:t>
                </a:r>
              </a:p>
              <a:p>
                <a:pPr lvl="1"/>
                <a:r>
                  <a:rPr lang="en-US" sz="1400" dirty="0"/>
                  <a:t>Cost </a:t>
                </a:r>
                <a:r>
                  <a:rPr lang="en-US" sz="1400" dirty="0" smtClean="0"/>
                  <a:t>and delivery time of food packages</a:t>
                </a:r>
                <a:endParaRPr lang="en-US" sz="800" dirty="0" smtClean="0"/>
              </a:p>
              <a:p>
                <a:pPr marL="0" indent="0">
                  <a:buFont typeface="Courier New" pitchFamily="49" charset="0"/>
                  <a:buNone/>
                </a:pPr>
                <a:endParaRPr lang="en-US" sz="1900" b="1" dirty="0" smtClean="0"/>
              </a:p>
              <a:p>
                <a:pPr lvl="1" eaLnBrk="1" hangingPunct="1"/>
                <a:endParaRPr lang="en-US" sz="2100" b="1" dirty="0" smtClean="0"/>
              </a:p>
              <a:p>
                <a:pPr lvl="1" eaLnBrk="1" hangingPunct="1"/>
                <a:endParaRPr lang="en-US" sz="2100" b="1" dirty="0" smtClean="0"/>
              </a:p>
            </p:txBody>
          </p:sp>
        </mc:Choice>
        <mc:Fallback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484784"/>
                <a:ext cx="8712968" cy="4824536"/>
              </a:xfrm>
              <a:prstGeom prst="rect">
                <a:avLst/>
              </a:prstGeom>
              <a:blipFill rotWithShape="1">
                <a:blip r:embed="rId3"/>
                <a:stretch>
                  <a:fillRect t="-5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4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595826"/>
          </a:xfrm>
        </p:spPr>
        <p:txBody>
          <a:bodyPr/>
          <a:lstStyle/>
          <a:p>
            <a:pPr marL="366713" lvl="1" indent="0" eaLnBrk="1" hangingPunct="1">
              <a:buNone/>
            </a:pPr>
            <a:endParaRPr lang="en-US" sz="2100" b="1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100" b="1" dirty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lvl="1"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en-US" sz="3000" dirty="0" smtClean="0">
                <a:latin typeface="Arial" pitchFamily="34" charset="0"/>
                <a:cs typeface="Arial" pitchFamily="34" charset="0"/>
              </a:rPr>
              <a:t>Problem Definition</a:t>
            </a:r>
            <a:br>
              <a:rPr lang="en-US" sz="3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Solution Evaluation (II)</a:t>
            </a:r>
            <a:r>
              <a:rPr lang="ro-RO" sz="1900" dirty="0">
                <a:latin typeface="Arial" pitchFamily="34" charset="0"/>
                <a:cs typeface="Arial" pitchFamily="34" charset="0"/>
              </a:rPr>
              <a:t/>
            </a:r>
            <a:br>
              <a:rPr lang="ro-RO" sz="1900" dirty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179512" y="1484784"/>
            <a:ext cx="871296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Courier New" pitchFamily="49" charset="0"/>
              <a:buChar char="o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Helvetica" pitchFamily="34" charset="0"/>
              <a:buChar char="–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Fitness Function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Where  </a:t>
            </a:r>
          </a:p>
          <a:p>
            <a:pPr lvl="1"/>
            <a:r>
              <a:rPr lang="en-US" sz="1400" i="1" dirty="0" smtClean="0"/>
              <a:t>fitness</a:t>
            </a:r>
            <a:r>
              <a:rPr lang="en-US" sz="1400" i="1" baseline="-25000" dirty="0" smtClean="0"/>
              <a:t>1 </a:t>
            </a:r>
            <a:r>
              <a:rPr lang="en-US" sz="1400" dirty="0"/>
              <a:t>evaluates the quality of a solution from the nutritionist’s recommended diet perspective, </a:t>
            </a:r>
            <a:endParaRPr lang="en-US" sz="1400" dirty="0" smtClean="0"/>
          </a:p>
          <a:p>
            <a:pPr lvl="1"/>
            <a:r>
              <a:rPr lang="en-US" sz="1400" i="1" dirty="0" smtClean="0"/>
              <a:t>fitness</a:t>
            </a:r>
            <a:r>
              <a:rPr lang="en-US" sz="1400" i="1" baseline="-25000" dirty="0" smtClean="0"/>
              <a:t>2 </a:t>
            </a:r>
            <a:r>
              <a:rPr lang="en-US" sz="1400" dirty="0"/>
              <a:t>evaluates the quality of a solution from the older adult’s culinary preferences, and </a:t>
            </a:r>
            <a:endParaRPr lang="en-US" sz="1400" dirty="0" smtClean="0"/>
          </a:p>
          <a:p>
            <a:pPr lvl="1"/>
            <a:r>
              <a:rPr lang="en-US" sz="1400" i="1" dirty="0" smtClean="0"/>
              <a:t>fitness</a:t>
            </a:r>
            <a:r>
              <a:rPr lang="en-US" sz="1400" i="1" baseline="-25000" dirty="0" smtClean="0"/>
              <a:t>3</a:t>
            </a:r>
            <a:r>
              <a:rPr lang="en-US" sz="1400" dirty="0" smtClean="0"/>
              <a:t> </a:t>
            </a:r>
            <a:r>
              <a:rPr lang="en-US" sz="1400" dirty="0"/>
              <a:t>evaluates the quality of a solution from the older adult’s cost and delivery time constraints. </a:t>
            </a:r>
            <a:endParaRPr lang="en-US" sz="2000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2580"/>
              </p:ext>
            </p:extLst>
          </p:nvPr>
        </p:nvGraphicFramePr>
        <p:xfrm>
          <a:off x="323528" y="4005064"/>
          <a:ext cx="8712968" cy="20302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28192"/>
                <a:gridCol w="6984776"/>
              </a:tblGrid>
              <a:tr h="396044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Fitness function level</a:t>
                      </a:r>
                      <a:endParaRPr lang="en-US" sz="1800" b="1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Evaluation by</a:t>
                      </a:r>
                      <a:endParaRPr lang="en-US" sz="1800" b="1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729516">
                <a:tc>
                  <a:txBody>
                    <a:bodyPr/>
                    <a:lstStyle/>
                    <a:p>
                      <a:pPr marL="0" marR="0" indent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fitness1</a:t>
                      </a:r>
                      <a:endParaRPr lang="en-US" sz="18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Deviation of kilocalories, macro and micro-nutrients from the desired values</a:t>
                      </a:r>
                      <a:endParaRPr lang="en-US" sz="18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448258">
                <a:tc>
                  <a:txBody>
                    <a:bodyPr/>
                    <a:lstStyle/>
                    <a:p>
                      <a:pPr marL="0" marR="0" indent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fitness2</a:t>
                      </a:r>
                      <a:endParaRPr lang="en-US" sz="18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Existence/absence of required/restricted or (un)desired food items</a:t>
                      </a:r>
                      <a:endParaRPr lang="en-US" sz="18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364758">
                <a:tc>
                  <a:txBody>
                    <a:bodyPr/>
                    <a:lstStyle/>
                    <a:p>
                      <a:pPr marL="0" marR="0" indent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fitness3</a:t>
                      </a:r>
                      <a:endParaRPr lang="en-US" sz="18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Cost and delivery time</a:t>
                      </a:r>
                      <a:endParaRPr lang="en-US" sz="18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119023" cy="79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3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/>
            <a:r>
              <a:rPr lang="ro-RO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</a:t>
            </a:r>
            <a:r>
              <a:rPr lang="en-US" sz="23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tion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Objectives and Contributions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Related Work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 eaLnBrk="1" hangingPunct="1"/>
            <a:r>
              <a:rPr lang="en-US" sz="2300" dirty="0" smtClean="0"/>
              <a:t>Cuckoo Search Technique</a:t>
            </a:r>
            <a:endParaRPr lang="ro-RO" sz="23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Prototype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Results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24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647" cy="470912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a typeface="Batang" panose="02030600000101010101" pitchFamily="18" charset="-127"/>
              </a:rPr>
              <a:t>Objectives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Batang" panose="02030600000101010101" pitchFamily="18" charset="-127"/>
              </a:rPr>
              <a:t>Generate food menu </a:t>
            </a:r>
            <a:r>
              <a:rPr lang="en-US" sz="1600" dirty="0" smtClean="0">
                <a:ea typeface="Batang" panose="02030600000101010101" pitchFamily="18" charset="-127"/>
              </a:rPr>
              <a:t>recommendations</a:t>
            </a:r>
            <a:endParaRPr lang="en-US" sz="1400" dirty="0" smtClean="0">
              <a:ea typeface="Batang" panose="02030600000101010101" pitchFamily="18" charset="-127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a typeface="Batang" panose="02030600000101010101" pitchFamily="18" charset="-127"/>
              </a:rPr>
              <a:t>Adapt and hybridize the Cuckoo Search meta-heuristic</a:t>
            </a:r>
            <a:r>
              <a:rPr lang="en-US" sz="1400" dirty="0" smtClean="0">
                <a:solidFill>
                  <a:srgbClr val="FF0000"/>
                </a:solidFill>
                <a:ea typeface="Batang" panose="02030600000101010101" pitchFamily="18" charset="-127"/>
              </a:rPr>
              <a:t> </a:t>
            </a:r>
            <a:r>
              <a:rPr lang="en-US" sz="1400" dirty="0" smtClean="0">
                <a:ea typeface="Batang" panose="02030600000101010101" pitchFamily="18" charset="-127"/>
              </a:rPr>
              <a:t>[Yang 2010] </a:t>
            </a:r>
          </a:p>
          <a:p>
            <a:pPr marL="595312" lvl="2" indent="0">
              <a:lnSpc>
                <a:spcPts val="1680"/>
              </a:lnSpc>
              <a:spcBef>
                <a:spcPts val="0"/>
              </a:spcBef>
              <a:spcAft>
                <a:spcPts val="120"/>
              </a:spcAft>
              <a:buNone/>
            </a:pPr>
            <a:endParaRPr lang="en-US" sz="1300" dirty="0">
              <a:ea typeface="Batang" panose="02030600000101010101" pitchFamily="18" charset="-127"/>
            </a:endParaRPr>
          </a:p>
          <a:p>
            <a:r>
              <a:rPr lang="en-US" sz="2000" dirty="0" smtClean="0"/>
              <a:t>Combines principles from </a:t>
            </a:r>
            <a:endParaRPr lang="en-US" sz="2100" dirty="0" smtClean="0"/>
          </a:p>
          <a:p>
            <a:pPr lvl="1"/>
            <a:r>
              <a:rPr lang="en-US" sz="1500" dirty="0" smtClean="0"/>
              <a:t>Cuckoo Search</a:t>
            </a:r>
          </a:p>
          <a:p>
            <a:pPr lvl="1"/>
            <a:r>
              <a:rPr lang="en-US" sz="1500" dirty="0" smtClean="0"/>
              <a:t>Genetic algorithms</a:t>
            </a:r>
          </a:p>
          <a:p>
            <a:pPr lvl="1"/>
            <a:r>
              <a:rPr lang="en-US" sz="1500" dirty="0" err="1" smtClean="0"/>
              <a:t>Tabu</a:t>
            </a:r>
            <a:r>
              <a:rPr lang="en-US" sz="1500" dirty="0" smtClean="0"/>
              <a:t> Search, Hill Climbing and Uniform Crossover heuristics</a:t>
            </a:r>
          </a:p>
          <a:p>
            <a:pPr lvl="1"/>
            <a:endParaRPr lang="ro-RO" sz="1500" dirty="0" smtClean="0"/>
          </a:p>
          <a:p>
            <a:r>
              <a:rPr lang="en-US" sz="2000" dirty="0" smtClean="0"/>
              <a:t>Cuckoo Search Algorithm Principles</a:t>
            </a:r>
          </a:p>
          <a:p>
            <a:pPr marL="938212" lvl="2" indent="-342900">
              <a:lnSpc>
                <a:spcPts val="1680"/>
              </a:lnSpc>
              <a:spcBef>
                <a:spcPts val="0"/>
              </a:spcBef>
              <a:spcAft>
                <a:spcPts val="120"/>
              </a:spcAft>
            </a:pPr>
            <a:r>
              <a:rPr lang="en-US" sz="1600" dirty="0">
                <a:solidFill>
                  <a:srgbClr val="252525"/>
                </a:solidFill>
                <a:ea typeface="Times New Roman" panose="02020603050405020304" pitchFamily="18" charset="0"/>
              </a:rPr>
              <a:t>Each cuckoo lays one egg at a time, and dumps its egg in a randomly chosen nest;</a:t>
            </a:r>
            <a:endParaRPr lang="en-US" sz="1600" dirty="0">
              <a:ea typeface="Batang" panose="02030600000101010101" pitchFamily="18" charset="-127"/>
            </a:endParaRPr>
          </a:p>
          <a:p>
            <a:pPr marL="938212" lvl="2" indent="-342900">
              <a:lnSpc>
                <a:spcPts val="1680"/>
              </a:lnSpc>
              <a:spcBef>
                <a:spcPts val="0"/>
              </a:spcBef>
              <a:spcAft>
                <a:spcPts val="120"/>
              </a:spcAft>
            </a:pPr>
            <a:r>
              <a:rPr lang="en-US" sz="1600" dirty="0">
                <a:solidFill>
                  <a:srgbClr val="252525"/>
                </a:solidFill>
                <a:ea typeface="Times New Roman" panose="02020603050405020304" pitchFamily="18" charset="0"/>
              </a:rPr>
              <a:t>The best nests with high quality of eggs will carry over to the next generation;</a:t>
            </a:r>
            <a:endParaRPr lang="en-US" sz="1600" dirty="0">
              <a:ea typeface="Batang" panose="02030600000101010101" pitchFamily="18" charset="-127"/>
            </a:endParaRPr>
          </a:p>
          <a:p>
            <a:pPr marL="938212" lvl="2" indent="-342900">
              <a:lnSpc>
                <a:spcPts val="1680"/>
              </a:lnSpc>
              <a:spcBef>
                <a:spcPts val="0"/>
              </a:spcBef>
              <a:spcAft>
                <a:spcPts val="120"/>
              </a:spcAft>
            </a:pPr>
            <a:r>
              <a:rPr lang="en-US" sz="1600" dirty="0">
                <a:solidFill>
                  <a:srgbClr val="252525"/>
                </a:solidFill>
                <a:ea typeface="Times New Roman" panose="02020603050405020304" pitchFamily="18" charset="0"/>
              </a:rPr>
              <a:t>The number of available hosts nests is fixed, and the egg laid by a cuckoo is discovered by the host bird with a probability pa </a:t>
            </a:r>
            <a:r>
              <a:rPr lang="en-US" sz="1600" dirty="0">
                <a:solidFill>
                  <a:srgbClr val="222222"/>
                </a:solidFill>
                <a:ea typeface="Batang" panose="02030600000101010101" pitchFamily="18" charset="-127"/>
              </a:rPr>
              <a:t>∈ (0,1)</a:t>
            </a:r>
            <a:r>
              <a:rPr lang="en-US" sz="1600" dirty="0">
                <a:solidFill>
                  <a:srgbClr val="252525"/>
                </a:solidFill>
                <a:ea typeface="Times New Roman" panose="02020603050405020304" pitchFamily="18" charset="0"/>
              </a:rPr>
              <a:t>. Discovering operate on some set of worst nests, and discovered solutions dumped from farther calculations.</a:t>
            </a:r>
            <a:endParaRPr lang="ro-RO" sz="2800" dirty="0">
              <a:solidFill>
                <a:srgbClr val="FF0000"/>
              </a:solidFill>
            </a:endParaRPr>
          </a:p>
          <a:p>
            <a:endParaRPr lang="ro-RO" sz="2100" dirty="0" smtClean="0"/>
          </a:p>
          <a:p>
            <a:pPr>
              <a:buNone/>
            </a:pPr>
            <a:endParaRPr lang="ro-RO" sz="18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Cuckoo Search Technique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/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Overview</a:t>
            </a:r>
            <a:endParaRPr lang="ro-RO" sz="1900" dirty="0" smtClean="0"/>
          </a:p>
        </p:txBody>
      </p:sp>
    </p:spTree>
    <p:extLst>
      <p:ext uri="{BB962C8B-B14F-4D97-AF65-F5344CB8AC3E}">
        <p14:creationId xmlns:p14="http://schemas.microsoft.com/office/powerpoint/2010/main" val="29130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 smtClean="0"/>
              <a:t>Core Component - Mapping</a:t>
            </a:r>
            <a:endParaRPr lang="ro-RO" sz="2100" dirty="0" smtClean="0"/>
          </a:p>
          <a:p>
            <a:endParaRPr lang="ro-RO" sz="2100" dirty="0" smtClean="0"/>
          </a:p>
          <a:p>
            <a:endParaRPr lang="ro-RO" sz="2100" dirty="0" smtClean="0"/>
          </a:p>
          <a:p>
            <a:pPr>
              <a:buNone/>
            </a:pPr>
            <a:endParaRPr lang="ro-RO" sz="18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54526"/>
              </p:ext>
            </p:extLst>
          </p:nvPr>
        </p:nvGraphicFramePr>
        <p:xfrm>
          <a:off x="179512" y="2132856"/>
          <a:ext cx="8712968" cy="421423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865506"/>
                <a:gridCol w="6847462"/>
              </a:tblGrid>
              <a:tr h="43204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Biological Concepts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Concepts from our Optimization Problem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Egg from a nest</a:t>
                      </a:r>
                      <a:endParaRPr lang="en-US" sz="18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Food package</a:t>
                      </a:r>
                      <a:r>
                        <a:rPr kumimoji="0" lang="en-US" sz="1800" kern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(a day’s meal that can be breakfast, lunch, </a:t>
                      </a:r>
                      <a:r>
                        <a:rPr kumimoji="0" lang="en-US" sz="1800" kern="12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etc</a:t>
                      </a:r>
                      <a:r>
                        <a:rPr kumimoji="0" lang="en-US" sz="1800" kern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Cuckoo egg</a:t>
                      </a:r>
                      <a:endParaRPr lang="en-US" sz="18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Same</a:t>
                      </a:r>
                      <a:endParaRPr lang="en-US" sz="18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Nest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containing all the 5 meals of a day. Each nest contains 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eggs which correspond to the meals of a day: breakfast, lunch, </a:t>
                      </a:r>
                      <a:r>
                        <a:rPr lang="en-US" sz="1800" baseline="0" dirty="0" err="1" smtClean="0">
                          <a:latin typeface="Arial" pitchFamily="34" charset="0"/>
                          <a:cs typeface="Arial" pitchFamily="34" charset="0"/>
                        </a:rPr>
                        <a:t>etc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Best Nest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solution with the highest fitness value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84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Cuckoo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Cuckoo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generates new eggs that will replace the eggs from a nest</a:t>
                      </a:r>
                      <a:endParaRPr lang="en-US" sz="18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Breeding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Crossover strategies applied between a combination of food packages and the current optimal combination of food packages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Building a new nest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Hill Climbing, </a:t>
                      </a:r>
                      <a:r>
                        <a:rPr kumimoji="0" lang="en-US" sz="1800" kern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Tabu</a:t>
                      </a:r>
                      <a:r>
                        <a:rPr kumimoji="0" lang="en-US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Search-based strategies for improving a combination of food packages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Cuckoo Search Technique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/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2000" dirty="0" smtClean="0"/>
              <a:t>Cuckoo Search Model</a:t>
            </a:r>
            <a:endParaRPr lang="ro-RO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Cuckoo Search Technique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/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2000" dirty="0" smtClean="0"/>
              <a:t>Cuckoo Search Model</a:t>
            </a:r>
            <a:endParaRPr lang="ro-RO" sz="1900" dirty="0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45D18A-00F3-448E-B279-505B59EC39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51520" y="1524000"/>
            <a:ext cx="8816280" cy="4857328"/>
          </a:xfrm>
        </p:spPr>
        <p:txBody>
          <a:bodyPr/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1900" b="1" dirty="0" smtClean="0"/>
              <a:t>Hybridization Components</a:t>
            </a:r>
          </a:p>
          <a:p>
            <a:pPr lvl="1"/>
            <a:r>
              <a:rPr lang="en-US" sz="1900" dirty="0" smtClean="0"/>
              <a:t>For the Cuckoo Generation Strategy</a:t>
            </a:r>
          </a:p>
          <a:p>
            <a:pPr lvl="2"/>
            <a:r>
              <a:rPr lang="en-US" sz="1900" dirty="0" smtClean="0"/>
              <a:t>Random </a:t>
            </a:r>
            <a:r>
              <a:rPr lang="en-US" sz="1900" b="1" dirty="0" smtClean="0"/>
              <a:t>Levy Flights</a:t>
            </a:r>
            <a:r>
              <a:rPr lang="en-US" sz="1900" dirty="0" smtClean="0"/>
              <a:t> Solution Generation</a:t>
            </a:r>
          </a:p>
          <a:p>
            <a:pPr lvl="2"/>
            <a:r>
              <a:rPr lang="en-US" sz="1900" b="1" dirty="0" smtClean="0"/>
              <a:t>Crossover</a:t>
            </a:r>
            <a:r>
              <a:rPr lang="en-US" sz="1900" dirty="0" smtClean="0"/>
              <a:t> between selected nest and best nest</a:t>
            </a:r>
          </a:p>
          <a:p>
            <a:pPr lvl="2"/>
            <a:r>
              <a:rPr lang="en-US" sz="1900" b="1" dirty="0" err="1" smtClean="0"/>
              <a:t>Tabu</a:t>
            </a:r>
            <a:r>
              <a:rPr lang="en-US" sz="1900" b="1" dirty="0" smtClean="0"/>
              <a:t> Search</a:t>
            </a:r>
            <a:r>
              <a:rPr lang="en-US" sz="1900" dirty="0" smtClean="0"/>
              <a:t> heuristic applied on current nest</a:t>
            </a:r>
          </a:p>
          <a:p>
            <a:pPr lvl="1"/>
            <a:r>
              <a:rPr lang="en-US" sz="1900" dirty="0" smtClean="0"/>
              <a:t>For the New Nest Generation Strategy</a:t>
            </a:r>
          </a:p>
          <a:p>
            <a:pPr lvl="2"/>
            <a:r>
              <a:rPr lang="en-US" sz="1900" dirty="0"/>
              <a:t>Random </a:t>
            </a:r>
            <a:r>
              <a:rPr lang="en-US" sz="1900" b="1" dirty="0"/>
              <a:t>Levy Flights</a:t>
            </a:r>
            <a:r>
              <a:rPr lang="en-US" sz="1900" dirty="0"/>
              <a:t> Solution Generation</a:t>
            </a:r>
          </a:p>
          <a:p>
            <a:pPr lvl="2"/>
            <a:r>
              <a:rPr lang="en-US" sz="1900" b="1" dirty="0"/>
              <a:t>Crossover</a:t>
            </a:r>
            <a:r>
              <a:rPr lang="en-US" sz="1900" dirty="0"/>
              <a:t> between selected nest and best nest</a:t>
            </a:r>
          </a:p>
          <a:p>
            <a:pPr lvl="2"/>
            <a:r>
              <a:rPr lang="en-US" sz="1900" b="1" dirty="0" smtClean="0"/>
              <a:t>Hill Climbing </a:t>
            </a:r>
            <a:r>
              <a:rPr lang="en-US" sz="1900" dirty="0" smtClean="0"/>
              <a:t>heuristic </a:t>
            </a:r>
            <a:r>
              <a:rPr lang="en-US" sz="1900" dirty="0"/>
              <a:t>applied on current nest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45D18A-00F3-448E-B279-505B59EC39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067800" cy="4857328"/>
          </a:xfrm>
        </p:spPr>
        <p:txBody>
          <a:bodyPr/>
          <a:lstStyle/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Courier New" pitchFamily="49" charset="0"/>
              <a:buChar char="o"/>
            </a:pPr>
            <a:r>
              <a:rPr lang="en-US" sz="1900" b="1" dirty="0" smtClean="0"/>
              <a:t>Input</a:t>
            </a:r>
            <a:r>
              <a:rPr lang="en-US" sz="1900" dirty="0" smtClean="0"/>
              <a:t>:</a:t>
            </a:r>
          </a:p>
          <a:p>
            <a:pPr marL="593725" lvl="2" indent="-319088">
              <a:spcBef>
                <a:spcPts val="700"/>
              </a:spcBef>
              <a:buSzPct val="60000"/>
            </a:pPr>
            <a:r>
              <a:rPr lang="en-US" sz="1900" dirty="0" smtClean="0"/>
              <a:t>Cuckoo Search Optimization</a:t>
            </a:r>
          </a:p>
          <a:p>
            <a:pPr marL="1050925" lvl="3" indent="-319088">
              <a:spcBef>
                <a:spcPts val="700"/>
              </a:spcBef>
              <a:buSzPct val="60000"/>
            </a:pPr>
            <a:r>
              <a:rPr lang="en-US" sz="1600" dirty="0" err="1" smtClean="0"/>
              <a:t>nestNumber</a:t>
            </a:r>
            <a:r>
              <a:rPr lang="en-US" sz="1600" dirty="0" smtClean="0"/>
              <a:t> – represents the number of nests</a:t>
            </a:r>
          </a:p>
          <a:p>
            <a:pPr marL="1050925" lvl="3" indent="-319088">
              <a:spcBef>
                <a:spcPts val="700"/>
              </a:spcBef>
              <a:buSzPct val="60000"/>
            </a:pPr>
            <a:r>
              <a:rPr lang="en-US" sz="1600" dirty="0" err="1" smtClean="0"/>
              <a:t>maxIterations</a:t>
            </a:r>
            <a:r>
              <a:rPr lang="en-US" sz="1600" dirty="0" smtClean="0"/>
              <a:t> – represents the maximum number of iterations</a:t>
            </a:r>
          </a:p>
          <a:p>
            <a:pPr marL="1050925" lvl="3" indent="-319088">
              <a:spcBef>
                <a:spcPts val="700"/>
              </a:spcBef>
              <a:buSzPct val="60000"/>
            </a:pPr>
            <a:r>
              <a:rPr lang="en-US" sz="1600" dirty="0" smtClean="0"/>
              <a:t>PA – is the coefficient by which a host bird discovers the intrusion</a:t>
            </a:r>
          </a:p>
          <a:p>
            <a:pPr marL="593725" lvl="2" indent="-319088">
              <a:spcBef>
                <a:spcPts val="700"/>
              </a:spcBef>
              <a:buSzPct val="60000"/>
            </a:pPr>
            <a:r>
              <a:rPr lang="en-US" sz="1900" dirty="0" smtClean="0"/>
              <a:t>Hill Climbing Heuristic</a:t>
            </a:r>
          </a:p>
          <a:p>
            <a:pPr marL="1050925" lvl="3" indent="-319088">
              <a:spcBef>
                <a:spcPts val="700"/>
              </a:spcBef>
              <a:buSzPct val="60000"/>
            </a:pPr>
            <a:r>
              <a:rPr lang="en-US" sz="1600" dirty="0" err="1" smtClean="0"/>
              <a:t>hillNeighSize</a:t>
            </a:r>
            <a:r>
              <a:rPr lang="en-US" sz="1600" dirty="0" smtClean="0"/>
              <a:t> – size of Hill Climbing neighborhood</a:t>
            </a:r>
          </a:p>
          <a:p>
            <a:pPr marL="593725" lvl="2" indent="-319088">
              <a:spcBef>
                <a:spcPts val="700"/>
              </a:spcBef>
              <a:buSzPct val="60000"/>
            </a:pPr>
            <a:r>
              <a:rPr lang="en-US" sz="1900" dirty="0" err="1" smtClean="0"/>
              <a:t>Tabu</a:t>
            </a:r>
            <a:r>
              <a:rPr lang="en-US" sz="1900" dirty="0" smtClean="0"/>
              <a:t> Search Heuristic</a:t>
            </a:r>
          </a:p>
          <a:p>
            <a:pPr marL="1050925" lvl="3" indent="-319088">
              <a:spcBef>
                <a:spcPts val="700"/>
              </a:spcBef>
              <a:buSzPct val="60000"/>
            </a:pPr>
            <a:r>
              <a:rPr lang="en-US" sz="1600" dirty="0" err="1" smtClean="0"/>
              <a:t>maxIterations</a:t>
            </a:r>
            <a:r>
              <a:rPr lang="en-US" sz="1600" dirty="0" smtClean="0"/>
              <a:t> – max number of iterations</a:t>
            </a:r>
          </a:p>
          <a:p>
            <a:pPr marL="1050925" lvl="3" indent="-319088">
              <a:spcBef>
                <a:spcPts val="700"/>
              </a:spcBef>
              <a:buSzPct val="60000"/>
            </a:pPr>
            <a:r>
              <a:rPr lang="en-US" sz="1600" dirty="0" err="1" smtClean="0"/>
              <a:t>tabuSize</a:t>
            </a:r>
            <a:r>
              <a:rPr lang="en-US" sz="1600" dirty="0" smtClean="0"/>
              <a:t> – size of </a:t>
            </a:r>
            <a:r>
              <a:rPr lang="en-US" sz="1600" dirty="0" err="1" smtClean="0"/>
              <a:t>tabu</a:t>
            </a:r>
            <a:r>
              <a:rPr lang="en-US" sz="1600" dirty="0" smtClean="0"/>
              <a:t> search</a:t>
            </a:r>
          </a:p>
          <a:p>
            <a:pPr marL="1050925" lvl="3" indent="-319088">
              <a:spcBef>
                <a:spcPts val="700"/>
              </a:spcBef>
              <a:buSzPct val="60000"/>
            </a:pPr>
            <a:r>
              <a:rPr lang="en-US" sz="1600" dirty="0" err="1" smtClean="0"/>
              <a:t>tabuNeighSize</a:t>
            </a:r>
            <a:r>
              <a:rPr lang="en-US" sz="1600" dirty="0"/>
              <a:t> – size </a:t>
            </a:r>
            <a:r>
              <a:rPr lang="en-US" sz="1600" dirty="0" err="1" smtClean="0"/>
              <a:t>Tabu</a:t>
            </a:r>
            <a:r>
              <a:rPr lang="en-US" sz="1600" dirty="0" smtClean="0"/>
              <a:t> Search neighborhood</a:t>
            </a:r>
            <a:endParaRPr lang="en-US" sz="1600" dirty="0"/>
          </a:p>
          <a:p>
            <a:pPr marL="319088" lvl="1" indent="-319088">
              <a:spcBef>
                <a:spcPts val="700"/>
              </a:spcBef>
              <a:buSzPct val="60000"/>
            </a:pPr>
            <a:r>
              <a:rPr lang="en-US" sz="1900" b="1" dirty="0" smtClean="0"/>
              <a:t>Output</a:t>
            </a:r>
          </a:p>
          <a:p>
            <a:pPr marL="593725" lvl="2" indent="-319088">
              <a:spcBef>
                <a:spcPts val="700"/>
              </a:spcBef>
              <a:buSzPct val="60000"/>
            </a:pPr>
            <a:r>
              <a:rPr lang="en-US" sz="1900" dirty="0" smtClean="0"/>
              <a:t>Solution – the output will be the best solution that has been reached </a:t>
            </a:r>
            <a:endParaRPr lang="en-US" sz="1900" dirty="0"/>
          </a:p>
          <a:p>
            <a:pPr lvl="2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Cuckoo Search Technique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/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2000" dirty="0" smtClean="0"/>
              <a:t>Cuckoo Search Algorithm</a:t>
            </a:r>
            <a:endParaRPr lang="ro-RO" sz="2000" dirty="0" smtClean="0"/>
          </a:p>
        </p:txBody>
      </p:sp>
    </p:spTree>
    <p:extLst>
      <p:ext uri="{BB962C8B-B14F-4D97-AF65-F5344CB8AC3E}">
        <p14:creationId xmlns:p14="http://schemas.microsoft.com/office/powerpoint/2010/main" val="38636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/>
            <a:r>
              <a:rPr lang="en-US" sz="2300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ro-RO" sz="23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Objectives and Contributions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Related Work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Cuckoo Search Technique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Prototype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Results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Cuckoo Search Technique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/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2000" dirty="0" smtClean="0"/>
              <a:t>Cuckoo Search Algorithm</a:t>
            </a:r>
            <a:endParaRPr lang="ro-RO" sz="19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43" y="1556792"/>
            <a:ext cx="5362114" cy="49440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Cuckoo Search Technique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/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2000" dirty="0" smtClean="0"/>
              <a:t>Cuckoo Search Algorithm</a:t>
            </a:r>
            <a:endParaRPr lang="ro-RO" sz="1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75856" y="6053859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Hybridization strategies</a:t>
            </a:r>
            <a:endParaRPr lang="en-U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52" y="1619867"/>
            <a:ext cx="6945151" cy="4121919"/>
          </a:xfrm>
        </p:spPr>
      </p:pic>
    </p:spTree>
    <p:extLst>
      <p:ext uri="{BB962C8B-B14F-4D97-AF65-F5344CB8AC3E}">
        <p14:creationId xmlns:p14="http://schemas.microsoft.com/office/powerpoint/2010/main" val="42426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Proposed Solution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/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2000" dirty="0" smtClean="0"/>
              <a:t>Cuckoo Search Hybrid Versions</a:t>
            </a:r>
            <a:endParaRPr lang="ro-RO" sz="1900" dirty="0" smtClean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7897067"/>
              </p:ext>
            </p:extLst>
          </p:nvPr>
        </p:nvGraphicFramePr>
        <p:xfrm>
          <a:off x="395536" y="2191338"/>
          <a:ext cx="8136904" cy="41391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5793"/>
                <a:gridCol w="3594927"/>
                <a:gridCol w="1656184"/>
              </a:tblGrid>
              <a:tr h="718004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Cuckoo Generation Strategy</a:t>
                      </a:r>
                      <a:endParaRPr lang="en-US" sz="2000" b="1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New Nest Generation Strategy</a:t>
                      </a:r>
                      <a:endParaRPr lang="en-US" sz="2000" b="1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Acronym</a:t>
                      </a:r>
                      <a:endParaRPr lang="en-US" sz="2000" b="1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1375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Random Levy flight solution generation</a:t>
                      </a:r>
                      <a:endParaRPr lang="en-US" sz="18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Random Levy flight solution generation</a:t>
                      </a:r>
                      <a:endParaRPr lang="en-US" sz="18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RLRL,</a:t>
                      </a:r>
                      <a:r>
                        <a:rPr lang="en-US" sz="1800" baseline="0" dirty="0" smtClean="0">
                          <a:effectLst/>
                        </a:rPr>
                        <a:t> the </a:t>
                      </a:r>
                      <a:r>
                        <a:rPr lang="en-US" sz="1800" b="1" baseline="0" dirty="0" smtClean="0">
                          <a:effectLst/>
                        </a:rPr>
                        <a:t>classic version</a:t>
                      </a:r>
                      <a:endParaRPr lang="en-US" sz="1800" b="1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94990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Uniform Crossover between current nest and best solution</a:t>
                      </a:r>
                      <a:endParaRPr lang="en-US" sz="18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Uniform Crossover between current nest and best solution</a:t>
                      </a:r>
                      <a:endParaRPr lang="en-US" sz="18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UCUC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94990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Uniform Crossover between current nest and best solution</a:t>
                      </a:r>
                      <a:endParaRPr lang="en-US" sz="18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Hill Climbing heuristic applied on old nest</a:t>
                      </a:r>
                      <a:endParaRPr lang="en-US" sz="18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UCHC</a:t>
                      </a:r>
                      <a:endParaRPr lang="en-US" sz="18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698381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Tabu Search heuristic applied on current nest</a:t>
                      </a:r>
                      <a:endParaRPr lang="en-US" sz="18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Hill Climbing heuristic applied on old nest</a:t>
                      </a:r>
                      <a:endParaRPr lang="en-US" sz="18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TSHC</a:t>
                      </a:r>
                      <a:endParaRPr lang="en-US" sz="18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6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/>
            <a:r>
              <a:rPr lang="ro-RO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</a:t>
            </a:r>
            <a:r>
              <a:rPr lang="en-US" sz="23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tion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Objectives and Contributions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Related Work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Cuckoo Search Technique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sz="2300" dirty="0" smtClean="0">
                <a:latin typeface="Arial" pitchFamily="34" charset="0"/>
                <a:cs typeface="Arial" pitchFamily="34" charset="0"/>
              </a:rPr>
              <a:t>Experimental Prototype</a:t>
            </a:r>
            <a:endParaRPr lang="ro-RO" sz="23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Results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24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>Experimental Prototype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 Architecture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6991159" cy="4704928"/>
          </a:xfrm>
        </p:spPr>
      </p:pic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>Experimental Prototype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Detailed System Architecture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4018" name="Picture 2" descr="C:\Users\User\AppData\Roaming\Skype\tibi.boros92\media_messaging\media_cache\^B0CAAF25B8B375E33038F6F6A7319DB6F8090A6C6707D3317F^pimgpsh_fullsize_dist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343" y="1533736"/>
            <a:ext cx="4135313" cy="47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0" y="1556792"/>
            <a:ext cx="9144000" cy="4944042"/>
          </a:xfrm>
        </p:spPr>
        <p:txBody>
          <a:bodyPr/>
          <a:lstStyle/>
          <a:p>
            <a:pPr marL="0" indent="0">
              <a:buNone/>
            </a:pPr>
            <a:r>
              <a:rPr lang="en-US" sz="1800" noProof="1" smtClean="0"/>
              <a:t>The ontology holds information about food providers, food packages, meal variants, dishes, recipes, ingredients, nutritional values and medical restrictions</a:t>
            </a:r>
          </a:p>
          <a:p>
            <a:pPr marL="0" indent="0">
              <a:buNone/>
            </a:pPr>
            <a:r>
              <a:rPr lang="en-US" sz="1600" dirty="0"/>
              <a:t>The hierarchy of the ontologies is presented below: </a:t>
            </a:r>
          </a:p>
          <a:p>
            <a:r>
              <a:rPr lang="en-US" sz="1600" dirty="0">
                <a:sym typeface="Symbol"/>
              </a:rPr>
              <a:t></a:t>
            </a:r>
            <a:r>
              <a:rPr lang="en-US" sz="1600" dirty="0"/>
              <a:t> </a:t>
            </a:r>
            <a:r>
              <a:rPr lang="en-US" sz="1600" b="1" dirty="0"/>
              <a:t>Nutrition care process ontology.</a:t>
            </a:r>
            <a:r>
              <a:rPr lang="en-US" sz="1600" dirty="0"/>
              <a:t>  This ontology is composed of four ontologies: nutrition assessment, nutrition diagnostic, nutrition intervention and nutrition monitoring</a:t>
            </a:r>
          </a:p>
          <a:p>
            <a:r>
              <a:rPr lang="en-US" sz="1600" dirty="0">
                <a:sym typeface="Symbol"/>
              </a:rPr>
              <a:t></a:t>
            </a:r>
            <a:r>
              <a:rPr lang="en-US" sz="1600" dirty="0"/>
              <a:t> </a:t>
            </a:r>
            <a:r>
              <a:rPr lang="en-US" sz="1600" b="1" dirty="0"/>
              <a:t>Nutrition assessment ontology.</a:t>
            </a:r>
            <a:r>
              <a:rPr lang="en-US" sz="1600" dirty="0"/>
              <a:t> This ontology holds information about food recipes, dishes, dish types and basic food ingredients. </a:t>
            </a:r>
          </a:p>
          <a:p>
            <a:r>
              <a:rPr lang="en-US" sz="1600" dirty="0">
                <a:sym typeface="Symbol"/>
              </a:rPr>
              <a:t></a:t>
            </a:r>
            <a:r>
              <a:rPr lang="en-US" sz="1600" dirty="0"/>
              <a:t> </a:t>
            </a:r>
            <a:r>
              <a:rPr lang="en-US" sz="1600" b="1" dirty="0"/>
              <a:t>PIPS food ontology. </a:t>
            </a:r>
            <a:r>
              <a:rPr lang="en-US" sz="1600" dirty="0"/>
              <a:t>This ontology contains a hierarchy of foods categorized by type (egg products, fruits, grain products, </a:t>
            </a:r>
            <a:r>
              <a:rPr lang="en-US" sz="1600" dirty="0" err="1"/>
              <a:t>etc</a:t>
            </a:r>
            <a:r>
              <a:rPr lang="en-US" sz="1600" dirty="0"/>
              <a:t> )</a:t>
            </a:r>
          </a:p>
          <a:p>
            <a:r>
              <a:rPr lang="en-US" sz="1600" dirty="0">
                <a:sym typeface="Symbol"/>
              </a:rPr>
              <a:t></a:t>
            </a:r>
            <a:r>
              <a:rPr lang="en-US" sz="1600" dirty="0"/>
              <a:t> </a:t>
            </a:r>
            <a:r>
              <a:rPr lang="en-US" sz="1600" b="1" dirty="0"/>
              <a:t>Nutrition intervention ontology.</a:t>
            </a:r>
            <a:r>
              <a:rPr lang="en-US" sz="1600" dirty="0"/>
              <a:t> This ontology contains data about the nutrition prescription, nutrition education and food ordering. </a:t>
            </a:r>
          </a:p>
          <a:p>
            <a:r>
              <a:rPr lang="en-US" sz="1600" dirty="0">
                <a:sym typeface="Symbol"/>
              </a:rPr>
              <a:t></a:t>
            </a:r>
            <a:r>
              <a:rPr lang="en-US" sz="1600" dirty="0"/>
              <a:t> </a:t>
            </a:r>
            <a:r>
              <a:rPr lang="en-US" sz="1600" b="1" dirty="0"/>
              <a:t>Nutrition monitoring ontology.</a:t>
            </a:r>
            <a:r>
              <a:rPr lang="en-US" sz="1600" dirty="0"/>
              <a:t> This ontology represents the care process ontology and contains information specific for an elder such as: anthropometric measurements, biochemical data, food intake, health profile, </a:t>
            </a:r>
            <a:r>
              <a:rPr lang="en-US" sz="1600" dirty="0" err="1"/>
              <a:t>mediteranean</a:t>
            </a:r>
            <a:r>
              <a:rPr lang="en-US" sz="1600" dirty="0"/>
              <a:t> diet adherence, p[</a:t>
            </a:r>
            <a:r>
              <a:rPr lang="en-US" sz="1600" dirty="0" err="1"/>
              <a:t>ersonal</a:t>
            </a:r>
            <a:r>
              <a:rPr lang="en-US" sz="1600" dirty="0"/>
              <a:t> data and physical activity</a:t>
            </a:r>
          </a:p>
          <a:p>
            <a:pPr marL="0" indent="0">
              <a:buNone/>
            </a:pPr>
            <a:r>
              <a:rPr lang="en-US" sz="1800" noProof="1" smtClean="0"/>
              <a:t>// </a:t>
            </a:r>
            <a:r>
              <a:rPr lang="en-US" sz="1800" noProof="1" smtClean="0">
                <a:solidFill>
                  <a:srgbClr val="FF0000"/>
                </a:solidFill>
              </a:rPr>
              <a:t>Specifica doar ce ai folosit tu, nu ne intereseaza restul + core luat</a:t>
            </a:r>
            <a:endParaRPr lang="ro-RO" sz="1800" noProof="1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>Experimental Prototype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Ontology Classes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>Experimental Prototype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Ontology Classes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00350" y="1712129"/>
            <a:ext cx="35433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>Experimental Prototype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Ontology Classes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663788" y="1692052"/>
            <a:ext cx="381642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>Experimental Prototype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Database Design (I)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94" y="1628800"/>
            <a:ext cx="8011106" cy="45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Introduction (I)</a:t>
            </a:r>
            <a:endParaRPr lang="en-US" sz="3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929222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Context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800" dirty="0"/>
              <a:t>In Europe </a:t>
            </a:r>
            <a:r>
              <a:rPr lang="en-US" sz="1800" u="sng" dirty="0"/>
              <a:t>over 15%</a:t>
            </a:r>
            <a:r>
              <a:rPr lang="en-US" sz="1800" dirty="0"/>
              <a:t> of the elderly population is affected by </a:t>
            </a:r>
            <a:r>
              <a:rPr lang="en-US" sz="1800" dirty="0" smtClean="0"/>
              <a:t>malnutrition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Recent studies have shown that the ratio of retirees to workers in Europe will double to </a:t>
            </a:r>
            <a:r>
              <a:rPr lang="en-US" sz="1800" u="sng" dirty="0"/>
              <a:t>0.54 by </a:t>
            </a:r>
            <a:r>
              <a:rPr lang="en-US" sz="1800" u="sng" dirty="0" smtClean="0"/>
              <a:t>2050</a:t>
            </a:r>
          </a:p>
          <a:p>
            <a:pPr lvl="1"/>
            <a:endParaRPr lang="en-US" sz="1800" b="1" u="sng" dirty="0"/>
          </a:p>
          <a:p>
            <a:pPr lvl="1"/>
            <a:r>
              <a:rPr lang="en-US" sz="1800" dirty="0"/>
              <a:t>The growth of senior population will result a need of medical care services that the</a:t>
            </a:r>
            <a:r>
              <a:rPr lang="en-US" sz="1800" b="1" dirty="0"/>
              <a:t> </a:t>
            </a:r>
            <a:r>
              <a:rPr lang="en-US" sz="1800" u="sng" dirty="0"/>
              <a:t>current medical care systems cannot </a:t>
            </a:r>
            <a:r>
              <a:rPr lang="en-US" sz="1800" u="sng" dirty="0" smtClean="0"/>
              <a:t>withstand</a:t>
            </a:r>
            <a:endParaRPr lang="en-US" sz="1800" u="sng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2000" dirty="0"/>
          </a:p>
          <a:p>
            <a:pPr lvl="1" eaLnBrk="1" hangingPunct="1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>Experimental Prototype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Database Design (II)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28800"/>
            <a:ext cx="7155360" cy="45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>Experimental Prototype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Database Source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628800"/>
            <a:ext cx="7416824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835696" y="5737974"/>
            <a:ext cx="59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Nutritional Information of Feta Cheese from USDA </a:t>
            </a:r>
          </a:p>
          <a:p>
            <a:r>
              <a:rPr lang="en-US" dirty="0"/>
              <a:t>[http://</a:t>
            </a:r>
            <a:r>
              <a:rPr lang="en-US" dirty="0" smtClean="0"/>
              <a:t>ndb.nal.usda.gov/ndb/search]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/>
            <a:r>
              <a:rPr lang="ro-RO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</a:t>
            </a:r>
            <a:r>
              <a:rPr lang="en-US" sz="23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tion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Objectives and Contributions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Related Work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Cuckoo Search Technique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Prototype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latin typeface="Arial" pitchFamily="34" charset="0"/>
                <a:cs typeface="Arial" pitchFamily="34" charset="0"/>
              </a:rPr>
              <a:t>Experimental Results</a:t>
            </a:r>
            <a:endParaRPr lang="ro-RO" sz="23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24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>
                <a:latin typeface="Arial" pitchFamily="34" charset="0"/>
                <a:cs typeface="Arial" pitchFamily="34" charset="0"/>
              </a:rPr>
            </a:br>
            <a:r>
              <a:rPr lang="en-US" sz="3100" dirty="0" smtClean="0">
                <a:latin typeface="Arial" pitchFamily="34" charset="0"/>
                <a:cs typeface="Arial" pitchFamily="34" charset="0"/>
              </a:rPr>
              <a:t>Experimental Results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4495800"/>
          </a:xfrm>
        </p:spPr>
        <p:txBody>
          <a:bodyPr/>
          <a:lstStyle/>
          <a:p>
            <a:r>
              <a:rPr lang="en-US" sz="2400" dirty="0" smtClean="0"/>
              <a:t>The purpose of the experiments are to:</a:t>
            </a:r>
            <a:endParaRPr lang="en-US" sz="2400" dirty="0"/>
          </a:p>
          <a:p>
            <a:pPr lvl="1"/>
            <a:r>
              <a:rPr lang="en-US" sz="1800" dirty="0" smtClean="0"/>
              <a:t>Validate results</a:t>
            </a:r>
            <a:endParaRPr lang="en-US" sz="1800" dirty="0"/>
          </a:p>
          <a:p>
            <a:pPr lvl="1"/>
            <a:r>
              <a:rPr lang="en-US" sz="1800" dirty="0" smtClean="0"/>
              <a:t>Obtain Best </a:t>
            </a:r>
            <a:r>
              <a:rPr lang="en-US" sz="1800" dirty="0"/>
              <a:t>setup of adjustable parameters – tuning the </a:t>
            </a:r>
            <a:r>
              <a:rPr lang="en-US" sz="1800" dirty="0" smtClean="0"/>
              <a:t>algorithm</a:t>
            </a:r>
            <a:endParaRPr lang="en-US" sz="2400" dirty="0" smtClean="0"/>
          </a:p>
          <a:p>
            <a:r>
              <a:rPr lang="en-US" sz="2400" dirty="0" smtClean="0"/>
              <a:t>Tests have used combinations of 3 adjustable parameters</a:t>
            </a:r>
          </a:p>
          <a:p>
            <a:pPr lvl="1"/>
            <a:r>
              <a:rPr lang="en-US" sz="1800" dirty="0" smtClean="0"/>
              <a:t>For each combination of adjustable parameter 10 runs have been made</a:t>
            </a:r>
            <a:endParaRPr lang="en-US" sz="2400" dirty="0"/>
          </a:p>
          <a:p>
            <a:r>
              <a:rPr lang="en-US" sz="2400" dirty="0" smtClean="0"/>
              <a:t>Search space:</a:t>
            </a:r>
          </a:p>
          <a:p>
            <a:pPr lvl="1"/>
            <a:r>
              <a:rPr lang="en-US" sz="1800" dirty="0"/>
              <a:t>394 </a:t>
            </a:r>
            <a:r>
              <a:rPr lang="en-US" sz="1800" dirty="0" smtClean="0"/>
              <a:t>breakfast meals</a:t>
            </a:r>
            <a:endParaRPr lang="en-US" sz="1800" dirty="0"/>
          </a:p>
          <a:p>
            <a:pPr lvl="1"/>
            <a:r>
              <a:rPr lang="en-US" sz="1800" dirty="0" smtClean="0"/>
              <a:t>144.242 lunch meals</a:t>
            </a:r>
            <a:endParaRPr lang="en-US" sz="1800" dirty="0"/>
          </a:p>
          <a:p>
            <a:pPr lvl="1"/>
            <a:r>
              <a:rPr lang="en-US" sz="1800" dirty="0" smtClean="0"/>
              <a:t>5041 dinner meals</a:t>
            </a:r>
            <a:endParaRPr lang="en-US" sz="1800" dirty="0"/>
          </a:p>
          <a:p>
            <a:pPr lvl="1"/>
            <a:r>
              <a:rPr lang="en-US" sz="1800" dirty="0" smtClean="0"/>
              <a:t>137 snack meals</a:t>
            </a:r>
            <a:endParaRPr lang="en-US" sz="1800" dirty="0"/>
          </a:p>
          <a:p>
            <a:pPr lvl="1"/>
            <a:r>
              <a:rPr lang="en-US" sz="1800" dirty="0" smtClean="0"/>
              <a:t>Thus all possible combinations are  </a:t>
            </a:r>
          </a:p>
          <a:p>
            <a:pPr marL="1143000" lvl="3" indent="0">
              <a:buNone/>
            </a:pPr>
            <a:r>
              <a:rPr lang="en-US" sz="1500" b="1" dirty="0" smtClean="0"/>
              <a:t>394 </a:t>
            </a:r>
            <a:r>
              <a:rPr lang="en-US" sz="1500" b="1" dirty="0"/>
              <a:t>* 144.242 * 5041 * 137 = </a:t>
            </a:r>
            <a:r>
              <a:rPr lang="en-US" sz="1500" b="1" dirty="0" smtClean="0"/>
              <a:t>39.248.695.061.716</a:t>
            </a:r>
            <a:endParaRPr lang="en-US" sz="1500" b="1" dirty="0" smtClean="0">
              <a:solidFill>
                <a:srgbClr val="FF0000"/>
              </a:solidFill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en-US" sz="3100" dirty="0" smtClean="0">
                <a:latin typeface="Arial" pitchFamily="34" charset="0"/>
                <a:cs typeface="Arial" pitchFamily="34" charset="0"/>
              </a:rPr>
              <a:t>Experimental Results</a:t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 Configuration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4495800"/>
          </a:xfrm>
        </p:spPr>
        <p:txBody>
          <a:bodyPr/>
          <a:lstStyle/>
          <a:p>
            <a:r>
              <a:rPr lang="en-US" sz="2400" dirty="0" smtClean="0"/>
              <a:t>System Configuration</a:t>
            </a:r>
            <a:endParaRPr lang="en-US" sz="1800" dirty="0"/>
          </a:p>
          <a:p>
            <a:pPr lvl="1"/>
            <a:r>
              <a:rPr lang="en-US" sz="1800" dirty="0"/>
              <a:t>Processor: Intel® Core™ i7 2670QM/2630QM Processor</a:t>
            </a:r>
          </a:p>
          <a:p>
            <a:pPr lvl="1"/>
            <a:r>
              <a:rPr lang="en-US" sz="1800" dirty="0"/>
              <a:t>Memory: 8096MB DDR3</a:t>
            </a:r>
          </a:p>
          <a:p>
            <a:pPr lvl="1"/>
            <a:r>
              <a:rPr lang="en-US" sz="1800" dirty="0"/>
              <a:t>OS: Microsoft Windows 8 64bit</a:t>
            </a:r>
          </a:p>
          <a:p>
            <a:endParaRPr lang="en-US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Experimental Results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Test Scenario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4495800"/>
          </a:xfrm>
        </p:spPr>
        <p:txBody>
          <a:bodyPr/>
          <a:lstStyle/>
          <a:p>
            <a:r>
              <a:rPr lang="en-US" sz="2400" dirty="0" smtClean="0"/>
              <a:t>Test Scenario</a:t>
            </a:r>
            <a:endParaRPr lang="en-US" sz="1800" dirty="0"/>
          </a:p>
          <a:p>
            <a:endParaRPr lang="en-US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66500"/>
              </p:ext>
            </p:extLst>
          </p:nvPr>
        </p:nvGraphicFramePr>
        <p:xfrm>
          <a:off x="611560" y="2492896"/>
          <a:ext cx="3600400" cy="381642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200"/>
                <a:gridCol w="1800200"/>
              </a:tblGrid>
              <a:tr h="3500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Parameter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7538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 years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500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500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Height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 kg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500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Weight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172 cm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7538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500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Lettuce, apricot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500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Dislikes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Pepper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64053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Preferred delivery 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 minutes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2474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Preferred cost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65 RON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07264"/>
              </p:ext>
            </p:extLst>
          </p:nvPr>
        </p:nvGraphicFramePr>
        <p:xfrm>
          <a:off x="4788024" y="2492896"/>
          <a:ext cx="3960440" cy="381642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9168"/>
                <a:gridCol w="943170"/>
                <a:gridCol w="978102"/>
              </a:tblGrid>
              <a:tr h="29182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Nutrient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1304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Energy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KCal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29182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Carbohydrates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29182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Proteins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43659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Lipids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[114, 200]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1304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Calcium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29182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Sodium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29182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Iron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34269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Vitamin 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µg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1304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Vitamin 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1304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Vitamin 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334269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Vitamin 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µg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20608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Personal Profile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20608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Nutritional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Experimental Results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Result Comparison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4495800"/>
          </a:xfrm>
        </p:spPr>
        <p:txBody>
          <a:bodyPr/>
          <a:lstStyle/>
          <a:p>
            <a:endParaRPr lang="en-US" sz="1800" dirty="0"/>
          </a:p>
          <a:p>
            <a:endParaRPr lang="en-US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85251"/>
              </p:ext>
            </p:extLst>
          </p:nvPr>
        </p:nvGraphicFramePr>
        <p:xfrm>
          <a:off x="179512" y="1916832"/>
          <a:ext cx="8568955" cy="165618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6779"/>
                <a:gridCol w="812464"/>
                <a:gridCol w="812464"/>
                <a:gridCol w="812464"/>
                <a:gridCol w="812464"/>
                <a:gridCol w="812464"/>
                <a:gridCol w="812464"/>
                <a:gridCol w="812464"/>
                <a:gridCol w="812464"/>
                <a:gridCol w="812464"/>
              </a:tblGrid>
              <a:tr h="515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AlgVersion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Nest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Iterations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Hill-Climb </a:t>
                      </a:r>
                      <a:r>
                        <a:rPr lang="en-US" sz="1100" u="none" strike="noStrike" dirty="0" err="1">
                          <a:effectLst/>
                        </a:rPr>
                        <a:t>negih</a:t>
                      </a:r>
                      <a:r>
                        <a:rPr lang="en-US" sz="1100" u="none" strike="noStrike" dirty="0">
                          <a:effectLst/>
                        </a:rPr>
                        <a:t>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TabuSearchIters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Tabu</a:t>
                      </a:r>
                      <a:r>
                        <a:rPr lang="en-US" sz="1100" u="none" strike="noStrike" dirty="0">
                          <a:effectLst/>
                        </a:rPr>
                        <a:t>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Tabu</a:t>
                      </a:r>
                      <a:r>
                        <a:rPr lang="en-US" sz="1100" u="none" strike="noStrike" dirty="0">
                          <a:effectLst/>
                        </a:rPr>
                        <a:t> neigh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Fitness </a:t>
                      </a:r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Duration </a:t>
                      </a:r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5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VersionRLRL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</a:t>
                      </a:r>
                    </a:p>
                  </a:txBody>
                  <a:tcPr marL="9525" marR="9525" marT="9525" marB="0" anchor="b"/>
                </a:tc>
              </a:tr>
              <a:tr h="285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VersionUCUC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</a:t>
                      </a:r>
                    </a:p>
                  </a:txBody>
                  <a:tcPr marL="9525" marR="9525" marT="9525" marB="0" anchor="b"/>
                </a:tc>
              </a:tr>
              <a:tr h="285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VersionUCHC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253.1</a:t>
                      </a:r>
                    </a:p>
                  </a:txBody>
                  <a:tcPr marL="9525" marR="9525" marT="9525" marB="0" anchor="b"/>
                </a:tc>
              </a:tr>
              <a:tr h="285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VersionTSHC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574.9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93260"/>
              </p:ext>
            </p:extLst>
          </p:nvPr>
        </p:nvGraphicFramePr>
        <p:xfrm>
          <a:off x="251520" y="4465804"/>
          <a:ext cx="8568955" cy="165618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6779"/>
                <a:gridCol w="812464"/>
                <a:gridCol w="812464"/>
                <a:gridCol w="812464"/>
                <a:gridCol w="812464"/>
                <a:gridCol w="812464"/>
                <a:gridCol w="812464"/>
                <a:gridCol w="812464"/>
                <a:gridCol w="812464"/>
                <a:gridCol w="812464"/>
              </a:tblGrid>
              <a:tr h="515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AlgVersion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Nest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Iterations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Hill-Climb </a:t>
                      </a:r>
                      <a:r>
                        <a:rPr lang="en-US" sz="1100" u="none" strike="noStrike" dirty="0" err="1">
                          <a:effectLst/>
                        </a:rPr>
                        <a:t>negih</a:t>
                      </a:r>
                      <a:r>
                        <a:rPr lang="en-US" sz="1100" u="none" strike="noStrike" dirty="0">
                          <a:effectLst/>
                        </a:rPr>
                        <a:t>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TabuSearch</a:t>
                      </a:r>
                      <a:r>
                        <a:rPr lang="en-US" sz="1100" u="none" strike="noStrike" dirty="0" smtClean="0">
                          <a:effectLst/>
                        </a:rPr>
                        <a:t> Iterations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Tabu</a:t>
                      </a:r>
                      <a:r>
                        <a:rPr lang="en-US" sz="1100" u="none" strike="noStrike" dirty="0">
                          <a:effectLst/>
                        </a:rPr>
                        <a:t>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Tabu</a:t>
                      </a:r>
                      <a:r>
                        <a:rPr lang="en-US" sz="1100" u="none" strike="noStrike" dirty="0">
                          <a:effectLst/>
                        </a:rPr>
                        <a:t> neigh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Fitness </a:t>
                      </a:r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Duration </a:t>
                      </a:r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5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VersionRLRL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0.789369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201.5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5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VersionUCUC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0.837552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5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VersionUCHC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0.856327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433.6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5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VersionTSHC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0.858957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1891.5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1520" y="1484784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Comparative analysis based on the fitness value and duration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9096" y="3848100"/>
            <a:ext cx="8407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Comparative analysis based on the fitness value and duration with </a:t>
            </a:r>
            <a:r>
              <a:rPr lang="en-US" dirty="0" smtClean="0">
                <a:solidFill>
                  <a:srgbClr val="FF0000"/>
                </a:solidFill>
              </a:rPr>
              <a:t>equilibrium tradeoff -  </a:t>
            </a:r>
            <a:r>
              <a:rPr lang="en-US" dirty="0" err="1" smtClean="0">
                <a:solidFill>
                  <a:srgbClr val="FF0000"/>
                </a:solidFill>
              </a:rPr>
              <a:t>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inseamna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echilibru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ro-R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Experimental Results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Test Scenario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263072193"/>
              </p:ext>
            </p:extLst>
          </p:nvPr>
        </p:nvGraphicFramePr>
        <p:xfrm>
          <a:off x="1043608" y="1844824"/>
          <a:ext cx="6560503" cy="4294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28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Experimental Results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Test Scenario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140620972"/>
              </p:ext>
            </p:extLst>
          </p:nvPr>
        </p:nvGraphicFramePr>
        <p:xfrm>
          <a:off x="1115616" y="1772816"/>
          <a:ext cx="6394460" cy="4294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6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/>
            <a:r>
              <a:rPr lang="ro-RO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</a:t>
            </a:r>
            <a:r>
              <a:rPr lang="en-US" sz="23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tion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Objectives and Contributions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Related Work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Cuckoo Search Technique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Prototype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Results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latin typeface="Arial" pitchFamily="34" charset="0"/>
                <a:cs typeface="Arial" pitchFamily="34" charset="0"/>
              </a:rPr>
              <a:t>Conclusions</a:t>
            </a: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24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Introduction (II)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Motivation</a:t>
            </a:r>
            <a:endParaRPr lang="en-US" dirty="0" smtClean="0"/>
          </a:p>
          <a:p>
            <a:pPr lvl="1"/>
            <a:r>
              <a:rPr lang="en-US" sz="1800" u="sng" dirty="0" smtClean="0"/>
              <a:t>Prevent malnutrition</a:t>
            </a:r>
            <a:r>
              <a:rPr lang="en-US" sz="1800" dirty="0" smtClean="0"/>
              <a:t> amongst the senior population</a:t>
            </a:r>
            <a:endParaRPr lang="en-US" sz="1800" dirty="0"/>
          </a:p>
          <a:p>
            <a:pPr lvl="1"/>
            <a:endParaRPr lang="en-US" sz="1800" dirty="0" smtClean="0"/>
          </a:p>
          <a:p>
            <a:pPr lvl="1"/>
            <a:r>
              <a:rPr lang="en-US" sz="1800" u="sng" dirty="0" smtClean="0"/>
              <a:t>Reduce heath care costs</a:t>
            </a:r>
            <a:r>
              <a:rPr lang="en-US" sz="1800" dirty="0" smtClean="0"/>
              <a:t> </a:t>
            </a:r>
            <a:r>
              <a:rPr lang="en-US" sz="1800" dirty="0"/>
              <a:t>by using the proposed automated </a:t>
            </a:r>
            <a:r>
              <a:rPr lang="en-US" sz="1800" dirty="0" err="1"/>
              <a:t>carer</a:t>
            </a:r>
            <a:r>
              <a:rPr lang="en-US" sz="1800" dirty="0"/>
              <a:t> for nutrition 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u="sng" dirty="0"/>
              <a:t>Improve</a:t>
            </a:r>
            <a:r>
              <a:rPr lang="en-US" sz="1800" dirty="0"/>
              <a:t> the overall medical </a:t>
            </a:r>
            <a:r>
              <a:rPr lang="en-US" sz="1800" dirty="0" smtClean="0"/>
              <a:t>care </a:t>
            </a:r>
            <a:r>
              <a:rPr lang="en-US" sz="1800" dirty="0"/>
              <a:t>experience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FB7225-44B9-4496-9E91-E6B2A3B0794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Concl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usions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and Future Development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3999" cy="5000660"/>
          </a:xfrm>
        </p:spPr>
        <p:txBody>
          <a:bodyPr/>
          <a:lstStyle/>
          <a:p>
            <a:r>
              <a:rPr lang="en-US" sz="2400" dirty="0" smtClean="0"/>
              <a:t>A technique which adapts and hybridizes the Cuckoo Search meta-heuristic </a:t>
            </a:r>
            <a:r>
              <a:rPr lang="en-US" sz="2400" dirty="0" smtClean="0">
                <a:solidFill>
                  <a:srgbClr val="FF0000"/>
                </a:solidFill>
              </a:rPr>
              <a:t>[ref] </a:t>
            </a:r>
            <a:r>
              <a:rPr lang="en-US" sz="2400" dirty="0" smtClean="0"/>
              <a:t>for generating food menu recommendations has been developed</a:t>
            </a:r>
          </a:p>
          <a:p>
            <a:pPr lvl="1"/>
            <a:r>
              <a:rPr lang="en-US" sz="1800" dirty="0" smtClean="0"/>
              <a:t>An experimental prototype has been developed</a:t>
            </a:r>
          </a:p>
          <a:p>
            <a:pPr lvl="1"/>
            <a:r>
              <a:rPr lang="en-US" sz="1800" dirty="0" smtClean="0"/>
              <a:t>Experimental results have been made on different user profiles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Care </a:t>
            </a:r>
            <a:r>
              <a:rPr lang="en-US" sz="1800" dirty="0" err="1" smtClean="0">
                <a:solidFill>
                  <a:srgbClr val="FF0000"/>
                </a:solidFill>
              </a:rPr>
              <a:t>varianta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hibrida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este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mai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buna</a:t>
            </a:r>
            <a:r>
              <a:rPr lang="en-US" sz="1800" dirty="0" smtClean="0">
                <a:solidFill>
                  <a:srgbClr val="FF0000"/>
                </a:solidFill>
              </a:rPr>
              <a:t> (</a:t>
            </a:r>
            <a:r>
              <a:rPr lang="en-US" sz="1800" dirty="0" err="1" smtClean="0">
                <a:solidFill>
                  <a:srgbClr val="FF0000"/>
                </a:solidFill>
              </a:rPr>
              <a:t>concluzii</a:t>
            </a:r>
            <a:r>
              <a:rPr lang="en-US" sz="1800" dirty="0" smtClean="0">
                <a:solidFill>
                  <a:srgbClr val="FF0000"/>
                </a:solidFill>
              </a:rPr>
              <a:t> din </a:t>
            </a:r>
            <a:r>
              <a:rPr lang="en-US" sz="1800" dirty="0" err="1" smtClean="0">
                <a:solidFill>
                  <a:srgbClr val="FF0000"/>
                </a:solidFill>
              </a:rPr>
              <a:t>prisma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rezultatelor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obtinute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Contributions</a:t>
            </a:r>
          </a:p>
          <a:p>
            <a:pPr lvl="1"/>
            <a:r>
              <a:rPr lang="en-US" sz="1800" dirty="0" smtClean="0"/>
              <a:t>In collaboration with the Distributed Systems Research Laboratory collective, together with my </a:t>
            </a:r>
            <a:r>
              <a:rPr lang="en-US" sz="1800" dirty="0" err="1" smtClean="0"/>
              <a:t>collegue</a:t>
            </a:r>
            <a:r>
              <a:rPr lang="en-US" sz="1800" dirty="0" smtClean="0"/>
              <a:t> Cristian </a:t>
            </a:r>
            <a:r>
              <a:rPr lang="en-US" sz="1800" dirty="0" err="1" smtClean="0"/>
              <a:t>Prigoana</a:t>
            </a:r>
            <a:r>
              <a:rPr lang="en-US" sz="1800" dirty="0" smtClean="0"/>
              <a:t> have contributed to the elaboration of the article entitled “</a:t>
            </a:r>
            <a:r>
              <a:rPr lang="en-US" sz="1800" b="1" i="1" dirty="0"/>
              <a:t>Hybrid Honey Bees Mating Optimization Method for Generating Healthy Menus for Older </a:t>
            </a:r>
            <a:r>
              <a:rPr lang="en-US" sz="1800" b="1" i="1" dirty="0" smtClean="0"/>
              <a:t>Adults</a:t>
            </a:r>
            <a:r>
              <a:rPr lang="en-US" sz="1800" dirty="0" smtClean="0"/>
              <a:t>” that has been submitted to the </a:t>
            </a:r>
            <a:r>
              <a:rPr lang="en-US" sz="1800" b="1" dirty="0" smtClean="0"/>
              <a:t>11</a:t>
            </a:r>
            <a:r>
              <a:rPr lang="en-US" sz="1800" b="1" baseline="30000" dirty="0" smtClean="0"/>
              <a:t>th</a:t>
            </a:r>
            <a:r>
              <a:rPr lang="en-US" sz="1800" b="1" dirty="0" smtClean="0"/>
              <a:t> </a:t>
            </a:r>
            <a:r>
              <a:rPr lang="en-US" sz="1800" b="1" dirty="0"/>
              <a:t>(</a:t>
            </a:r>
            <a:r>
              <a:rPr lang="en-US" sz="1800" b="1" dirty="0" smtClean="0"/>
              <a:t>ICCP) International Conference on Intelligent Computer Communication and Processing </a:t>
            </a:r>
            <a:endParaRPr lang="en-US" sz="1900" b="1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Cuckoo Search Technique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/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1900" dirty="0" smtClean="0"/>
              <a:t>Cuckoo Search Algorithm</a:t>
            </a:r>
            <a:endParaRPr lang="ro-RO" sz="19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39552" y="1628800"/>
            <a:ext cx="655402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Cuckoo Search Technique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/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1900" dirty="0" smtClean="0"/>
              <a:t>Hill Climbing Heuristic for Solution Optimization</a:t>
            </a:r>
            <a:endParaRPr lang="ro-RO" sz="19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28800"/>
            <a:ext cx="743829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Cuckoo Search Technique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/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1900" dirty="0"/>
              <a:t>Crossover based creation of new solution</a:t>
            </a:r>
            <a:endParaRPr lang="ro-RO" sz="19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0808"/>
            <a:ext cx="7344816" cy="41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Cuckoo Search Technique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/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1900" dirty="0" smtClean="0"/>
              <a:t>Crossover based creation of new solution</a:t>
            </a:r>
            <a:endParaRPr lang="ro-RO" sz="1900" dirty="0" smtClean="0"/>
          </a:p>
        </p:txBody>
      </p:sp>
      <p:pic>
        <p:nvPicPr>
          <p:cNvPr id="9" name="Content Placeholder 8" descr="C:\Users\tiberiu\Downloads\aa (4).png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553450" cy="3905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8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/>
            <a:r>
              <a:rPr lang="ro-RO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</a:t>
            </a:r>
            <a:r>
              <a:rPr lang="en-US" sz="23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tion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/>
              <a:t>Objectives and Contributions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Related Work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Cuckoo Search Technique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Prototype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Results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24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>Objectives and Contributions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000660"/>
          </a:xfrm>
        </p:spPr>
        <p:txBody>
          <a:bodyPr/>
          <a:lstStyle/>
          <a:p>
            <a:r>
              <a:rPr lang="en-US" sz="2300" dirty="0" smtClean="0"/>
              <a:t>Development of a hybrid technique inspired from the breeding behavior of the cuckoo birds for generating personalized food menu recommendations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900" dirty="0" smtClean="0"/>
              <a:t>Development of an ontology model to fit the medical and nutritional domain</a:t>
            </a:r>
          </a:p>
          <a:p>
            <a:pPr lvl="1"/>
            <a:r>
              <a:rPr lang="en-US" sz="1900" dirty="0" smtClean="0"/>
              <a:t>Design of a database fit to the nutritional domain and population with authentic food ingredients together with their nutritional information</a:t>
            </a:r>
          </a:p>
          <a:p>
            <a:pPr lvl="1"/>
            <a:r>
              <a:rPr lang="en-US" sz="1900" dirty="0" smtClean="0"/>
              <a:t>Development of hybrid cuckoo search based technique</a:t>
            </a:r>
          </a:p>
          <a:p>
            <a:pPr lvl="1"/>
            <a:r>
              <a:rPr lang="en-US" sz="1900" dirty="0" smtClean="0"/>
              <a:t>Development of an experimental prototype</a:t>
            </a:r>
          </a:p>
          <a:p>
            <a:pPr lvl="1"/>
            <a:r>
              <a:rPr lang="en-US" sz="1900" dirty="0" smtClean="0"/>
              <a:t>Testing and evaluating the classic version of the algorithm and the hybrid versions using the developed experimental prototype</a:t>
            </a:r>
            <a:endParaRPr lang="ro-RO" sz="1900" dirty="0" smtClean="0"/>
          </a:p>
          <a:p>
            <a:pPr lvl="1"/>
            <a:endParaRPr lang="ro-RO" sz="19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o-RO" sz="21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/>
            <a:r>
              <a:rPr lang="ro-RO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</a:t>
            </a:r>
            <a:r>
              <a:rPr lang="en-US" sz="23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tion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Objectives and Contributions</a:t>
            </a:r>
          </a:p>
          <a:p>
            <a:pPr eaLnBrk="1" hangingPunct="1"/>
            <a:r>
              <a:rPr lang="en-US" sz="2300" dirty="0" smtClean="0">
                <a:latin typeface="Arial" pitchFamily="34" charset="0"/>
                <a:cs typeface="Arial" pitchFamily="34" charset="0"/>
              </a:rPr>
              <a:t>Related Work</a:t>
            </a:r>
            <a:endParaRPr lang="ro-RO" sz="23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Cuckoo Search Technique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Prototype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Results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24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Related Work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ro-RO" sz="21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17809"/>
              </p:ext>
            </p:extLst>
          </p:nvPr>
        </p:nvGraphicFramePr>
        <p:xfrm>
          <a:off x="285720" y="1643050"/>
          <a:ext cx="8643998" cy="4460001"/>
        </p:xfrm>
        <a:graphic>
          <a:graphicData uri="http://schemas.openxmlformats.org/drawingml/2006/table">
            <a:tbl>
              <a:tblPr/>
              <a:tblGrid>
                <a:gridCol w="2774112"/>
                <a:gridCol w="5869886"/>
              </a:tblGrid>
              <a:tr h="4286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Approach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Description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3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Genetic algorithm based techniques</a:t>
                      </a:r>
                      <a:endParaRPr lang="ro-RO" sz="1800" baseline="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Gall 2005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530225" algn="l"/>
                        </a:tabLs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Generates food menu recommendations for preventing</a:t>
                      </a:r>
                      <a:r>
                        <a:rPr lang="en-US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cardio-vascular conditions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Takes the user’s profile and preferences into consideration 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1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Clustering</a:t>
                      </a:r>
                      <a:r>
                        <a:rPr lang="en-US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based technique</a:t>
                      </a:r>
                      <a:endParaRPr lang="ro-RO" sz="18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Usthasopha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2010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Generates food menu recommendations for the main</a:t>
                      </a:r>
                      <a:r>
                        <a:rPr lang="en-US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meals of a day.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Takes the user’s profile and preferences into consideration 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8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Method</a:t>
                      </a:r>
                      <a:r>
                        <a:rPr lang="en-US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based on rough sets theory</a:t>
                      </a:r>
                      <a:endParaRPr lang="ro-RO" sz="18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Kashima </a:t>
                      </a:r>
                      <a:r>
                        <a:rPr lang="ro-RO" sz="1800" noProof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2011]</a:t>
                      </a:r>
                      <a:endParaRPr lang="ro-RO" sz="1800" noProof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Generates</a:t>
                      </a:r>
                      <a:r>
                        <a:rPr lang="en-US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personalized food menu recommendations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Takes</a:t>
                      </a:r>
                      <a:r>
                        <a:rPr lang="en-US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the user’s preferences into consideration by use of </a:t>
                      </a:r>
                      <a:r>
                        <a:rPr lang="en-US" sz="18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questionaires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/>
            <a:r>
              <a:rPr lang="ro-RO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</a:t>
            </a:r>
            <a:r>
              <a:rPr lang="en-US" sz="23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tion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Objectives and Contributions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Related Work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Cuckoo Search Technique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Prototype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Experimental Results</a:t>
            </a:r>
            <a:endParaRPr lang="ro-RO" sz="23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24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49021</TotalTime>
  <Words>1924</Words>
  <Application>Microsoft Office PowerPoint</Application>
  <PresentationFormat>On-screen Show (4:3)</PresentationFormat>
  <Paragraphs>564</Paragraphs>
  <Slides>44</Slides>
  <Notes>42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Median</vt:lpstr>
      <vt:lpstr>Equation</vt:lpstr>
      <vt:lpstr>  Bio-Inspired Hybrid Technique for Generating Food Menu Recommendations Using Cuckoo Search Optimization    </vt:lpstr>
      <vt:lpstr>Agenda</vt:lpstr>
      <vt:lpstr>Introduction (I)</vt:lpstr>
      <vt:lpstr>Introduction (II)</vt:lpstr>
      <vt:lpstr>Agenda</vt:lpstr>
      <vt:lpstr>Objectives and Contributions</vt:lpstr>
      <vt:lpstr>Agenda</vt:lpstr>
      <vt:lpstr>Related Work</vt:lpstr>
      <vt:lpstr>Agenda</vt:lpstr>
      <vt:lpstr> Problem Definition Overview </vt:lpstr>
      <vt:lpstr> Problem Definition Solution Representation (I)  </vt:lpstr>
      <vt:lpstr> Problem Definition Solution Representation (II)  </vt:lpstr>
      <vt:lpstr> Problem Definition Solution Evaluation (I) </vt:lpstr>
      <vt:lpstr> Problem Definition Solution Evaluation (II) </vt:lpstr>
      <vt:lpstr>Agenda</vt:lpstr>
      <vt:lpstr>Cuckoo Search Technique Overview</vt:lpstr>
      <vt:lpstr>Cuckoo Search Technique Cuckoo Search Model</vt:lpstr>
      <vt:lpstr>Cuckoo Search Technique Cuckoo Search Model</vt:lpstr>
      <vt:lpstr>Cuckoo Search Technique Cuckoo Search Algorithm</vt:lpstr>
      <vt:lpstr>Cuckoo Search Technique Cuckoo Search Algorithm</vt:lpstr>
      <vt:lpstr>Cuckoo Search Technique Cuckoo Search Algorithm</vt:lpstr>
      <vt:lpstr>Proposed Solution Cuckoo Search Hybrid Versions</vt:lpstr>
      <vt:lpstr>Agenda</vt:lpstr>
      <vt:lpstr>Experimental Prototype System Architecture</vt:lpstr>
      <vt:lpstr>Experimental Prototype Detailed System Architecture</vt:lpstr>
      <vt:lpstr>Experimental Prototype Ontology Classes</vt:lpstr>
      <vt:lpstr>Experimental Prototype Ontology Classes</vt:lpstr>
      <vt:lpstr>Experimental Prototype Ontology Classes</vt:lpstr>
      <vt:lpstr>Experimental Prototype Database Design (I)</vt:lpstr>
      <vt:lpstr>Experimental Prototype Database Design (II)</vt:lpstr>
      <vt:lpstr>Experimental Prototype Database Source</vt:lpstr>
      <vt:lpstr>Agenda</vt:lpstr>
      <vt:lpstr> Experimental Results </vt:lpstr>
      <vt:lpstr> Experimental Results System Configuration </vt:lpstr>
      <vt:lpstr>Experimental Results Test Scenario</vt:lpstr>
      <vt:lpstr>Experimental Results Result Comparison</vt:lpstr>
      <vt:lpstr>Experimental Results Test Scenario</vt:lpstr>
      <vt:lpstr>Experimental Results Test Scenario</vt:lpstr>
      <vt:lpstr>Agenda</vt:lpstr>
      <vt:lpstr> Conclusions and Future Development </vt:lpstr>
      <vt:lpstr>Cuckoo Search Technique Cuckoo Search Algorithm</vt:lpstr>
      <vt:lpstr>Cuckoo Search Technique Hill Climbing Heuristic for Solution Optimization</vt:lpstr>
      <vt:lpstr>Cuckoo Search Technique Crossover based creation of new solution</vt:lpstr>
      <vt:lpstr>Cuckoo Search Technique Crossover based creation of new solution</vt:lpstr>
    </vt:vector>
  </TitlesOfParts>
  <Company>utcn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Sorin</dc:creator>
  <cp:lastModifiedBy>User</cp:lastModifiedBy>
  <cp:revision>1101</cp:revision>
  <dcterms:created xsi:type="dcterms:W3CDTF">2008-05-22T10:09:44Z</dcterms:created>
  <dcterms:modified xsi:type="dcterms:W3CDTF">2015-06-22T15:06:27Z</dcterms:modified>
</cp:coreProperties>
</file>