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6" r:id="rId2"/>
    <p:sldId id="323" r:id="rId3"/>
    <p:sldId id="324" r:id="rId4"/>
    <p:sldId id="348" r:id="rId5"/>
    <p:sldId id="357" r:id="rId6"/>
    <p:sldId id="325" r:id="rId7"/>
    <p:sldId id="358" r:id="rId8"/>
    <p:sldId id="326" r:id="rId9"/>
    <p:sldId id="359" r:id="rId10"/>
    <p:sldId id="327" r:id="rId11"/>
    <p:sldId id="353" r:id="rId12"/>
    <p:sldId id="354" r:id="rId13"/>
    <p:sldId id="364" r:id="rId14"/>
    <p:sldId id="365" r:id="rId15"/>
    <p:sldId id="360" r:id="rId16"/>
    <p:sldId id="350" r:id="rId17"/>
    <p:sldId id="366" r:id="rId18"/>
    <p:sldId id="329" r:id="rId19"/>
    <p:sldId id="347" r:id="rId20"/>
    <p:sldId id="355" r:id="rId21"/>
    <p:sldId id="343" r:id="rId22"/>
    <p:sldId id="356" r:id="rId23"/>
    <p:sldId id="361" r:id="rId24"/>
    <p:sldId id="334" r:id="rId25"/>
    <p:sldId id="367" r:id="rId26"/>
    <p:sldId id="335" r:id="rId27"/>
    <p:sldId id="368" r:id="rId28"/>
    <p:sldId id="369" r:id="rId29"/>
    <p:sldId id="336" r:id="rId30"/>
    <p:sldId id="362" r:id="rId31"/>
    <p:sldId id="344" r:id="rId32"/>
    <p:sldId id="345" r:id="rId33"/>
    <p:sldId id="338" r:id="rId34"/>
    <p:sldId id="339" r:id="rId35"/>
    <p:sldId id="341" r:id="rId36"/>
    <p:sldId id="363" r:id="rId37"/>
    <p:sldId id="342"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718" autoAdjust="0"/>
  </p:normalViewPr>
  <p:slideViewPr>
    <p:cSldViewPr>
      <p:cViewPr>
        <p:scale>
          <a:sx n="100" d="100"/>
          <a:sy n="100" d="100"/>
        </p:scale>
        <p:origin x="-1944" y="-3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A5D7DE1-F9A7-4E78-B77F-BC802F064812}" type="datetimeFigureOut">
              <a:rPr lang="en-US"/>
              <a:pPr>
                <a:defRPr/>
              </a:pPr>
              <a:t>6/21/2015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2B3C1F1-0923-4298-A897-D7878587578C}" type="slidenum">
              <a:rPr lang="en-US"/>
              <a:pPr>
                <a:defRPr/>
              </a:pPr>
              <a:t>‹#›</a:t>
            </a:fld>
            <a:endParaRPr lang="en-US"/>
          </a:p>
        </p:txBody>
      </p:sp>
    </p:spTree>
    <p:extLst>
      <p:ext uri="{BB962C8B-B14F-4D97-AF65-F5344CB8AC3E}">
        <p14:creationId xmlns:p14="http://schemas.microsoft.com/office/powerpoint/2010/main" val="368374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1D12470-2358-4CFB-B8E9-17F6D90286C5}" type="datetimeFigureOut">
              <a:rPr lang="en-US"/>
              <a:pPr>
                <a:defRPr/>
              </a:pPr>
              <a:t>6/21/2015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FE5070B-6621-4AE2-B46A-F7251E0C9A49}" type="slidenum">
              <a:rPr lang="en-US"/>
              <a:pPr>
                <a:defRPr/>
              </a:pPr>
              <a:t>‹#›</a:t>
            </a:fld>
            <a:endParaRPr lang="en-US"/>
          </a:p>
        </p:txBody>
      </p:sp>
    </p:spTree>
    <p:extLst>
      <p:ext uri="{BB962C8B-B14F-4D97-AF65-F5344CB8AC3E}">
        <p14:creationId xmlns:p14="http://schemas.microsoft.com/office/powerpoint/2010/main" val="3167129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12</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13</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14</a:t>
            </a:fld>
            <a:endParaRPr lang="en-US"/>
          </a:p>
        </p:txBody>
      </p:sp>
    </p:spTree>
    <p:extLst>
      <p:ext uri="{BB962C8B-B14F-4D97-AF65-F5344CB8AC3E}">
        <p14:creationId xmlns:p14="http://schemas.microsoft.com/office/powerpoint/2010/main" val="3443440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15</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16</a:t>
            </a:fld>
            <a:endParaRPr lang="en-US"/>
          </a:p>
        </p:txBody>
      </p:sp>
    </p:spTree>
    <p:extLst>
      <p:ext uri="{BB962C8B-B14F-4D97-AF65-F5344CB8AC3E}">
        <p14:creationId xmlns:p14="http://schemas.microsoft.com/office/powerpoint/2010/main" val="15266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17</a:t>
            </a:fld>
            <a:endParaRPr lang="en-US"/>
          </a:p>
        </p:txBody>
      </p:sp>
    </p:spTree>
    <p:extLst>
      <p:ext uri="{BB962C8B-B14F-4D97-AF65-F5344CB8AC3E}">
        <p14:creationId xmlns:p14="http://schemas.microsoft.com/office/powerpoint/2010/main" val="1526680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18</a:t>
            </a:fld>
            <a:endParaRPr lang="en-US"/>
          </a:p>
        </p:txBody>
      </p:sp>
    </p:spTree>
    <p:extLst>
      <p:ext uri="{BB962C8B-B14F-4D97-AF65-F5344CB8AC3E}">
        <p14:creationId xmlns:p14="http://schemas.microsoft.com/office/powerpoint/2010/main" val="2687083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pPr>
              <a:defRPr/>
            </a:pPr>
            <a:fld id="{29339585-4026-4C29-950A-92B40D4E8CB0}" type="slidenum">
              <a:rPr lang="en-US" smtClean="0"/>
              <a:pPr>
                <a:defRPr/>
              </a:pPr>
              <a:t>19</a:t>
            </a:fld>
            <a:endParaRPr lang="en-US"/>
          </a:p>
        </p:txBody>
      </p:sp>
    </p:spTree>
    <p:extLst>
      <p:ext uri="{BB962C8B-B14F-4D97-AF65-F5344CB8AC3E}">
        <p14:creationId xmlns:p14="http://schemas.microsoft.com/office/powerpoint/2010/main" val="1453933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pPr>
              <a:defRPr/>
            </a:pPr>
            <a:fld id="{29339585-4026-4C29-950A-92B40D4E8CB0}" type="slidenum">
              <a:rPr lang="en-US" smtClean="0"/>
              <a:pPr>
                <a:defRPr/>
              </a:pPr>
              <a:t>20</a:t>
            </a:fld>
            <a:endParaRPr lang="en-US"/>
          </a:p>
        </p:txBody>
      </p:sp>
    </p:spTree>
    <p:extLst>
      <p:ext uri="{BB962C8B-B14F-4D97-AF65-F5344CB8AC3E}">
        <p14:creationId xmlns:p14="http://schemas.microsoft.com/office/powerpoint/2010/main" val="1644952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21</a:t>
            </a:fld>
            <a:endParaRPr lang="en-US"/>
          </a:p>
        </p:txBody>
      </p:sp>
    </p:spTree>
    <p:extLst>
      <p:ext uri="{BB962C8B-B14F-4D97-AF65-F5344CB8AC3E}">
        <p14:creationId xmlns:p14="http://schemas.microsoft.com/office/powerpoint/2010/main" val="105207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a:t>
            </a:fld>
            <a:endParaRPr lang="en-US"/>
          </a:p>
        </p:txBody>
      </p:sp>
    </p:spTree>
    <p:extLst>
      <p:ext uri="{BB962C8B-B14F-4D97-AF65-F5344CB8AC3E}">
        <p14:creationId xmlns:p14="http://schemas.microsoft.com/office/powerpoint/2010/main" val="1902972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22</a:t>
            </a:fld>
            <a:endParaRPr lang="en-US"/>
          </a:p>
        </p:txBody>
      </p:sp>
    </p:spTree>
    <p:extLst>
      <p:ext uri="{BB962C8B-B14F-4D97-AF65-F5344CB8AC3E}">
        <p14:creationId xmlns:p14="http://schemas.microsoft.com/office/powerpoint/2010/main" val="1052078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23</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24</a:t>
            </a:fld>
            <a:endParaRPr lang="en-US"/>
          </a:p>
        </p:txBody>
      </p:sp>
    </p:spTree>
    <p:extLst>
      <p:ext uri="{BB962C8B-B14F-4D97-AF65-F5344CB8AC3E}">
        <p14:creationId xmlns:p14="http://schemas.microsoft.com/office/powerpoint/2010/main" val="87965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25</a:t>
            </a:fld>
            <a:endParaRPr lang="en-US"/>
          </a:p>
        </p:txBody>
      </p:sp>
    </p:spTree>
    <p:extLst>
      <p:ext uri="{BB962C8B-B14F-4D97-AF65-F5344CB8AC3E}">
        <p14:creationId xmlns:p14="http://schemas.microsoft.com/office/powerpoint/2010/main" val="87965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26</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27</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28</a:t>
            </a:fld>
            <a:endParaRPr lang="en-US"/>
          </a:p>
        </p:txBody>
      </p:sp>
    </p:spTree>
    <p:extLst>
      <p:ext uri="{BB962C8B-B14F-4D97-AF65-F5344CB8AC3E}">
        <p14:creationId xmlns:p14="http://schemas.microsoft.com/office/powerpoint/2010/main" val="1624420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29</a:t>
            </a:fld>
            <a:endParaRPr lang="en-US"/>
          </a:p>
        </p:txBody>
      </p:sp>
    </p:spTree>
    <p:extLst>
      <p:ext uri="{BB962C8B-B14F-4D97-AF65-F5344CB8AC3E}">
        <p14:creationId xmlns:p14="http://schemas.microsoft.com/office/powerpoint/2010/main" val="2816425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30</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31</a:t>
            </a:fld>
            <a:endParaRPr lang="en-US"/>
          </a:p>
        </p:txBody>
      </p:sp>
    </p:spTree>
    <p:extLst>
      <p:ext uri="{BB962C8B-B14F-4D97-AF65-F5344CB8AC3E}">
        <p14:creationId xmlns:p14="http://schemas.microsoft.com/office/powerpoint/2010/main" val="2311998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5</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32</a:t>
            </a:fld>
            <a:endParaRPr lang="en-US"/>
          </a:p>
        </p:txBody>
      </p:sp>
    </p:spTree>
    <p:extLst>
      <p:ext uri="{BB962C8B-B14F-4D97-AF65-F5344CB8AC3E}">
        <p14:creationId xmlns:p14="http://schemas.microsoft.com/office/powerpoint/2010/main" val="1679992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33</a:t>
            </a:fld>
            <a:endParaRPr lang="en-US"/>
          </a:p>
        </p:txBody>
      </p:sp>
    </p:spTree>
    <p:extLst>
      <p:ext uri="{BB962C8B-B14F-4D97-AF65-F5344CB8AC3E}">
        <p14:creationId xmlns:p14="http://schemas.microsoft.com/office/powerpoint/2010/main" val="749721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34</a:t>
            </a:fld>
            <a:endParaRPr lang="en-US"/>
          </a:p>
        </p:txBody>
      </p:sp>
    </p:spTree>
    <p:extLst>
      <p:ext uri="{BB962C8B-B14F-4D97-AF65-F5344CB8AC3E}">
        <p14:creationId xmlns:p14="http://schemas.microsoft.com/office/powerpoint/2010/main" val="6858148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35</a:t>
            </a:fld>
            <a:endParaRPr lang="en-US"/>
          </a:p>
        </p:txBody>
      </p:sp>
    </p:spTree>
    <p:extLst>
      <p:ext uri="{BB962C8B-B14F-4D97-AF65-F5344CB8AC3E}">
        <p14:creationId xmlns:p14="http://schemas.microsoft.com/office/powerpoint/2010/main" val="706627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36</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37</a:t>
            </a:fld>
            <a:endParaRPr lang="en-US"/>
          </a:p>
        </p:txBody>
      </p:sp>
    </p:spTree>
    <p:extLst>
      <p:ext uri="{BB962C8B-B14F-4D97-AF65-F5344CB8AC3E}">
        <p14:creationId xmlns:p14="http://schemas.microsoft.com/office/powerpoint/2010/main" val="637025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6</a:t>
            </a:fld>
            <a:endParaRPr lang="en-US"/>
          </a:p>
        </p:txBody>
      </p:sp>
    </p:spTree>
    <p:extLst>
      <p:ext uri="{BB962C8B-B14F-4D97-AF65-F5344CB8AC3E}">
        <p14:creationId xmlns:p14="http://schemas.microsoft.com/office/powerpoint/2010/main" val="136603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7</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8</a:t>
            </a:fld>
            <a:endParaRPr lang="en-US"/>
          </a:p>
        </p:txBody>
      </p:sp>
    </p:spTree>
    <p:extLst>
      <p:ext uri="{BB962C8B-B14F-4D97-AF65-F5344CB8AC3E}">
        <p14:creationId xmlns:p14="http://schemas.microsoft.com/office/powerpoint/2010/main" val="156041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9</a:t>
            </a:fld>
            <a:endParaRPr lang="en-US"/>
          </a:p>
        </p:txBody>
      </p:sp>
    </p:spTree>
    <p:extLst>
      <p:ext uri="{BB962C8B-B14F-4D97-AF65-F5344CB8AC3E}">
        <p14:creationId xmlns:p14="http://schemas.microsoft.com/office/powerpoint/2010/main" val="1242925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10</a:t>
            </a:fld>
            <a:endParaRPr lang="en-US"/>
          </a:p>
        </p:txBody>
      </p:sp>
    </p:spTree>
    <p:extLst>
      <p:ext uri="{BB962C8B-B14F-4D97-AF65-F5344CB8AC3E}">
        <p14:creationId xmlns:p14="http://schemas.microsoft.com/office/powerpoint/2010/main" val="24906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AD9E745-FF88-4D29-8F87-C4AD97C8FD18}" type="slidenum">
              <a:rPr lang="en-US" smtClean="0"/>
              <a:pPr>
                <a:defRPr/>
              </a:pPr>
              <a:t>11</a:t>
            </a:fld>
            <a:endParaRPr lang="en-US"/>
          </a:p>
        </p:txBody>
      </p:sp>
    </p:spTree>
    <p:extLst>
      <p:ext uri="{BB962C8B-B14F-4D97-AF65-F5344CB8AC3E}">
        <p14:creationId xmlns:p14="http://schemas.microsoft.com/office/powerpoint/2010/main" val="1302712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Ref idx="1003">
        <a:schemeClr val="bg1"/>
      </p:bgRef>
    </p:bg>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2743200" y="457200"/>
            <a:ext cx="6400800" cy="1066800"/>
          </a:xfrm>
          <a:prstGeom prst="rect">
            <a:avLst/>
          </a:prstGeom>
          <a:solidFill>
            <a:schemeClr val="bg1"/>
          </a:solidFill>
          <a:ln w="50800" cap="rnd" cmpd="dbl" algn="ctr">
            <a:noFill/>
            <a:miter lim="800000"/>
            <a:headEnd/>
            <a:tailEnd/>
          </a:ln>
        </p:spPr>
        <p:txBody>
          <a:bodyPr anchor="ctr"/>
          <a:lstStyle/>
          <a:p>
            <a:pPr algn="ctr" fontAlgn="auto">
              <a:spcBef>
                <a:spcPts val="0"/>
              </a:spcBef>
              <a:spcAft>
                <a:spcPts val="0"/>
              </a:spcAft>
              <a:defRPr/>
            </a:pPr>
            <a:endParaRPr lang="en-US">
              <a:solidFill>
                <a:schemeClr val="lt1"/>
              </a:solidFill>
              <a:latin typeface="Helvetica" pitchFamily="34" charset="0"/>
            </a:endParaRPr>
          </a:p>
        </p:txBody>
      </p:sp>
      <p:pic>
        <p:nvPicPr>
          <p:cNvPr id="6" name="Picture 2"/>
          <p:cNvPicPr>
            <a:picLocks noChangeAspect="1" noChangeArrowheads="1"/>
          </p:cNvPicPr>
          <p:nvPr userDrawn="1"/>
        </p:nvPicPr>
        <p:blipFill>
          <a:blip r:embed="rId2"/>
          <a:srcRect/>
          <a:stretch>
            <a:fillRect/>
          </a:stretch>
        </p:blipFill>
        <p:spPr bwMode="auto">
          <a:xfrm>
            <a:off x="609600" y="447675"/>
            <a:ext cx="1371600" cy="1035050"/>
          </a:xfrm>
          <a:prstGeom prst="rect">
            <a:avLst/>
          </a:prstGeom>
          <a:noFill/>
          <a:ln w="9525">
            <a:noFill/>
            <a:miter lim="800000"/>
            <a:headEnd/>
            <a:tailEnd/>
          </a:ln>
        </p:spPr>
      </p:pic>
      <p:sp>
        <p:nvSpPr>
          <p:cNvPr id="19" name="Title 18"/>
          <p:cNvSpPr>
            <a:spLocks noGrp="1"/>
          </p:cNvSpPr>
          <p:nvPr>
            <p:ph type="title"/>
          </p:nvPr>
        </p:nvSpPr>
        <p:spPr>
          <a:xfrm>
            <a:off x="0" y="2133600"/>
            <a:ext cx="9144000" cy="2667000"/>
          </a:xfrm>
        </p:spPr>
        <p:txBody>
          <a:bodyPr>
            <a:normAutofit/>
          </a:bodyPr>
          <a:lstStyle>
            <a:lvl1pPr algn="ctr">
              <a:defRPr sz="3800" baseline="0">
                <a:latin typeface="Helvetica" pitchFamily="34" charset="0"/>
              </a:defRPr>
            </a:lvl1pPr>
          </a:lstStyle>
          <a:p>
            <a:r>
              <a:rPr lang="en-US" smtClean="0"/>
              <a:t>Click to edit Master title style</a:t>
            </a:r>
            <a:endParaRPr lang="en-US" dirty="0"/>
          </a:p>
        </p:txBody>
      </p:sp>
      <p:sp>
        <p:nvSpPr>
          <p:cNvPr id="10" name="Text Placeholder 9"/>
          <p:cNvSpPr>
            <a:spLocks noGrp="1"/>
          </p:cNvSpPr>
          <p:nvPr>
            <p:ph type="body" sz="quarter" idx="10"/>
          </p:nvPr>
        </p:nvSpPr>
        <p:spPr>
          <a:xfrm>
            <a:off x="2819400" y="457200"/>
            <a:ext cx="6019800" cy="1066800"/>
          </a:xfrm>
        </p:spPr>
        <p:txBody>
          <a:bodyPr anchor="ctr">
            <a:noAutofit/>
          </a:bodyPr>
          <a:lstStyle>
            <a:lvl1pPr>
              <a:buFontTx/>
              <a:buNone/>
              <a:defRPr sz="14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1" hasCustomPrompt="1"/>
          </p:nvPr>
        </p:nvSpPr>
        <p:spPr>
          <a:xfrm>
            <a:off x="5181600" y="6019800"/>
            <a:ext cx="3505200" cy="457200"/>
          </a:xfrm>
        </p:spPr>
        <p:txBody>
          <a:bodyPr>
            <a:noAutofit/>
          </a:bodyPr>
          <a:lstStyle>
            <a:lvl1pPr algn="r">
              <a:buFontTx/>
              <a:buNone/>
              <a:defRPr sz="1800"/>
            </a:lvl1pPr>
          </a:lstStyle>
          <a:p>
            <a:r>
              <a:rPr lang="en-US" dirty="0" smtClean="0"/>
              <a:t>September 2009</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5"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6" name="TextBox 5"/>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a:t>
            </a:r>
            <a:endParaRPr lang="en-US" sz="1600" dirty="0">
              <a:solidFill>
                <a:schemeClr val="bg1"/>
              </a:solidFill>
              <a:latin typeface="Helvetica" pitchFamily="34" charset="0"/>
            </a:endParaRPr>
          </a:p>
        </p:txBody>
      </p:sp>
      <p:sp>
        <p:nvSpPr>
          <p:cNvPr id="13" name="Title 12"/>
          <p:cNvSpPr>
            <a:spLocks noGrp="1"/>
          </p:cNvSpPr>
          <p:nvPr>
            <p:ph type="title"/>
          </p:nvPr>
        </p:nvSpPr>
        <p:spPr>
          <a:xfrm>
            <a:off x="0" y="0"/>
            <a:ext cx="9144000" cy="1285860"/>
          </a:xfrm>
        </p:spPr>
        <p:txBody>
          <a:bodyPr/>
          <a:lstStyle>
            <a:lvl1pPr>
              <a:defRPr sz="3200">
                <a:latin typeface="Helvetica" pitchFamily="34" charset="0"/>
              </a:defRPr>
            </a:lvl1pPr>
          </a:lstStyle>
          <a:p>
            <a:r>
              <a:rPr lang="en-US" dirty="0" smtClean="0"/>
              <a:t>Click to edit Master title style</a:t>
            </a:r>
            <a:endParaRPr lang="en-US" dirty="0"/>
          </a:p>
        </p:txBody>
      </p:sp>
      <p:sp>
        <p:nvSpPr>
          <p:cNvPr id="11" name="Content Placeholder 7"/>
          <p:cNvSpPr>
            <a:spLocks noGrp="1"/>
          </p:cNvSpPr>
          <p:nvPr>
            <p:ph sz="quarter" idx="1"/>
          </p:nvPr>
        </p:nvSpPr>
        <p:spPr>
          <a:xfrm>
            <a:off x="0" y="1524000"/>
            <a:ext cx="9144000" cy="4976834"/>
          </a:xfrm>
        </p:spPr>
        <p:txBody>
          <a:bodyPr/>
          <a:lstStyle>
            <a:lvl1pPr>
              <a:buFont typeface="Courier New" pitchFamily="49" charset="0"/>
              <a:buChar char="o"/>
              <a:defRPr>
                <a:latin typeface="Arial" pitchFamily="34" charset="0"/>
                <a:cs typeface="Arial" pitchFamily="34" charset="0"/>
              </a:defRPr>
            </a:lvl1pPr>
            <a:lvl2pPr>
              <a:buFont typeface="Wingdings" pitchFamily="2" charset="2"/>
              <a:buChar char="§"/>
              <a:defRPr sz="2300">
                <a:latin typeface="Arial" pitchFamily="34" charset="0"/>
                <a:cs typeface="Arial" pitchFamily="34" charset="0"/>
              </a:defRPr>
            </a:lvl2pPr>
            <a:lvl3pPr>
              <a:buFont typeface="Courier New" pitchFamily="49" charset="0"/>
              <a:buChar char="o"/>
              <a:defRPr sz="2200">
                <a:latin typeface="Arial" pitchFamily="34" charset="0"/>
                <a:cs typeface="Arial"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3DFB7225-44B9-4496-9E91-E6B2A3B0794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6"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7" name="TextBox 6"/>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       SYNASC 29 September 2009</a:t>
            </a:r>
            <a:endParaRPr lang="en-US" sz="1600" dirty="0">
              <a:solidFill>
                <a:schemeClr val="bg1"/>
              </a:solidFill>
              <a:latin typeface="Helvetica" pitchFamily="34" charset="0"/>
            </a:endParaRPr>
          </a:p>
        </p:txBody>
      </p:sp>
      <p:sp>
        <p:nvSpPr>
          <p:cNvPr id="13" name="Title 12"/>
          <p:cNvSpPr>
            <a:spLocks noGrp="1"/>
          </p:cNvSpPr>
          <p:nvPr>
            <p:ph type="title"/>
          </p:nvPr>
        </p:nvSpPr>
        <p:spPr/>
        <p:txBody>
          <a:bodyPr/>
          <a:lstStyle>
            <a:lvl1pPr>
              <a:defRPr>
                <a:latin typeface="Helvetica" pitchFamily="34" charset="0"/>
              </a:defRPr>
            </a:lvl1pPr>
          </a:lstStyle>
          <a:p>
            <a:r>
              <a:rPr lang="en-US" dirty="0" smtClean="0"/>
              <a:t>Click to edit Master title style</a:t>
            </a:r>
            <a:endParaRPr lang="en-US" dirty="0"/>
          </a:p>
        </p:txBody>
      </p:sp>
      <p:sp>
        <p:nvSpPr>
          <p:cNvPr id="8" name="Content Placeholder 8"/>
          <p:cNvSpPr>
            <a:spLocks noGrp="1"/>
          </p:cNvSpPr>
          <p:nvPr>
            <p:ph sz="quarter" idx="1"/>
          </p:nvPr>
        </p:nvSpPr>
        <p:spPr>
          <a:xfrm>
            <a:off x="609600" y="1589567"/>
            <a:ext cx="3886200" cy="4572000"/>
          </a:xfrm>
        </p:spPr>
        <p:txBody>
          <a:bodyPr/>
          <a:lstStyle>
            <a:lvl1pPr>
              <a:buFont typeface="Courier New" pitchFamily="49" charset="0"/>
              <a:buChar char="o"/>
              <a:defRPr>
                <a:latin typeface="Helvetica" pitchFamily="34" charset="0"/>
              </a:defRPr>
            </a:lvl1pPr>
            <a:lvl2pPr>
              <a:buFont typeface="Helvetica" pitchFamily="34" charset="0"/>
              <a:buChar char="–"/>
              <a:defRPr>
                <a:latin typeface="Helvetica" pitchFamily="34" charset="0"/>
              </a:defRPr>
            </a:lvl2pPr>
            <a:lvl3pPr>
              <a:buFont typeface="Courier New" pitchFamily="49" charset="0"/>
              <a:buChar char="o"/>
              <a:defRPr>
                <a:latin typeface="Helvetica"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2"/>
          </p:nvPr>
        </p:nvSpPr>
        <p:spPr>
          <a:xfrm>
            <a:off x="4844901" y="1589567"/>
            <a:ext cx="3886200" cy="4572000"/>
          </a:xfrm>
        </p:spPr>
        <p:txBody>
          <a:bodyPr/>
          <a:lstStyle>
            <a:lvl1pPr>
              <a:buFont typeface="Courier New" pitchFamily="49" charset="0"/>
              <a:buChar char="o"/>
              <a:defRPr>
                <a:latin typeface="Helvetica" pitchFamily="34" charset="0"/>
              </a:defRPr>
            </a:lvl1pPr>
            <a:lvl2pPr>
              <a:buFont typeface="Helvetica" pitchFamily="34" charset="0"/>
              <a:buChar char="–"/>
              <a:defRPr>
                <a:latin typeface="Helvetica" pitchFamily="34" charset="0"/>
              </a:defRPr>
            </a:lvl2pPr>
            <a:lvl3pPr>
              <a:buFont typeface="Courier New" pitchFamily="49" charset="0"/>
              <a:buChar char="o"/>
              <a:defRPr>
                <a:latin typeface="Helvetica" pitchFamily="34" charset="0"/>
              </a:defRPr>
            </a:lvl3pPr>
            <a:lvl4pPr>
              <a:buFont typeface="Helvetica" pitchFamily="34" charset="0"/>
              <a:buChar char="–"/>
              <a:defRPr>
                <a:latin typeface="Helvetica" pitchFamily="34" charset="0"/>
              </a:defRPr>
            </a:lvl4pPr>
            <a:lvl5pPr>
              <a:buFont typeface="Courier New" pitchFamily="49" charset="0"/>
              <a:buChar char="o"/>
              <a:defRPr>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42F5EB75-4367-4022-B8A7-088A19304DC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0"/>
          <p:cNvPicPr>
            <a:picLocks noChangeAspect="1" noChangeArrowheads="1"/>
          </p:cNvPicPr>
          <p:nvPr userDrawn="1"/>
        </p:nvPicPr>
        <p:blipFill>
          <a:blip r:embed="rId2"/>
          <a:srcRect/>
          <a:stretch>
            <a:fillRect/>
          </a:stretch>
        </p:blipFill>
        <p:spPr bwMode="auto">
          <a:xfrm>
            <a:off x="4763" y="6496050"/>
            <a:ext cx="9132887" cy="333375"/>
          </a:xfrm>
          <a:prstGeom prst="rect">
            <a:avLst/>
          </a:prstGeom>
          <a:noFill/>
          <a:ln w="9525">
            <a:noFill/>
            <a:miter lim="800000"/>
            <a:headEnd/>
            <a:tailEnd/>
          </a:ln>
        </p:spPr>
      </p:pic>
      <p:pic>
        <p:nvPicPr>
          <p:cNvPr id="4" name="Picture 14"/>
          <p:cNvPicPr>
            <a:picLocks noChangeAspect="1" noChangeArrowheads="1"/>
          </p:cNvPicPr>
          <p:nvPr userDrawn="1"/>
        </p:nvPicPr>
        <p:blipFill>
          <a:blip r:embed="rId3"/>
          <a:srcRect/>
          <a:stretch>
            <a:fillRect/>
          </a:stretch>
        </p:blipFill>
        <p:spPr bwMode="auto">
          <a:xfrm>
            <a:off x="19050" y="6477000"/>
            <a:ext cx="466725" cy="352425"/>
          </a:xfrm>
          <a:prstGeom prst="rect">
            <a:avLst/>
          </a:prstGeom>
          <a:noFill/>
          <a:ln w="9525">
            <a:noFill/>
            <a:miter lim="800000"/>
            <a:headEnd/>
            <a:tailEnd/>
          </a:ln>
        </p:spPr>
      </p:pic>
      <p:sp>
        <p:nvSpPr>
          <p:cNvPr id="5" name="TextBox 4"/>
          <p:cNvSpPr txBox="1"/>
          <p:nvPr userDrawn="1"/>
        </p:nvSpPr>
        <p:spPr>
          <a:xfrm>
            <a:off x="533400" y="6500813"/>
            <a:ext cx="7924800" cy="338554"/>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a:t>
            </a:r>
            <a:r>
              <a:rPr lang="en-US" sz="1600" dirty="0" smtClean="0">
                <a:solidFill>
                  <a:schemeClr val="bg1"/>
                </a:solidFill>
                <a:latin typeface="Helvetica" pitchFamily="34" charset="0"/>
              </a:rPr>
              <a:t>Laboratory         SYNASC 29 September 2009 </a:t>
            </a:r>
            <a:endParaRPr lang="en-US" sz="1600" dirty="0">
              <a:solidFill>
                <a:schemeClr val="bg1"/>
              </a:solidFill>
              <a:latin typeface="Helvetica" pitchFamily="34" charset="0"/>
            </a:endParaRPr>
          </a:p>
        </p:txBody>
      </p:sp>
      <p:sp>
        <p:nvSpPr>
          <p:cNvPr id="13" name="Title 12"/>
          <p:cNvSpPr>
            <a:spLocks noGrp="1"/>
          </p:cNvSpPr>
          <p:nvPr>
            <p:ph type="title"/>
          </p:nvPr>
        </p:nvSpPr>
        <p:spPr/>
        <p:txBody>
          <a:bodyPr/>
          <a:lstStyle>
            <a:lvl1pPr>
              <a:defRPr>
                <a:latin typeface="Helvetica" pitchFamily="34" charset="0"/>
              </a:defRPr>
            </a:lvl1pPr>
          </a:lstStyle>
          <a:p>
            <a:r>
              <a:rPr lang="en-US" dirty="0" smtClean="0"/>
              <a:t>Click to edit Master title style</a:t>
            </a:r>
            <a:endParaRPr lang="en-US" dirty="0"/>
          </a:p>
        </p:txBody>
      </p:sp>
      <p:sp>
        <p:nvSpPr>
          <p:cNvPr id="6" name="Slide Number Placeholder 14"/>
          <p:cNvSpPr>
            <a:spLocks noGrp="1"/>
          </p:cNvSpPr>
          <p:nvPr>
            <p:ph type="sldNum" sz="quarter" idx="10"/>
          </p:nvPr>
        </p:nvSpPr>
        <p:spPr>
          <a:xfrm>
            <a:off x="8610600" y="6553200"/>
            <a:ext cx="457200" cy="228600"/>
          </a:xfrm>
          <a:prstGeom prst="rect">
            <a:avLst/>
          </a:prstGeom>
        </p:spPr>
        <p:txBody>
          <a:bodyPr>
            <a:noAutofit/>
          </a:bodyPr>
          <a:lstStyle>
            <a:lvl1pPr algn="ctr" fontAlgn="auto">
              <a:spcBef>
                <a:spcPts val="0"/>
              </a:spcBef>
              <a:spcAft>
                <a:spcPts val="0"/>
              </a:spcAft>
              <a:defRPr sz="1200" b="0">
                <a:solidFill>
                  <a:schemeClr val="bg1"/>
                </a:solidFill>
                <a:latin typeface="Helvetica" pitchFamily="34" charset="0"/>
                <a:cs typeface="Arial" pitchFamily="34" charset="0"/>
              </a:defRPr>
            </a:lvl1pPr>
          </a:lstStyle>
          <a:p>
            <a:pPr>
              <a:defRPr/>
            </a:pPr>
            <a:fld id="{66E77A8A-9D66-4A54-8FBD-F74F21685A3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1" name="Picture 2"/>
          <p:cNvPicPr>
            <a:picLocks noChangeAspect="1" noChangeArrowheads="1"/>
          </p:cNvPicPr>
          <p:nvPr userDrawn="1"/>
        </p:nvPicPr>
        <p:blipFill>
          <a:blip r:embed="rId6"/>
          <a:srcRect/>
          <a:stretch>
            <a:fillRect/>
          </a:stretch>
        </p:blipFill>
        <p:spPr bwMode="auto">
          <a:xfrm>
            <a:off x="4763" y="6496050"/>
            <a:ext cx="9132887" cy="333375"/>
          </a:xfrm>
          <a:prstGeom prst="rect">
            <a:avLst/>
          </a:prstGeom>
          <a:noFill/>
          <a:ln w="9525">
            <a:noFill/>
            <a:miter lim="800000"/>
            <a:headEnd/>
            <a:tailEnd/>
          </a:ln>
        </p:spPr>
      </p:pic>
      <p:pic>
        <p:nvPicPr>
          <p:cNvPr id="1032" name="Picture 14"/>
          <p:cNvPicPr>
            <a:picLocks noChangeAspect="1" noChangeArrowheads="1"/>
          </p:cNvPicPr>
          <p:nvPr userDrawn="1"/>
        </p:nvPicPr>
        <p:blipFill>
          <a:blip r:embed="rId7"/>
          <a:srcRect/>
          <a:stretch>
            <a:fillRect/>
          </a:stretch>
        </p:blipFill>
        <p:spPr bwMode="auto">
          <a:xfrm>
            <a:off x="19050" y="6477000"/>
            <a:ext cx="466725" cy="352425"/>
          </a:xfrm>
          <a:prstGeom prst="rect">
            <a:avLst/>
          </a:prstGeom>
          <a:noFill/>
          <a:ln w="9525">
            <a:noFill/>
            <a:miter lim="800000"/>
            <a:headEnd/>
            <a:tailEnd/>
          </a:ln>
        </p:spPr>
      </p:pic>
      <p:sp>
        <p:nvSpPr>
          <p:cNvPr id="12" name="TextBox 11"/>
          <p:cNvSpPr txBox="1"/>
          <p:nvPr userDrawn="1"/>
        </p:nvSpPr>
        <p:spPr>
          <a:xfrm>
            <a:off x="533400" y="6500813"/>
            <a:ext cx="7924800" cy="338137"/>
          </a:xfrm>
          <a:prstGeom prst="rect">
            <a:avLst/>
          </a:prstGeom>
          <a:noFill/>
        </p:spPr>
        <p:txBody>
          <a:bodyPr>
            <a:spAutoFit/>
          </a:bodyPr>
          <a:lstStyle/>
          <a:p>
            <a:pPr fontAlgn="auto">
              <a:spcBef>
                <a:spcPts val="0"/>
              </a:spcBef>
              <a:spcAft>
                <a:spcPts val="0"/>
              </a:spcAft>
              <a:defRPr/>
            </a:pPr>
            <a:r>
              <a:rPr lang="en-US" sz="1600" dirty="0">
                <a:solidFill>
                  <a:schemeClr val="bg1"/>
                </a:solidFill>
                <a:latin typeface="Helvetica" pitchFamily="34" charset="0"/>
              </a:rPr>
              <a:t>DSRL – Distributed Systems Research Laboratory</a:t>
            </a:r>
          </a:p>
        </p:txBody>
      </p:sp>
      <p:sp>
        <p:nvSpPr>
          <p:cNvPr id="15" name="Slide Number Placeholder 14"/>
          <p:cNvSpPr txBox="1">
            <a:spLocks/>
          </p:cNvSpPr>
          <p:nvPr userDrawn="1"/>
        </p:nvSpPr>
        <p:spPr>
          <a:xfrm>
            <a:off x="8610600" y="6553200"/>
            <a:ext cx="457200" cy="228600"/>
          </a:xfrm>
          <a:prstGeom prst="rect">
            <a:avLst/>
          </a:prstGeom>
        </p:spPr>
        <p:txBody>
          <a:bodyPr/>
          <a:lstStyle>
            <a:lvl1pPr>
              <a:defRPr sz="1200" b="0">
                <a:latin typeface="Helvetica" pitchFamily="34" charset="0"/>
                <a:cs typeface="Arial" pitchFamily="34" charset="0"/>
              </a:defRPr>
            </a:lvl1pPr>
          </a:lstStyle>
          <a:p>
            <a:pPr algn="ctr" fontAlgn="auto">
              <a:spcBef>
                <a:spcPts val="0"/>
              </a:spcBef>
              <a:spcAft>
                <a:spcPts val="0"/>
              </a:spcAft>
              <a:defRPr/>
            </a:pPr>
            <a:fld id="{CD6D766A-9668-497A-87AC-014479035579}" type="slidenum">
              <a:rPr lang="en-US" smtClean="0">
                <a:solidFill>
                  <a:schemeClr val="bg1"/>
                </a:solidFill>
              </a:rPr>
              <a:pPr algn="ctr" fontAlgn="auto">
                <a:spcBef>
                  <a:spcPts val="0"/>
                </a:spcBef>
                <a:spcAft>
                  <a:spcPts val="0"/>
                </a:spcAft>
                <a:defRPr/>
              </a:pPr>
              <a:t>‹#›</a:t>
            </a:fld>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Lst>
  <p:hf hdr="0" ftr="0" dt="0"/>
  <p:txStyles>
    <p:titleStyle>
      <a:lvl1pPr algn="l" rtl="0" eaLnBrk="0" fontAlgn="base" hangingPunct="0">
        <a:spcBef>
          <a:spcPct val="0"/>
        </a:spcBef>
        <a:spcAft>
          <a:spcPct val="0"/>
        </a:spcAft>
        <a:defRPr sz="4400" kern="1200">
          <a:solidFill>
            <a:schemeClr val="tx2"/>
          </a:solidFill>
          <a:latin typeface="Helvetica" pitchFamily="34" charset="0"/>
          <a:ea typeface="+mj-ea"/>
          <a:cs typeface="+mj-cs"/>
        </a:defRPr>
      </a:lvl1pPr>
      <a:lvl2pPr algn="l" rtl="0" eaLnBrk="0" fontAlgn="base" hangingPunct="0">
        <a:spcBef>
          <a:spcPct val="0"/>
        </a:spcBef>
        <a:spcAft>
          <a:spcPct val="0"/>
        </a:spcAft>
        <a:defRPr sz="4400">
          <a:solidFill>
            <a:schemeClr val="tx2"/>
          </a:solidFill>
          <a:latin typeface="Helvetica" pitchFamily="34" charset="0"/>
        </a:defRPr>
      </a:lvl2pPr>
      <a:lvl3pPr algn="l" rtl="0" eaLnBrk="0" fontAlgn="base" hangingPunct="0">
        <a:spcBef>
          <a:spcPct val="0"/>
        </a:spcBef>
        <a:spcAft>
          <a:spcPct val="0"/>
        </a:spcAft>
        <a:defRPr sz="4400">
          <a:solidFill>
            <a:schemeClr val="tx2"/>
          </a:solidFill>
          <a:latin typeface="Helvetica" pitchFamily="34" charset="0"/>
        </a:defRPr>
      </a:lvl3pPr>
      <a:lvl4pPr algn="l" rtl="0" eaLnBrk="0" fontAlgn="base" hangingPunct="0">
        <a:spcBef>
          <a:spcPct val="0"/>
        </a:spcBef>
        <a:spcAft>
          <a:spcPct val="0"/>
        </a:spcAft>
        <a:defRPr sz="4400">
          <a:solidFill>
            <a:schemeClr val="tx2"/>
          </a:solidFill>
          <a:latin typeface="Helvetica" pitchFamily="34" charset="0"/>
        </a:defRPr>
      </a:lvl4pPr>
      <a:lvl5pPr algn="l" rtl="0" eaLnBrk="0" fontAlgn="base" hangingPunct="0">
        <a:spcBef>
          <a:spcPct val="0"/>
        </a:spcBef>
        <a:spcAft>
          <a:spcPct val="0"/>
        </a:spcAft>
        <a:defRPr sz="4400">
          <a:solidFill>
            <a:schemeClr val="tx2"/>
          </a:solidFill>
          <a:latin typeface="Helvetica" pitchFamily="34" charset="0"/>
        </a:defRPr>
      </a:lvl5pPr>
      <a:lvl6pPr marL="457200" algn="l" rtl="0" fontAlgn="base">
        <a:spcBef>
          <a:spcPct val="0"/>
        </a:spcBef>
        <a:spcAft>
          <a:spcPct val="0"/>
        </a:spcAft>
        <a:defRPr sz="4400">
          <a:solidFill>
            <a:schemeClr val="tx2"/>
          </a:solidFill>
          <a:latin typeface="Helvetica" pitchFamily="34" charset="0"/>
        </a:defRPr>
      </a:lvl6pPr>
      <a:lvl7pPr marL="914400" algn="l" rtl="0" fontAlgn="base">
        <a:spcBef>
          <a:spcPct val="0"/>
        </a:spcBef>
        <a:spcAft>
          <a:spcPct val="0"/>
        </a:spcAft>
        <a:defRPr sz="4400">
          <a:solidFill>
            <a:schemeClr val="tx2"/>
          </a:solidFill>
          <a:latin typeface="Helvetica" pitchFamily="34" charset="0"/>
        </a:defRPr>
      </a:lvl7pPr>
      <a:lvl8pPr marL="1371600" algn="l" rtl="0" fontAlgn="base">
        <a:spcBef>
          <a:spcPct val="0"/>
        </a:spcBef>
        <a:spcAft>
          <a:spcPct val="0"/>
        </a:spcAft>
        <a:defRPr sz="4400">
          <a:solidFill>
            <a:schemeClr val="tx2"/>
          </a:solidFill>
          <a:latin typeface="Helvetica" pitchFamily="34" charset="0"/>
        </a:defRPr>
      </a:lvl8pPr>
      <a:lvl9pPr marL="1828800" algn="l" rtl="0" fontAlgn="base">
        <a:spcBef>
          <a:spcPct val="0"/>
        </a:spcBef>
        <a:spcAft>
          <a:spcPct val="0"/>
        </a:spcAft>
        <a:defRPr sz="4400">
          <a:solidFill>
            <a:schemeClr val="tx2"/>
          </a:solidFill>
          <a:latin typeface="Helvetica" pitchFamily="34" charset="0"/>
        </a:defRPr>
      </a:lvl9pPr>
    </p:titleStyle>
    <p:body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Helvetica" pitchFamily="34" charset="0"/>
          <a:ea typeface="+mn-ea"/>
          <a:cs typeface="+mn-cs"/>
        </a:defRPr>
      </a:lvl1pPr>
      <a:lvl2pPr marL="639763" indent="-273050" algn="l" rtl="0" eaLnBrk="0" fontAlgn="base" hangingPunct="0">
        <a:spcBef>
          <a:spcPts val="550"/>
        </a:spcBef>
        <a:spcAft>
          <a:spcPct val="0"/>
        </a:spcAft>
        <a:buClr>
          <a:schemeClr val="accent1"/>
        </a:buClr>
        <a:buSzPct val="70000"/>
        <a:buFont typeface="Courier New" pitchFamily="49" charset="0"/>
        <a:buChar char="o"/>
        <a:defRPr sz="2600" kern="1200">
          <a:solidFill>
            <a:schemeClr val="tx1"/>
          </a:solidFill>
          <a:latin typeface="Helvetica" pitchFamily="34" charset="0"/>
          <a:ea typeface="+mn-ea"/>
          <a:cs typeface="+mn-cs"/>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300" kern="1200">
          <a:solidFill>
            <a:schemeClr val="tx1"/>
          </a:solidFill>
          <a:latin typeface="Helvetica" pitchFamily="34" charset="0"/>
          <a:ea typeface="+mn-ea"/>
          <a:cs typeface="+mn-cs"/>
        </a:defRPr>
      </a:lvl3pPr>
      <a:lvl4pPr marL="1371600" indent="-228600" algn="l" rtl="0" eaLnBrk="0" fontAlgn="base" hangingPunct="0">
        <a:spcBef>
          <a:spcPts val="400"/>
        </a:spcBef>
        <a:spcAft>
          <a:spcPct val="0"/>
        </a:spcAft>
        <a:buClr>
          <a:srgbClr val="A5AB81"/>
        </a:buClr>
        <a:buSzPct val="75000"/>
        <a:buFont typeface="Courier New" pitchFamily="49" charset="0"/>
        <a:buChar char="o"/>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2209800"/>
            <a:ext cx="9144000" cy="2590800"/>
          </a:xfrm>
        </p:spPr>
        <p:txBody>
          <a:bodyPr>
            <a:normAutofit fontScale="90000"/>
          </a:bodyPr>
          <a:lstStyle/>
          <a:p>
            <a:pPr eaLnBrk="1" hangingPunct="1">
              <a:defRPr/>
            </a:pPr>
            <a:r>
              <a:rPr lang="en-US" sz="2800" b="1" dirty="0" smtClean="0">
                <a:latin typeface="Arial" charset="0"/>
                <a:cs typeface="Arial" charset="0"/>
              </a:rPr>
              <a:t/>
            </a:r>
            <a:br>
              <a:rPr lang="en-US" sz="2800" b="1" dirty="0" smtClean="0">
                <a:latin typeface="Arial" charset="0"/>
                <a:cs typeface="Arial" charset="0"/>
              </a:rPr>
            </a:br>
            <a:r>
              <a:rPr lang="en-US" sz="3100" b="1" dirty="0" smtClean="0">
                <a:latin typeface="Helvetica"/>
                <a:cs typeface="Arial" charset="0"/>
              </a:rPr>
              <a:t/>
            </a:r>
            <a:br>
              <a:rPr lang="en-US" sz="3100" b="1" dirty="0" smtClean="0">
                <a:latin typeface="Helvetica"/>
                <a:cs typeface="Arial" charset="0"/>
              </a:rPr>
            </a:br>
            <a:r>
              <a:rPr lang="en-US" sz="3100" b="1" dirty="0" smtClean="0">
                <a:latin typeface="Helvetica"/>
                <a:cs typeface="Arial" charset="0"/>
              </a:rPr>
              <a:t>Bio-Inspired Hybrid Technique for Generating Food Menu Recommendations Using Cuckoo Search Optimization</a:t>
            </a:r>
            <a:r>
              <a:rPr lang="ro-RO" sz="3100" b="1" dirty="0" smtClean="0">
                <a:latin typeface="Helvetica"/>
                <a:cs typeface="Arial" charset="0"/>
              </a:rPr>
              <a:t/>
            </a:r>
            <a:br>
              <a:rPr lang="ro-RO" sz="3100" b="1" dirty="0" smtClean="0">
                <a:latin typeface="Helvetica"/>
                <a:cs typeface="Arial" charset="0"/>
              </a:rPr>
            </a:br>
            <a:r>
              <a:rPr lang="en-US" sz="3600" b="1" dirty="0" smtClean="0">
                <a:solidFill>
                  <a:schemeClr val="tx1"/>
                </a:solidFill>
                <a:effectLst>
                  <a:outerShdw blurRad="38100" dist="38100" dir="2700000" algn="tl">
                    <a:srgbClr val="000000">
                      <a:alpha val="43137"/>
                    </a:srgbClr>
                  </a:outerShdw>
                </a:effectLst>
              </a:rPr>
              <a:t/>
            </a:r>
            <a:br>
              <a:rPr lang="en-US" sz="3600" b="1" dirty="0" smtClean="0">
                <a:solidFill>
                  <a:schemeClr val="tx1"/>
                </a:solidFill>
                <a:effectLst>
                  <a:outerShdw blurRad="38100" dist="38100" dir="2700000" algn="tl">
                    <a:srgbClr val="000000">
                      <a:alpha val="43137"/>
                    </a:srgbClr>
                  </a:outerShdw>
                </a:effectLst>
              </a:rPr>
            </a:br>
            <a:r>
              <a:rPr lang="ro-RO" sz="3600" b="1" dirty="0" smtClean="0">
                <a:solidFill>
                  <a:schemeClr val="tx1"/>
                </a:solidFill>
                <a:effectLst>
                  <a:outerShdw blurRad="38100" dist="38100" dir="2700000" algn="tl">
                    <a:srgbClr val="000000">
                      <a:alpha val="43137"/>
                    </a:srgbClr>
                  </a:outerShdw>
                </a:effectLst>
              </a:rPr>
              <a:t/>
            </a:r>
            <a:br>
              <a:rPr lang="ro-RO" sz="3600" b="1" dirty="0" smtClean="0">
                <a:solidFill>
                  <a:schemeClr val="tx1"/>
                </a:solidFill>
                <a:effectLst>
                  <a:outerShdw blurRad="38100" dist="38100" dir="2700000" algn="tl">
                    <a:srgbClr val="000000">
                      <a:alpha val="43137"/>
                    </a:srgbClr>
                  </a:outerShdw>
                </a:effectLst>
              </a:rPr>
            </a:br>
            <a:r>
              <a:rPr lang="en-US" sz="2500" dirty="0" smtClean="0">
                <a:latin typeface="Arial" charset="0"/>
                <a:cs typeface="Arial" charset="0"/>
              </a:rPr>
              <a:t/>
            </a:r>
            <a:br>
              <a:rPr lang="en-US" sz="2500" dirty="0" smtClean="0">
                <a:latin typeface="Arial" charset="0"/>
                <a:cs typeface="Arial" charset="0"/>
              </a:rPr>
            </a:br>
            <a:endParaRPr lang="en-US" sz="2500" dirty="0" smtClean="0">
              <a:latin typeface="Arial" charset="0"/>
              <a:cs typeface="Arial" charset="0"/>
            </a:endParaRPr>
          </a:p>
        </p:txBody>
      </p:sp>
      <p:sp>
        <p:nvSpPr>
          <p:cNvPr id="6147" name="Text Placeholder 2"/>
          <p:cNvSpPr>
            <a:spLocks noGrp="1"/>
          </p:cNvSpPr>
          <p:nvPr>
            <p:ph type="body" sz="quarter" idx="10"/>
          </p:nvPr>
        </p:nvSpPr>
        <p:spPr>
          <a:xfrm>
            <a:off x="2667000" y="381000"/>
            <a:ext cx="6019800" cy="1066800"/>
          </a:xfrm>
        </p:spPr>
        <p:txBody>
          <a:bodyPr/>
          <a:lstStyle/>
          <a:p>
            <a:pPr eaLnBrk="1" hangingPunct="1"/>
            <a:r>
              <a:rPr lang="en-US" sz="1800" b="1" dirty="0" smtClean="0"/>
              <a:t>Technical University of Cluj-Napoca</a:t>
            </a:r>
            <a:endParaRPr lang="ro-RO" sz="1800" b="1" dirty="0" smtClean="0"/>
          </a:p>
          <a:p>
            <a:pPr eaLnBrk="1" hangingPunct="1"/>
            <a:r>
              <a:rPr lang="en-US" sz="1800" b="1" dirty="0" smtClean="0"/>
              <a:t>Computer Science Department</a:t>
            </a:r>
          </a:p>
        </p:txBody>
      </p:sp>
      <p:sp>
        <p:nvSpPr>
          <p:cNvPr id="6148" name="Text Placeholder 3"/>
          <p:cNvSpPr>
            <a:spLocks noGrp="1"/>
          </p:cNvSpPr>
          <p:nvPr>
            <p:ph type="body" sz="quarter" idx="11"/>
          </p:nvPr>
        </p:nvSpPr>
        <p:spPr>
          <a:xfrm>
            <a:off x="4419600" y="6248400"/>
            <a:ext cx="4419600" cy="457200"/>
          </a:xfrm>
        </p:spPr>
        <p:txBody>
          <a:bodyPr/>
          <a:lstStyle/>
          <a:p>
            <a:pPr marL="0" indent="0" eaLnBrk="1" hangingPunct="1"/>
            <a:r>
              <a:rPr lang="en-US" b="1" i="1" dirty="0" smtClean="0">
                <a:solidFill>
                  <a:schemeClr val="bg2">
                    <a:lumMod val="25000"/>
                  </a:schemeClr>
                </a:solidFill>
              </a:rPr>
              <a:t>July 2015</a:t>
            </a:r>
          </a:p>
        </p:txBody>
      </p:sp>
      <p:sp>
        <p:nvSpPr>
          <p:cNvPr id="5" name="Title 1"/>
          <p:cNvSpPr txBox="1">
            <a:spLocks/>
          </p:cNvSpPr>
          <p:nvPr/>
        </p:nvSpPr>
        <p:spPr bwMode="auto">
          <a:xfrm>
            <a:off x="0" y="5029200"/>
            <a:ext cx="72390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a:defRPr/>
            </a:pPr>
            <a:r>
              <a:rPr kumimoji="0" lang="en-US" sz="2100" b="1" i="0" u="none" strike="noStrike" kern="1200" cap="none" spc="0" normalizeH="0" baseline="0" noProof="0" dirty="0" smtClean="0">
                <a:ln>
                  <a:noFill/>
                </a:ln>
                <a:solidFill>
                  <a:schemeClr val="tx2"/>
                </a:solidFill>
                <a:effectLst/>
                <a:uLnTx/>
                <a:uFillTx/>
                <a:latin typeface="Arial" charset="0"/>
                <a:ea typeface="+mj-ea"/>
                <a:cs typeface="Arial" charset="0"/>
              </a:rPr>
              <a:t/>
            </a:r>
            <a:br>
              <a:rPr kumimoji="0" lang="en-US" sz="2100" b="1" i="0" u="none" strike="noStrike" kern="1200" cap="none" spc="0" normalizeH="0" baseline="0" noProof="0" dirty="0" smtClean="0">
                <a:ln>
                  <a:noFill/>
                </a:ln>
                <a:solidFill>
                  <a:schemeClr val="tx2"/>
                </a:solidFill>
                <a:effectLst/>
                <a:uLnTx/>
                <a:uFillTx/>
                <a:latin typeface="Arial" charset="0"/>
                <a:ea typeface="+mj-ea"/>
                <a:cs typeface="Arial" charset="0"/>
              </a:rPr>
            </a:br>
            <a:r>
              <a:rPr kumimoji="0" lang="en-US" sz="2100" b="1" i="0" u="none" strike="noStrike" kern="1200" cap="none" spc="0" normalizeH="0" baseline="0" noProof="0" dirty="0" smtClean="0">
                <a:ln>
                  <a:noFill/>
                </a:ln>
                <a:solidFill>
                  <a:schemeClr val="tx2"/>
                </a:solidFill>
                <a:effectLst/>
                <a:uLnTx/>
                <a:uFillTx/>
                <a:latin typeface="Arial" charset="0"/>
                <a:ea typeface="+mj-ea"/>
                <a:cs typeface="Arial" charset="0"/>
              </a:rPr>
              <a:t>Student</a:t>
            </a:r>
            <a:r>
              <a:rPr lang="ro-RO" sz="2100" b="1" dirty="0" smtClean="0">
                <a:solidFill>
                  <a:schemeClr val="tx2"/>
                </a:solidFill>
                <a:cs typeface="Arial" pitchFamily="34" charset="0"/>
              </a:rPr>
              <a:t>:		    </a:t>
            </a:r>
            <a:r>
              <a:rPr lang="en-US" sz="2100" b="1" dirty="0" err="1" smtClean="0">
                <a:solidFill>
                  <a:schemeClr val="tx2"/>
                </a:solidFill>
                <a:cs typeface="Arial" pitchFamily="34" charset="0"/>
              </a:rPr>
              <a:t>Akos</a:t>
            </a:r>
            <a:r>
              <a:rPr lang="en-US" sz="2100" b="1" dirty="0" smtClean="0">
                <a:solidFill>
                  <a:schemeClr val="tx2"/>
                </a:solidFill>
                <a:cs typeface="Arial" pitchFamily="34" charset="0"/>
              </a:rPr>
              <a:t>-Tiberiu Boros</a:t>
            </a:r>
            <a:r>
              <a:rPr kumimoji="0" lang="en-US" sz="2100" b="1" i="0" u="none" strike="noStrike" kern="1200" cap="none" spc="0" normalizeH="0" baseline="0" noProof="0" dirty="0" smtClean="0">
                <a:ln>
                  <a:noFill/>
                </a:ln>
                <a:solidFill>
                  <a:schemeClr val="tx2"/>
                </a:solidFill>
                <a:effectLst/>
                <a:uLnTx/>
                <a:uFillTx/>
                <a:latin typeface="Helvetica"/>
                <a:ea typeface="+mj-ea"/>
                <a:cs typeface="Arial" charset="0"/>
              </a:rPr>
              <a:t/>
            </a:r>
            <a:br>
              <a:rPr kumimoji="0" lang="en-US" sz="2100" b="1" i="0" u="none" strike="noStrike" kern="1200" cap="none" spc="0" normalizeH="0" baseline="0" noProof="0" dirty="0" smtClean="0">
                <a:ln>
                  <a:noFill/>
                </a:ln>
                <a:solidFill>
                  <a:schemeClr val="tx2"/>
                </a:solidFill>
                <a:effectLst/>
                <a:uLnTx/>
                <a:uFillTx/>
                <a:latin typeface="Helvetica"/>
                <a:ea typeface="+mj-ea"/>
                <a:cs typeface="Arial" charset="0"/>
              </a:rPr>
            </a:br>
            <a:r>
              <a:rPr kumimoji="0" lang="en-US" sz="2100" b="1" i="0" u="none" strike="noStrike" kern="1200" cap="none" spc="0" normalizeH="0" baseline="0" noProof="0" dirty="0" smtClean="0">
                <a:ln>
                  <a:noFill/>
                </a:ln>
                <a:solidFill>
                  <a:schemeClr val="tx2"/>
                </a:solidFill>
                <a:effectLst/>
                <a:uLnTx/>
                <a:uFillTx/>
                <a:latin typeface="Helvetica"/>
                <a:ea typeface="+mj-ea"/>
                <a:cs typeface="Arial" charset="0"/>
              </a:rPr>
              <a:t>Supervisor</a:t>
            </a:r>
            <a:r>
              <a:rPr kumimoji="0" lang="ro-RO" sz="2100" b="1" i="0" u="none" strike="noStrike" kern="1200" cap="none" spc="0" normalizeH="0" noProof="0" dirty="0" smtClean="0">
                <a:ln>
                  <a:noFill/>
                </a:ln>
                <a:solidFill>
                  <a:schemeClr val="tx2"/>
                </a:solidFill>
                <a:effectLst/>
                <a:uLnTx/>
                <a:uFillTx/>
                <a:ea typeface="+mj-ea"/>
                <a:cs typeface="Arial" pitchFamily="34" charset="0"/>
              </a:rPr>
              <a:t>:</a:t>
            </a:r>
            <a:r>
              <a:rPr kumimoji="0" lang="en-US" sz="2100" b="1" i="0" u="none" strike="noStrike" kern="1200" cap="none" spc="0" normalizeH="0" noProof="0" dirty="0" smtClean="0">
                <a:ln>
                  <a:noFill/>
                </a:ln>
                <a:solidFill>
                  <a:schemeClr val="tx2"/>
                </a:solidFill>
                <a:effectLst/>
                <a:uLnTx/>
                <a:uFillTx/>
                <a:ea typeface="+mj-ea"/>
                <a:cs typeface="Arial" pitchFamily="34" charset="0"/>
              </a:rPr>
              <a:t>		   </a:t>
            </a:r>
            <a:r>
              <a:rPr kumimoji="0" lang="ro-RO" sz="2100" b="1" i="0" u="none" strike="noStrike" kern="1200" cap="none" spc="0" normalizeH="0" noProof="0" dirty="0" smtClean="0">
                <a:ln>
                  <a:noFill/>
                </a:ln>
                <a:solidFill>
                  <a:schemeClr val="tx2"/>
                </a:solidFill>
                <a:effectLst/>
                <a:uLnTx/>
                <a:uFillTx/>
                <a:ea typeface="+mj-ea"/>
                <a:cs typeface="Arial" pitchFamily="34" charset="0"/>
              </a:rPr>
              <a:t> Prof. Dr. Ing. Ioan SALOMIE</a:t>
            </a:r>
          </a:p>
          <a:p>
            <a:pPr marL="0" marR="0" lvl="0" indent="0" defTabSz="914400" rtl="0" eaLnBrk="1" fontAlgn="base" latinLnBrk="0" hangingPunct="1">
              <a:lnSpc>
                <a:spcPct val="100000"/>
              </a:lnSpc>
              <a:spcBef>
                <a:spcPct val="0"/>
              </a:spcBef>
              <a:spcAft>
                <a:spcPct val="0"/>
              </a:spcAft>
              <a:buClrTx/>
              <a:buSzTx/>
              <a:buFontTx/>
              <a:buNone/>
              <a:tabLst/>
              <a:defRPr/>
            </a:pPr>
            <a:r>
              <a:rPr lang="ro-RO" sz="2100" b="1" dirty="0" smtClean="0">
                <a:solidFill>
                  <a:schemeClr val="tx2"/>
                </a:solidFill>
                <a:ea typeface="+mj-ea"/>
                <a:cs typeface="Arial" pitchFamily="34" charset="0"/>
              </a:rPr>
              <a:t>			    S.l. Dr. Ing. Viorica CHIFU</a:t>
            </a:r>
          </a:p>
          <a:p>
            <a:pPr marL="0" marR="0" lvl="0" indent="0" defTabSz="914400" rtl="0" eaLnBrk="1" fontAlgn="base" latinLnBrk="0" hangingPunct="1">
              <a:lnSpc>
                <a:spcPct val="100000"/>
              </a:lnSpc>
              <a:spcBef>
                <a:spcPct val="0"/>
              </a:spcBef>
              <a:spcAft>
                <a:spcPct val="0"/>
              </a:spcAft>
              <a:buClrTx/>
              <a:buSzTx/>
              <a:buFontTx/>
              <a:buNone/>
              <a:tabLst/>
              <a:defRPr/>
            </a:pPr>
            <a:r>
              <a:rPr kumimoji="0" lang="ro-RO" sz="2100" b="1" i="0" u="none" strike="noStrike" kern="1200" cap="none" spc="0" normalizeH="0" noProof="0" dirty="0" smtClean="0">
                <a:ln>
                  <a:noFill/>
                </a:ln>
                <a:solidFill>
                  <a:schemeClr val="tx2"/>
                </a:solidFill>
                <a:effectLst/>
                <a:uLnTx/>
                <a:uFillTx/>
                <a:ea typeface="+mj-ea"/>
                <a:cs typeface="Arial" pitchFamily="34" charset="0"/>
              </a:rPr>
              <a:t>			    Dr. Ing. Cristina POP</a:t>
            </a:r>
            <a:r>
              <a:rPr kumimoji="0" lang="en-US"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t/>
            </a:r>
            <a:br>
              <a:rPr kumimoji="0" lang="en-US"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br>
            <a:r>
              <a:rPr kumimoji="0" lang="ro-RO"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t/>
            </a:r>
            <a:br>
              <a:rPr kumimoji="0" lang="ro-RO" sz="21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Helvetica" pitchFamily="34" charset="0"/>
                <a:ea typeface="+mj-ea"/>
                <a:cs typeface="+mj-cs"/>
              </a:rPr>
            </a:br>
            <a:r>
              <a:rPr kumimoji="0" lang="en-US" sz="2100" b="0" i="0" u="none" strike="noStrike" kern="1200" cap="none" spc="0" normalizeH="0" baseline="0" noProof="0" dirty="0" smtClean="0">
                <a:ln>
                  <a:noFill/>
                </a:ln>
                <a:solidFill>
                  <a:schemeClr val="tx2"/>
                </a:solidFill>
                <a:effectLst/>
                <a:uLnTx/>
                <a:uFillTx/>
                <a:latin typeface="Arial" charset="0"/>
                <a:ea typeface="+mj-ea"/>
                <a:cs typeface="Arial" charset="0"/>
              </a:rPr>
              <a:t/>
            </a:r>
            <a:br>
              <a:rPr kumimoji="0" lang="en-US" sz="2100" b="0" i="0" u="none" strike="noStrike" kern="1200" cap="none" spc="0" normalizeH="0" baseline="0" noProof="0" dirty="0" smtClean="0">
                <a:ln>
                  <a:noFill/>
                </a:ln>
                <a:solidFill>
                  <a:schemeClr val="tx2"/>
                </a:solidFill>
                <a:effectLst/>
                <a:uLnTx/>
                <a:uFillTx/>
                <a:latin typeface="Arial" charset="0"/>
                <a:ea typeface="+mj-ea"/>
                <a:cs typeface="Arial" charset="0"/>
              </a:rPr>
            </a:br>
            <a:endParaRPr kumimoji="0" lang="en-US" sz="2100" b="0" i="0" u="none" strike="noStrike" kern="1200" cap="none" spc="0" normalizeH="0" baseline="0" noProof="0" dirty="0" smtClean="0">
              <a:ln>
                <a:noFill/>
              </a:ln>
              <a:solidFill>
                <a:schemeClr val="tx2"/>
              </a:solidFill>
              <a:effectLst/>
              <a:uLnTx/>
              <a:uFillTx/>
              <a:latin typeface="Arial" charset="0"/>
              <a:ea typeface="+mj-ea"/>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8610600" cy="4595826"/>
          </a:xfrm>
        </p:spPr>
        <p:txBody>
          <a:bodyPr/>
          <a:lstStyle/>
          <a:p>
            <a:pPr marL="593725" lvl="2" indent="-319088">
              <a:spcBef>
                <a:spcPts val="700"/>
              </a:spcBef>
              <a:buSzPct val="60000"/>
            </a:pPr>
            <a:endParaRPr lang="en-US" sz="1800" i="1" dirty="0" smtClean="0"/>
          </a:p>
          <a:p>
            <a:pPr marL="274637" lvl="2" indent="0" algn="just">
              <a:spcBef>
                <a:spcPts val="700"/>
              </a:spcBef>
              <a:buSzPct val="60000"/>
              <a:buNone/>
            </a:pPr>
            <a:r>
              <a:rPr lang="en-US" sz="1900" dirty="0" smtClean="0"/>
              <a:t>Given </a:t>
            </a:r>
            <a:r>
              <a:rPr lang="en-US" sz="1900" dirty="0"/>
              <a:t>a repository of food packages (i.e. set of food items corresponding to breakfast, lunch, dinner or snack) provided by several food providers, </a:t>
            </a:r>
            <a:r>
              <a:rPr lang="en-US" sz="1900" dirty="0" smtClean="0"/>
              <a:t>find an optimal combination </a:t>
            </a:r>
            <a:r>
              <a:rPr lang="en-US" sz="1900" dirty="0"/>
              <a:t>of food packages </a:t>
            </a:r>
            <a:r>
              <a:rPr lang="en-US" sz="1900" dirty="0" smtClean="0"/>
              <a:t>that represent the meals of the day taking into account:</a:t>
            </a:r>
          </a:p>
          <a:p>
            <a:pPr marL="1017587" lvl="3" indent="-285750" algn="just">
              <a:spcBef>
                <a:spcPts val="700"/>
              </a:spcBef>
              <a:buSzPct val="60000"/>
            </a:pPr>
            <a:r>
              <a:rPr lang="en-US" sz="1500" dirty="0" smtClean="0"/>
              <a:t>User’s profile (age, weight, height, gender, physical activity level)</a:t>
            </a:r>
          </a:p>
          <a:p>
            <a:pPr marL="1017587" lvl="3" indent="-285750" algn="just">
              <a:spcBef>
                <a:spcPts val="700"/>
              </a:spcBef>
              <a:buSzPct val="60000"/>
            </a:pPr>
            <a:r>
              <a:rPr lang="en-US" sz="1500" dirty="0" smtClean="0"/>
              <a:t>User’s preferences (likes and dislikes)</a:t>
            </a:r>
          </a:p>
          <a:p>
            <a:pPr marL="1017587" lvl="3" indent="-285750" algn="just">
              <a:spcBef>
                <a:spcPts val="700"/>
              </a:spcBef>
              <a:buSzPct val="60000"/>
            </a:pPr>
            <a:r>
              <a:rPr lang="en-US" sz="1500" dirty="0" smtClean="0"/>
              <a:t>User’s allergies</a:t>
            </a:r>
          </a:p>
          <a:p>
            <a:pPr marL="1017587" lvl="3" indent="-285750" algn="just">
              <a:spcBef>
                <a:spcPts val="700"/>
              </a:spcBef>
              <a:buSzPct val="60000"/>
            </a:pPr>
            <a:r>
              <a:rPr lang="en-US" sz="1500" dirty="0" smtClean="0"/>
              <a:t>Medical prescription</a:t>
            </a:r>
          </a:p>
          <a:p>
            <a:pPr marL="1017587" lvl="3" indent="-285750" algn="just">
              <a:spcBef>
                <a:spcPts val="700"/>
              </a:spcBef>
              <a:buSzPct val="60000"/>
            </a:pPr>
            <a:r>
              <a:rPr lang="en-US" sz="1500" dirty="0" smtClean="0"/>
              <a:t>Nutrients (daily recommended nutrient values)</a:t>
            </a:r>
          </a:p>
          <a:p>
            <a:pPr marL="1474787" lvl="4" indent="-285750" algn="just">
              <a:spcBef>
                <a:spcPts val="700"/>
              </a:spcBef>
              <a:buSzPct val="60000"/>
            </a:pPr>
            <a:r>
              <a:rPr lang="en-US" sz="1500" dirty="0" smtClean="0"/>
              <a:t>Micro-nutrients: vitamin A, B, C, D, iron, sodium, calcium</a:t>
            </a:r>
          </a:p>
          <a:p>
            <a:pPr marL="1474787" lvl="4" indent="-285750" algn="just">
              <a:spcBef>
                <a:spcPts val="700"/>
              </a:spcBef>
              <a:buSzPct val="60000"/>
            </a:pPr>
            <a:r>
              <a:rPr lang="en-US" sz="1500" dirty="0" smtClean="0"/>
              <a:t>Macro-nutrients: carbohydrates, proteins, fats</a:t>
            </a:r>
          </a:p>
          <a:p>
            <a:pPr marL="1474787" lvl="4" indent="-285750" algn="just">
              <a:spcBef>
                <a:spcPts val="700"/>
              </a:spcBef>
              <a:buSzPct val="60000"/>
            </a:pPr>
            <a:r>
              <a:rPr lang="en-US" sz="1500" dirty="0" smtClean="0"/>
              <a:t>Kilocalories	</a:t>
            </a:r>
            <a:endParaRPr lang="en-US" sz="1500" dirty="0" smtClean="0"/>
          </a:p>
          <a:p>
            <a:pPr marL="1017587" lvl="3" indent="-285750" algn="just">
              <a:spcBef>
                <a:spcPts val="700"/>
              </a:spcBef>
              <a:buSzPct val="60000"/>
            </a:pPr>
            <a:r>
              <a:rPr lang="en-US" sz="1500" dirty="0" smtClean="0"/>
              <a:t>Cost and delivery time</a:t>
            </a:r>
            <a:endParaRPr lang="ro-RO" sz="15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10</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Overview</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0" indent="0">
              <a:buNone/>
            </a:pPr>
            <a:r>
              <a:rPr lang="en-US" sz="1900" b="1" dirty="0"/>
              <a:t> </a:t>
            </a:r>
            <a:r>
              <a:rPr lang="en-US" sz="1900" b="1" dirty="0" smtClean="0"/>
              <a:t>   </a:t>
            </a:r>
            <a:r>
              <a:rPr lang="en-US" sz="1900" b="1" dirty="0" smtClean="0"/>
              <a:t>Solution Representation</a:t>
            </a:r>
          </a:p>
          <a:p>
            <a:r>
              <a:rPr lang="en-US" sz="1900" dirty="0" smtClean="0"/>
              <a:t>In </a:t>
            </a:r>
            <a:r>
              <a:rPr lang="en-US" sz="1900" dirty="0"/>
              <a:t>this case, a solution of the optimization problem is formally represented as follows: </a:t>
            </a:r>
          </a:p>
          <a:p>
            <a:pPr lvl="1"/>
            <a:endParaRPr lang="en-US" sz="1900" dirty="0"/>
          </a:p>
          <a:p>
            <a:pPr lvl="2"/>
            <a:endParaRPr lang="en-US" sz="1900" dirty="0" smtClean="0"/>
          </a:p>
          <a:p>
            <a:pPr lvl="2"/>
            <a:r>
              <a:rPr lang="en-US" sz="1900" dirty="0" smtClean="0"/>
              <a:t>where </a:t>
            </a:r>
            <a:r>
              <a:rPr lang="en-US" sz="1900" i="1" dirty="0" err="1"/>
              <a:t>fP</a:t>
            </a:r>
            <a:r>
              <a:rPr lang="en-US" sz="1900" i="1" baseline="-25000" dirty="0" err="1"/>
              <a:t>b</a:t>
            </a:r>
            <a:r>
              <a:rPr lang="en-US" sz="1900" dirty="0"/>
              <a:t>, </a:t>
            </a:r>
            <a:r>
              <a:rPr lang="en-US" sz="1900" i="1" dirty="0"/>
              <a:t>fP</a:t>
            </a:r>
            <a:r>
              <a:rPr lang="en-US" sz="1900" i="1" baseline="-25000" dirty="0"/>
              <a:t>s1</a:t>
            </a:r>
            <a:r>
              <a:rPr lang="en-US" sz="1900" dirty="0"/>
              <a:t>, </a:t>
            </a:r>
            <a:r>
              <a:rPr lang="en-US" sz="1900" i="1" dirty="0" err="1"/>
              <a:t>fP</a:t>
            </a:r>
            <a:r>
              <a:rPr lang="en-US" sz="1900" i="1" baseline="-25000" dirty="0" err="1"/>
              <a:t>l</a:t>
            </a:r>
            <a:r>
              <a:rPr lang="en-US" sz="1900" dirty="0"/>
              <a:t>, </a:t>
            </a:r>
            <a:r>
              <a:rPr lang="en-US" sz="1900" i="1" dirty="0"/>
              <a:t>fP</a:t>
            </a:r>
            <a:r>
              <a:rPr lang="en-US" sz="1900" i="1" baseline="-25000" dirty="0"/>
              <a:t>s2</a:t>
            </a:r>
            <a:r>
              <a:rPr lang="en-US" sz="1900" dirty="0"/>
              <a:t> and </a:t>
            </a:r>
            <a:r>
              <a:rPr lang="en-US" sz="1900" i="1" dirty="0" err="1"/>
              <a:t>fP</a:t>
            </a:r>
            <a:r>
              <a:rPr lang="en-US" sz="1900" i="1" baseline="-25000" dirty="0" err="1"/>
              <a:t>d</a:t>
            </a:r>
            <a:r>
              <a:rPr lang="en-US" sz="1900" i="1" baseline="-25000" dirty="0"/>
              <a:t> </a:t>
            </a:r>
            <a:r>
              <a:rPr lang="en-US" sz="1900" dirty="0"/>
              <a:t>are the food packages selected for breakfast, the first snack, lunch, the second snack, and dinner </a:t>
            </a:r>
            <a:r>
              <a:rPr lang="en-US" sz="1900" dirty="0" smtClean="0"/>
              <a:t>respectively</a:t>
            </a:r>
          </a:p>
          <a:p>
            <a:pPr eaLnBrk="1" hangingPunct="1"/>
            <a:r>
              <a:rPr lang="en-US" sz="1900" dirty="0" smtClean="0"/>
              <a:t>A </a:t>
            </a:r>
            <a:r>
              <a:rPr lang="en-US" sz="1900" dirty="0"/>
              <a:t>food package is formally represented as</a:t>
            </a:r>
            <a:r>
              <a:rPr lang="en-US" sz="1900" dirty="0" smtClean="0"/>
              <a:t>:</a:t>
            </a:r>
          </a:p>
          <a:p>
            <a:pPr lvl="1" eaLnBrk="1" hangingPunct="1"/>
            <a:endParaRPr lang="en-US" sz="1900" dirty="0"/>
          </a:p>
          <a:p>
            <a:pPr marL="685800" lvl="2" indent="0" eaLnBrk="1" hangingPunct="1">
              <a:buNone/>
            </a:pPr>
            <a:endParaRPr lang="en-US" sz="1900" dirty="0"/>
          </a:p>
          <a:p>
            <a:pPr lvl="2" eaLnBrk="1" hangingPunct="1"/>
            <a:r>
              <a:rPr lang="en-US" sz="1900" dirty="0" smtClean="0"/>
              <a:t>where </a:t>
            </a:r>
            <a:r>
              <a:rPr lang="en-US" sz="1900" i="1" dirty="0" err="1"/>
              <a:t>fI</a:t>
            </a:r>
            <a:r>
              <a:rPr lang="en-US" sz="1900" i="1" baseline="-25000" dirty="0" err="1"/>
              <a:t>i</a:t>
            </a:r>
            <a:r>
              <a:rPr lang="en-US" sz="1900" i="1" baseline="-25000" dirty="0"/>
              <a:t> </a:t>
            </a:r>
            <a:r>
              <a:rPr lang="en-US" sz="1900" dirty="0"/>
              <a:t>is a food item (e.g. noodle soup) and </a:t>
            </a:r>
            <a:r>
              <a:rPr lang="en-US" sz="1900" i="1" dirty="0"/>
              <a:t>m </a:t>
            </a:r>
            <a:r>
              <a:rPr lang="en-US" sz="1900" dirty="0"/>
              <a:t>is the number of food items part of the food package, each food item being classified as either a starter, main course, or a dessert. Additionally, each food item has a recipe associated as well as a set of values corresponding to the nutrients that are being considered. </a:t>
            </a:r>
          </a:p>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11</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Representation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pic>
        <p:nvPicPr>
          <p:cNvPr id="12" name="Picture 11"/>
          <p:cNvPicPr>
            <a:picLocks noChangeAspect="1"/>
          </p:cNvPicPr>
          <p:nvPr/>
        </p:nvPicPr>
        <p:blipFill>
          <a:blip r:embed="rId4"/>
          <a:stretch>
            <a:fillRect/>
          </a:stretch>
        </p:blipFill>
        <p:spPr>
          <a:xfrm>
            <a:off x="2699792" y="4344516"/>
            <a:ext cx="2506657" cy="504056"/>
          </a:xfrm>
          <a:prstGeom prst="rect">
            <a:avLst/>
          </a:prstGeom>
        </p:spPr>
      </p:pic>
      <p:graphicFrame>
        <p:nvGraphicFramePr>
          <p:cNvPr id="15" name="Object 14"/>
          <p:cNvGraphicFramePr>
            <a:graphicFrameLocks noChangeAspect="1"/>
          </p:cNvGraphicFramePr>
          <p:nvPr>
            <p:extLst>
              <p:ext uri="{D42A27DB-BD31-4B8C-83A1-F6EECF244321}">
                <p14:modId xmlns:p14="http://schemas.microsoft.com/office/powerpoint/2010/main" val="670283866"/>
              </p:ext>
            </p:extLst>
          </p:nvPr>
        </p:nvGraphicFramePr>
        <p:xfrm>
          <a:off x="2555776" y="2237398"/>
          <a:ext cx="3672407" cy="468818"/>
        </p:xfrm>
        <a:graphic>
          <a:graphicData uri="http://schemas.openxmlformats.org/presentationml/2006/ole">
            <mc:AlternateContent xmlns:mc="http://schemas.openxmlformats.org/markup-compatibility/2006">
              <mc:Choice xmlns:v="urn:schemas-microsoft-com:vml" Requires="v">
                <p:oleObj spid="_x0000_s208954" name="Equation" r:id="rId5" imgW="1790700" imgH="228600" progId="Equation.3">
                  <p:embed/>
                </p:oleObj>
              </mc:Choice>
              <mc:Fallback>
                <p:oleObj name="Equation" r:id="rId5" imgW="1790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2237398"/>
                        <a:ext cx="3672407" cy="468818"/>
                      </a:xfrm>
                      <a:prstGeom prst="rect">
                        <a:avLst/>
                      </a:prstGeom>
                      <a:noFill/>
                    </p:spPr>
                  </p:pic>
                </p:oleObj>
              </mc:Fallback>
            </mc:AlternateContent>
          </a:graphicData>
        </a:graphic>
      </p:graphicFrame>
    </p:spTree>
    <p:extLst>
      <p:ext uri="{BB962C8B-B14F-4D97-AF65-F5344CB8AC3E}">
        <p14:creationId xmlns:p14="http://schemas.microsoft.com/office/powerpoint/2010/main" val="241940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12</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r>
              <a:rPr lang="en-US" sz="3000" dirty="0" smtClean="0">
                <a:latin typeface="Arial" pitchFamily="34" charset="0"/>
                <a:cs typeface="Arial" pitchFamily="34" charset="0"/>
              </a:rPr>
              <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Representation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pic>
        <p:nvPicPr>
          <p:cNvPr id="6" name="Picture 5" descr="SolutionMealsDishes"/>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916832"/>
            <a:ext cx="7056784" cy="3171916"/>
          </a:xfrm>
          <a:prstGeom prst="rect">
            <a:avLst/>
          </a:prstGeom>
          <a:noFill/>
          <a:ln>
            <a:noFill/>
          </a:ln>
        </p:spPr>
      </p:pic>
      <p:sp>
        <p:nvSpPr>
          <p:cNvPr id="2" name="TextBox 1"/>
          <p:cNvSpPr txBox="1"/>
          <p:nvPr/>
        </p:nvSpPr>
        <p:spPr>
          <a:xfrm>
            <a:off x="2555776" y="5166852"/>
            <a:ext cx="4032448" cy="338554"/>
          </a:xfrm>
          <a:prstGeom prst="rect">
            <a:avLst/>
          </a:prstGeom>
          <a:noFill/>
        </p:spPr>
        <p:txBody>
          <a:bodyPr wrap="square" rtlCol="0">
            <a:spAutoFit/>
          </a:bodyPr>
          <a:lstStyle/>
          <a:p>
            <a:r>
              <a:rPr lang="en-US" sz="1600" dirty="0" smtClean="0"/>
              <a:t>Figure 1. Solution representation diagram</a:t>
            </a:r>
            <a:endParaRPr lang="en-US" sz="1600" dirty="0"/>
          </a:p>
        </p:txBody>
      </p:sp>
    </p:spTree>
    <p:extLst>
      <p:ext uri="{BB962C8B-B14F-4D97-AF65-F5344CB8AC3E}">
        <p14:creationId xmlns:p14="http://schemas.microsoft.com/office/powerpoint/2010/main" val="2648551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13</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Evaluation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7" name="Content Placeholder 3"/>
          <p:cNvSpPr txBox="1">
            <a:spLocks/>
          </p:cNvSpPr>
          <p:nvPr/>
        </p:nvSpPr>
        <p:spPr bwMode="auto">
          <a:xfrm>
            <a:off x="179512" y="1484784"/>
            <a:ext cx="8712968"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Arial" pitchFamily="34" charset="0"/>
                <a:ea typeface="+mn-ea"/>
                <a:cs typeface="Arial" pitchFamily="34" charset="0"/>
              </a:defRPr>
            </a:lvl1pPr>
            <a:lvl2pPr marL="639763" indent="-273050" algn="l" rtl="0" eaLnBrk="0" fontAlgn="base" hangingPunct="0">
              <a:spcBef>
                <a:spcPts val="550"/>
              </a:spcBef>
              <a:spcAft>
                <a:spcPct val="0"/>
              </a:spcAft>
              <a:buClr>
                <a:schemeClr val="accent1"/>
              </a:buClr>
              <a:buSzPct val="70000"/>
              <a:buFont typeface="Wingdings" pitchFamily="2" charset="2"/>
              <a:buChar char="§"/>
              <a:defRPr sz="2300" kern="1200">
                <a:solidFill>
                  <a:schemeClr val="tx1"/>
                </a:solidFill>
                <a:latin typeface="Arial" pitchFamily="34" charset="0"/>
                <a:ea typeface="+mn-ea"/>
                <a:cs typeface="Arial" pitchFamily="34" charset="0"/>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200" kern="1200">
                <a:solidFill>
                  <a:schemeClr val="tx1"/>
                </a:solidFill>
                <a:latin typeface="Arial" pitchFamily="34" charset="0"/>
                <a:ea typeface="+mn-ea"/>
                <a:cs typeface="Arial" pitchFamily="34" charset="0"/>
              </a:defRPr>
            </a:lvl3pPr>
            <a:lvl4pPr marL="1371600" indent="-228600" algn="l" rtl="0" eaLnBrk="0" fontAlgn="base" hangingPunct="0">
              <a:spcBef>
                <a:spcPts val="400"/>
              </a:spcBef>
              <a:spcAft>
                <a:spcPct val="0"/>
              </a:spcAft>
              <a:buClr>
                <a:srgbClr val="A5AB81"/>
              </a:buClr>
              <a:buSzPct val="75000"/>
              <a:buFont typeface="Helvetica" pitchFamily="34" charset="0"/>
              <a:buChar char="–"/>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Courier New" pitchFamily="49" charset="0"/>
              <a:buNone/>
            </a:pPr>
            <a:r>
              <a:rPr lang="en-US" sz="1900" b="1" dirty="0" smtClean="0"/>
              <a:t>Solution Evaluation</a:t>
            </a:r>
          </a:p>
          <a:p>
            <a:pPr marL="0" indent="0">
              <a:buNone/>
            </a:pPr>
            <a:r>
              <a:rPr lang="en-US" sz="1400" dirty="0" smtClean="0"/>
              <a:t>The solution is evaluated by the </a:t>
            </a:r>
            <a:r>
              <a:rPr lang="en-US" sz="1400" b="1" dirty="0" smtClean="0"/>
              <a:t>Fitness Function</a:t>
            </a:r>
            <a:r>
              <a:rPr lang="en-US" sz="1400" dirty="0" smtClean="0"/>
              <a:t>. </a:t>
            </a:r>
          </a:p>
          <a:p>
            <a:pPr marL="0" indent="0">
              <a:buNone/>
            </a:pPr>
            <a:r>
              <a:rPr lang="en-US" sz="1400" dirty="0" smtClean="0"/>
              <a:t>For </a:t>
            </a:r>
            <a:r>
              <a:rPr lang="en-US" sz="1400" dirty="0"/>
              <a:t>the diet of a person, the fitness function models the quality of the menu, in terms of following factors: </a:t>
            </a:r>
          </a:p>
          <a:p>
            <a:pPr lvl="0"/>
            <a:r>
              <a:rPr lang="en-US" sz="1400" dirty="0"/>
              <a:t>Nutrients </a:t>
            </a:r>
          </a:p>
          <a:p>
            <a:pPr lvl="1"/>
            <a:r>
              <a:rPr lang="en-US" sz="1400" dirty="0"/>
              <a:t>Kilocalories</a:t>
            </a:r>
          </a:p>
          <a:p>
            <a:pPr lvl="1"/>
            <a:r>
              <a:rPr lang="en-US" sz="1400" dirty="0"/>
              <a:t>Macro-nutrients: carbohydrates, proteins, fats,</a:t>
            </a:r>
          </a:p>
          <a:p>
            <a:pPr lvl="1"/>
            <a:r>
              <a:rPr lang="en-US" sz="1400" dirty="0"/>
              <a:t>Micro-nutrients: vitamin A, B, C, D, calcium, iron, sodium </a:t>
            </a:r>
          </a:p>
          <a:p>
            <a:pPr lvl="0"/>
            <a:r>
              <a:rPr lang="en-US" sz="1400" dirty="0"/>
              <a:t>Deviation of the quantities of the previously mentioned items from the desired ones;</a:t>
            </a:r>
          </a:p>
          <a:p>
            <a:pPr lvl="0"/>
            <a:r>
              <a:rPr lang="en-US" sz="1400" dirty="0"/>
              <a:t>Doctor's prescription;</a:t>
            </a:r>
          </a:p>
          <a:p>
            <a:pPr lvl="0"/>
            <a:r>
              <a:rPr lang="en-US" sz="1400" dirty="0"/>
              <a:t>Patient's preferences;</a:t>
            </a:r>
          </a:p>
          <a:p>
            <a:pPr lvl="0"/>
            <a:r>
              <a:rPr lang="en-US" sz="1400" dirty="0"/>
              <a:t>Cost and delivery time of the food package</a:t>
            </a:r>
            <a:r>
              <a:rPr lang="en-US" sz="1400" dirty="0" smtClean="0"/>
              <a:t>.</a:t>
            </a:r>
          </a:p>
          <a:p>
            <a:pPr lvl="0"/>
            <a:endParaRPr lang="en-US" sz="1400" dirty="0"/>
          </a:p>
          <a:p>
            <a:pPr marL="0" indent="0">
              <a:buFont typeface="Courier New" pitchFamily="49" charset="0"/>
              <a:buNone/>
            </a:pPr>
            <a:endParaRPr lang="en-US" sz="1900" b="1" dirty="0" smtClean="0"/>
          </a:p>
          <a:p>
            <a:pPr lvl="1" eaLnBrk="1" hangingPunct="1"/>
            <a:endParaRPr lang="en-US" sz="2100" b="1" dirty="0" smtClean="0"/>
          </a:p>
          <a:p>
            <a:pPr lvl="1" eaLnBrk="1" hangingPunct="1"/>
            <a:endParaRPr lang="en-US" sz="2100" b="1" dirty="0" smtClean="0"/>
          </a:p>
        </p:txBody>
      </p:sp>
    </p:spTree>
    <p:extLst>
      <p:ext uri="{BB962C8B-B14F-4D97-AF65-F5344CB8AC3E}">
        <p14:creationId xmlns:p14="http://schemas.microsoft.com/office/powerpoint/2010/main" val="182540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0" y="1500174"/>
            <a:ext cx="9144000" cy="4595826"/>
          </a:xfrm>
        </p:spPr>
        <p:txBody>
          <a:bodyPr/>
          <a:lstStyle/>
          <a:p>
            <a:pPr marL="366713" lvl="1" indent="0" eaLnBrk="1" hangingPunct="1">
              <a:buNone/>
            </a:pPr>
            <a:endParaRPr lang="en-US" sz="2100" b="1" dirty="0" smtClean="0">
              <a:latin typeface="Arial" pitchFamily="34" charset="0"/>
              <a:cs typeface="Arial" pitchFamily="34" charset="0"/>
            </a:endParaRPr>
          </a:p>
          <a:p>
            <a:pPr lvl="1" eaLnBrk="1" hangingPunct="1"/>
            <a:endParaRPr lang="en-US" sz="2100" b="1" dirty="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14</a:t>
            </a:fld>
            <a:endParaRPr lang="en-US" smtClean="0"/>
          </a:p>
        </p:txBody>
      </p:sp>
      <p:sp>
        <p:nvSpPr>
          <p:cNvPr id="8"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Problem Definition</a:t>
            </a:r>
            <a:br>
              <a:rPr lang="en-US" sz="3000" dirty="0" smtClean="0">
                <a:latin typeface="Arial" pitchFamily="34" charset="0"/>
                <a:cs typeface="Arial" pitchFamily="34" charset="0"/>
              </a:rPr>
            </a:br>
            <a:r>
              <a:rPr lang="en-US" sz="2000" dirty="0" smtClean="0">
                <a:latin typeface="Arial" pitchFamily="34" charset="0"/>
                <a:cs typeface="Arial" pitchFamily="34" charset="0"/>
              </a:rPr>
              <a:t>Solution Evaluation</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7" name="Content Placeholder 3"/>
          <p:cNvSpPr txBox="1">
            <a:spLocks/>
          </p:cNvSpPr>
          <p:nvPr/>
        </p:nvSpPr>
        <p:spPr bwMode="auto">
          <a:xfrm>
            <a:off x="179512" y="1484784"/>
            <a:ext cx="8712968"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Courier New" pitchFamily="49" charset="0"/>
              <a:buChar char="o"/>
              <a:defRPr sz="2900" kern="1200">
                <a:solidFill>
                  <a:schemeClr val="tx1"/>
                </a:solidFill>
                <a:latin typeface="Arial" pitchFamily="34" charset="0"/>
                <a:ea typeface="+mn-ea"/>
                <a:cs typeface="Arial" pitchFamily="34" charset="0"/>
              </a:defRPr>
            </a:lvl1pPr>
            <a:lvl2pPr marL="639763" indent="-273050" algn="l" rtl="0" eaLnBrk="0" fontAlgn="base" hangingPunct="0">
              <a:spcBef>
                <a:spcPts val="550"/>
              </a:spcBef>
              <a:spcAft>
                <a:spcPct val="0"/>
              </a:spcAft>
              <a:buClr>
                <a:schemeClr val="accent1"/>
              </a:buClr>
              <a:buSzPct val="70000"/>
              <a:buFont typeface="Wingdings" pitchFamily="2" charset="2"/>
              <a:buChar char="§"/>
              <a:defRPr sz="2300" kern="1200">
                <a:solidFill>
                  <a:schemeClr val="tx1"/>
                </a:solidFill>
                <a:latin typeface="Arial" pitchFamily="34" charset="0"/>
                <a:ea typeface="+mn-ea"/>
                <a:cs typeface="Arial" pitchFamily="34" charset="0"/>
              </a:defRPr>
            </a:lvl2pPr>
            <a:lvl3pPr marL="914400" indent="-228600" algn="l" rtl="0" eaLnBrk="0" fontAlgn="base" hangingPunct="0">
              <a:spcBef>
                <a:spcPts val="500"/>
              </a:spcBef>
              <a:spcAft>
                <a:spcPct val="0"/>
              </a:spcAft>
              <a:buClr>
                <a:schemeClr val="accent2"/>
              </a:buClr>
              <a:buSzPct val="75000"/>
              <a:buFont typeface="Courier New" pitchFamily="49" charset="0"/>
              <a:buChar char="o"/>
              <a:defRPr sz="2200" kern="1200">
                <a:solidFill>
                  <a:schemeClr val="tx1"/>
                </a:solidFill>
                <a:latin typeface="Arial" pitchFamily="34" charset="0"/>
                <a:ea typeface="+mn-ea"/>
                <a:cs typeface="Arial" pitchFamily="34" charset="0"/>
              </a:defRPr>
            </a:lvl3pPr>
            <a:lvl4pPr marL="1371600" indent="-228600" algn="l" rtl="0" eaLnBrk="0" fontAlgn="base" hangingPunct="0">
              <a:spcBef>
                <a:spcPts val="400"/>
              </a:spcBef>
              <a:spcAft>
                <a:spcPct val="0"/>
              </a:spcAft>
              <a:buClr>
                <a:srgbClr val="A5AB81"/>
              </a:buClr>
              <a:buSzPct val="75000"/>
              <a:buFont typeface="Helvetica" pitchFamily="34" charset="0"/>
              <a:buChar char="–"/>
              <a:defRPr sz="2000" kern="1200">
                <a:solidFill>
                  <a:schemeClr val="tx1"/>
                </a:solidFill>
                <a:latin typeface="Helvetica"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Courier New" pitchFamily="49" charset="0"/>
              <a:buChar char="o"/>
              <a:defRPr sz="2000" kern="1200">
                <a:solidFill>
                  <a:schemeClr val="tx1"/>
                </a:solidFill>
                <a:latin typeface="Helvetic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1600" dirty="0" smtClean="0"/>
              <a:t>The fitness function returns a value from 0 to 1 and is </a:t>
            </a:r>
            <a:r>
              <a:rPr lang="en-US" sz="1600" b="1" dirty="0" smtClean="0"/>
              <a:t>maximized, </a:t>
            </a:r>
            <a:r>
              <a:rPr lang="en-US" sz="1600" dirty="0" smtClean="0"/>
              <a:t>i.e. the ideal or optimal value is </a:t>
            </a:r>
            <a:r>
              <a:rPr lang="en-US" sz="1600" b="1" dirty="0" smtClean="0"/>
              <a:t>1</a:t>
            </a:r>
            <a:r>
              <a:rPr lang="en-US" sz="1600" dirty="0" smtClean="0"/>
              <a:t>, and </a:t>
            </a:r>
            <a:r>
              <a:rPr lang="en-US" sz="1600" b="1" dirty="0" smtClean="0"/>
              <a:t>0</a:t>
            </a:r>
            <a:r>
              <a:rPr lang="en-US" sz="1600" dirty="0" smtClean="0"/>
              <a:t> is the worst. </a:t>
            </a:r>
          </a:p>
          <a:p>
            <a:pPr marL="0" indent="0">
              <a:buNone/>
            </a:pPr>
            <a:endParaRPr lang="en-US" sz="1600" dirty="0"/>
          </a:p>
          <a:p>
            <a:pPr marL="0" indent="0">
              <a:buNone/>
            </a:pPr>
            <a:endParaRPr lang="en-US" sz="1600" dirty="0" smtClean="0"/>
          </a:p>
          <a:p>
            <a:pPr marL="0" indent="0">
              <a:buNone/>
            </a:pPr>
            <a:r>
              <a:rPr lang="en-US" sz="1600" dirty="0" smtClean="0"/>
              <a:t>Where  </a:t>
            </a:r>
          </a:p>
          <a:p>
            <a:pPr lvl="1"/>
            <a:r>
              <a:rPr lang="en-US" sz="1400" i="1" dirty="0" smtClean="0"/>
              <a:t>fitness</a:t>
            </a:r>
            <a:r>
              <a:rPr lang="en-US" sz="1400" i="1" baseline="-25000" dirty="0" smtClean="0"/>
              <a:t>1 </a:t>
            </a:r>
            <a:r>
              <a:rPr lang="en-US" sz="1400" dirty="0"/>
              <a:t>evaluates the quality of a solution from the nutritionist’s recommended diet perspective, </a:t>
            </a:r>
            <a:endParaRPr lang="en-US" sz="1400" dirty="0" smtClean="0"/>
          </a:p>
          <a:p>
            <a:pPr lvl="1"/>
            <a:r>
              <a:rPr lang="en-US" sz="1400" i="1" dirty="0" smtClean="0"/>
              <a:t>fitness</a:t>
            </a:r>
            <a:r>
              <a:rPr lang="en-US" sz="1400" i="1" baseline="-25000" dirty="0" smtClean="0"/>
              <a:t>2 </a:t>
            </a:r>
            <a:r>
              <a:rPr lang="en-US" sz="1400" dirty="0"/>
              <a:t>evaluates the quality of a solution from the older adult’s culinary preferences, and </a:t>
            </a:r>
            <a:endParaRPr lang="en-US" sz="1400" dirty="0" smtClean="0"/>
          </a:p>
          <a:p>
            <a:pPr lvl="1"/>
            <a:r>
              <a:rPr lang="en-US" sz="1400" i="1" dirty="0" smtClean="0"/>
              <a:t>fitness</a:t>
            </a:r>
            <a:r>
              <a:rPr lang="en-US" sz="1400" i="1" baseline="-25000" dirty="0" smtClean="0"/>
              <a:t>3</a:t>
            </a:r>
            <a:r>
              <a:rPr lang="en-US" sz="1400" dirty="0" smtClean="0"/>
              <a:t> </a:t>
            </a:r>
            <a:r>
              <a:rPr lang="en-US" sz="1400" dirty="0"/>
              <a:t>evaluates the quality of a solution from the older adult’s cost and delivery time constraints. </a:t>
            </a:r>
            <a:endParaRPr lang="en-US" sz="20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3319861439"/>
              </p:ext>
            </p:extLst>
          </p:nvPr>
        </p:nvGraphicFramePr>
        <p:xfrm>
          <a:off x="755576" y="4437112"/>
          <a:ext cx="7632848" cy="1257300"/>
        </p:xfrm>
        <a:graphic>
          <a:graphicData uri="http://schemas.openxmlformats.org/drawingml/2006/table">
            <a:tbl>
              <a:tblPr firstRow="1" firstCol="1" bandRow="1">
                <a:tableStyleId>{5940675A-B579-460E-94D1-54222C63F5DA}</a:tableStyleId>
              </a:tblPr>
              <a:tblGrid>
                <a:gridCol w="1944216"/>
                <a:gridCol w="5688632"/>
              </a:tblGrid>
              <a:tr h="309245">
                <a:tc>
                  <a:txBody>
                    <a:bodyPr/>
                    <a:lstStyle/>
                    <a:p>
                      <a:pPr marL="0" marR="0" indent="0" algn="l">
                        <a:spcBef>
                          <a:spcPts val="0"/>
                        </a:spcBef>
                        <a:spcAft>
                          <a:spcPts val="0"/>
                        </a:spcAft>
                      </a:pPr>
                      <a:r>
                        <a:rPr lang="en-US" sz="1200" b="1" dirty="0" smtClean="0">
                          <a:effectLst/>
                        </a:rPr>
                        <a:t>Fitness function level</a:t>
                      </a:r>
                      <a:endParaRPr lang="en-US" sz="1400" b="1" dirty="0">
                        <a:effectLst/>
                        <a:latin typeface="Times New Roman"/>
                        <a:ea typeface="Batang"/>
                      </a:endParaRPr>
                    </a:p>
                  </a:txBody>
                  <a:tcPr marL="68580" marR="68580" marT="0" marB="0"/>
                </a:tc>
                <a:tc>
                  <a:txBody>
                    <a:bodyPr/>
                    <a:lstStyle/>
                    <a:p>
                      <a:pPr marL="0" marR="0" indent="457200" algn="just">
                        <a:spcBef>
                          <a:spcPts val="0"/>
                        </a:spcBef>
                        <a:spcAft>
                          <a:spcPts val="0"/>
                        </a:spcAft>
                      </a:pPr>
                      <a:r>
                        <a:rPr lang="en-US" sz="1200" b="1" dirty="0">
                          <a:effectLst/>
                        </a:rPr>
                        <a:t>Evaluation by</a:t>
                      </a:r>
                      <a:endParaRPr lang="en-US" sz="1400" b="1" dirty="0">
                        <a:effectLst/>
                        <a:latin typeface="Times New Roman"/>
                        <a:ea typeface="Batang"/>
                      </a:endParaRPr>
                    </a:p>
                  </a:txBody>
                  <a:tcPr marL="68580" marR="68580" marT="0" marB="0"/>
                </a:tc>
              </a:tr>
              <a:tr h="309245">
                <a:tc>
                  <a:txBody>
                    <a:bodyPr/>
                    <a:lstStyle/>
                    <a:p>
                      <a:pPr marL="0" marR="0" indent="457200" algn="l">
                        <a:spcBef>
                          <a:spcPts val="0"/>
                        </a:spcBef>
                        <a:spcAft>
                          <a:spcPts val="0"/>
                        </a:spcAft>
                      </a:pPr>
                      <a:r>
                        <a:rPr lang="en-US" sz="1100" dirty="0" smtClean="0">
                          <a:effectLst/>
                        </a:rPr>
                        <a:t>fitness1</a:t>
                      </a:r>
                      <a:endParaRPr lang="en-US" sz="1200" dirty="0">
                        <a:effectLst/>
                        <a:latin typeface="Times New Roman"/>
                        <a:ea typeface="Batang"/>
                      </a:endParaRPr>
                    </a:p>
                  </a:txBody>
                  <a:tcPr marL="68580" marR="68580" marT="0" marB="0"/>
                </a:tc>
                <a:tc>
                  <a:txBody>
                    <a:bodyPr/>
                    <a:lstStyle/>
                    <a:p>
                      <a:pPr marL="0" marR="0" indent="457200" algn="l">
                        <a:spcBef>
                          <a:spcPts val="0"/>
                        </a:spcBef>
                        <a:spcAft>
                          <a:spcPts val="0"/>
                        </a:spcAft>
                      </a:pPr>
                      <a:r>
                        <a:rPr lang="en-US" sz="1100" dirty="0">
                          <a:effectLst/>
                        </a:rPr>
                        <a:t>Deviation of kilocalories, macro and micro-nutrients from the desired values</a:t>
                      </a:r>
                      <a:endParaRPr lang="en-US" sz="1200" dirty="0">
                        <a:effectLst/>
                        <a:latin typeface="Times New Roman"/>
                        <a:ea typeface="Batang"/>
                      </a:endParaRPr>
                    </a:p>
                  </a:txBody>
                  <a:tcPr marL="68580" marR="68580" marT="0" marB="0"/>
                </a:tc>
              </a:tr>
              <a:tr h="329565">
                <a:tc>
                  <a:txBody>
                    <a:bodyPr/>
                    <a:lstStyle/>
                    <a:p>
                      <a:pPr marL="0" marR="0" indent="457200" algn="l">
                        <a:spcBef>
                          <a:spcPts val="0"/>
                        </a:spcBef>
                        <a:spcAft>
                          <a:spcPts val="0"/>
                        </a:spcAft>
                      </a:pPr>
                      <a:r>
                        <a:rPr lang="en-US" sz="1100" dirty="0" smtClean="0">
                          <a:effectLst/>
                        </a:rPr>
                        <a:t>fitness2</a:t>
                      </a:r>
                      <a:endParaRPr lang="en-US" sz="1200" dirty="0">
                        <a:effectLst/>
                        <a:latin typeface="Times New Roman"/>
                        <a:ea typeface="Batang"/>
                      </a:endParaRPr>
                    </a:p>
                  </a:txBody>
                  <a:tcPr marL="68580" marR="68580" marT="0" marB="0"/>
                </a:tc>
                <a:tc>
                  <a:txBody>
                    <a:bodyPr/>
                    <a:lstStyle/>
                    <a:p>
                      <a:pPr marL="0" marR="0" indent="457200" algn="l">
                        <a:spcBef>
                          <a:spcPts val="0"/>
                        </a:spcBef>
                        <a:spcAft>
                          <a:spcPts val="0"/>
                        </a:spcAft>
                      </a:pPr>
                      <a:r>
                        <a:rPr lang="en-US" sz="1100" dirty="0">
                          <a:effectLst/>
                        </a:rPr>
                        <a:t>Existence/absence of required/restricted or (un)desired food items</a:t>
                      </a:r>
                      <a:endParaRPr lang="en-US" sz="1200" dirty="0">
                        <a:effectLst/>
                        <a:latin typeface="Times New Roman"/>
                        <a:ea typeface="Batang"/>
                      </a:endParaRPr>
                    </a:p>
                  </a:txBody>
                  <a:tcPr marL="68580" marR="68580" marT="0" marB="0"/>
                </a:tc>
              </a:tr>
              <a:tr h="309245">
                <a:tc>
                  <a:txBody>
                    <a:bodyPr/>
                    <a:lstStyle/>
                    <a:p>
                      <a:pPr marL="0" marR="0" indent="457200" algn="l">
                        <a:spcBef>
                          <a:spcPts val="0"/>
                        </a:spcBef>
                        <a:spcAft>
                          <a:spcPts val="0"/>
                        </a:spcAft>
                      </a:pPr>
                      <a:r>
                        <a:rPr lang="en-US" sz="1100" dirty="0" smtClean="0">
                          <a:effectLst/>
                        </a:rPr>
                        <a:t>fitness3</a:t>
                      </a:r>
                      <a:endParaRPr lang="en-US" sz="1200" dirty="0">
                        <a:effectLst/>
                        <a:latin typeface="Times New Roman"/>
                        <a:ea typeface="Batang"/>
                      </a:endParaRPr>
                    </a:p>
                  </a:txBody>
                  <a:tcPr marL="68580" marR="68580" marT="0" marB="0"/>
                </a:tc>
                <a:tc>
                  <a:txBody>
                    <a:bodyPr/>
                    <a:lstStyle/>
                    <a:p>
                      <a:pPr marL="0" marR="0" indent="457200" algn="l">
                        <a:spcBef>
                          <a:spcPts val="0"/>
                        </a:spcBef>
                        <a:spcAft>
                          <a:spcPts val="0"/>
                        </a:spcAft>
                      </a:pPr>
                      <a:r>
                        <a:rPr lang="en-US" sz="1100" dirty="0">
                          <a:effectLst/>
                        </a:rPr>
                        <a:t>Cost and delivery time</a:t>
                      </a:r>
                      <a:endParaRPr lang="en-US" sz="1200" dirty="0">
                        <a:effectLst/>
                        <a:latin typeface="Times New Roman"/>
                        <a:ea typeface="Batang"/>
                      </a:endParaRPr>
                    </a:p>
                  </a:txBody>
                  <a:tcPr marL="68580" marR="68580" marT="0" marB="0"/>
                </a:tc>
              </a:tr>
            </a:tbl>
          </a:graphicData>
        </a:graphic>
      </p:graphicFrame>
      <p:pic>
        <p:nvPicPr>
          <p:cNvPr id="211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132855"/>
            <a:ext cx="412432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392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t>Cuckoo Search Technique</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15</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323528" y="1600200"/>
            <a:ext cx="8442647" cy="4495800"/>
          </a:xfrm>
        </p:spPr>
        <p:txBody>
          <a:bodyPr/>
          <a:lstStyle/>
          <a:p>
            <a:endParaRPr lang="ro-RO" sz="21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16</a:t>
            </a:fld>
            <a:endParaRPr lang="en-US" smtClean="0"/>
          </a:p>
        </p:txBody>
      </p:sp>
      <p:sp>
        <p:nvSpPr>
          <p:cNvPr id="11"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Cuckoo Search Technique</a:t>
            </a:r>
            <a:r>
              <a:rPr lang="en-US" sz="3000" dirty="0" smtClean="0">
                <a:latin typeface="Arial" pitchFamily="34" charset="0"/>
                <a:cs typeface="Arial" pitchFamily="34" charset="0"/>
              </a:rPr>
              <a:t/>
            </a:r>
            <a:br>
              <a:rPr lang="en-US" sz="3000" dirty="0" smtClean="0">
                <a:latin typeface="Arial" pitchFamily="34" charset="0"/>
                <a:cs typeface="Arial" pitchFamily="34" charset="0"/>
              </a:rPr>
            </a:br>
            <a:r>
              <a:rPr lang="en-US" sz="2000" dirty="0" smtClean="0">
                <a:latin typeface="Arial" pitchFamily="34" charset="0"/>
                <a:cs typeface="Arial" pitchFamily="34" charset="0"/>
              </a:rPr>
              <a:t>Overview</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913087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612775" y="1600200"/>
            <a:ext cx="8153400" cy="4495800"/>
          </a:xfrm>
        </p:spPr>
        <p:txBody>
          <a:bodyPr/>
          <a:lstStyle/>
          <a:p>
            <a:endParaRPr lang="ro-RO" sz="21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17</a:t>
            </a:fld>
            <a:endParaRPr lang="en-US" smtClean="0"/>
          </a:p>
        </p:txBody>
      </p:sp>
      <p:sp>
        <p:nvSpPr>
          <p:cNvPr id="11"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Cuckoo Search Technique</a:t>
            </a:r>
            <a:r>
              <a:rPr lang="en-US" sz="3000" dirty="0" smtClean="0">
                <a:latin typeface="Arial" pitchFamily="34" charset="0"/>
                <a:cs typeface="Arial" pitchFamily="34" charset="0"/>
              </a:rPr>
              <a:t/>
            </a:r>
            <a:br>
              <a:rPr lang="en-US" sz="3000" dirty="0" smtClean="0">
                <a:latin typeface="Arial" pitchFamily="34" charset="0"/>
                <a:cs typeface="Arial" pitchFamily="34" charset="0"/>
              </a:rPr>
            </a:br>
            <a:r>
              <a:rPr lang="en-US" sz="2000" dirty="0" smtClean="0">
                <a:latin typeface="Arial" pitchFamily="34" charset="0"/>
                <a:cs typeface="Arial" pitchFamily="34" charset="0"/>
              </a:rPr>
              <a:t>Cuckoo Search Model</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
        <p:nvSpPr>
          <p:cNvPr id="14" name="Rectangle 13"/>
          <p:cNvSpPr/>
          <p:nvPr/>
        </p:nvSpPr>
        <p:spPr>
          <a:xfrm>
            <a:off x="-11563" y="1700808"/>
            <a:ext cx="8777737" cy="2139047"/>
          </a:xfrm>
          <a:prstGeom prst="rect">
            <a:avLst/>
          </a:prstGeom>
        </p:spPr>
        <p:txBody>
          <a:bodyPr wrap="square">
            <a:spAutoFit/>
          </a:bodyPr>
          <a:lstStyle/>
          <a:p>
            <a:pPr marL="366713" lvl="1" indent="0">
              <a:buNone/>
            </a:pPr>
            <a:r>
              <a:rPr lang="en-US" sz="1900" b="1" dirty="0" smtClean="0"/>
              <a:t>Core Component</a:t>
            </a:r>
          </a:p>
          <a:p>
            <a:pPr marL="366713" lvl="1" indent="0">
              <a:buNone/>
            </a:pPr>
            <a:endParaRPr lang="en-US" sz="1900" dirty="0" smtClean="0"/>
          </a:p>
          <a:p>
            <a:pPr marL="366713" lvl="1" indent="0">
              <a:buNone/>
            </a:pPr>
            <a:r>
              <a:rPr lang="en-US" sz="1900" dirty="0" smtClean="0"/>
              <a:t>The </a:t>
            </a:r>
            <a:r>
              <a:rPr lang="en-US" sz="1900" dirty="0"/>
              <a:t>core component</a:t>
            </a:r>
            <a:r>
              <a:rPr lang="en-US" sz="1900" b="1" dirty="0"/>
              <a:t> </a:t>
            </a:r>
            <a:r>
              <a:rPr lang="en-US" sz="1900" dirty="0"/>
              <a:t>of the model is the Cuckoo Search Optimization-based component which is defined by mapping the concepts from the state of the art Cuckoo Search Optimization algorithm to the concepts associated to the problem of generating the optimal combination of food packages for the meals of the day as follows.</a:t>
            </a:r>
          </a:p>
        </p:txBody>
      </p:sp>
    </p:spTree>
    <p:extLst>
      <p:ext uri="{BB962C8B-B14F-4D97-AF65-F5344CB8AC3E}">
        <p14:creationId xmlns:p14="http://schemas.microsoft.com/office/powerpoint/2010/main" val="1577601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quarter" idx="1"/>
          </p:nvPr>
        </p:nvSpPr>
        <p:spPr>
          <a:xfrm>
            <a:off x="612775" y="1600200"/>
            <a:ext cx="8153400" cy="4495800"/>
          </a:xfrm>
        </p:spPr>
        <p:txBody>
          <a:bodyPr/>
          <a:lstStyle/>
          <a:p>
            <a:endParaRPr lang="ro-RO" sz="2100" dirty="0" smtClean="0"/>
          </a:p>
          <a:p>
            <a:endParaRPr lang="ro-RO" sz="2100" dirty="0" smtClean="0"/>
          </a:p>
          <a:p>
            <a:endParaRPr lang="ro-RO" sz="2100" dirty="0" smtClean="0"/>
          </a:p>
          <a:p>
            <a:pPr>
              <a:buNone/>
            </a:pPr>
            <a:endParaRPr lang="ro-RO" sz="18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18</a:t>
            </a:fld>
            <a:endParaRPr lang="en-US" smtClean="0"/>
          </a:p>
        </p:txBody>
      </p:sp>
      <p:graphicFrame>
        <p:nvGraphicFramePr>
          <p:cNvPr id="5" name="Table 4"/>
          <p:cNvGraphicFramePr>
            <a:graphicFrameLocks noGrp="1"/>
          </p:cNvGraphicFramePr>
          <p:nvPr>
            <p:extLst>
              <p:ext uri="{D42A27DB-BD31-4B8C-83A1-F6EECF244321}">
                <p14:modId xmlns:p14="http://schemas.microsoft.com/office/powerpoint/2010/main" val="3709728436"/>
              </p:ext>
            </p:extLst>
          </p:nvPr>
        </p:nvGraphicFramePr>
        <p:xfrm>
          <a:off x="395536" y="1628800"/>
          <a:ext cx="8424935" cy="4752528"/>
        </p:xfrm>
        <a:graphic>
          <a:graphicData uri="http://schemas.openxmlformats.org/drawingml/2006/table">
            <a:tbl>
              <a:tblPr firstRow="1">
                <a:tableStyleId>{5940675A-B579-460E-94D1-54222C63F5DA}</a:tableStyleId>
              </a:tblPr>
              <a:tblGrid>
                <a:gridCol w="3590956"/>
                <a:gridCol w="4833979"/>
              </a:tblGrid>
              <a:tr h="486331">
                <a:tc>
                  <a:txBody>
                    <a:bodyPr/>
                    <a:lstStyle/>
                    <a:p>
                      <a:pPr marL="0" marR="0" indent="0" algn="l">
                        <a:spcBef>
                          <a:spcPts val="0"/>
                        </a:spcBef>
                        <a:spcAft>
                          <a:spcPts val="0"/>
                        </a:spcAft>
                      </a:pPr>
                      <a:r>
                        <a:rPr lang="en-US" sz="1400" b="1" dirty="0" smtClean="0"/>
                        <a:t>Biological Concepts</a:t>
                      </a:r>
                      <a:endParaRPr lang="en-US" sz="1400" b="1" dirty="0">
                        <a:latin typeface="Arial" pitchFamily="34" charset="0"/>
                        <a:ea typeface="Calibri"/>
                        <a:cs typeface="Arial" pitchFamily="34" charset="0"/>
                      </a:endParaRPr>
                    </a:p>
                  </a:txBody>
                  <a:tcPr marL="68580" marR="68580" marT="0" marB="0" anchor="ctr"/>
                </a:tc>
                <a:tc>
                  <a:txBody>
                    <a:bodyPr/>
                    <a:lstStyle/>
                    <a:p>
                      <a:pPr marL="0" marR="0" indent="0" algn="l">
                        <a:spcBef>
                          <a:spcPts val="0"/>
                        </a:spcBef>
                        <a:spcAft>
                          <a:spcPts val="0"/>
                        </a:spcAft>
                      </a:pPr>
                      <a:r>
                        <a:rPr lang="en-US" sz="1400" b="1" dirty="0" smtClean="0"/>
                        <a:t>Concepts from our Optimization Problem</a:t>
                      </a:r>
                      <a:endParaRPr lang="en-US" sz="1400" b="1" dirty="0">
                        <a:latin typeface="Arial" pitchFamily="34" charset="0"/>
                        <a:ea typeface="Calibri"/>
                        <a:cs typeface="Arial" pitchFamily="34" charset="0"/>
                      </a:endParaRPr>
                    </a:p>
                  </a:txBody>
                  <a:tcPr marL="68580" marR="68580" marT="0" marB="0" anchor="ctr"/>
                </a:tc>
              </a:tr>
              <a:tr h="373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Egg from a nest</a:t>
                      </a:r>
                      <a:endParaRPr lang="en-US" sz="1200" dirty="0" smtClean="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Food package</a:t>
                      </a:r>
                      <a:r>
                        <a:rPr kumimoji="0" lang="en-US" sz="1200" kern="1200" baseline="0" dirty="0" smtClean="0">
                          <a:effectLst/>
                        </a:rPr>
                        <a:t> (a day’s meal that can be breakfast, lunch, </a:t>
                      </a:r>
                      <a:r>
                        <a:rPr kumimoji="0" lang="en-US" sz="1200" kern="1200" baseline="0" dirty="0" err="1" smtClean="0">
                          <a:effectLst/>
                        </a:rPr>
                        <a:t>etc</a:t>
                      </a:r>
                      <a:r>
                        <a:rPr kumimoji="0" lang="en-US" sz="1200" kern="1200" baseline="0"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itchFamily="34" charset="0"/>
                        <a:ea typeface="Calibri"/>
                        <a:cs typeface="Arial" pitchFamily="34" charset="0"/>
                      </a:endParaRPr>
                    </a:p>
                  </a:txBody>
                  <a:tcPr marL="68580" marR="68580" marT="0" marB="0"/>
                </a:tc>
              </a:tr>
              <a:tr h="373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Egg from a cuckoo</a:t>
                      </a:r>
                      <a:endParaRPr lang="en-US" sz="1200" dirty="0" smtClean="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Same</a:t>
                      </a:r>
                      <a:endParaRPr lang="en-US" sz="1200" dirty="0" smtClean="0">
                        <a:latin typeface="Arial" pitchFamily="34" charset="0"/>
                        <a:ea typeface="Calibri"/>
                        <a:cs typeface="Arial" pitchFamily="34" charset="0"/>
                      </a:endParaRPr>
                    </a:p>
                  </a:txBody>
                  <a:tcPr marL="68580" marR="68580" marT="0" marB="0"/>
                </a:tc>
              </a:tr>
              <a:tr h="13109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Nest</a:t>
                      </a:r>
                      <a:endParaRPr lang="en-US" sz="1200" dirty="0" smtClean="0"/>
                    </a:p>
                    <a:p>
                      <a:pPr marL="0" marR="0" indent="0" algn="l">
                        <a:spcBef>
                          <a:spcPts val="0"/>
                        </a:spcBef>
                        <a:spcAft>
                          <a:spcPts val="0"/>
                        </a:spcAft>
                      </a:pP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Solution</a:t>
                      </a:r>
                      <a:r>
                        <a:rPr lang="en-US" sz="1200" baseline="0" dirty="0" smtClean="0"/>
                        <a:t> containing all the 5 meals of a day. Each nest contains exactly 5 eggs which correspond to the meals of a day: breakfast, lunch, dinner, snack1 and snack2</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itchFamily="34" charset="0"/>
                        <a:ea typeface="Calibri"/>
                        <a:cs typeface="Arial" pitchFamily="34" charset="0"/>
                      </a:endParaRPr>
                    </a:p>
                  </a:txBody>
                  <a:tcPr marL="68580" marR="68580" marT="0" marB="0"/>
                </a:tc>
              </a:tr>
              <a:tr h="373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Best Nest</a:t>
                      </a:r>
                      <a:endParaRPr lang="en-US" sz="1200" dirty="0" smtClean="0"/>
                    </a:p>
                    <a:p>
                      <a:pPr marL="0" marR="0" indent="0" algn="l">
                        <a:spcBef>
                          <a:spcPts val="0"/>
                        </a:spcBef>
                        <a:spcAft>
                          <a:spcPts val="0"/>
                        </a:spcAft>
                      </a:pP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solution with the highest fitness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itchFamily="34" charset="0"/>
                        <a:ea typeface="Calibri"/>
                        <a:cs typeface="Arial" pitchFamily="34" charset="0"/>
                      </a:endParaRPr>
                    </a:p>
                  </a:txBody>
                  <a:tcPr marL="68580" marR="68580" marT="0" marB="0"/>
                </a:tc>
              </a:tr>
              <a:tr h="5243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smtClean="0">
                          <a:effectLst/>
                        </a:rPr>
                        <a:t>Cuckoo</a:t>
                      </a:r>
                      <a:endParaRPr lang="en-US" sz="1200" dirty="0" smtClean="0"/>
                    </a:p>
                    <a:p>
                      <a:pPr marL="0" marR="0" indent="0" algn="l">
                        <a:spcBef>
                          <a:spcPts val="0"/>
                        </a:spcBef>
                        <a:spcAft>
                          <a:spcPts val="0"/>
                        </a:spcAft>
                      </a:pP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Cuckoo</a:t>
                      </a:r>
                      <a:r>
                        <a:rPr lang="en-US" sz="1200" baseline="0" dirty="0" smtClean="0"/>
                        <a:t> generates new eggs that will replace the eggs from a nest</a:t>
                      </a:r>
                      <a:endParaRPr lang="en-US" sz="1200" dirty="0" smtClean="0">
                        <a:latin typeface="Arial" pitchFamily="34" charset="0"/>
                        <a:ea typeface="Calibri"/>
                        <a:cs typeface="Arial" pitchFamily="34" charset="0"/>
                      </a:endParaRPr>
                    </a:p>
                  </a:txBody>
                  <a:tcPr marL="68580" marR="68580" marT="0" marB="0"/>
                </a:tc>
              </a:tr>
              <a:tr h="786589">
                <a:tc>
                  <a:txBody>
                    <a:bodyPr/>
                    <a:lstStyle/>
                    <a:p>
                      <a:pPr marL="0" marR="0" indent="0" algn="l">
                        <a:spcBef>
                          <a:spcPts val="0"/>
                        </a:spcBef>
                        <a:spcAft>
                          <a:spcPts val="0"/>
                        </a:spcAft>
                      </a:pPr>
                      <a:r>
                        <a:rPr kumimoji="0" lang="en-US" sz="1200" kern="1200" dirty="0" smtClean="0">
                          <a:effectLst/>
                        </a:rPr>
                        <a:t>Breeding</a:t>
                      </a: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a:spcBef>
                          <a:spcPts val="0"/>
                        </a:spcBef>
                        <a:spcAft>
                          <a:spcPts val="0"/>
                        </a:spcAft>
                      </a:pPr>
                      <a:r>
                        <a:rPr lang="en-US" sz="1200" dirty="0">
                          <a:effectLst/>
                        </a:rPr>
                        <a:t>Crossover strategies applied between a combination of food packages and the current optimal combination of food packages</a:t>
                      </a:r>
                      <a:endParaRPr lang="en-US" sz="1200" dirty="0">
                        <a:effectLst/>
                        <a:latin typeface="Arial" panose="020B0604020202020204" pitchFamily="34" charset="0"/>
                        <a:ea typeface="Batang" panose="02030600000101010101" pitchFamily="18" charset="-127"/>
                        <a:cs typeface="Arial" panose="020B0604020202020204" pitchFamily="34" charset="0"/>
                      </a:endParaRPr>
                    </a:p>
                  </a:txBody>
                  <a:tcPr marL="68580" marR="68580" marT="0" marB="0"/>
                </a:tc>
              </a:tr>
              <a:tr h="524393">
                <a:tc>
                  <a:txBody>
                    <a:bodyPr/>
                    <a:lstStyle/>
                    <a:p>
                      <a:pPr marL="0" marR="0" indent="0" algn="l">
                        <a:spcBef>
                          <a:spcPts val="0"/>
                        </a:spcBef>
                        <a:spcAft>
                          <a:spcPts val="0"/>
                        </a:spcAft>
                      </a:pPr>
                      <a:r>
                        <a:rPr kumimoji="0" lang="en-US" sz="1200" kern="1200" dirty="0" smtClean="0">
                          <a:effectLst/>
                        </a:rPr>
                        <a:t>Building a new nest</a:t>
                      </a:r>
                      <a:endParaRPr lang="en-US" sz="1200" dirty="0">
                        <a:latin typeface="Arial" pitchFamily="34" charset="0"/>
                        <a:ea typeface="Calibri"/>
                        <a:cs typeface="Arial" pitchFamily="34" charset="0"/>
                      </a:endParaRPr>
                    </a:p>
                  </a:txBody>
                  <a:tcPr marL="68580" marR="68580" marT="0" marB="0" anchor="ctr"/>
                </a:tc>
                <a:tc>
                  <a:txBody>
                    <a:bodyPr/>
                    <a:lstStyle/>
                    <a:p>
                      <a:pPr marL="0" marR="0" indent="0" algn="l">
                        <a:spcBef>
                          <a:spcPts val="0"/>
                        </a:spcBef>
                        <a:spcAft>
                          <a:spcPts val="0"/>
                        </a:spcAft>
                      </a:pPr>
                      <a:r>
                        <a:rPr kumimoji="0" lang="en-US" sz="1200" kern="1200" dirty="0" smtClean="0">
                          <a:effectLst/>
                        </a:rPr>
                        <a:t>Hill Climbing, </a:t>
                      </a:r>
                      <a:r>
                        <a:rPr kumimoji="0" lang="en-US" sz="1200" kern="1200" dirty="0" err="1" smtClean="0">
                          <a:effectLst/>
                        </a:rPr>
                        <a:t>Tabu</a:t>
                      </a:r>
                      <a:r>
                        <a:rPr kumimoji="0" lang="en-US" sz="1200" kern="1200" dirty="0" smtClean="0">
                          <a:effectLst/>
                        </a:rPr>
                        <a:t> Search-based strategies for improving a combination of food packages</a:t>
                      </a:r>
                      <a:endParaRPr lang="en-US" sz="1200" dirty="0">
                        <a:latin typeface="Arial" pitchFamily="34" charset="0"/>
                        <a:ea typeface="Calibri"/>
                        <a:cs typeface="Arial" pitchFamily="34" charset="0"/>
                      </a:endParaRPr>
                    </a:p>
                  </a:txBody>
                  <a:tcPr marL="68580" marR="68580" marT="0" marB="0" anchor="ctr"/>
                </a:tc>
              </a:tr>
            </a:tbl>
          </a:graphicData>
        </a:graphic>
      </p:graphicFrame>
      <p:sp>
        <p:nvSpPr>
          <p:cNvPr id="10" name="Title 1"/>
          <p:cNvSpPr>
            <a:spLocks noGrp="1"/>
          </p:cNvSpPr>
          <p:nvPr>
            <p:ph type="title"/>
          </p:nvPr>
        </p:nvSpPr>
        <p:spPr>
          <a:xfrm>
            <a:off x="0" y="0"/>
            <a:ext cx="9144000" cy="1295400"/>
          </a:xfrm>
        </p:spPr>
        <p:txBody>
          <a:bodyPr/>
          <a:lstStyle/>
          <a:p>
            <a:pPr lvl="1" algn="ctr" eaLnBrk="1" hangingPunct="1"/>
            <a:r>
              <a:rPr lang="ro-RO" dirty="0" smtClean="0">
                <a:latin typeface="Arial" pitchFamily="34" charset="0"/>
                <a:cs typeface="Arial" pitchFamily="34" charset="0"/>
              </a:rPr>
              <a:t/>
            </a:r>
            <a:br>
              <a:rPr lang="ro-RO" dirty="0" smtClean="0">
                <a:latin typeface="Arial" pitchFamily="34" charset="0"/>
                <a:cs typeface="Arial" pitchFamily="34" charset="0"/>
              </a:rPr>
            </a:br>
            <a:r>
              <a:rPr lang="en-US" sz="3000" dirty="0" smtClean="0">
                <a:latin typeface="Arial" pitchFamily="34" charset="0"/>
                <a:cs typeface="Arial" pitchFamily="34" charset="0"/>
              </a:rPr>
              <a:t>Cuckoo Search Technique</a:t>
            </a:r>
            <a:r>
              <a:rPr lang="en-US" sz="3000" dirty="0" smtClean="0">
                <a:latin typeface="Arial" pitchFamily="34" charset="0"/>
                <a:cs typeface="Arial" pitchFamily="34" charset="0"/>
              </a:rPr>
              <a:t/>
            </a:r>
            <a:br>
              <a:rPr lang="en-US" sz="3000" dirty="0" smtClean="0">
                <a:latin typeface="Arial" pitchFamily="34" charset="0"/>
                <a:cs typeface="Arial" pitchFamily="34" charset="0"/>
              </a:rPr>
            </a:br>
            <a:r>
              <a:rPr lang="en-US" sz="2000" dirty="0" smtClean="0">
                <a:latin typeface="Arial" pitchFamily="34" charset="0"/>
                <a:cs typeface="Arial" pitchFamily="34" charset="0"/>
              </a:rPr>
              <a:t>Cuckoo Search Model</a:t>
            </a:r>
            <a:r>
              <a:rPr lang="ro-RO" sz="1900" dirty="0">
                <a:latin typeface="Arial" pitchFamily="34" charset="0"/>
                <a:cs typeface="Arial" pitchFamily="34" charset="0"/>
              </a:rPr>
              <a:t/>
            </a:r>
            <a:br>
              <a:rPr lang="ro-RO" sz="1900" dirty="0">
                <a:latin typeface="Arial" pitchFamily="34" charset="0"/>
                <a:cs typeface="Arial" pitchFamily="34" charset="0"/>
              </a:rPr>
            </a:b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t>
            </a:r>
            <a:r>
              <a:rPr lang="en-US" sz="1900" dirty="0" smtClean="0"/>
              <a:t>Model</a:t>
            </a:r>
            <a:endParaRPr lang="ro-RO" sz="1900" dirty="0" smtClean="0"/>
          </a:p>
        </p:txBody>
      </p:sp>
      <p:sp>
        <p:nvSpPr>
          <p:cNvPr id="1126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6245D18A-00F3-448E-B279-505B59EC394C}" type="slidenum">
              <a:rPr lang="en-US" smtClean="0"/>
              <a:pPr fontAlgn="base">
                <a:spcBef>
                  <a:spcPct val="0"/>
                </a:spcBef>
                <a:spcAft>
                  <a:spcPct val="0"/>
                </a:spcAft>
              </a:pPr>
              <a:t>19</a:t>
            </a:fld>
            <a:endParaRPr lang="en-US" smtClean="0"/>
          </a:p>
        </p:txBody>
      </p:sp>
      <p:sp>
        <p:nvSpPr>
          <p:cNvPr id="2" name="Content Placeholder 1"/>
          <p:cNvSpPr>
            <a:spLocks noGrp="1"/>
          </p:cNvSpPr>
          <p:nvPr>
            <p:ph sz="quarter" idx="1"/>
          </p:nvPr>
        </p:nvSpPr>
        <p:spPr>
          <a:xfrm>
            <a:off x="251520" y="1524000"/>
            <a:ext cx="8816280" cy="4857328"/>
          </a:xfrm>
        </p:spPr>
        <p:txBody>
          <a:bodyPr/>
          <a:lstStyle/>
          <a:p>
            <a:pPr marL="0" lvl="1" indent="0">
              <a:spcBef>
                <a:spcPts val="700"/>
              </a:spcBef>
              <a:buClr>
                <a:schemeClr val="accent2"/>
              </a:buClr>
              <a:buSzPct val="60000"/>
              <a:buNone/>
            </a:pPr>
            <a:r>
              <a:rPr lang="en-US" sz="1900" b="1" dirty="0" smtClean="0"/>
              <a:t>Hybridization Components</a:t>
            </a:r>
          </a:p>
          <a:p>
            <a:pPr marL="319088" lvl="1" indent="-319088">
              <a:spcBef>
                <a:spcPts val="700"/>
              </a:spcBef>
              <a:buClr>
                <a:schemeClr val="accent2"/>
              </a:buClr>
              <a:buSzPct val="60000"/>
              <a:buFont typeface="Courier New" pitchFamily="49" charset="0"/>
              <a:buChar char="o"/>
            </a:pPr>
            <a:r>
              <a:rPr lang="en-US" sz="1900" dirty="0" smtClean="0"/>
              <a:t>The </a:t>
            </a:r>
            <a:r>
              <a:rPr lang="en-US" sz="1900" dirty="0"/>
              <a:t>hybridization components that will be injected in the model’s core component are classified in two categories according to the point in which they can be injected. </a:t>
            </a:r>
          </a:p>
          <a:p>
            <a:pPr lvl="1"/>
            <a:r>
              <a:rPr lang="en-US" sz="1900" dirty="0" smtClean="0"/>
              <a:t>Cuckoo Generation Strategy</a:t>
            </a:r>
          </a:p>
          <a:p>
            <a:pPr lvl="2"/>
            <a:r>
              <a:rPr lang="en-US" sz="1900" dirty="0" smtClean="0"/>
              <a:t>Random </a:t>
            </a:r>
            <a:r>
              <a:rPr lang="en-US" sz="1900" b="1" dirty="0" smtClean="0"/>
              <a:t>Levy Flights</a:t>
            </a:r>
            <a:r>
              <a:rPr lang="en-US" sz="1900" dirty="0" smtClean="0"/>
              <a:t> Solution Generation</a:t>
            </a:r>
          </a:p>
          <a:p>
            <a:pPr lvl="2"/>
            <a:r>
              <a:rPr lang="en-US" sz="1900" b="1" dirty="0" smtClean="0"/>
              <a:t>Crossover</a:t>
            </a:r>
            <a:r>
              <a:rPr lang="en-US" sz="1900" dirty="0" smtClean="0"/>
              <a:t> between selected nest and best nest</a:t>
            </a:r>
          </a:p>
          <a:p>
            <a:pPr lvl="2"/>
            <a:r>
              <a:rPr lang="en-US" sz="1900" b="1" dirty="0" err="1" smtClean="0"/>
              <a:t>Tabu</a:t>
            </a:r>
            <a:r>
              <a:rPr lang="en-US" sz="1900" b="1" dirty="0" smtClean="0"/>
              <a:t> Search</a:t>
            </a:r>
            <a:r>
              <a:rPr lang="en-US" sz="1900" dirty="0" smtClean="0"/>
              <a:t> heuristic applied on current nest</a:t>
            </a:r>
          </a:p>
          <a:p>
            <a:pPr lvl="1"/>
            <a:r>
              <a:rPr lang="en-US" sz="1900" dirty="0" smtClean="0"/>
              <a:t>New Nest Generation Strategy</a:t>
            </a:r>
          </a:p>
          <a:p>
            <a:pPr lvl="2"/>
            <a:r>
              <a:rPr lang="en-US" sz="1900" dirty="0"/>
              <a:t>Random </a:t>
            </a:r>
            <a:r>
              <a:rPr lang="en-US" sz="1900" b="1" dirty="0"/>
              <a:t>Levy Flights</a:t>
            </a:r>
            <a:r>
              <a:rPr lang="en-US" sz="1900" dirty="0"/>
              <a:t> Solution Generation</a:t>
            </a:r>
          </a:p>
          <a:p>
            <a:pPr lvl="2"/>
            <a:r>
              <a:rPr lang="en-US" sz="1900" b="1" dirty="0"/>
              <a:t>Crossover</a:t>
            </a:r>
            <a:r>
              <a:rPr lang="en-US" sz="1900" dirty="0"/>
              <a:t> between selected nest and best nest</a:t>
            </a:r>
          </a:p>
          <a:p>
            <a:pPr lvl="2"/>
            <a:r>
              <a:rPr lang="en-US" sz="1900" b="1" dirty="0" smtClean="0"/>
              <a:t>Hill Climbing </a:t>
            </a:r>
            <a:r>
              <a:rPr lang="en-US" sz="1900" dirty="0" smtClean="0"/>
              <a:t>heuristic </a:t>
            </a:r>
            <a:r>
              <a:rPr lang="en-US" sz="1900" dirty="0"/>
              <a:t>applied on current nest</a:t>
            </a:r>
          </a:p>
          <a:p>
            <a:pPr lvl="2"/>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en-US" sz="2300" dirty="0" smtClean="0">
                <a:latin typeface="Arial" pitchFamily="34" charset="0"/>
                <a:cs typeface="Arial" pitchFamily="34" charset="0"/>
              </a:rPr>
              <a:t>Introduction</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6245D18A-00F3-448E-B279-505B59EC394C}" type="slidenum">
              <a:rPr lang="en-US" smtClean="0"/>
              <a:pPr fontAlgn="base">
                <a:spcBef>
                  <a:spcPct val="0"/>
                </a:spcBef>
                <a:spcAft>
                  <a:spcPct val="0"/>
                </a:spcAft>
              </a:pPr>
              <a:t>20</a:t>
            </a:fld>
            <a:endParaRPr lang="en-US" smtClean="0"/>
          </a:p>
        </p:txBody>
      </p:sp>
      <p:sp>
        <p:nvSpPr>
          <p:cNvPr id="2" name="Content Placeholder 1"/>
          <p:cNvSpPr>
            <a:spLocks noGrp="1"/>
          </p:cNvSpPr>
          <p:nvPr>
            <p:ph sz="quarter" idx="1"/>
          </p:nvPr>
        </p:nvSpPr>
        <p:spPr>
          <a:xfrm>
            <a:off x="0" y="1524000"/>
            <a:ext cx="9067800" cy="4857328"/>
          </a:xfrm>
        </p:spPr>
        <p:txBody>
          <a:bodyPr/>
          <a:lstStyle/>
          <a:p>
            <a:pPr marL="319088" lvl="1" indent="-319088">
              <a:spcBef>
                <a:spcPts val="700"/>
              </a:spcBef>
              <a:buClr>
                <a:schemeClr val="accent2"/>
              </a:buClr>
              <a:buSzPct val="60000"/>
              <a:buFont typeface="Courier New" pitchFamily="49" charset="0"/>
              <a:buChar char="o"/>
            </a:pPr>
            <a:r>
              <a:rPr lang="en-US" sz="1900" dirty="0" smtClean="0"/>
              <a:t>Input:</a:t>
            </a:r>
          </a:p>
          <a:p>
            <a:pPr marL="593725" lvl="2" indent="-319088">
              <a:spcBef>
                <a:spcPts val="700"/>
              </a:spcBef>
              <a:buSzPct val="60000"/>
            </a:pPr>
            <a:r>
              <a:rPr lang="en-US" sz="1800" dirty="0" err="1" smtClean="0"/>
              <a:t>nestNumber</a:t>
            </a:r>
            <a:r>
              <a:rPr lang="en-US" sz="1800" dirty="0" smtClean="0"/>
              <a:t> – represents the number of nests</a:t>
            </a:r>
          </a:p>
          <a:p>
            <a:pPr marL="593725" lvl="2" indent="-319088">
              <a:spcBef>
                <a:spcPts val="700"/>
              </a:spcBef>
              <a:buSzPct val="60000"/>
            </a:pPr>
            <a:r>
              <a:rPr lang="en-US" sz="1800" dirty="0" err="1" smtClean="0"/>
              <a:t>maxIterations</a:t>
            </a:r>
            <a:r>
              <a:rPr lang="en-US" sz="1800" dirty="0" smtClean="0"/>
              <a:t> – represents the maximum number of iterations</a:t>
            </a:r>
          </a:p>
          <a:p>
            <a:pPr marL="593725" lvl="2" indent="-319088">
              <a:spcBef>
                <a:spcPts val="700"/>
              </a:spcBef>
              <a:buSzPct val="60000"/>
            </a:pPr>
            <a:r>
              <a:rPr lang="en-US" sz="1800" dirty="0" smtClean="0"/>
              <a:t>PA – is the coefficient by which a host bird discovers the intrusion</a:t>
            </a:r>
          </a:p>
          <a:p>
            <a:pPr marL="593725" lvl="2" indent="-319088">
              <a:spcBef>
                <a:spcPts val="700"/>
              </a:spcBef>
              <a:buSzPct val="60000"/>
            </a:pPr>
            <a:endParaRPr lang="en-US" sz="1800" dirty="0"/>
          </a:p>
          <a:p>
            <a:pPr marL="319088" lvl="1" indent="-319088">
              <a:spcBef>
                <a:spcPts val="700"/>
              </a:spcBef>
              <a:buSzPct val="60000"/>
            </a:pPr>
            <a:r>
              <a:rPr lang="en-US" sz="1900" dirty="0" smtClean="0"/>
              <a:t>Output</a:t>
            </a:r>
          </a:p>
          <a:p>
            <a:pPr marL="593725" lvl="2" indent="-319088">
              <a:spcBef>
                <a:spcPts val="700"/>
              </a:spcBef>
              <a:buSzPct val="60000"/>
            </a:pPr>
            <a:r>
              <a:rPr lang="en-US" sz="1800" dirty="0" smtClean="0"/>
              <a:t>Solution – the output will be the best solution that has been reached </a:t>
            </a:r>
            <a:endParaRPr lang="en-US" sz="1800" dirty="0"/>
          </a:p>
          <a:p>
            <a:pPr lvl="2"/>
            <a:endParaRPr lang="en-US" dirty="0"/>
          </a:p>
        </p:txBody>
      </p:sp>
      <p:sp>
        <p:nvSpPr>
          <p:cNvPr id="7"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spTree>
    <p:extLst>
      <p:ext uri="{BB962C8B-B14F-4D97-AF65-F5344CB8AC3E}">
        <p14:creationId xmlns:p14="http://schemas.microsoft.com/office/powerpoint/2010/main" val="3863618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21</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806197" y="1524000"/>
            <a:ext cx="5531605" cy="4976813"/>
          </a:xfrm>
        </p:spPr>
      </p:pic>
      <p:sp>
        <p:nvSpPr>
          <p:cNvPr id="8"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Cuckoo Search Technique</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Search Algorithm</a:t>
            </a:r>
            <a:endParaRPr lang="ro-RO" sz="19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22</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66660"/>
            <a:ext cx="9144000" cy="1219200"/>
          </a:xfrm>
        </p:spPr>
        <p:txBody>
          <a:bodyPr/>
          <a:lstStyle/>
          <a:p>
            <a:pPr algn="ctr"/>
            <a:r>
              <a:rPr lang="en-US" sz="3000" dirty="0" smtClean="0">
                <a:latin typeface="Arial" pitchFamily="34" charset="0"/>
                <a:cs typeface="Arial" pitchFamily="34" charset="0"/>
              </a:rPr>
              <a:t>Proposed Solution</a:t>
            </a:r>
            <a:r>
              <a:rPr lang="en-US" sz="3000" dirty="0">
                <a:latin typeface="Arial" pitchFamily="34" charset="0"/>
                <a:cs typeface="Arial" pitchFamily="34" charset="0"/>
              </a:rPr>
              <a:t/>
            </a:r>
            <a:br>
              <a:rPr lang="en-US" sz="3000" dirty="0">
                <a:latin typeface="Arial" pitchFamily="34" charset="0"/>
                <a:cs typeface="Arial" pitchFamily="34" charset="0"/>
              </a:rPr>
            </a:br>
            <a:r>
              <a:rPr lang="en-US" sz="1900" dirty="0" smtClean="0"/>
              <a:t>Cuckoo </a:t>
            </a:r>
            <a:r>
              <a:rPr lang="en-US" sz="1900" dirty="0" smtClean="0"/>
              <a:t>Search Hybrid Versions</a:t>
            </a:r>
            <a:endParaRPr lang="ro-RO" sz="1900" dirty="0" smtClean="0"/>
          </a:p>
        </p:txBody>
      </p:sp>
      <p:graphicFrame>
        <p:nvGraphicFramePr>
          <p:cNvPr id="3" name="Content Placeholder 2"/>
          <p:cNvGraphicFramePr>
            <a:graphicFrameLocks noGrp="1"/>
          </p:cNvGraphicFramePr>
          <p:nvPr>
            <p:ph sz="quarter" idx="1"/>
            <p:extLst>
              <p:ext uri="{D42A27DB-BD31-4B8C-83A1-F6EECF244321}">
                <p14:modId xmlns:p14="http://schemas.microsoft.com/office/powerpoint/2010/main" val="4135061193"/>
              </p:ext>
            </p:extLst>
          </p:nvPr>
        </p:nvGraphicFramePr>
        <p:xfrm>
          <a:off x="1115616" y="1916832"/>
          <a:ext cx="6912768" cy="3240360"/>
        </p:xfrm>
        <a:graphic>
          <a:graphicData uri="http://schemas.openxmlformats.org/drawingml/2006/table">
            <a:tbl>
              <a:tblPr firstRow="1" firstCol="1" bandRow="1">
                <a:tableStyleId>{5940675A-B579-460E-94D1-54222C63F5DA}</a:tableStyleId>
              </a:tblPr>
              <a:tblGrid>
                <a:gridCol w="2518511"/>
                <a:gridCol w="2292339"/>
                <a:gridCol w="2101918"/>
              </a:tblGrid>
              <a:tr h="607473">
                <a:tc>
                  <a:txBody>
                    <a:bodyPr/>
                    <a:lstStyle/>
                    <a:p>
                      <a:pPr marL="0" marR="0" indent="0" algn="l">
                        <a:spcBef>
                          <a:spcPts val="0"/>
                        </a:spcBef>
                        <a:spcAft>
                          <a:spcPts val="0"/>
                        </a:spcAft>
                      </a:pPr>
                      <a:r>
                        <a:rPr lang="en-US" sz="1400" b="1" dirty="0">
                          <a:effectLst/>
                        </a:rPr>
                        <a:t>Cuckoo Generation Strategy</a:t>
                      </a:r>
                      <a:endParaRPr lang="en-US" sz="1400" b="1" dirty="0">
                        <a:effectLst/>
                        <a:latin typeface="Times New Roman"/>
                        <a:ea typeface="Batang"/>
                      </a:endParaRPr>
                    </a:p>
                  </a:txBody>
                  <a:tcPr marL="68580" marR="68580" marT="0" marB="0"/>
                </a:tc>
                <a:tc>
                  <a:txBody>
                    <a:bodyPr/>
                    <a:lstStyle/>
                    <a:p>
                      <a:pPr marL="0" marR="0" indent="0" algn="l">
                        <a:spcBef>
                          <a:spcPts val="0"/>
                        </a:spcBef>
                        <a:spcAft>
                          <a:spcPts val="0"/>
                        </a:spcAft>
                      </a:pPr>
                      <a:r>
                        <a:rPr lang="en-US" sz="1400" b="1">
                          <a:effectLst/>
                        </a:rPr>
                        <a:t>New Nest Generation Strategy</a:t>
                      </a:r>
                      <a:endParaRPr lang="en-US" sz="1400" b="1">
                        <a:effectLst/>
                        <a:latin typeface="Times New Roman"/>
                        <a:ea typeface="Batang"/>
                      </a:endParaRPr>
                    </a:p>
                  </a:txBody>
                  <a:tcPr marL="68580" marR="68580" marT="0" marB="0"/>
                </a:tc>
                <a:tc>
                  <a:txBody>
                    <a:bodyPr/>
                    <a:lstStyle/>
                    <a:p>
                      <a:pPr marL="0" marR="0" indent="0" algn="l">
                        <a:spcBef>
                          <a:spcPts val="0"/>
                        </a:spcBef>
                        <a:spcAft>
                          <a:spcPts val="0"/>
                        </a:spcAft>
                      </a:pPr>
                      <a:r>
                        <a:rPr lang="en-US" sz="1400" b="1" dirty="0">
                          <a:effectLst/>
                        </a:rPr>
                        <a:t>Acronym</a:t>
                      </a:r>
                      <a:endParaRPr lang="en-US" sz="1400" b="1" dirty="0">
                        <a:effectLst/>
                        <a:latin typeface="Times New Roman"/>
                        <a:ea typeface="Batang"/>
                      </a:endParaRPr>
                    </a:p>
                  </a:txBody>
                  <a:tcPr marL="68580" marR="68580" marT="0" marB="0"/>
                </a:tc>
              </a:tr>
              <a:tr h="434664">
                <a:tc>
                  <a:txBody>
                    <a:bodyPr/>
                    <a:lstStyle/>
                    <a:p>
                      <a:pPr marL="0" marR="0" indent="0" algn="l">
                        <a:spcBef>
                          <a:spcPts val="0"/>
                        </a:spcBef>
                        <a:spcAft>
                          <a:spcPts val="0"/>
                        </a:spcAft>
                      </a:pPr>
                      <a:r>
                        <a:rPr lang="en-US" sz="1200">
                          <a:effectLst/>
                        </a:rPr>
                        <a:t>Random Levy flight solution generation</a:t>
                      </a:r>
                      <a:endParaRPr lang="en-US" sz="1200">
                        <a:effectLst/>
                        <a:latin typeface="Times New Roman"/>
                        <a:ea typeface="Batang"/>
                      </a:endParaRPr>
                    </a:p>
                  </a:txBody>
                  <a:tcPr marL="68580" marR="68580" marT="0" marB="0"/>
                </a:tc>
                <a:tc>
                  <a:txBody>
                    <a:bodyPr/>
                    <a:lstStyle/>
                    <a:p>
                      <a:pPr marL="0" marR="0" indent="0" algn="l">
                        <a:spcBef>
                          <a:spcPts val="0"/>
                        </a:spcBef>
                        <a:spcAft>
                          <a:spcPts val="0"/>
                        </a:spcAft>
                      </a:pPr>
                      <a:r>
                        <a:rPr lang="en-US" sz="1200" dirty="0">
                          <a:effectLst/>
                        </a:rPr>
                        <a:t>Random Levy flight solution generation</a:t>
                      </a:r>
                      <a:endParaRPr lang="en-US" sz="1200" dirty="0">
                        <a:effectLst/>
                        <a:latin typeface="Times New Roman"/>
                        <a:ea typeface="Batang"/>
                      </a:endParaRPr>
                    </a:p>
                  </a:txBody>
                  <a:tcPr marL="68580" marR="68580" marT="0" marB="0"/>
                </a:tc>
                <a:tc>
                  <a:txBody>
                    <a:bodyPr/>
                    <a:lstStyle/>
                    <a:p>
                      <a:pPr marL="0" marR="0" indent="0" algn="l">
                        <a:spcBef>
                          <a:spcPts val="0"/>
                        </a:spcBef>
                        <a:spcAft>
                          <a:spcPts val="0"/>
                        </a:spcAft>
                      </a:pPr>
                      <a:r>
                        <a:rPr lang="en-US" sz="1200">
                          <a:effectLst/>
                        </a:rPr>
                        <a:t>VersionRLRL</a:t>
                      </a:r>
                      <a:endParaRPr lang="en-US" sz="1200">
                        <a:effectLst/>
                        <a:latin typeface="Times New Roman"/>
                        <a:ea typeface="Batang"/>
                      </a:endParaRPr>
                    </a:p>
                  </a:txBody>
                  <a:tcPr marL="68580" marR="68580" marT="0" marB="0"/>
                </a:tc>
              </a:tr>
              <a:tr h="803676">
                <a:tc>
                  <a:txBody>
                    <a:bodyPr/>
                    <a:lstStyle/>
                    <a:p>
                      <a:pPr marL="0" marR="0" indent="0" algn="l">
                        <a:spcBef>
                          <a:spcPts val="0"/>
                        </a:spcBef>
                        <a:spcAft>
                          <a:spcPts val="0"/>
                        </a:spcAft>
                      </a:pPr>
                      <a:r>
                        <a:rPr lang="en-US" sz="1200">
                          <a:effectLst/>
                        </a:rPr>
                        <a:t>Uniform Crossover between current nest and best solution</a:t>
                      </a:r>
                      <a:endParaRPr lang="en-US" sz="1200">
                        <a:effectLst/>
                        <a:latin typeface="Times New Roman"/>
                        <a:ea typeface="Batang"/>
                      </a:endParaRPr>
                    </a:p>
                  </a:txBody>
                  <a:tcPr marL="68580" marR="68580" marT="0" marB="0"/>
                </a:tc>
                <a:tc>
                  <a:txBody>
                    <a:bodyPr/>
                    <a:lstStyle/>
                    <a:p>
                      <a:pPr marL="0" marR="0" indent="0" algn="l">
                        <a:spcBef>
                          <a:spcPts val="0"/>
                        </a:spcBef>
                        <a:spcAft>
                          <a:spcPts val="0"/>
                        </a:spcAft>
                      </a:pPr>
                      <a:r>
                        <a:rPr lang="en-US" sz="1200">
                          <a:effectLst/>
                        </a:rPr>
                        <a:t>Uniform Crossover between current nest and best solution</a:t>
                      </a:r>
                      <a:endParaRPr lang="en-US" sz="1200">
                        <a:effectLst/>
                        <a:latin typeface="Times New Roman"/>
                        <a:ea typeface="Batang"/>
                      </a:endParaRPr>
                    </a:p>
                  </a:txBody>
                  <a:tcPr marL="68580" marR="68580" marT="0" marB="0"/>
                </a:tc>
                <a:tc>
                  <a:txBody>
                    <a:bodyPr/>
                    <a:lstStyle/>
                    <a:p>
                      <a:pPr marL="0" marR="0" indent="0" algn="l">
                        <a:spcBef>
                          <a:spcPts val="0"/>
                        </a:spcBef>
                        <a:spcAft>
                          <a:spcPts val="0"/>
                        </a:spcAft>
                      </a:pPr>
                      <a:r>
                        <a:rPr lang="en-US" sz="1200">
                          <a:effectLst/>
                        </a:rPr>
                        <a:t>VersionUCUC</a:t>
                      </a:r>
                    </a:p>
                    <a:p>
                      <a:pPr marL="0" marR="0" indent="457200" algn="just">
                        <a:spcBef>
                          <a:spcPts val="0"/>
                        </a:spcBef>
                        <a:spcAft>
                          <a:spcPts val="0"/>
                        </a:spcAft>
                      </a:pPr>
                      <a:r>
                        <a:rPr lang="en-US" sz="1200">
                          <a:effectLst/>
                        </a:rPr>
                        <a:t> </a:t>
                      </a:r>
                      <a:endParaRPr lang="en-US" sz="1200">
                        <a:effectLst/>
                        <a:latin typeface="Times New Roman"/>
                        <a:ea typeface="Batang"/>
                      </a:endParaRPr>
                    </a:p>
                  </a:txBody>
                  <a:tcPr marL="68580" marR="68580" marT="0" marB="0"/>
                </a:tc>
              </a:tr>
              <a:tr h="803676">
                <a:tc>
                  <a:txBody>
                    <a:bodyPr/>
                    <a:lstStyle/>
                    <a:p>
                      <a:pPr marL="0" marR="0" indent="0" algn="l">
                        <a:spcBef>
                          <a:spcPts val="0"/>
                        </a:spcBef>
                        <a:spcAft>
                          <a:spcPts val="0"/>
                        </a:spcAft>
                      </a:pPr>
                      <a:r>
                        <a:rPr lang="en-US" sz="1200">
                          <a:effectLst/>
                        </a:rPr>
                        <a:t>Uniform Crossover between current nest and best solution</a:t>
                      </a:r>
                      <a:endParaRPr lang="en-US" sz="1200">
                        <a:effectLst/>
                        <a:latin typeface="Times New Roman"/>
                        <a:ea typeface="Batang"/>
                      </a:endParaRPr>
                    </a:p>
                  </a:txBody>
                  <a:tcPr marL="68580" marR="68580" marT="0" marB="0"/>
                </a:tc>
                <a:tc>
                  <a:txBody>
                    <a:bodyPr/>
                    <a:lstStyle/>
                    <a:p>
                      <a:pPr marL="0" marR="0" indent="0" algn="l">
                        <a:spcBef>
                          <a:spcPts val="0"/>
                        </a:spcBef>
                        <a:spcAft>
                          <a:spcPts val="0"/>
                        </a:spcAft>
                      </a:pPr>
                      <a:r>
                        <a:rPr lang="en-US" sz="1200">
                          <a:effectLst/>
                        </a:rPr>
                        <a:t>Hill Climbing heuristic applied on old nest</a:t>
                      </a:r>
                      <a:endParaRPr lang="en-US" sz="1200">
                        <a:effectLst/>
                        <a:latin typeface="Times New Roman"/>
                        <a:ea typeface="Batang"/>
                      </a:endParaRPr>
                    </a:p>
                  </a:txBody>
                  <a:tcPr marL="68580" marR="68580" marT="0" marB="0"/>
                </a:tc>
                <a:tc>
                  <a:txBody>
                    <a:bodyPr/>
                    <a:lstStyle/>
                    <a:p>
                      <a:pPr marL="0" marR="0" indent="0" algn="l">
                        <a:spcBef>
                          <a:spcPts val="0"/>
                        </a:spcBef>
                        <a:spcAft>
                          <a:spcPts val="0"/>
                        </a:spcAft>
                      </a:pPr>
                      <a:r>
                        <a:rPr lang="en-US" sz="1200">
                          <a:effectLst/>
                        </a:rPr>
                        <a:t>VersionUCHC</a:t>
                      </a:r>
                      <a:endParaRPr lang="en-US" sz="1200">
                        <a:effectLst/>
                        <a:latin typeface="Times New Roman"/>
                        <a:ea typeface="Batang"/>
                      </a:endParaRPr>
                    </a:p>
                  </a:txBody>
                  <a:tcPr marL="68580" marR="68580" marT="0" marB="0"/>
                </a:tc>
              </a:tr>
              <a:tr h="590871">
                <a:tc>
                  <a:txBody>
                    <a:bodyPr/>
                    <a:lstStyle/>
                    <a:p>
                      <a:pPr marL="0" marR="0" indent="0" algn="l">
                        <a:spcBef>
                          <a:spcPts val="0"/>
                        </a:spcBef>
                        <a:spcAft>
                          <a:spcPts val="0"/>
                        </a:spcAft>
                      </a:pPr>
                      <a:r>
                        <a:rPr lang="en-US" sz="1200">
                          <a:effectLst/>
                        </a:rPr>
                        <a:t>Tabu Search heuristic applied on current nest</a:t>
                      </a:r>
                      <a:endParaRPr lang="en-US" sz="1200">
                        <a:effectLst/>
                        <a:latin typeface="Times New Roman"/>
                        <a:ea typeface="Batang"/>
                      </a:endParaRPr>
                    </a:p>
                  </a:txBody>
                  <a:tcPr marL="68580" marR="68580" marT="0" marB="0"/>
                </a:tc>
                <a:tc>
                  <a:txBody>
                    <a:bodyPr/>
                    <a:lstStyle/>
                    <a:p>
                      <a:pPr marL="0" marR="0" indent="0" algn="l">
                        <a:spcBef>
                          <a:spcPts val="0"/>
                        </a:spcBef>
                        <a:spcAft>
                          <a:spcPts val="0"/>
                        </a:spcAft>
                      </a:pPr>
                      <a:r>
                        <a:rPr lang="en-US" sz="1200">
                          <a:effectLst/>
                        </a:rPr>
                        <a:t>Hill Climbing heuristic applied on old nest</a:t>
                      </a:r>
                      <a:endParaRPr lang="en-US" sz="1200">
                        <a:effectLst/>
                        <a:latin typeface="Times New Roman"/>
                        <a:ea typeface="Batang"/>
                      </a:endParaRPr>
                    </a:p>
                  </a:txBody>
                  <a:tcPr marL="68580" marR="68580" marT="0" marB="0"/>
                </a:tc>
                <a:tc>
                  <a:txBody>
                    <a:bodyPr/>
                    <a:lstStyle/>
                    <a:p>
                      <a:pPr marL="0" marR="0" indent="0" algn="l">
                        <a:spcBef>
                          <a:spcPts val="0"/>
                        </a:spcBef>
                        <a:spcAft>
                          <a:spcPts val="0"/>
                        </a:spcAft>
                      </a:pPr>
                      <a:r>
                        <a:rPr lang="en-US" sz="1200" dirty="0" err="1">
                          <a:effectLst/>
                        </a:rPr>
                        <a:t>VersionTSHC</a:t>
                      </a:r>
                      <a:endParaRPr lang="en-US" sz="1200" dirty="0">
                        <a:effectLst/>
                        <a:latin typeface="Times New Roman"/>
                        <a:ea typeface="Batang"/>
                      </a:endParaRPr>
                    </a:p>
                  </a:txBody>
                  <a:tcPr marL="68580" marR="68580" marT="0" marB="0"/>
                </a:tc>
              </a:tr>
            </a:tbl>
          </a:graphicData>
        </a:graphic>
      </p:graphicFrame>
    </p:spTree>
    <p:extLst>
      <p:ext uri="{BB962C8B-B14F-4D97-AF65-F5344CB8AC3E}">
        <p14:creationId xmlns:p14="http://schemas.microsoft.com/office/powerpoint/2010/main" val="4058667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latin typeface="Arial" pitchFamily="34" charset="0"/>
                <a:cs typeface="Arial" pitchFamily="34" charset="0"/>
              </a:rPr>
              <a:t>Experimental Prototype</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23</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144000" cy="4495800"/>
          </a:xfrm>
        </p:spPr>
        <p:txBody>
          <a:bodyPr/>
          <a:lstStyle/>
          <a:p>
            <a:endParaRPr lang="ro-RO"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24</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2994" name="Picture 2" descr="C:\Users\User\AppData\Roaming\Skype\tibi.boros92\media_messaging\media_cache\^B545DA1E663D3648BB1A7F2300B09BC6438184EF0C9E43E3B7^pimgpsh_fullsize_dist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701" y="1700808"/>
            <a:ext cx="5543550" cy="452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144000" cy="4495800"/>
          </a:xfrm>
        </p:spPr>
        <p:txBody>
          <a:bodyPr/>
          <a:lstStyle/>
          <a:p>
            <a:endParaRPr lang="ro-RO"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25</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4018" name="Picture 2" descr="C:\Users\User\AppData\Roaming\Skype\tibi.boros92\media_messaging\media_cache\^B0CAAF25B8B375E33038F6F6A7319DB6F8090A6C6707D3317F^pimgpsh_fullsize_dist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556792"/>
            <a:ext cx="4135313" cy="492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107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0" y="1556792"/>
            <a:ext cx="9144000" cy="4944042"/>
          </a:xfrm>
        </p:spPr>
        <p:txBody>
          <a:bodyPr/>
          <a:lstStyle/>
          <a:p>
            <a:pPr marL="0" indent="0">
              <a:buNone/>
            </a:pPr>
            <a:r>
              <a:rPr lang="en-US" sz="1800" noProof="1" smtClean="0"/>
              <a:t>The ontology holds information about food providers, food packages, meal variants, dishes, recipes, ingredients, nutritional values and medical restrictions</a:t>
            </a:r>
          </a:p>
          <a:p>
            <a:pPr marL="0" indent="0">
              <a:buNone/>
            </a:pPr>
            <a:r>
              <a:rPr lang="en-US" sz="1600" dirty="0"/>
              <a:t>The hierarchy of the ontologies is presented below: </a:t>
            </a:r>
          </a:p>
          <a:p>
            <a:r>
              <a:rPr lang="en-US" sz="1600" dirty="0">
                <a:sym typeface="Symbol"/>
              </a:rPr>
              <a:t></a:t>
            </a:r>
            <a:r>
              <a:rPr lang="en-US" sz="1600" dirty="0"/>
              <a:t> </a:t>
            </a:r>
            <a:r>
              <a:rPr lang="en-US" sz="1600" b="1" dirty="0"/>
              <a:t>Nutrition care process ontology.</a:t>
            </a:r>
            <a:r>
              <a:rPr lang="en-US" sz="1600" dirty="0"/>
              <a:t>  This ontology is composed of four ontologies: nutrition assessment, nutrition diagnostic, nutrition intervention and nutrition monitoring</a:t>
            </a:r>
          </a:p>
          <a:p>
            <a:r>
              <a:rPr lang="en-US" sz="1600" dirty="0">
                <a:sym typeface="Symbol"/>
              </a:rPr>
              <a:t></a:t>
            </a:r>
            <a:r>
              <a:rPr lang="en-US" sz="1600" dirty="0"/>
              <a:t> </a:t>
            </a:r>
            <a:r>
              <a:rPr lang="en-US" sz="1600" b="1" dirty="0"/>
              <a:t>Nutrition assessment ontology.</a:t>
            </a:r>
            <a:r>
              <a:rPr lang="en-US" sz="1600" dirty="0"/>
              <a:t> This ontology holds information about food recipes, dishes, dish types and basic food ingredients. </a:t>
            </a:r>
          </a:p>
          <a:p>
            <a:r>
              <a:rPr lang="en-US" sz="1600" dirty="0">
                <a:sym typeface="Symbol"/>
              </a:rPr>
              <a:t></a:t>
            </a:r>
            <a:r>
              <a:rPr lang="en-US" sz="1600" dirty="0"/>
              <a:t> </a:t>
            </a:r>
            <a:r>
              <a:rPr lang="en-US" sz="1600" b="1" dirty="0"/>
              <a:t>PIPS food ontology. </a:t>
            </a:r>
            <a:r>
              <a:rPr lang="en-US" sz="1600" dirty="0"/>
              <a:t>This ontology contains a hierarchy of foods categorized by type (egg products, fruits, grain products, </a:t>
            </a:r>
            <a:r>
              <a:rPr lang="en-US" sz="1600" dirty="0" err="1"/>
              <a:t>etc</a:t>
            </a:r>
            <a:r>
              <a:rPr lang="en-US" sz="1600" dirty="0"/>
              <a:t> )</a:t>
            </a:r>
          </a:p>
          <a:p>
            <a:r>
              <a:rPr lang="en-US" sz="1600" dirty="0">
                <a:sym typeface="Symbol"/>
              </a:rPr>
              <a:t></a:t>
            </a:r>
            <a:r>
              <a:rPr lang="en-US" sz="1600" dirty="0"/>
              <a:t> </a:t>
            </a:r>
            <a:r>
              <a:rPr lang="en-US" sz="1600" b="1" dirty="0"/>
              <a:t>Nutrition intervention ontology.</a:t>
            </a:r>
            <a:r>
              <a:rPr lang="en-US" sz="1600" dirty="0"/>
              <a:t> This ontology contains data about the nutrition prescription, nutrition education and food ordering. </a:t>
            </a:r>
          </a:p>
          <a:p>
            <a:r>
              <a:rPr lang="en-US" sz="1600" dirty="0">
                <a:sym typeface="Symbol"/>
              </a:rPr>
              <a:t></a:t>
            </a:r>
            <a:r>
              <a:rPr lang="en-US" sz="1600" dirty="0"/>
              <a:t> </a:t>
            </a:r>
            <a:r>
              <a:rPr lang="en-US" sz="1600" b="1" dirty="0"/>
              <a:t>Nutrition monitoring ontology.</a:t>
            </a:r>
            <a:r>
              <a:rPr lang="en-US" sz="1600" dirty="0"/>
              <a:t> This ontology represents the care process ontology and contains information specific for an elder such as: anthropometric measurements, biochemical data, food intake, health profile, </a:t>
            </a:r>
            <a:r>
              <a:rPr lang="en-US" sz="1600" dirty="0" err="1"/>
              <a:t>mediteranean</a:t>
            </a:r>
            <a:r>
              <a:rPr lang="en-US" sz="1600" dirty="0"/>
              <a:t> diet adherence, p[</a:t>
            </a:r>
            <a:r>
              <a:rPr lang="en-US" sz="1600" dirty="0" err="1"/>
              <a:t>ersonal</a:t>
            </a:r>
            <a:r>
              <a:rPr lang="en-US" sz="1600" dirty="0"/>
              <a:t> data and physical activity</a:t>
            </a:r>
          </a:p>
          <a:p>
            <a:pPr marL="0" indent="0">
              <a:buNone/>
            </a:pPr>
            <a:endParaRPr lang="ro-RO" sz="1800" noProof="1"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26</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Ontology Classes</a:t>
            </a:r>
            <a:endParaRPr lang="en-US" sz="31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27</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Ontology Classes</a:t>
            </a:r>
            <a:endParaRPr lang="en-US" sz="3100" dirty="0" smtClean="0">
              <a:latin typeface="Arial" pitchFamily="34" charset="0"/>
              <a:cs typeface="Arial" pitchFamily="34" charset="0"/>
            </a:endParaRPr>
          </a:p>
        </p:txBody>
      </p:sp>
      <p:pic>
        <p:nvPicPr>
          <p:cNvPr id="7" name="Content Placeholder 6"/>
          <p:cNvPicPr>
            <a:picLocks noGrp="1"/>
          </p:cNvPicPr>
          <p:nvPr>
            <p:ph sz="quarter" idx="1"/>
          </p:nvPr>
        </p:nvPicPr>
        <p:blipFill>
          <a:blip r:embed="rId3"/>
          <a:stretch>
            <a:fillRect/>
          </a:stretch>
        </p:blipFill>
        <p:spPr>
          <a:xfrm>
            <a:off x="2411760" y="1700808"/>
            <a:ext cx="4104456" cy="4608512"/>
          </a:xfrm>
          <a:prstGeom prst="rect">
            <a:avLst/>
          </a:prstGeom>
        </p:spPr>
      </p:pic>
    </p:spTree>
    <p:extLst>
      <p:ext uri="{BB962C8B-B14F-4D97-AF65-F5344CB8AC3E}">
        <p14:creationId xmlns:p14="http://schemas.microsoft.com/office/powerpoint/2010/main" val="4291097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28</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3100" dirty="0" smtClean="0">
                <a:latin typeface="Arial" pitchFamily="34" charset="0"/>
                <a:cs typeface="Arial" pitchFamily="34" charset="0"/>
              </a:rPr>
              <a:t>Experimental Prototype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en-US" sz="2000" dirty="0" smtClean="0">
                <a:latin typeface="Arial" pitchFamily="34" charset="0"/>
                <a:cs typeface="Arial" pitchFamily="34" charset="0"/>
              </a:rPr>
              <a:t>Ontology Classes</a:t>
            </a:r>
            <a:endParaRPr lang="en-US" sz="3100" dirty="0" smtClean="0">
              <a:latin typeface="Arial" pitchFamily="34" charset="0"/>
              <a:cs typeface="Arial" pitchFamily="34" charset="0"/>
            </a:endParaRPr>
          </a:p>
        </p:txBody>
      </p:sp>
      <p:pic>
        <p:nvPicPr>
          <p:cNvPr id="8" name="Content Placeholder 7"/>
          <p:cNvPicPr>
            <a:picLocks noGrp="1"/>
          </p:cNvPicPr>
          <p:nvPr>
            <p:ph sz="quarter" idx="1"/>
          </p:nvPr>
        </p:nvPicPr>
        <p:blipFill>
          <a:blip r:embed="rId3"/>
          <a:stretch>
            <a:fillRect/>
          </a:stretch>
        </p:blipFill>
        <p:spPr>
          <a:xfrm>
            <a:off x="2771800" y="1628800"/>
            <a:ext cx="3816424" cy="4464496"/>
          </a:xfrm>
          <a:prstGeom prst="rect">
            <a:avLst/>
          </a:prstGeom>
        </p:spPr>
      </p:pic>
    </p:spTree>
    <p:extLst>
      <p:ext uri="{BB962C8B-B14F-4D97-AF65-F5344CB8AC3E}">
        <p14:creationId xmlns:p14="http://schemas.microsoft.com/office/powerpoint/2010/main" val="230878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8586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Prototip experimental (III)</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p:txBody>
          <a:bodyPr/>
          <a:lstStyle/>
          <a:p>
            <a:r>
              <a:rPr lang="en-US" sz="2300" dirty="0" err="1" smtClean="0">
                <a:latin typeface="Arial" pitchFamily="34" charset="0"/>
                <a:cs typeface="Arial" pitchFamily="34" charset="0"/>
              </a:rPr>
              <a:t>Exemplu</a:t>
            </a:r>
            <a:r>
              <a:rPr lang="en-US" sz="2300" dirty="0" smtClean="0">
                <a:latin typeface="Arial" pitchFamily="34" charset="0"/>
                <a:cs typeface="Arial" pitchFamily="34" charset="0"/>
              </a:rPr>
              <a:t> de </a:t>
            </a:r>
            <a:r>
              <a:rPr lang="ro-RO" sz="2300" dirty="0" smtClean="0">
                <a:latin typeface="Arial" pitchFamily="34" charset="0"/>
                <a:cs typeface="Arial" pitchFamily="34" charset="0"/>
              </a:rPr>
              <a:t>oferta alimentara</a:t>
            </a:r>
          </a:p>
        </p:txBody>
      </p:sp>
      <p:sp>
        <p:nvSpPr>
          <p:cNvPr id="11" name="Content Placeholder 10"/>
          <p:cNvSpPr>
            <a:spLocks noGrp="1"/>
          </p:cNvSpPr>
          <p:nvPr>
            <p:ph sz="quarter" idx="2"/>
          </p:nvPr>
        </p:nvSpPr>
        <p:spPr/>
        <p:txBody>
          <a:bodyPr/>
          <a:lstStyle/>
          <a:p>
            <a:r>
              <a:rPr lang="en-US" sz="2300" dirty="0" err="1" smtClean="0">
                <a:latin typeface="Arial" pitchFamily="34" charset="0"/>
                <a:cs typeface="Arial" pitchFamily="34" charset="0"/>
              </a:rPr>
              <a:t>Exemplu</a:t>
            </a:r>
            <a:r>
              <a:rPr lang="en-US" sz="2300" dirty="0" smtClean="0">
                <a:latin typeface="Arial" pitchFamily="34" charset="0"/>
                <a:cs typeface="Arial" pitchFamily="34" charset="0"/>
              </a:rPr>
              <a:t> de </a:t>
            </a:r>
            <a:r>
              <a:rPr lang="en-US" sz="2300" dirty="0" err="1" smtClean="0">
                <a:latin typeface="Arial" pitchFamily="34" charset="0"/>
                <a:cs typeface="Arial" pitchFamily="34" charset="0"/>
              </a:rPr>
              <a:t>profil</a:t>
            </a:r>
            <a:r>
              <a:rPr lang="en-US" sz="2300" dirty="0" smtClean="0">
                <a:latin typeface="Arial" pitchFamily="34" charset="0"/>
                <a:cs typeface="Arial" pitchFamily="34" charset="0"/>
              </a:rPr>
              <a:t> personal</a:t>
            </a:r>
            <a:endParaRPr lang="ro-RO" sz="2300" dirty="0" smtClean="0">
              <a:latin typeface="Arial" pitchFamily="34" charset="0"/>
              <a:cs typeface="Arial" pitchFamily="34" charset="0"/>
            </a:endParaRPr>
          </a:p>
          <a:p>
            <a:endParaRPr lang="en-US" dirty="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29</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5474" name="Picture 2" descr="off1"/>
          <p:cNvPicPr>
            <a:picLocks noChangeAspect="1" noChangeArrowheads="1"/>
          </p:cNvPicPr>
          <p:nvPr/>
        </p:nvPicPr>
        <p:blipFill>
          <a:blip r:embed="rId3"/>
          <a:srcRect/>
          <a:stretch>
            <a:fillRect/>
          </a:stretch>
        </p:blipFill>
        <p:spPr bwMode="auto">
          <a:xfrm>
            <a:off x="642910" y="2428868"/>
            <a:ext cx="3276600" cy="3852940"/>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4857752" y="2714620"/>
            <a:ext cx="4038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Introduction</a:t>
            </a:r>
            <a:endParaRPr lang="en-US" sz="3000" dirty="0" smtClean="0">
              <a:solidFill>
                <a:schemeClr val="tx1"/>
              </a:solidFill>
              <a:latin typeface="Arial" pitchFamily="34" charset="0"/>
              <a:cs typeface="Arial" pitchFamily="34" charset="0"/>
            </a:endParaRPr>
          </a:p>
        </p:txBody>
      </p:sp>
      <p:sp>
        <p:nvSpPr>
          <p:cNvPr id="7171" name="Content Placeholder 3"/>
          <p:cNvSpPr>
            <a:spLocks noGrp="1"/>
          </p:cNvSpPr>
          <p:nvPr>
            <p:ph sz="quarter" idx="1"/>
          </p:nvPr>
        </p:nvSpPr>
        <p:spPr>
          <a:xfrm>
            <a:off x="0" y="1500174"/>
            <a:ext cx="9144000" cy="4929222"/>
          </a:xfrm>
        </p:spPr>
        <p:txBody>
          <a:bodyPr/>
          <a:lstStyle/>
          <a:p>
            <a:pPr eaLnBrk="1" hangingPunct="1"/>
            <a:r>
              <a:rPr lang="en-US" sz="2400" dirty="0" smtClean="0">
                <a:latin typeface="Arial" pitchFamily="34" charset="0"/>
                <a:cs typeface="Arial" pitchFamily="34" charset="0"/>
              </a:rPr>
              <a:t>Context</a:t>
            </a:r>
            <a:endParaRPr lang="en-US" sz="2800" dirty="0" smtClean="0">
              <a:latin typeface="Arial" pitchFamily="34" charset="0"/>
              <a:cs typeface="Arial" pitchFamily="34" charset="0"/>
            </a:endParaRPr>
          </a:p>
          <a:p>
            <a:pPr lvl="1"/>
            <a:r>
              <a:rPr lang="en-US" sz="2000" dirty="0"/>
              <a:t>In Europe </a:t>
            </a:r>
            <a:r>
              <a:rPr lang="en-US" sz="2000" u="sng" dirty="0"/>
              <a:t>over 15%</a:t>
            </a:r>
            <a:r>
              <a:rPr lang="en-US" sz="2000" dirty="0"/>
              <a:t> of the elderly population is affected by </a:t>
            </a:r>
            <a:r>
              <a:rPr lang="en-US" sz="2000" dirty="0" smtClean="0"/>
              <a:t>malnutrition</a:t>
            </a:r>
          </a:p>
          <a:p>
            <a:pPr lvl="1"/>
            <a:endParaRPr lang="en-US" sz="2000" dirty="0"/>
          </a:p>
          <a:p>
            <a:pPr lvl="1"/>
            <a:r>
              <a:rPr lang="en-US" sz="2000" dirty="0"/>
              <a:t>Recent studies have shown that the ratio of retirees to workers in Europe will double to </a:t>
            </a:r>
            <a:r>
              <a:rPr lang="en-US" sz="2000" u="sng" dirty="0"/>
              <a:t>0.54 by </a:t>
            </a:r>
            <a:r>
              <a:rPr lang="en-US" sz="2000" u="sng" dirty="0" smtClean="0"/>
              <a:t>2050</a:t>
            </a:r>
          </a:p>
          <a:p>
            <a:pPr lvl="1"/>
            <a:endParaRPr lang="en-US" sz="2000" u="sng" dirty="0"/>
          </a:p>
          <a:p>
            <a:pPr lvl="1"/>
            <a:r>
              <a:rPr lang="en-US" sz="2000" dirty="0"/>
              <a:t>The growth of senior population will result a need of medical care services that the </a:t>
            </a:r>
            <a:r>
              <a:rPr lang="en-US" sz="2000" u="sng" dirty="0"/>
              <a:t>current medical care systems cannot withstand</a:t>
            </a:r>
          </a:p>
          <a:p>
            <a:pPr lvl="1"/>
            <a:endParaRPr lang="en-US" sz="2000" dirty="0"/>
          </a:p>
          <a:p>
            <a:pPr lvl="1" eaLnBrk="1" hangingPunct="1">
              <a:buNone/>
            </a:pPr>
            <a:endParaRPr lang="en-US" sz="1900" dirty="0" smtClean="0">
              <a:latin typeface="Arial" pitchFamily="34" charset="0"/>
              <a:cs typeface="Arial" pitchFamily="34" charset="0"/>
            </a:endParaRP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latin typeface="Arial" pitchFamily="34" charset="0"/>
                <a:cs typeface="Arial" pitchFamily="34" charset="0"/>
              </a:rPr>
              <a:t>Experimental Results</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30</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(I)</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err="1" smtClean="0"/>
              <a:t>Experimentele</a:t>
            </a:r>
            <a:r>
              <a:rPr lang="en-US" sz="2400" dirty="0" smtClean="0"/>
              <a:t> au </a:t>
            </a:r>
            <a:r>
              <a:rPr lang="en-US" sz="2400" dirty="0" err="1" smtClean="0"/>
              <a:t>fost</a:t>
            </a:r>
            <a:r>
              <a:rPr lang="en-US" sz="2400" dirty="0" smtClean="0"/>
              <a:t> </a:t>
            </a:r>
            <a:r>
              <a:rPr lang="en-US" sz="2400" dirty="0" err="1" smtClean="0"/>
              <a:t>efectuate</a:t>
            </a:r>
            <a:r>
              <a:rPr lang="en-US" sz="2400" dirty="0" smtClean="0"/>
              <a:t> </a:t>
            </a:r>
            <a:r>
              <a:rPr lang="en-US" sz="2400" dirty="0" err="1" smtClean="0"/>
              <a:t>pe</a:t>
            </a:r>
            <a:r>
              <a:rPr lang="en-US" sz="2400" dirty="0" smtClean="0"/>
              <a:t> diverse </a:t>
            </a:r>
            <a:r>
              <a:rPr lang="en-US" sz="2400" dirty="0" err="1" smtClean="0"/>
              <a:t>tipologii</a:t>
            </a:r>
            <a:r>
              <a:rPr lang="en-US" sz="2400" dirty="0" smtClean="0"/>
              <a:t> de </a:t>
            </a:r>
            <a:r>
              <a:rPr lang="en-US" sz="2400" dirty="0" err="1" smtClean="0"/>
              <a:t>utilizatori</a:t>
            </a:r>
            <a:r>
              <a:rPr lang="en-US" sz="2400" dirty="0" smtClean="0"/>
              <a:t>, </a:t>
            </a:r>
            <a:r>
              <a:rPr lang="en-US" sz="2400" dirty="0" err="1" smtClean="0"/>
              <a:t>avand</a:t>
            </a:r>
            <a:r>
              <a:rPr lang="en-US" sz="2400" dirty="0" smtClean="0"/>
              <a:t> </a:t>
            </a:r>
            <a:r>
              <a:rPr lang="en-US" sz="2400" dirty="0" err="1" smtClean="0"/>
              <a:t>urmatoarele</a:t>
            </a:r>
            <a:r>
              <a:rPr lang="en-US" sz="2400" dirty="0" smtClean="0"/>
              <a:t> </a:t>
            </a:r>
            <a:r>
              <a:rPr lang="en-US" sz="2400" dirty="0" err="1" smtClean="0"/>
              <a:t>afectiuni</a:t>
            </a:r>
            <a:endParaRPr lang="en-US" sz="2400" dirty="0" smtClean="0"/>
          </a:p>
          <a:p>
            <a:pPr lvl="1"/>
            <a:r>
              <a:rPr lang="en-US" sz="2000" dirty="0" err="1" smtClean="0"/>
              <a:t>Hipertensiune</a:t>
            </a:r>
            <a:r>
              <a:rPr lang="en-US" sz="2000" dirty="0" smtClean="0"/>
              <a:t> </a:t>
            </a:r>
            <a:r>
              <a:rPr lang="en-US" sz="2000" dirty="0" err="1" smtClean="0"/>
              <a:t>arteriala</a:t>
            </a:r>
            <a:endParaRPr lang="en-US" sz="2000" dirty="0" smtClean="0"/>
          </a:p>
          <a:p>
            <a:pPr lvl="1"/>
            <a:r>
              <a:rPr lang="en-US" sz="2000" dirty="0" err="1" smtClean="0"/>
              <a:t>Hipertensiune</a:t>
            </a:r>
            <a:r>
              <a:rPr lang="en-US" sz="2000" dirty="0" smtClean="0"/>
              <a:t> </a:t>
            </a:r>
            <a:r>
              <a:rPr lang="en-US" sz="2000" dirty="0" err="1" smtClean="0"/>
              <a:t>arteriala</a:t>
            </a:r>
            <a:r>
              <a:rPr lang="en-US" sz="2000" dirty="0" smtClean="0"/>
              <a:t> </a:t>
            </a:r>
            <a:r>
              <a:rPr lang="en-US" sz="2000" dirty="0" err="1" smtClean="0"/>
              <a:t>si</a:t>
            </a:r>
            <a:r>
              <a:rPr lang="en-US" sz="2000" dirty="0" smtClean="0"/>
              <a:t> </a:t>
            </a:r>
            <a:r>
              <a:rPr lang="en-US" sz="2000" dirty="0" err="1" smtClean="0"/>
              <a:t>diabet</a:t>
            </a:r>
            <a:r>
              <a:rPr lang="en-US" sz="2000" dirty="0" smtClean="0"/>
              <a:t> de tip I</a:t>
            </a:r>
            <a:endParaRPr lang="en-US" sz="2400" dirty="0" smtClean="0"/>
          </a:p>
          <a:p>
            <a:r>
              <a:rPr lang="en-US" sz="2400" dirty="0" err="1" smtClean="0"/>
              <a:t>Testele</a:t>
            </a:r>
            <a:r>
              <a:rPr lang="en-US" sz="2400" dirty="0" smtClean="0"/>
              <a:t> au </a:t>
            </a:r>
            <a:r>
              <a:rPr lang="en-US" sz="2400" dirty="0" err="1" smtClean="0"/>
              <a:t>folosit</a:t>
            </a:r>
            <a:r>
              <a:rPr lang="en-US" sz="2400" dirty="0" smtClean="0"/>
              <a:t> 20 de </a:t>
            </a:r>
            <a:r>
              <a:rPr lang="en-US" sz="2400" dirty="0" err="1" smtClean="0"/>
              <a:t>combinatii</a:t>
            </a:r>
            <a:r>
              <a:rPr lang="en-US" sz="2400" dirty="0" smtClean="0"/>
              <a:t> ale </a:t>
            </a:r>
            <a:r>
              <a:rPr lang="en-US" sz="2400" dirty="0" err="1" smtClean="0"/>
              <a:t>parametrilor</a:t>
            </a:r>
            <a:r>
              <a:rPr lang="en-US" sz="2400" dirty="0" smtClean="0"/>
              <a:t> </a:t>
            </a:r>
            <a:r>
              <a:rPr lang="en-US" sz="2400" dirty="0" err="1" smtClean="0"/>
              <a:t>ajustabili</a:t>
            </a:r>
            <a:endParaRPr lang="en-US" sz="2400" dirty="0" smtClean="0"/>
          </a:p>
          <a:p>
            <a:pPr lvl="1"/>
            <a:r>
              <a:rPr lang="en-US" sz="1800" dirty="0" err="1" smtClean="0"/>
              <a:t>Pentru</a:t>
            </a:r>
            <a:r>
              <a:rPr lang="en-US" sz="1800" dirty="0" smtClean="0"/>
              <a:t> </a:t>
            </a:r>
            <a:r>
              <a:rPr lang="en-US" sz="1800" dirty="0" err="1" smtClean="0"/>
              <a:t>fiecare</a:t>
            </a:r>
            <a:r>
              <a:rPr lang="en-US" sz="1800" dirty="0" smtClean="0"/>
              <a:t> </a:t>
            </a:r>
            <a:r>
              <a:rPr lang="en-US" sz="1800" dirty="0" err="1" smtClean="0"/>
              <a:t>combinatie</a:t>
            </a:r>
            <a:r>
              <a:rPr lang="en-US" sz="1800" dirty="0" smtClean="0"/>
              <a:t> de </a:t>
            </a:r>
            <a:r>
              <a:rPr lang="en-US" sz="1800" dirty="0" err="1" smtClean="0"/>
              <a:t>parametri</a:t>
            </a:r>
            <a:r>
              <a:rPr lang="en-US" sz="1800" dirty="0" smtClean="0"/>
              <a:t> </a:t>
            </a:r>
            <a:r>
              <a:rPr lang="en-US" sz="1800" dirty="0" err="1" smtClean="0"/>
              <a:t>ajustabili</a:t>
            </a:r>
            <a:r>
              <a:rPr lang="en-US" sz="1800" dirty="0" smtClean="0"/>
              <a:t> au </a:t>
            </a:r>
            <a:r>
              <a:rPr lang="en-US" sz="1800" dirty="0" err="1" smtClean="0"/>
              <a:t>fost</a:t>
            </a:r>
            <a:r>
              <a:rPr lang="en-US" sz="1800" dirty="0" smtClean="0"/>
              <a:t> </a:t>
            </a:r>
            <a:r>
              <a:rPr lang="en-US" sz="1800" dirty="0" err="1" smtClean="0"/>
              <a:t>efectuate</a:t>
            </a:r>
            <a:r>
              <a:rPr lang="en-US" sz="1800" dirty="0" smtClean="0"/>
              <a:t> 20 de </a:t>
            </a:r>
            <a:r>
              <a:rPr lang="en-US" sz="1800" dirty="0" err="1" smtClean="0"/>
              <a:t>rulari</a:t>
            </a:r>
            <a:endParaRPr lang="en-US" sz="2400" dirty="0" smtClean="0"/>
          </a:p>
          <a:p>
            <a:r>
              <a:rPr lang="ro-RO" sz="2400" dirty="0" smtClean="0"/>
              <a:t>Dimensiunea spatiului de cautare este de 684</a:t>
            </a:r>
            <a:r>
              <a:rPr lang="en-US" sz="2400" dirty="0" smtClean="0"/>
              <a:t> * 10</a:t>
            </a:r>
            <a:r>
              <a:rPr lang="en-US" sz="2400" baseline="30000" dirty="0" smtClean="0"/>
              <a:t>17</a:t>
            </a:r>
            <a:r>
              <a:rPr lang="en-US" sz="2400" dirty="0" smtClean="0"/>
              <a:t> </a:t>
            </a:r>
            <a:r>
              <a:rPr lang="en-US" sz="2400" dirty="0" err="1" smtClean="0"/>
              <a:t>combinatii</a:t>
            </a:r>
            <a:r>
              <a:rPr lang="en-US" sz="2400" dirty="0" smtClean="0"/>
              <a:t> de </a:t>
            </a:r>
            <a:r>
              <a:rPr lang="en-US" sz="2400" dirty="0" err="1" smtClean="0"/>
              <a:t>oferte</a:t>
            </a:r>
            <a:r>
              <a:rPr lang="en-US" sz="2400" dirty="0" smtClean="0"/>
              <a:t> </a:t>
            </a:r>
            <a:r>
              <a:rPr lang="ro-RO" sz="2400" dirty="0" smtClean="0"/>
              <a:t>alimentare. </a:t>
            </a:r>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31</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(I</a:t>
            </a:r>
            <a:r>
              <a:rPr lang="en-US" sz="3100" dirty="0" smtClean="0">
                <a:latin typeface="Arial" pitchFamily="34" charset="0"/>
                <a:cs typeface="Arial" pitchFamily="34" charset="0"/>
              </a:rPr>
              <a:t>I</a:t>
            </a:r>
            <a:r>
              <a:rPr lang="ro-RO" sz="3100" dirty="0" smtClean="0">
                <a:latin typeface="Arial" pitchFamily="34" charset="0"/>
                <a:cs typeface="Arial" pitchFamily="34" charset="0"/>
              </a:rPr>
              <a:t>)</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err="1" smtClean="0"/>
              <a:t>Configuratia</a:t>
            </a:r>
            <a:r>
              <a:rPr lang="en-US" sz="2400" dirty="0" smtClean="0"/>
              <a:t> </a:t>
            </a:r>
            <a:r>
              <a:rPr lang="en-US" sz="2400" dirty="0" err="1" smtClean="0"/>
              <a:t>calculatorului</a:t>
            </a:r>
            <a:r>
              <a:rPr lang="en-US" sz="2400" dirty="0" smtClean="0"/>
              <a:t>:</a:t>
            </a:r>
          </a:p>
          <a:p>
            <a:pPr lvl="1"/>
            <a:r>
              <a:rPr lang="ro-RO" sz="1800" dirty="0" smtClean="0"/>
              <a:t>Model procesor: Pentium(R) Dual-Core CPU;</a:t>
            </a:r>
            <a:endParaRPr lang="en-US" sz="1800" dirty="0" smtClean="0"/>
          </a:p>
          <a:p>
            <a:pPr lvl="1"/>
            <a:r>
              <a:rPr lang="ro-RO" sz="1800" dirty="0" smtClean="0"/>
              <a:t>Frencventa procesorului: 2.10 GHz ;</a:t>
            </a:r>
            <a:endParaRPr lang="en-US" sz="1800" dirty="0" smtClean="0"/>
          </a:p>
          <a:p>
            <a:pPr lvl="1"/>
            <a:r>
              <a:rPr lang="ro-RO" sz="1800" dirty="0" smtClean="0"/>
              <a:t>Arhitectura: 64 biți;</a:t>
            </a:r>
            <a:endParaRPr lang="en-US" sz="1800" dirty="0" smtClean="0"/>
          </a:p>
          <a:p>
            <a:pPr lvl="1"/>
            <a:r>
              <a:rPr lang="ro-RO" sz="1800" dirty="0" smtClean="0"/>
              <a:t>Memorie RAM: 3,00 GB. </a:t>
            </a:r>
            <a:endParaRPr lang="en-US" sz="1800" dirty="0" smtClean="0"/>
          </a:p>
          <a:p>
            <a:endParaRPr lang="en-US"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32</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(I</a:t>
            </a:r>
            <a:r>
              <a:rPr lang="en-US" sz="3100" dirty="0" smtClean="0">
                <a:latin typeface="Arial" pitchFamily="34" charset="0"/>
                <a:cs typeface="Arial" pitchFamily="34" charset="0"/>
              </a:rPr>
              <a:t>II</a:t>
            </a:r>
            <a:r>
              <a:rPr lang="ro-RO" sz="3100" dirty="0" smtClean="0">
                <a:latin typeface="Arial" pitchFamily="34" charset="0"/>
                <a:cs typeface="Arial" pitchFamily="34" charset="0"/>
              </a:rPr>
              <a:t>)</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600200"/>
            <a:ext cx="9067800" cy="4495800"/>
          </a:xfrm>
        </p:spPr>
        <p:txBody>
          <a:bodyPr/>
          <a:lstStyle/>
          <a:p>
            <a:r>
              <a:rPr lang="en-US" sz="2400" dirty="0" err="1" smtClean="0"/>
              <a:t>Scenariu</a:t>
            </a:r>
            <a:r>
              <a:rPr lang="en-US" sz="2400" dirty="0" smtClean="0"/>
              <a:t> de test</a:t>
            </a:r>
            <a:endParaRPr lang="ro-RO" sz="24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33</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nvGraphicFramePr>
        <p:xfrm>
          <a:off x="76200" y="2357430"/>
          <a:ext cx="8915401" cy="3518605"/>
        </p:xfrm>
        <a:graphic>
          <a:graphicData uri="http://schemas.openxmlformats.org/drawingml/2006/table">
            <a:tbl>
              <a:tblPr/>
              <a:tblGrid>
                <a:gridCol w="2135185"/>
                <a:gridCol w="2666592"/>
                <a:gridCol w="430096"/>
                <a:gridCol w="1892420"/>
                <a:gridCol w="1791108"/>
              </a:tblGrid>
              <a:tr h="318203">
                <a:tc gridSpan="2">
                  <a:txBody>
                    <a:bodyPr/>
                    <a:lstStyle/>
                    <a:p>
                      <a:pPr marL="0" marR="0" indent="0" algn="ctr">
                        <a:spcBef>
                          <a:spcPts val="0"/>
                        </a:spcBef>
                        <a:spcAft>
                          <a:spcPts val="0"/>
                        </a:spcAft>
                      </a:pPr>
                      <a:r>
                        <a:rPr lang="en-US" sz="1800" b="1" dirty="0" err="1" smtClean="0">
                          <a:latin typeface="Arial" pitchFamily="34" charset="0"/>
                          <a:ea typeface="Calibri"/>
                          <a:cs typeface="Arial" pitchFamily="34" charset="0"/>
                        </a:rPr>
                        <a:t>Profil</a:t>
                      </a:r>
                      <a:r>
                        <a:rPr lang="en-US" sz="1800" b="1" dirty="0" smtClean="0">
                          <a:latin typeface="Arial" pitchFamily="34" charset="0"/>
                          <a:ea typeface="Calibri"/>
                          <a:cs typeface="Arial" pitchFamily="34" charset="0"/>
                        </a:rPr>
                        <a:t> personal</a:t>
                      </a:r>
                      <a:endParaRPr lang="en-US" sz="18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r">
                        <a:spcBef>
                          <a:spcPts val="0"/>
                        </a:spcBef>
                        <a:spcAft>
                          <a:spcPts val="0"/>
                        </a:spcAft>
                      </a:pP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0960" marR="0" indent="0" algn="l">
                        <a:spcBef>
                          <a:spcPts val="0"/>
                        </a:spcBef>
                        <a:spcAft>
                          <a:spcPts val="0"/>
                        </a:spcAft>
                      </a:pPr>
                      <a:endParaRPr lang="ro-RO"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marL="0" marR="0" indent="0" algn="ctr">
                        <a:spcBef>
                          <a:spcPts val="0"/>
                        </a:spcBef>
                        <a:spcAft>
                          <a:spcPts val="0"/>
                        </a:spcAft>
                      </a:pPr>
                      <a:r>
                        <a:rPr lang="en-US" sz="1800" b="1" dirty="0" err="1" smtClean="0">
                          <a:latin typeface="Arial" pitchFamily="34" charset="0"/>
                          <a:ea typeface="Calibri"/>
                          <a:cs typeface="Arial" pitchFamily="34" charset="0"/>
                        </a:rPr>
                        <a:t>Valori</a:t>
                      </a:r>
                      <a:r>
                        <a:rPr lang="en-US" sz="1800" b="1" dirty="0" smtClean="0">
                          <a:latin typeface="Arial" pitchFamily="34" charset="0"/>
                          <a:ea typeface="Calibri"/>
                          <a:cs typeface="Arial" pitchFamily="34" charset="0"/>
                        </a:rPr>
                        <a:t> </a:t>
                      </a:r>
                      <a:r>
                        <a:rPr lang="en-US" sz="1800" b="1" dirty="0" err="1" smtClean="0">
                          <a:latin typeface="Arial" pitchFamily="34" charset="0"/>
                          <a:ea typeface="Calibri"/>
                          <a:cs typeface="Arial" pitchFamily="34" charset="0"/>
                        </a:rPr>
                        <a:t>optime</a:t>
                      </a:r>
                      <a:r>
                        <a:rPr lang="en-US" sz="1800" b="1" dirty="0" smtClean="0">
                          <a:latin typeface="Arial" pitchFamily="34" charset="0"/>
                          <a:ea typeface="Calibri"/>
                          <a:cs typeface="Arial" pitchFamily="34" charset="0"/>
                        </a:rPr>
                        <a:t> </a:t>
                      </a:r>
                      <a:r>
                        <a:rPr lang="en-US" sz="1800" b="1" dirty="0" err="1" smtClean="0">
                          <a:latin typeface="Arial" pitchFamily="34" charset="0"/>
                          <a:ea typeface="Calibri"/>
                          <a:cs typeface="Arial" pitchFamily="34" charset="0"/>
                        </a:rPr>
                        <a:t>nutritionale</a:t>
                      </a:r>
                      <a:endParaRPr lang="en-US" sz="18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r">
                        <a:spcBef>
                          <a:spcPts val="0"/>
                        </a:spcBef>
                        <a:spcAft>
                          <a:spcPts val="0"/>
                        </a:spcAft>
                      </a:pP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Nume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Pop</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marL="60960" marR="0" indent="0" algn="l">
                        <a:spcBef>
                          <a:spcPts val="0"/>
                        </a:spcBef>
                        <a:spcAft>
                          <a:spcPts val="0"/>
                        </a:spcAft>
                      </a:pPr>
                      <a:endParaRPr lang="ro-RO"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l">
                        <a:spcBef>
                          <a:spcPts val="0"/>
                        </a:spcBef>
                        <a:spcAft>
                          <a:spcPts val="0"/>
                        </a:spcAft>
                      </a:pPr>
                      <a:r>
                        <a:rPr lang="ro-RO" sz="1800">
                          <a:latin typeface="Arial" pitchFamily="34" charset="0"/>
                          <a:ea typeface="Calibri"/>
                          <a:cs typeface="Arial" pitchFamily="34" charset="0"/>
                        </a:rPr>
                        <a:t>Calorii</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1800kcal</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Prenume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Ioan</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a:latin typeface="Arial" pitchFamily="34" charset="0"/>
                          <a:ea typeface="Calibri"/>
                          <a:cs typeface="Arial" pitchFamily="34" charset="0"/>
                        </a:rPr>
                        <a:t>Proteine</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123g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Vârstă</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smtClean="0">
                          <a:latin typeface="Arial" pitchFamily="34" charset="0"/>
                          <a:ea typeface="Calibri"/>
                          <a:cs typeface="Arial" pitchFamily="34" charset="0"/>
                        </a:rPr>
                        <a:t>64ani</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Lipide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50g</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Greutate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smtClean="0">
                          <a:latin typeface="Arial" pitchFamily="34" charset="0"/>
                          <a:ea typeface="Calibri"/>
                          <a:cs typeface="Arial" pitchFamily="34" charset="0"/>
                        </a:rPr>
                        <a:t>66kg</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Carbohidrați</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202,4g </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Înălțime</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smtClean="0">
                          <a:latin typeface="Arial" pitchFamily="34" charset="0"/>
                          <a:ea typeface="Calibri"/>
                          <a:cs typeface="Arial" pitchFamily="34" charset="0"/>
                        </a:rPr>
                        <a:t>160cm</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Fier</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8-45mg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a:latin typeface="Arial" pitchFamily="34" charset="0"/>
                          <a:ea typeface="Calibri"/>
                          <a:cs typeface="Arial" pitchFamily="34" charset="0"/>
                        </a:rPr>
                        <a:t>Sex</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Masculin</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a:latin typeface="Arial" pitchFamily="34" charset="0"/>
                          <a:ea typeface="Calibri"/>
                          <a:cs typeface="Arial" pitchFamily="34" charset="0"/>
                        </a:rPr>
                        <a:t>Sodiu</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500-1500mg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a:latin typeface="Arial" pitchFamily="34" charset="0"/>
                          <a:ea typeface="Calibri"/>
                          <a:cs typeface="Arial" pitchFamily="34" charset="0"/>
                        </a:rPr>
                        <a:t>Nivel de activitate</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Activitate moderată</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Vitamina A</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1,2-7,5mg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a:latin typeface="Arial" pitchFamily="34" charset="0"/>
                          <a:ea typeface="Calibri"/>
                          <a:cs typeface="Arial" pitchFamily="34" charset="0"/>
                        </a:rPr>
                        <a:t>Afectiuni</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Hipertensiune</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Vitamina B1</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1,6-5mg</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03">
                <a:tc>
                  <a:txBody>
                    <a:bodyPr/>
                    <a:lstStyle/>
                    <a:p>
                      <a:pPr marL="0" marR="0" indent="0" algn="l">
                        <a:spcBef>
                          <a:spcPts val="0"/>
                        </a:spcBef>
                        <a:spcAft>
                          <a:spcPts val="0"/>
                        </a:spcAft>
                      </a:pPr>
                      <a:r>
                        <a:rPr lang="ro-RO" sz="1800" dirty="0">
                          <a:latin typeface="Arial" pitchFamily="34" charset="0"/>
                          <a:ea typeface="Calibri"/>
                          <a:cs typeface="Arial" pitchFamily="34" charset="0"/>
                        </a:rPr>
                        <a:t>Ingredient preferat</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a:latin typeface="Arial" pitchFamily="34" charset="0"/>
                          <a:ea typeface="Calibri"/>
                          <a:cs typeface="Arial" pitchFamily="34" charset="0"/>
                        </a:rPr>
                        <a:t>Fructele de pădure</a:t>
                      </a: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indent="0" algn="l">
                        <a:spcBef>
                          <a:spcPts val="0"/>
                        </a:spcBef>
                        <a:spcAft>
                          <a:spcPts val="0"/>
                        </a:spcAft>
                      </a:pPr>
                      <a:r>
                        <a:rPr lang="ro-RO" sz="1800" dirty="0">
                          <a:latin typeface="Arial" pitchFamily="34" charset="0"/>
                          <a:ea typeface="Calibri"/>
                          <a:cs typeface="Arial" pitchFamily="34" charset="0"/>
                        </a:rPr>
                        <a:t>Vitamina C</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75-1000mg</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575">
                <a:tc>
                  <a:txBody>
                    <a:bodyPr/>
                    <a:lstStyle/>
                    <a:p>
                      <a:pPr marL="0" marR="0" indent="0" algn="l">
                        <a:spcBef>
                          <a:spcPts val="0"/>
                        </a:spcBef>
                        <a:spcAft>
                          <a:spcPts val="0"/>
                        </a:spcAft>
                      </a:pPr>
                      <a:r>
                        <a:rPr lang="ro-RO" sz="1800" dirty="0">
                          <a:latin typeface="Arial" pitchFamily="34" charset="0"/>
                          <a:ea typeface="Calibri"/>
                          <a:cs typeface="Arial" pitchFamily="34" charset="0"/>
                        </a:rPr>
                        <a:t>Ingredient nedorit</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spcBef>
                          <a:spcPts val="0"/>
                        </a:spcBef>
                        <a:spcAft>
                          <a:spcPts val="0"/>
                        </a:spcAft>
                      </a:pPr>
                      <a:r>
                        <a:rPr lang="ro-RO" sz="1800" dirty="0">
                          <a:latin typeface="Arial" pitchFamily="34" charset="0"/>
                          <a:ea typeface="Calibri"/>
                          <a:cs typeface="Arial" pitchFamily="34" charset="0"/>
                        </a:rPr>
                        <a:t>Brânza</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1000"/>
                        </a:spcAft>
                      </a:pPr>
                      <a:r>
                        <a:rPr lang="en-US" sz="1900" dirty="0">
                          <a:latin typeface="Arial" pitchFamily="34" charset="0"/>
                          <a:ea typeface="Calibri"/>
                          <a:cs typeface="Arial" pitchFamily="34"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(I</a:t>
            </a:r>
            <a:r>
              <a:rPr lang="en-US" sz="3100" dirty="0" smtClean="0">
                <a:latin typeface="Arial" pitchFamily="34" charset="0"/>
                <a:cs typeface="Arial" pitchFamily="34" charset="0"/>
              </a:rPr>
              <a:t>V</a:t>
            </a:r>
            <a:r>
              <a:rPr lang="ro-RO" sz="3100" dirty="0" smtClean="0">
                <a:latin typeface="Arial" pitchFamily="34" charset="0"/>
                <a:cs typeface="Arial" pitchFamily="34" charset="0"/>
              </a:rPr>
              <a:t>)</a:t>
            </a:r>
            <a:r>
              <a:rPr lang="ro-RO" dirty="0" smtClean="0">
                <a:latin typeface="Arial" pitchFamily="34" charset="0"/>
                <a:cs typeface="Arial" pitchFamily="34" charset="0"/>
              </a:rPr>
              <a:t/>
            </a:r>
            <a:br>
              <a:rPr lang="ro-RO" dirty="0" smtClean="0">
                <a:latin typeface="Arial" pitchFamily="34" charset="0"/>
                <a:cs typeface="Arial" pitchFamily="34" charset="0"/>
              </a:rPr>
            </a:br>
            <a:endParaRPr lang="en-US" dirty="0" smtClean="0">
              <a:latin typeface="Arial" pitchFamily="34" charset="0"/>
              <a:cs typeface="Arial" pitchFamily="34" charset="0"/>
            </a:endParaRPr>
          </a:p>
        </p:txBody>
      </p:sp>
      <p:sp>
        <p:nvSpPr>
          <p:cNvPr id="7171" name="Content Placeholder 3"/>
          <p:cNvSpPr>
            <a:spLocks noGrp="1"/>
          </p:cNvSpPr>
          <p:nvPr>
            <p:ph sz="quarter" idx="1"/>
          </p:nvPr>
        </p:nvSpPr>
        <p:spPr>
          <a:xfrm>
            <a:off x="0" y="1428736"/>
            <a:ext cx="9144000" cy="4667264"/>
          </a:xfrm>
        </p:spPr>
        <p:txBody>
          <a:bodyPr/>
          <a:lstStyle/>
          <a:p>
            <a:r>
              <a:rPr lang="ro-RO" sz="2300" dirty="0" smtClean="0"/>
              <a:t>Analiza comparativa </a:t>
            </a:r>
            <a:r>
              <a:rPr lang="en-US" sz="2300" dirty="0" err="1" smtClean="0"/>
              <a:t>bazata</a:t>
            </a:r>
            <a:r>
              <a:rPr lang="en-US" sz="2300" dirty="0" smtClean="0"/>
              <a:t> </a:t>
            </a:r>
            <a:r>
              <a:rPr lang="en-US" sz="2300" dirty="0" err="1" smtClean="0"/>
              <a:t>pe</a:t>
            </a:r>
            <a:r>
              <a:rPr lang="en-US" sz="2300" dirty="0" smtClean="0"/>
              <a:t> </a:t>
            </a:r>
            <a:r>
              <a:rPr lang="en-US" sz="2300" dirty="0" err="1" smtClean="0"/>
              <a:t>valoarea</a:t>
            </a:r>
            <a:r>
              <a:rPr lang="en-US" sz="2300" dirty="0" smtClean="0"/>
              <a:t> </a:t>
            </a:r>
            <a:r>
              <a:rPr lang="en-US" sz="2300" dirty="0" err="1" smtClean="0"/>
              <a:t>functiei</a:t>
            </a:r>
            <a:r>
              <a:rPr lang="en-US" sz="2300" dirty="0" smtClean="0"/>
              <a:t> de fitness</a:t>
            </a:r>
          </a:p>
          <a:p>
            <a:endParaRPr lang="en-US" sz="2300" dirty="0" smtClean="0"/>
          </a:p>
          <a:p>
            <a:endParaRPr lang="en-US" sz="2300" dirty="0" smtClean="0"/>
          </a:p>
          <a:p>
            <a:endParaRPr lang="en-US" sz="2300" dirty="0" smtClean="0"/>
          </a:p>
          <a:p>
            <a:pPr>
              <a:buNone/>
            </a:pPr>
            <a:endParaRPr lang="en-US" sz="1800" dirty="0" smtClean="0"/>
          </a:p>
          <a:p>
            <a:pPr>
              <a:buNone/>
            </a:pPr>
            <a:endParaRPr lang="en-US" sz="1400" dirty="0" smtClean="0"/>
          </a:p>
          <a:p>
            <a:r>
              <a:rPr lang="ro-RO" sz="2300" dirty="0" smtClean="0"/>
              <a:t>Analiza comparativa </a:t>
            </a:r>
            <a:r>
              <a:rPr lang="en-US" sz="2300" dirty="0" err="1" smtClean="0"/>
              <a:t>bazata</a:t>
            </a:r>
            <a:r>
              <a:rPr lang="en-US" sz="2300" dirty="0" smtClean="0"/>
              <a:t> </a:t>
            </a:r>
            <a:r>
              <a:rPr lang="en-US" sz="2300" dirty="0" err="1" smtClean="0"/>
              <a:t>pe</a:t>
            </a:r>
            <a:r>
              <a:rPr lang="en-US" sz="2300" dirty="0" smtClean="0"/>
              <a:t> un </a:t>
            </a:r>
            <a:r>
              <a:rPr lang="en-US" sz="2300" dirty="0" err="1" smtClean="0"/>
              <a:t>compromis</a:t>
            </a:r>
            <a:r>
              <a:rPr lang="en-US" sz="2300" dirty="0" smtClean="0"/>
              <a:t> </a:t>
            </a:r>
            <a:r>
              <a:rPr lang="en-US" sz="2300" dirty="0" err="1" smtClean="0"/>
              <a:t>intre</a:t>
            </a:r>
            <a:r>
              <a:rPr lang="en-US" sz="2300" dirty="0" smtClean="0"/>
              <a:t> </a:t>
            </a:r>
            <a:r>
              <a:rPr lang="en-US" sz="2300" dirty="0" err="1" smtClean="0"/>
              <a:t>timpul</a:t>
            </a:r>
            <a:r>
              <a:rPr lang="en-US" sz="2300" dirty="0" smtClean="0"/>
              <a:t> de </a:t>
            </a:r>
            <a:r>
              <a:rPr lang="en-US" sz="2300" dirty="0" err="1" smtClean="0"/>
              <a:t>procesare</a:t>
            </a:r>
            <a:r>
              <a:rPr lang="en-US" sz="2300" dirty="0" smtClean="0"/>
              <a:t> </a:t>
            </a:r>
            <a:r>
              <a:rPr lang="en-US" sz="2300" dirty="0" err="1" smtClean="0"/>
              <a:t>si</a:t>
            </a:r>
            <a:r>
              <a:rPr lang="en-US" sz="2300" dirty="0" smtClean="0"/>
              <a:t> </a:t>
            </a:r>
            <a:r>
              <a:rPr lang="en-US" sz="2300" dirty="0" err="1" smtClean="0"/>
              <a:t>valoarea</a:t>
            </a:r>
            <a:r>
              <a:rPr lang="en-US" sz="2300" dirty="0" smtClean="0"/>
              <a:t> </a:t>
            </a:r>
            <a:r>
              <a:rPr lang="en-US" sz="2300" dirty="0" err="1" smtClean="0"/>
              <a:t>functiei</a:t>
            </a:r>
            <a:r>
              <a:rPr lang="en-US" sz="2300" dirty="0" smtClean="0"/>
              <a:t> de fitness</a:t>
            </a:r>
            <a:endParaRPr lang="ro-RO" sz="2300"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34</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Table 25"/>
          <p:cNvGraphicFramePr>
            <a:graphicFrameLocks noGrp="1"/>
          </p:cNvGraphicFramePr>
          <p:nvPr/>
        </p:nvGraphicFramePr>
        <p:xfrm>
          <a:off x="71405" y="1857364"/>
          <a:ext cx="9001155" cy="1635796"/>
        </p:xfrm>
        <a:graphic>
          <a:graphicData uri="http://schemas.openxmlformats.org/drawingml/2006/table">
            <a:tbl>
              <a:tblPr/>
              <a:tblGrid>
                <a:gridCol w="1214447"/>
                <a:gridCol w="571504"/>
                <a:gridCol w="1000132"/>
                <a:gridCol w="928694"/>
                <a:gridCol w="714380"/>
                <a:gridCol w="1000132"/>
                <a:gridCol w="928694"/>
                <a:gridCol w="642942"/>
                <a:gridCol w="571504"/>
                <a:gridCol w="714380"/>
                <a:gridCol w="714346"/>
              </a:tblGrid>
              <a:tr h="352087">
                <a:tc>
                  <a:txBody>
                    <a:bodyPr/>
                    <a:lstStyle/>
                    <a:p>
                      <a:pPr marL="0" marR="0" indent="0" algn="ctr">
                        <a:spcBef>
                          <a:spcPts val="100"/>
                        </a:spcBef>
                        <a:spcAft>
                          <a:spcPts val="100"/>
                        </a:spcAft>
                      </a:pPr>
                      <a:r>
                        <a:rPr lang="ro-RO" sz="1800" dirty="0">
                          <a:latin typeface="Arial"/>
                          <a:ea typeface="Calibri"/>
                        </a:rPr>
                        <a:t>algoritm</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a:latin typeface="Arial"/>
                          <a:ea typeface="Calibri"/>
                        </a:rPr>
                        <a:t>noIt</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smtClean="0">
                          <a:latin typeface="Arial"/>
                          <a:ea typeface="Calibri"/>
                        </a:rPr>
                        <a:t>noNest</a:t>
                      </a:r>
                      <a:r>
                        <a:rPr lang="en-US" sz="1800" dirty="0" smtClean="0">
                          <a:latin typeface="Arial"/>
                          <a:ea typeface="Calibri"/>
                        </a:rPr>
                        <a:t>s</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a:latin typeface="Arial"/>
                          <a:ea typeface="Calibri"/>
                        </a:rPr>
                        <a:t>noCuck</a:t>
                      </a:r>
                      <a:endParaRPr lang="en-US" sz="180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a:latin typeface="Arial"/>
                          <a:ea typeface="Calibri"/>
                        </a:rPr>
                        <a:t>trMut</a:t>
                      </a:r>
                      <a:endParaRPr lang="en-US" sz="180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a:latin typeface="Arial"/>
                          <a:ea typeface="Calibri"/>
                        </a:rPr>
                        <a:t>repNest</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smtClean="0">
                          <a:latin typeface="Arial"/>
                          <a:ea typeface="Calibri"/>
                        </a:rPr>
                        <a:t>no</a:t>
                      </a:r>
                      <a:r>
                        <a:rPr lang="en-US" sz="1800" dirty="0" err="1" smtClean="0">
                          <a:latin typeface="Arial"/>
                          <a:ea typeface="Calibri"/>
                        </a:rPr>
                        <a:t>CstI</a:t>
                      </a:r>
                      <a:r>
                        <a:rPr lang="ro-RO" sz="1800" dirty="0" smtClean="0">
                          <a:latin typeface="Arial"/>
                          <a:ea typeface="Calibri"/>
                        </a:rPr>
                        <a:t>t</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ro-RO" sz="1800" dirty="0">
                          <a:latin typeface="Arial"/>
                          <a:ea typeface="Calibri"/>
                        </a:rPr>
                        <a:t>diffIt</a:t>
                      </a:r>
                      <a:endParaRPr lang="en-US" sz="1800" dirty="0">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en-US" sz="1800" dirty="0" err="1" smtClean="0">
                          <a:latin typeface="Arial"/>
                          <a:ea typeface="Calibri"/>
                        </a:rPr>
                        <a:t>it</a:t>
                      </a:r>
                      <a:r>
                        <a:rPr lang="en-US" sz="1800" baseline="-25000" dirty="0" err="1" smtClean="0">
                          <a:latin typeface="Arial"/>
                          <a:ea typeface="Calibri"/>
                        </a:rPr>
                        <a:t>tabu</a:t>
                      </a:r>
                      <a:endParaRPr lang="ro-RO" sz="1800" baseline="-25000" dirty="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en-US" sz="1800" dirty="0" err="1" smtClean="0">
                          <a:latin typeface="Arial"/>
                          <a:ea typeface="Calibri"/>
                        </a:rPr>
                        <a:t>fit</a:t>
                      </a:r>
                      <a:r>
                        <a:rPr lang="en-US" sz="1800" baseline="-25000" dirty="0" err="1" smtClean="0">
                          <a:latin typeface="Arial"/>
                          <a:ea typeface="Calibri"/>
                        </a:rPr>
                        <a:t>avg</a:t>
                      </a:r>
                      <a:endParaRPr lang="ro-RO" sz="1800" baseline="-25000" dirty="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100"/>
                        </a:spcBef>
                        <a:spcAft>
                          <a:spcPts val="100"/>
                        </a:spcAft>
                        <a:buClrTx/>
                        <a:buSzTx/>
                        <a:buFontTx/>
                        <a:buNone/>
                        <a:tabLst/>
                        <a:defRPr/>
                      </a:pPr>
                      <a:r>
                        <a:rPr lang="en-US" sz="1800" dirty="0" err="1" smtClean="0">
                          <a:latin typeface="Arial"/>
                          <a:ea typeface="Calibri"/>
                        </a:rPr>
                        <a:t>t</a:t>
                      </a:r>
                      <a:r>
                        <a:rPr lang="en-US" sz="1800" baseline="-25000" dirty="0" err="1" smtClean="0">
                          <a:latin typeface="Arial"/>
                          <a:ea typeface="Calibri"/>
                        </a:rPr>
                        <a:t>avg</a:t>
                      </a:r>
                      <a:r>
                        <a:rPr lang="en-US" sz="1300" dirty="0" smtClean="0">
                          <a:latin typeface="Arial"/>
                          <a:ea typeface="Calibri"/>
                        </a:rPr>
                        <a:t>(</a:t>
                      </a:r>
                      <a:r>
                        <a:rPr lang="en-US" sz="1300" i="1" dirty="0" smtClean="0">
                          <a:latin typeface="Arial"/>
                          <a:ea typeface="Calibri"/>
                        </a:rPr>
                        <a:t>s</a:t>
                      </a:r>
                      <a:r>
                        <a:rPr lang="en-US" sz="1300" dirty="0" smtClean="0">
                          <a:latin typeface="Arial"/>
                          <a:ea typeface="Calibri"/>
                        </a:rPr>
                        <a:t>)</a:t>
                      </a:r>
                      <a:endParaRPr lang="ro-RO" sz="1300" dirty="0" smtClean="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262">
                <a:tc>
                  <a:txBody>
                    <a:bodyPr/>
                    <a:lstStyle/>
                    <a:p>
                      <a:pPr marL="0" marR="0" algn="ctr">
                        <a:lnSpc>
                          <a:spcPct val="115000"/>
                        </a:lnSpc>
                        <a:spcBef>
                          <a:spcPts val="100"/>
                        </a:spcBef>
                        <a:spcAft>
                          <a:spcPts val="100"/>
                        </a:spcAft>
                      </a:pPr>
                      <a:r>
                        <a:rPr lang="en-US" sz="1800">
                          <a:solidFill>
                            <a:srgbClr val="000000"/>
                          </a:solidFill>
                          <a:latin typeface="Arial"/>
                          <a:ea typeface="Calibri"/>
                          <a:cs typeface="Times New Roman"/>
                        </a:rPr>
                        <a:t>CS</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25</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30</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20</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0,8</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0,4</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6</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0,01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0,588</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6,65</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47">
                <a:tc>
                  <a:txBody>
                    <a:bodyPr/>
                    <a:lstStyle/>
                    <a:p>
                      <a:pPr marL="0" marR="0" algn="ctr">
                        <a:lnSpc>
                          <a:spcPct val="115000"/>
                        </a:lnSpc>
                        <a:spcBef>
                          <a:spcPts val="100"/>
                        </a:spcBef>
                        <a:spcAft>
                          <a:spcPts val="100"/>
                        </a:spcAft>
                      </a:pPr>
                      <a:r>
                        <a:rPr lang="en-US" sz="1800">
                          <a:solidFill>
                            <a:srgbClr val="000000"/>
                          </a:solidFill>
                          <a:latin typeface="Arial"/>
                          <a:ea typeface="Calibri"/>
                          <a:cs typeface="Times New Roman"/>
                        </a:rPr>
                        <a:t>CSU</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25</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25</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20</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0,8</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0,4</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6</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0,01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0,679</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25,6</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47">
                <a:tc>
                  <a:txBody>
                    <a:bodyPr/>
                    <a:lstStyle/>
                    <a:p>
                      <a:pPr marL="0" marR="0" algn="ctr">
                        <a:lnSpc>
                          <a:spcPct val="115000"/>
                        </a:lnSpc>
                        <a:spcBef>
                          <a:spcPts val="100"/>
                        </a:spcBef>
                        <a:spcAft>
                          <a:spcPts val="100"/>
                        </a:spcAft>
                      </a:pPr>
                      <a:r>
                        <a:rPr lang="en-US" sz="1800" dirty="0">
                          <a:solidFill>
                            <a:srgbClr val="000000"/>
                          </a:solidFill>
                          <a:latin typeface="Arial"/>
                          <a:ea typeface="Calibri"/>
                          <a:cs typeface="Times New Roman"/>
                        </a:rPr>
                        <a:t>CSURG</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25</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30</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20</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0,6</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0,4</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6</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0,01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0,685</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24</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747">
                <a:tc>
                  <a:txBody>
                    <a:bodyPr/>
                    <a:lstStyle/>
                    <a:p>
                      <a:pPr marL="0" marR="0" algn="ctr">
                        <a:lnSpc>
                          <a:spcPct val="115000"/>
                        </a:lnSpc>
                        <a:spcBef>
                          <a:spcPts val="100"/>
                        </a:spcBef>
                        <a:spcAft>
                          <a:spcPts val="100"/>
                        </a:spcAft>
                      </a:pPr>
                      <a:r>
                        <a:rPr lang="en-US" sz="1800" dirty="0">
                          <a:solidFill>
                            <a:srgbClr val="000000"/>
                          </a:solidFill>
                          <a:latin typeface="Arial"/>
                          <a:ea typeface="Calibri"/>
                          <a:cs typeface="Times New Roman"/>
                        </a:rPr>
                        <a:t>CSUCGM</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25</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30</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20</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0,6</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0,4</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6</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0,01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2</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a:latin typeface="Arial"/>
                          <a:ea typeface="Calibri"/>
                          <a:cs typeface="Times New Roman"/>
                        </a:rPr>
                        <a:t>0,751</a:t>
                      </a:r>
                      <a:endParaRPr lang="en-US" sz="18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100"/>
                        </a:spcBef>
                        <a:spcAft>
                          <a:spcPts val="100"/>
                        </a:spcAft>
                      </a:pPr>
                      <a:r>
                        <a:rPr lang="en-US" sz="1800" dirty="0">
                          <a:latin typeface="Arial"/>
                          <a:ea typeface="Calibri"/>
                          <a:cs typeface="Times New Roman"/>
                        </a:rPr>
                        <a:t>16,8</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6" name="Table 35"/>
          <p:cNvGraphicFramePr>
            <a:graphicFrameLocks noGrp="1"/>
          </p:cNvGraphicFramePr>
          <p:nvPr/>
        </p:nvGraphicFramePr>
        <p:xfrm>
          <a:off x="71406" y="4643446"/>
          <a:ext cx="9001188" cy="1785950"/>
        </p:xfrm>
        <a:graphic>
          <a:graphicData uri="http://schemas.openxmlformats.org/drawingml/2006/table">
            <a:tbl>
              <a:tblPr/>
              <a:tblGrid>
                <a:gridCol w="1214446"/>
                <a:gridCol w="571504"/>
                <a:gridCol w="1000132"/>
                <a:gridCol w="928694"/>
                <a:gridCol w="714380"/>
                <a:gridCol w="1000132"/>
                <a:gridCol w="928694"/>
                <a:gridCol w="714380"/>
                <a:gridCol w="571504"/>
                <a:gridCol w="714380"/>
                <a:gridCol w="642942"/>
              </a:tblGrid>
              <a:tr h="357190">
                <a:tc>
                  <a:txBody>
                    <a:bodyPr/>
                    <a:lstStyle/>
                    <a:p>
                      <a:pPr marL="0" marR="0" indent="0" algn="ctr" defTabSz="324000">
                        <a:spcBef>
                          <a:spcPts val="100"/>
                        </a:spcBef>
                        <a:spcAft>
                          <a:spcPts val="100"/>
                        </a:spcAft>
                      </a:pPr>
                      <a:r>
                        <a:rPr lang="ro-RO" sz="1800" dirty="0">
                          <a:latin typeface="Arial" pitchFamily="34" charset="0"/>
                          <a:ea typeface="Calibri"/>
                          <a:cs typeface="Arial" pitchFamily="34" charset="0"/>
                        </a:rPr>
                        <a:t>algoritm</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noIt</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dirty="0" smtClean="0">
                          <a:latin typeface="Arial" pitchFamily="34" charset="0"/>
                          <a:ea typeface="Calibri"/>
                          <a:cs typeface="Arial" pitchFamily="34" charset="0"/>
                        </a:rPr>
                        <a:t>noNest</a:t>
                      </a:r>
                      <a:r>
                        <a:rPr lang="en-US" sz="1800" dirty="0" smtClean="0">
                          <a:latin typeface="Arial" pitchFamily="34" charset="0"/>
                          <a:ea typeface="Calibri"/>
                          <a:cs typeface="Arial" pitchFamily="34" charset="0"/>
                        </a:rPr>
                        <a:t>s</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noCuck</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trMut</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repNest</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dirty="0" smtClean="0">
                          <a:latin typeface="Arial" pitchFamily="34" charset="0"/>
                          <a:ea typeface="Calibri"/>
                          <a:cs typeface="Arial" pitchFamily="34" charset="0"/>
                        </a:rPr>
                        <a:t>noCstIt</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324000">
                        <a:spcBef>
                          <a:spcPts val="100"/>
                        </a:spcBef>
                        <a:spcAft>
                          <a:spcPts val="100"/>
                        </a:spcAft>
                      </a:pPr>
                      <a:r>
                        <a:rPr lang="ro-RO" sz="1800">
                          <a:latin typeface="Arial" pitchFamily="34" charset="0"/>
                          <a:ea typeface="Calibri"/>
                          <a:cs typeface="Arial" pitchFamily="34" charset="0"/>
                        </a:rPr>
                        <a:t>diffIt</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en-US" sz="1800" dirty="0" err="1" smtClean="0">
                          <a:latin typeface="Arial"/>
                          <a:ea typeface="Calibri"/>
                        </a:rPr>
                        <a:t>it</a:t>
                      </a:r>
                      <a:r>
                        <a:rPr lang="en-US" sz="1800" baseline="-25000" dirty="0" err="1" smtClean="0">
                          <a:latin typeface="Arial"/>
                          <a:ea typeface="Calibri"/>
                        </a:rPr>
                        <a:t>tabu</a:t>
                      </a:r>
                      <a:endParaRPr lang="ro-RO" sz="1800" baseline="-25000" dirty="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100"/>
                        </a:spcBef>
                        <a:spcAft>
                          <a:spcPts val="100"/>
                        </a:spcAft>
                      </a:pPr>
                      <a:r>
                        <a:rPr lang="en-US" sz="1800" dirty="0" err="1" smtClean="0">
                          <a:latin typeface="Arial"/>
                          <a:ea typeface="Calibri"/>
                        </a:rPr>
                        <a:t>fit</a:t>
                      </a:r>
                      <a:r>
                        <a:rPr lang="en-US" sz="1800" baseline="-25000" dirty="0" err="1" smtClean="0">
                          <a:latin typeface="Arial"/>
                          <a:ea typeface="Calibri"/>
                        </a:rPr>
                        <a:t>avg</a:t>
                      </a:r>
                      <a:endParaRPr lang="ro-RO" sz="1800" baseline="-25000" dirty="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100"/>
                        </a:spcBef>
                        <a:spcAft>
                          <a:spcPts val="100"/>
                        </a:spcAft>
                        <a:buClrTx/>
                        <a:buSzTx/>
                        <a:buFontTx/>
                        <a:buNone/>
                        <a:tabLst/>
                        <a:defRPr/>
                      </a:pPr>
                      <a:r>
                        <a:rPr lang="en-US" sz="1800" dirty="0" err="1" smtClean="0">
                          <a:latin typeface="Arial"/>
                          <a:ea typeface="Calibri"/>
                        </a:rPr>
                        <a:t>t</a:t>
                      </a:r>
                      <a:r>
                        <a:rPr lang="en-US" sz="1800" baseline="-25000" dirty="0" err="1" smtClean="0">
                          <a:latin typeface="Arial"/>
                          <a:ea typeface="Calibri"/>
                        </a:rPr>
                        <a:t>avg</a:t>
                      </a:r>
                      <a:r>
                        <a:rPr lang="en-US" sz="1300" i="0" dirty="0" smtClean="0">
                          <a:latin typeface="Arial"/>
                          <a:ea typeface="Calibri"/>
                        </a:rPr>
                        <a:t>(s)</a:t>
                      </a:r>
                      <a:endParaRPr lang="ro-RO" sz="1300" i="0" dirty="0" smtClean="0">
                        <a:latin typeface="Arial"/>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marL="0" marR="0" algn="ctr" defTabSz="324000">
                        <a:lnSpc>
                          <a:spcPct val="115000"/>
                        </a:lnSpc>
                        <a:spcBef>
                          <a:spcPts val="100"/>
                        </a:spcBef>
                        <a:spcAft>
                          <a:spcPts val="100"/>
                        </a:spcAft>
                      </a:pPr>
                      <a:r>
                        <a:rPr lang="en-US" sz="1800" dirty="0">
                          <a:solidFill>
                            <a:srgbClr val="000000"/>
                          </a:solidFill>
                          <a:latin typeface="Arial" pitchFamily="34" charset="0"/>
                          <a:ea typeface="Calibri"/>
                          <a:cs typeface="Arial" pitchFamily="34" charset="0"/>
                        </a:rPr>
                        <a:t>CS</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0,584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3,75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271">
                <a:tc>
                  <a:txBody>
                    <a:bodyPr/>
                    <a:lstStyle/>
                    <a:p>
                      <a:pPr marL="0" marR="0" algn="ctr" defTabSz="324000">
                        <a:lnSpc>
                          <a:spcPct val="115000"/>
                        </a:lnSpc>
                        <a:spcBef>
                          <a:spcPts val="100"/>
                        </a:spcBef>
                        <a:spcAft>
                          <a:spcPts val="100"/>
                        </a:spcAft>
                      </a:pPr>
                      <a:r>
                        <a:rPr lang="en-US" sz="1800">
                          <a:solidFill>
                            <a:srgbClr val="000000"/>
                          </a:solidFill>
                          <a:latin typeface="Arial" pitchFamily="34" charset="0"/>
                          <a:ea typeface="Calibri"/>
                          <a:cs typeface="Arial" pitchFamily="34" charset="0"/>
                        </a:rPr>
                        <a:t>CSU</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0,673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109">
                <a:tc>
                  <a:txBody>
                    <a:bodyPr/>
                    <a:lstStyle/>
                    <a:p>
                      <a:pPr marL="0" marR="0" algn="ctr" defTabSz="324000">
                        <a:lnSpc>
                          <a:spcPct val="115000"/>
                        </a:lnSpc>
                        <a:spcBef>
                          <a:spcPts val="100"/>
                        </a:spcBef>
                        <a:spcAft>
                          <a:spcPts val="100"/>
                        </a:spcAft>
                      </a:pPr>
                      <a:r>
                        <a:rPr lang="en-US" sz="1800" dirty="0">
                          <a:solidFill>
                            <a:srgbClr val="000000"/>
                          </a:solidFill>
                          <a:latin typeface="Arial" pitchFamily="34" charset="0"/>
                          <a:ea typeface="Calibri"/>
                          <a:cs typeface="Arial" pitchFamily="34" charset="0"/>
                        </a:rPr>
                        <a:t>CSURG</a:t>
                      </a:r>
                      <a:endParaRPr lang="en-US"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0,669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marL="0" marR="0" algn="ctr" defTabSz="324000">
                        <a:lnSpc>
                          <a:spcPct val="115000"/>
                        </a:lnSpc>
                        <a:spcBef>
                          <a:spcPts val="100"/>
                        </a:spcBef>
                        <a:spcAft>
                          <a:spcPts val="100"/>
                        </a:spcAft>
                        <a:tabLst>
                          <a:tab pos="-57150" algn="l"/>
                        </a:tabLst>
                      </a:pPr>
                      <a:r>
                        <a:rPr lang="en-US" sz="1800">
                          <a:solidFill>
                            <a:srgbClr val="000000"/>
                          </a:solidFill>
                          <a:latin typeface="Arial" pitchFamily="34" charset="0"/>
                          <a:ea typeface="Calibri"/>
                          <a:cs typeface="Arial" pitchFamily="34" charset="0"/>
                        </a:rPr>
                        <a:t>CSUCGM</a:t>
                      </a:r>
                      <a:endParaRPr lang="en-US" sz="180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a:latin typeface="Arial" pitchFamily="34" charset="0"/>
                          <a:ea typeface="Calibri"/>
                          <a:cs typeface="Arial" pitchFamily="34" charset="0"/>
                        </a:rPr>
                        <a:t>0,731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324000">
                        <a:lnSpc>
                          <a:spcPct val="115000"/>
                        </a:lnSpc>
                        <a:spcBef>
                          <a:spcPts val="100"/>
                        </a:spcBef>
                        <a:spcAft>
                          <a:spcPts val="100"/>
                        </a:spcAft>
                      </a:pPr>
                      <a:r>
                        <a:rPr lang="en-US" sz="1800" dirty="0">
                          <a:latin typeface="Arial" pitchFamily="34" charset="0"/>
                          <a:ea typeface="Calibri"/>
                          <a:cs typeface="Arial" pitchFamily="34" charset="0"/>
                        </a:rPr>
                        <a:t>12,3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ro-RO" sz="3100" dirty="0" smtClean="0">
                <a:latin typeface="Arial" pitchFamily="34" charset="0"/>
                <a:cs typeface="Arial" pitchFamily="34" charset="0"/>
              </a:rPr>
              <a:t/>
            </a:r>
            <a:br>
              <a:rPr lang="ro-RO" sz="3100" dirty="0" smtClean="0">
                <a:latin typeface="Arial" pitchFamily="34" charset="0"/>
                <a:cs typeface="Arial" pitchFamily="34" charset="0"/>
              </a:rPr>
            </a:br>
            <a:r>
              <a:rPr lang="ro-RO" sz="3100" dirty="0" smtClean="0">
                <a:latin typeface="Arial" pitchFamily="34" charset="0"/>
                <a:cs typeface="Arial" pitchFamily="34" charset="0"/>
              </a:rPr>
              <a:t>Rezultate experimentale (V)</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500174"/>
            <a:ext cx="9144000" cy="4595826"/>
          </a:xfrm>
        </p:spPr>
        <p:txBody>
          <a:bodyPr/>
          <a:lstStyle/>
          <a:p>
            <a:r>
              <a:rPr lang="en-US" sz="2300" dirty="0" err="1" smtClean="0"/>
              <a:t>Evaluarea</a:t>
            </a:r>
            <a:r>
              <a:rPr lang="en-US" sz="2300" dirty="0" smtClean="0"/>
              <a:t> </a:t>
            </a:r>
            <a:r>
              <a:rPr lang="en-US" sz="2300" dirty="0" err="1" smtClean="0"/>
              <a:t>pentru</a:t>
            </a:r>
            <a:r>
              <a:rPr lang="en-US" sz="2300" dirty="0" smtClean="0"/>
              <a:t> </a:t>
            </a:r>
            <a:r>
              <a:rPr lang="en-US" sz="2300" dirty="0" err="1" smtClean="0"/>
              <a:t>cea</a:t>
            </a:r>
            <a:r>
              <a:rPr lang="en-US" sz="2300" dirty="0" smtClean="0"/>
              <a:t> </a:t>
            </a:r>
            <a:r>
              <a:rPr lang="en-US" sz="2300" dirty="0" err="1" smtClean="0"/>
              <a:t>mai</a:t>
            </a:r>
            <a:r>
              <a:rPr lang="en-US" sz="2300" dirty="0" smtClean="0"/>
              <a:t> </a:t>
            </a:r>
            <a:r>
              <a:rPr lang="en-US" sz="2300" dirty="0" err="1" smtClean="0"/>
              <a:t>buna</a:t>
            </a:r>
            <a:r>
              <a:rPr lang="en-US" sz="2300" dirty="0" smtClean="0"/>
              <a:t> </a:t>
            </a:r>
            <a:r>
              <a:rPr lang="en-US" sz="2300" dirty="0" err="1" smtClean="0"/>
              <a:t>configuratie</a:t>
            </a:r>
            <a:r>
              <a:rPr lang="en-US" sz="2300" dirty="0" smtClean="0"/>
              <a:t> a </a:t>
            </a:r>
            <a:r>
              <a:rPr lang="en-US" sz="2300" dirty="0" err="1" smtClean="0"/>
              <a:t>parametrilor</a:t>
            </a:r>
            <a:r>
              <a:rPr lang="en-US" sz="2300" dirty="0" smtClean="0"/>
              <a:t> </a:t>
            </a:r>
            <a:r>
              <a:rPr lang="en-US" sz="2300" dirty="0" err="1" smtClean="0"/>
              <a:t>pentru</a:t>
            </a:r>
            <a:r>
              <a:rPr lang="en-US" sz="2300" dirty="0" smtClean="0"/>
              <a:t> </a:t>
            </a:r>
            <a:r>
              <a:rPr lang="en-US" sz="2300" dirty="0" err="1" smtClean="0"/>
              <a:t>algoritmul</a:t>
            </a:r>
            <a:r>
              <a:rPr lang="en-US" sz="2300" dirty="0" smtClean="0"/>
              <a:t> CSCGM, </a:t>
            </a:r>
            <a:r>
              <a:rPr lang="en-US" sz="2300" dirty="0" err="1" smtClean="0"/>
              <a:t>folosind</a:t>
            </a:r>
            <a:r>
              <a:rPr lang="en-US" sz="2300" dirty="0" smtClean="0"/>
              <a:t> </a:t>
            </a:r>
            <a:r>
              <a:rPr lang="en-US" sz="2300" dirty="0" err="1" smtClean="0"/>
              <a:t>metrica</a:t>
            </a:r>
            <a:r>
              <a:rPr lang="en-US" sz="2300" dirty="0" smtClean="0"/>
              <a:t> </a:t>
            </a:r>
            <a:r>
              <a:rPr lang="en-US" sz="2300" i="1" dirty="0" smtClean="0"/>
              <a:t>fitness graph</a:t>
            </a:r>
            <a:r>
              <a:rPr lang="en-US" sz="2300" dirty="0" smtClean="0"/>
              <a:t>.</a:t>
            </a: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35</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3"/>
          <a:srcRect/>
          <a:stretch>
            <a:fillRect/>
          </a:stretch>
        </p:blipFill>
        <p:spPr bwMode="auto">
          <a:xfrm>
            <a:off x="1981200" y="2395558"/>
            <a:ext cx="5029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36</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
            </a:r>
            <a:br>
              <a:rPr lang="en-US" sz="3100" dirty="0" smtClean="0">
                <a:latin typeface="Arial" pitchFamily="34" charset="0"/>
                <a:cs typeface="Arial" pitchFamily="34" charset="0"/>
              </a:rPr>
            </a:br>
            <a:r>
              <a:rPr lang="ro-RO" sz="3100" dirty="0" smtClean="0">
                <a:latin typeface="Arial" pitchFamily="34" charset="0"/>
                <a:cs typeface="Arial" pitchFamily="34" charset="0"/>
              </a:rPr>
              <a:t>Concluzii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si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dezvoltari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ulterioare</a:t>
            </a:r>
            <a:r>
              <a:rPr lang="ro-RO" sz="3100" dirty="0" smtClean="0">
                <a:latin typeface="Arial" pitchFamily="34" charset="0"/>
                <a:cs typeface="Arial" pitchFamily="34" charset="0"/>
              </a:rPr>
              <a:t/>
            </a:r>
            <a:br>
              <a:rPr lang="ro-RO" sz="3100" dirty="0" smtClean="0">
                <a:latin typeface="Arial" pitchFamily="34" charset="0"/>
                <a:cs typeface="Arial" pitchFamily="34" charset="0"/>
              </a:rPr>
            </a:br>
            <a:endParaRPr lang="en-US" sz="3100" dirty="0" smtClean="0">
              <a:latin typeface="Arial" pitchFamily="34" charset="0"/>
              <a:cs typeface="Arial" pitchFamily="34" charset="0"/>
            </a:endParaRPr>
          </a:p>
        </p:txBody>
      </p:sp>
      <p:sp>
        <p:nvSpPr>
          <p:cNvPr id="7171" name="Content Placeholder 3"/>
          <p:cNvSpPr>
            <a:spLocks noGrp="1"/>
          </p:cNvSpPr>
          <p:nvPr>
            <p:ph sz="quarter" idx="1"/>
          </p:nvPr>
        </p:nvSpPr>
        <p:spPr>
          <a:xfrm>
            <a:off x="0" y="1500174"/>
            <a:ext cx="9143999" cy="5000660"/>
          </a:xfrm>
        </p:spPr>
        <p:txBody>
          <a:bodyPr/>
          <a:lstStyle/>
          <a:p>
            <a:r>
              <a:rPr lang="en-US" sz="2300" dirty="0" smtClean="0"/>
              <a:t>S-a </a:t>
            </a:r>
            <a:r>
              <a:rPr lang="en-US" sz="2300" dirty="0" err="1" smtClean="0"/>
              <a:t>dezvoltat</a:t>
            </a:r>
            <a:r>
              <a:rPr lang="en-US" sz="2300" dirty="0" smtClean="0"/>
              <a:t> o </a:t>
            </a:r>
            <a:r>
              <a:rPr lang="ro-RO" sz="2400" dirty="0" smtClean="0"/>
              <a:t>tehnic</a:t>
            </a:r>
            <a:r>
              <a:rPr lang="en-US" sz="2400" dirty="0" smtClean="0"/>
              <a:t>a</a:t>
            </a:r>
            <a:r>
              <a:rPr lang="ro-RO" sz="2400" dirty="0" smtClean="0"/>
              <a:t> hibrid</a:t>
            </a:r>
            <a:r>
              <a:rPr lang="en-US" sz="2400" dirty="0" smtClean="0"/>
              <a:t>a</a:t>
            </a:r>
            <a:r>
              <a:rPr lang="ro-RO" sz="2400" dirty="0" smtClean="0"/>
              <a:t> </a:t>
            </a:r>
            <a:r>
              <a:rPr lang="ro-RO" sz="2400" dirty="0"/>
              <a:t>inspirate din comportamentul de reproducere al cucilor pentru generarea de recomandări de meniuri alimentare </a:t>
            </a:r>
            <a:r>
              <a:rPr lang="ro-RO" sz="2400" dirty="0" smtClean="0"/>
              <a:t>personalizate</a:t>
            </a:r>
            <a:endParaRPr lang="en-US" sz="2400" dirty="0" smtClean="0"/>
          </a:p>
          <a:p>
            <a:pPr lvl="1"/>
            <a:r>
              <a:rPr lang="en-US" sz="1800" dirty="0" smtClean="0"/>
              <a:t>A </a:t>
            </a:r>
            <a:r>
              <a:rPr lang="en-US" sz="1800" dirty="0" err="1" smtClean="0"/>
              <a:t>fost</a:t>
            </a:r>
            <a:r>
              <a:rPr lang="en-US" sz="1800" dirty="0" smtClean="0"/>
              <a:t> </a:t>
            </a:r>
            <a:r>
              <a:rPr lang="en-US" sz="1800" dirty="0" err="1" smtClean="0"/>
              <a:t>dezvoltat</a:t>
            </a:r>
            <a:r>
              <a:rPr lang="en-US" sz="1800" dirty="0" smtClean="0"/>
              <a:t> un </a:t>
            </a:r>
            <a:r>
              <a:rPr lang="en-US" sz="1800" dirty="0" err="1" smtClean="0"/>
              <a:t>prototip</a:t>
            </a:r>
            <a:r>
              <a:rPr lang="en-US" sz="1800" dirty="0" smtClean="0"/>
              <a:t> experimental</a:t>
            </a:r>
          </a:p>
          <a:p>
            <a:pPr lvl="1"/>
            <a:r>
              <a:rPr lang="en-US" sz="1800" dirty="0" smtClean="0"/>
              <a:t>Au </a:t>
            </a:r>
            <a:r>
              <a:rPr lang="en-US" sz="1800" dirty="0" err="1" smtClean="0"/>
              <a:t>fost</a:t>
            </a:r>
            <a:r>
              <a:rPr lang="en-US" sz="1800" dirty="0" smtClean="0"/>
              <a:t> </a:t>
            </a:r>
            <a:r>
              <a:rPr lang="en-US" sz="1800" dirty="0" err="1" smtClean="0"/>
              <a:t>efectuate</a:t>
            </a:r>
            <a:r>
              <a:rPr lang="en-US" sz="1800" dirty="0" smtClean="0"/>
              <a:t> </a:t>
            </a:r>
            <a:r>
              <a:rPr lang="en-US" sz="1800" dirty="0" err="1" smtClean="0"/>
              <a:t>experimente</a:t>
            </a:r>
            <a:r>
              <a:rPr lang="en-US" sz="1800" dirty="0" smtClean="0"/>
              <a:t> </a:t>
            </a:r>
            <a:r>
              <a:rPr lang="en-US" sz="1800" dirty="0" err="1" smtClean="0"/>
              <a:t>pentru</a:t>
            </a:r>
            <a:r>
              <a:rPr lang="en-US" sz="1800" dirty="0" smtClean="0"/>
              <a:t> diverse </a:t>
            </a:r>
            <a:r>
              <a:rPr lang="en-US" sz="1800" dirty="0" err="1" smtClean="0"/>
              <a:t>tipologii</a:t>
            </a:r>
            <a:r>
              <a:rPr lang="en-US" sz="1800" dirty="0" smtClean="0"/>
              <a:t> de </a:t>
            </a:r>
            <a:r>
              <a:rPr lang="en-US" sz="1800" dirty="0" err="1" smtClean="0"/>
              <a:t>utilizatori</a:t>
            </a:r>
            <a:endParaRPr lang="en-US" sz="1800" dirty="0" smtClean="0"/>
          </a:p>
          <a:p>
            <a:pPr lvl="1"/>
            <a:endParaRPr lang="en-US" sz="1800" dirty="0" smtClean="0"/>
          </a:p>
          <a:p>
            <a:r>
              <a:rPr lang="en-US" sz="2400" dirty="0" err="1" smtClean="0"/>
              <a:t>Contributii</a:t>
            </a:r>
            <a:endParaRPr lang="en-US" sz="2400" dirty="0" smtClean="0"/>
          </a:p>
          <a:p>
            <a:pPr lvl="1"/>
            <a:r>
              <a:rPr lang="en-US" sz="2000" dirty="0" smtClean="0"/>
              <a:t>In </a:t>
            </a:r>
            <a:r>
              <a:rPr lang="en-US" sz="2000" dirty="0" err="1" smtClean="0"/>
              <a:t>colaborare</a:t>
            </a:r>
            <a:r>
              <a:rPr lang="en-US" sz="2000" dirty="0" smtClean="0"/>
              <a:t> cu </a:t>
            </a:r>
            <a:r>
              <a:rPr lang="en-US" sz="2000" dirty="0" err="1" smtClean="0"/>
              <a:t>colectivul</a:t>
            </a:r>
            <a:r>
              <a:rPr lang="en-US" sz="2000" dirty="0" smtClean="0"/>
              <a:t> </a:t>
            </a:r>
            <a:r>
              <a:rPr lang="en-US" sz="2000" dirty="0" err="1" smtClean="0"/>
              <a:t>Laboratorului</a:t>
            </a:r>
            <a:r>
              <a:rPr lang="en-US" sz="2000" dirty="0" smtClean="0"/>
              <a:t> de </a:t>
            </a:r>
            <a:r>
              <a:rPr lang="en-US" sz="2000" dirty="0" err="1" smtClean="0"/>
              <a:t>Cercetare</a:t>
            </a:r>
            <a:r>
              <a:rPr lang="en-US" sz="2000" dirty="0" smtClean="0"/>
              <a:t> </a:t>
            </a:r>
            <a:r>
              <a:rPr lang="en-US" sz="2000" dirty="0" err="1" smtClean="0"/>
              <a:t>pentru</a:t>
            </a:r>
            <a:r>
              <a:rPr lang="en-US" sz="2000" dirty="0" smtClean="0"/>
              <a:t> </a:t>
            </a:r>
            <a:r>
              <a:rPr lang="en-US" sz="2000" dirty="0" err="1" smtClean="0"/>
              <a:t>Sisteme</a:t>
            </a:r>
            <a:r>
              <a:rPr lang="en-US" sz="2000" dirty="0" smtClean="0"/>
              <a:t> </a:t>
            </a:r>
            <a:r>
              <a:rPr lang="en-US" sz="2000" dirty="0" err="1" smtClean="0"/>
              <a:t>Distribuite</a:t>
            </a:r>
            <a:r>
              <a:rPr lang="en-US" sz="2000" dirty="0" smtClean="0"/>
              <a:t>, am </a:t>
            </a:r>
            <a:r>
              <a:rPr lang="en-US" sz="2000" dirty="0" err="1" smtClean="0"/>
              <a:t>contribuit</a:t>
            </a:r>
            <a:r>
              <a:rPr lang="en-US" sz="2000" dirty="0" smtClean="0"/>
              <a:t> la </a:t>
            </a:r>
            <a:r>
              <a:rPr lang="en-US" sz="2000" dirty="0" err="1" smtClean="0"/>
              <a:t>elaborarea</a:t>
            </a:r>
            <a:r>
              <a:rPr lang="en-US" sz="2000" dirty="0" smtClean="0"/>
              <a:t> </a:t>
            </a:r>
            <a:r>
              <a:rPr lang="en-US" sz="2000" dirty="0" err="1" smtClean="0"/>
              <a:t>articolului</a:t>
            </a:r>
            <a:r>
              <a:rPr lang="en-US" sz="2000" dirty="0" smtClean="0"/>
              <a:t> „</a:t>
            </a:r>
            <a:r>
              <a:rPr lang="en-US" sz="2000" b="1" dirty="0" smtClean="0"/>
              <a:t>Hybrid Invasive Weed Optimization Method for Generating Healthy Meals</a:t>
            </a:r>
            <a:r>
              <a:rPr lang="en-US" sz="2000" dirty="0" smtClean="0"/>
              <a:t>” care a </a:t>
            </a:r>
            <a:r>
              <a:rPr lang="en-US" sz="2000" dirty="0" err="1" smtClean="0"/>
              <a:t>fost</a:t>
            </a:r>
            <a:r>
              <a:rPr lang="en-US" sz="2000" dirty="0" smtClean="0"/>
              <a:t> </a:t>
            </a:r>
            <a:r>
              <a:rPr lang="en-US" sz="2000" dirty="0" err="1" smtClean="0"/>
              <a:t>acceptat</a:t>
            </a:r>
            <a:r>
              <a:rPr lang="en-US" sz="2000" dirty="0" smtClean="0"/>
              <a:t> la </a:t>
            </a:r>
            <a:r>
              <a:rPr lang="en-US" sz="2000" dirty="0" err="1" smtClean="0"/>
              <a:t>conferinţa</a:t>
            </a:r>
            <a:r>
              <a:rPr lang="en-US" sz="2000" dirty="0" smtClean="0"/>
              <a:t> the 6th IEEE International Workshop on Soft Computing Applications, </a:t>
            </a:r>
            <a:r>
              <a:rPr lang="en-US" sz="2000" dirty="0" err="1" smtClean="0"/>
              <a:t>Timișoara</a:t>
            </a:r>
            <a:r>
              <a:rPr lang="en-US" sz="2000" dirty="0" smtClean="0"/>
              <a:t>, Romania </a:t>
            </a:r>
            <a:r>
              <a:rPr lang="en-US" sz="2000" dirty="0" err="1" smtClean="0"/>
              <a:t>și</a:t>
            </a:r>
            <a:r>
              <a:rPr lang="en-US" sz="2000" dirty="0" smtClean="0"/>
              <a:t> </a:t>
            </a:r>
            <a:r>
              <a:rPr lang="en-US" sz="2000" dirty="0" err="1" smtClean="0"/>
              <a:t>va</a:t>
            </a:r>
            <a:r>
              <a:rPr lang="en-US" sz="2000" dirty="0" smtClean="0"/>
              <a:t> </a:t>
            </a:r>
            <a:r>
              <a:rPr lang="en-US" sz="2000" dirty="0" err="1" smtClean="0"/>
              <a:t>fi</a:t>
            </a:r>
            <a:r>
              <a:rPr lang="en-US" sz="2000" dirty="0" smtClean="0"/>
              <a:t> </a:t>
            </a:r>
            <a:r>
              <a:rPr lang="en-US" sz="2000" dirty="0" err="1" smtClean="0"/>
              <a:t>publicat</a:t>
            </a:r>
            <a:r>
              <a:rPr lang="en-US" sz="2000" dirty="0" smtClean="0"/>
              <a:t> </a:t>
            </a:r>
            <a:r>
              <a:rPr lang="en-US" sz="2000" dirty="0" err="1" smtClean="0"/>
              <a:t>în</a:t>
            </a:r>
            <a:r>
              <a:rPr lang="en-US" sz="2000" dirty="0" smtClean="0"/>
              <a:t> Springer, ISI proceedings.</a:t>
            </a:r>
          </a:p>
          <a:p>
            <a:pPr lvl="1"/>
            <a:endParaRPr lang="en-US" sz="2000" b="1" dirty="0" smtClean="0"/>
          </a:p>
          <a:p>
            <a:pPr lvl="1">
              <a:buNone/>
            </a:pPr>
            <a:endParaRPr lang="en-US" sz="1900" b="1" dirty="0" smtClean="0"/>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37</a:t>
            </a:fld>
            <a:endParaRPr lang="en-US" smtClean="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latin typeface="Arial" pitchFamily="34" charset="0"/>
                <a:cs typeface="Arial" pitchFamily="34" charset="0"/>
              </a:rPr>
              <a:t>Introduction</a:t>
            </a:r>
            <a:endParaRPr lang="en-US" sz="3000" dirty="0"/>
          </a:p>
        </p:txBody>
      </p:sp>
      <p:sp>
        <p:nvSpPr>
          <p:cNvPr id="3" name="Content Placeholder 2"/>
          <p:cNvSpPr>
            <a:spLocks noGrp="1"/>
          </p:cNvSpPr>
          <p:nvPr>
            <p:ph sz="quarter" idx="1"/>
          </p:nvPr>
        </p:nvSpPr>
        <p:spPr/>
        <p:txBody>
          <a:bodyPr/>
          <a:lstStyle/>
          <a:p>
            <a:r>
              <a:rPr lang="en-US" sz="2400" dirty="0" smtClean="0"/>
              <a:t>Motivation</a:t>
            </a:r>
            <a:endParaRPr lang="en-US" dirty="0" smtClean="0"/>
          </a:p>
          <a:p>
            <a:pPr lvl="1"/>
            <a:r>
              <a:rPr lang="en-US" sz="2000" u="sng" dirty="0" smtClean="0"/>
              <a:t>Prevent malnutrition</a:t>
            </a:r>
            <a:r>
              <a:rPr lang="en-US" sz="2000" dirty="0" smtClean="0"/>
              <a:t> amongst the senior population</a:t>
            </a:r>
            <a:endParaRPr lang="en-US" sz="2000" dirty="0"/>
          </a:p>
          <a:p>
            <a:pPr lvl="1"/>
            <a:endParaRPr lang="en-US" dirty="0" smtClean="0"/>
          </a:p>
          <a:p>
            <a:pPr lvl="1"/>
            <a:r>
              <a:rPr lang="en-US" sz="2000" u="sng" dirty="0" smtClean="0"/>
              <a:t>Reduce heath care costs</a:t>
            </a:r>
            <a:r>
              <a:rPr lang="en-US" sz="2000" dirty="0" smtClean="0"/>
              <a:t> </a:t>
            </a:r>
            <a:r>
              <a:rPr lang="en-US" sz="2000" dirty="0"/>
              <a:t>by using the proposed automated </a:t>
            </a:r>
            <a:r>
              <a:rPr lang="en-US" sz="2000" dirty="0" err="1"/>
              <a:t>carer</a:t>
            </a:r>
            <a:r>
              <a:rPr lang="en-US" sz="2000" dirty="0"/>
              <a:t> for nutrition </a:t>
            </a:r>
            <a:endParaRPr lang="en-US" sz="2000" dirty="0" smtClean="0"/>
          </a:p>
          <a:p>
            <a:pPr lvl="1"/>
            <a:endParaRPr lang="en-US" sz="2000" dirty="0"/>
          </a:p>
          <a:p>
            <a:pPr lvl="1"/>
            <a:r>
              <a:rPr lang="en-US" sz="2000" u="sng" dirty="0"/>
              <a:t>Improve</a:t>
            </a:r>
            <a:r>
              <a:rPr lang="en-US" sz="2000" dirty="0"/>
              <a:t> the overall medical </a:t>
            </a:r>
            <a:r>
              <a:rPr lang="en-US" sz="2000" dirty="0" smtClean="0"/>
              <a:t>care </a:t>
            </a:r>
            <a:r>
              <a:rPr lang="en-US" sz="2000" dirty="0"/>
              <a:t>experience</a:t>
            </a:r>
          </a:p>
          <a:p>
            <a:endParaRPr lang="en-US" dirty="0"/>
          </a:p>
        </p:txBody>
      </p:sp>
      <p:sp>
        <p:nvSpPr>
          <p:cNvPr id="4" name="Slide Number Placeholder 3"/>
          <p:cNvSpPr>
            <a:spLocks noGrp="1"/>
          </p:cNvSpPr>
          <p:nvPr>
            <p:ph type="sldNum" sz="quarter" idx="10"/>
          </p:nvPr>
        </p:nvSpPr>
        <p:spPr/>
        <p:txBody>
          <a:bodyPr/>
          <a:lstStyle/>
          <a:p>
            <a:pPr>
              <a:defRPr/>
            </a:pPr>
            <a:fld id="{3DFB7225-44B9-4496-9E91-E6B2A3B07946}" type="slidenum">
              <a:rPr lang="en-US" smtClean="0"/>
              <a:pPr>
                <a:defRPr/>
              </a:pPr>
              <a:t>4</a:t>
            </a:fld>
            <a:endParaRPr lang="en-US" dirty="0"/>
          </a:p>
        </p:txBody>
      </p:sp>
    </p:spTree>
    <p:extLst>
      <p:ext uri="{BB962C8B-B14F-4D97-AF65-F5344CB8AC3E}">
        <p14:creationId xmlns:p14="http://schemas.microsoft.com/office/powerpoint/2010/main" val="58462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5</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100" dirty="0" smtClean="0">
                <a:latin typeface="Arial" pitchFamily="34" charset="0"/>
                <a:cs typeface="Arial" pitchFamily="34" charset="0"/>
              </a:rPr>
              <a:t>Objectives and Contributions</a:t>
            </a:r>
          </a:p>
        </p:txBody>
      </p:sp>
      <p:sp>
        <p:nvSpPr>
          <p:cNvPr id="7171" name="Content Placeholder 3"/>
          <p:cNvSpPr>
            <a:spLocks noGrp="1"/>
          </p:cNvSpPr>
          <p:nvPr>
            <p:ph sz="quarter" idx="1"/>
          </p:nvPr>
        </p:nvSpPr>
        <p:spPr>
          <a:xfrm>
            <a:off x="0" y="1500174"/>
            <a:ext cx="9144000" cy="5000660"/>
          </a:xfrm>
        </p:spPr>
        <p:txBody>
          <a:bodyPr/>
          <a:lstStyle/>
          <a:p>
            <a:r>
              <a:rPr lang="en-US" sz="2300" dirty="0" smtClean="0"/>
              <a:t>Development of a hybrid technique inspired from the breeding behavior of the cuckoo birds for generating personalized food menu recommendations</a:t>
            </a:r>
            <a:r>
              <a:rPr lang="ro-RO" sz="2300" dirty="0" smtClean="0">
                <a:latin typeface="Arial" pitchFamily="34" charset="0"/>
                <a:cs typeface="Arial" pitchFamily="34" charset="0"/>
              </a:rPr>
              <a:t>.</a:t>
            </a:r>
            <a:r>
              <a:rPr lang="vi-VN" sz="2300" dirty="0" smtClean="0">
                <a:latin typeface="Arial" pitchFamily="34" charset="0"/>
                <a:cs typeface="Arial" pitchFamily="34" charset="0"/>
              </a:rPr>
              <a:t> </a:t>
            </a:r>
            <a:endParaRPr lang="en-US" sz="2300" dirty="0" smtClean="0">
              <a:latin typeface="Arial" pitchFamily="34" charset="0"/>
              <a:cs typeface="Arial" pitchFamily="34" charset="0"/>
            </a:endParaRPr>
          </a:p>
          <a:p>
            <a:pPr lvl="1"/>
            <a:r>
              <a:rPr lang="en-US" sz="1900" dirty="0" smtClean="0"/>
              <a:t>Development of an ontology model to fit the medical and nutritional </a:t>
            </a:r>
            <a:r>
              <a:rPr lang="en-US" sz="1900" dirty="0" smtClean="0"/>
              <a:t>domain</a:t>
            </a:r>
            <a:endParaRPr lang="en-US" sz="1900" dirty="0" smtClean="0"/>
          </a:p>
          <a:p>
            <a:pPr lvl="1"/>
            <a:r>
              <a:rPr lang="en-US" sz="1900" dirty="0" smtClean="0"/>
              <a:t>Design of a database fit to the nutritional domain and population with authentic food ingredients together with their nutritional </a:t>
            </a:r>
            <a:r>
              <a:rPr lang="en-US" sz="1900" dirty="0" smtClean="0"/>
              <a:t>information</a:t>
            </a:r>
            <a:endParaRPr lang="en-US" sz="1900" dirty="0" smtClean="0"/>
          </a:p>
          <a:p>
            <a:pPr lvl="1"/>
            <a:r>
              <a:rPr lang="en-US" sz="1900" dirty="0" smtClean="0"/>
              <a:t>Development of hybrid </a:t>
            </a:r>
            <a:r>
              <a:rPr lang="en-US" sz="1900" dirty="0" smtClean="0"/>
              <a:t>cuckoo search </a:t>
            </a:r>
            <a:r>
              <a:rPr lang="en-US" sz="1900" dirty="0" smtClean="0"/>
              <a:t>based techniques</a:t>
            </a:r>
            <a:endParaRPr lang="en-US" sz="1900" dirty="0" smtClean="0"/>
          </a:p>
          <a:p>
            <a:pPr lvl="1"/>
            <a:r>
              <a:rPr lang="en-US" sz="1900" dirty="0" smtClean="0"/>
              <a:t>Development of an experimental </a:t>
            </a:r>
            <a:r>
              <a:rPr lang="en-US" sz="1900" dirty="0" smtClean="0"/>
              <a:t>prototype</a:t>
            </a:r>
            <a:endParaRPr lang="en-US" sz="1900" dirty="0" smtClean="0"/>
          </a:p>
          <a:p>
            <a:pPr lvl="1"/>
            <a:r>
              <a:rPr lang="en-US" sz="1900" dirty="0" smtClean="0"/>
              <a:t>Testing </a:t>
            </a:r>
            <a:r>
              <a:rPr lang="en-US" sz="1900" dirty="0" smtClean="0"/>
              <a:t>and evaluating the classic version of the algorithm and the hybrid versions</a:t>
            </a:r>
            <a:endParaRPr lang="ro-RO" sz="1900" dirty="0" smtClean="0"/>
          </a:p>
          <a:p>
            <a:pPr lvl="1"/>
            <a:endParaRPr lang="ro-RO" sz="1900" dirty="0" smtClean="0">
              <a:latin typeface="Arial" pitchFamily="34" charset="0"/>
              <a:cs typeface="Arial" pitchFamily="34" charset="0"/>
            </a:endParaRPr>
          </a:p>
          <a:p>
            <a:pPr>
              <a:buNone/>
            </a:pPr>
            <a:endParaRPr lang="ro-RO" sz="21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latin typeface="Arial" pitchFamily="34" charset="0"/>
                <a:cs typeface="Arial" pitchFamily="34" charset="0"/>
              </a:rPr>
              <a:t>Related Work</a:t>
            </a:r>
            <a:endParaRPr lang="ro-RO" sz="2300" dirty="0" smtClean="0">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7</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Related Work</a:t>
            </a:r>
          </a:p>
        </p:txBody>
      </p:sp>
      <p:sp>
        <p:nvSpPr>
          <p:cNvPr id="7171" name="Content Placeholder 3"/>
          <p:cNvSpPr>
            <a:spLocks noGrp="1"/>
          </p:cNvSpPr>
          <p:nvPr>
            <p:ph sz="quarter" idx="1"/>
          </p:nvPr>
        </p:nvSpPr>
        <p:spPr>
          <a:xfrm>
            <a:off x="612775" y="1600200"/>
            <a:ext cx="8153400" cy="4495800"/>
          </a:xfrm>
        </p:spPr>
        <p:txBody>
          <a:bodyPr/>
          <a:lstStyle/>
          <a:p>
            <a:endParaRPr lang="ro-RO" sz="2100" dirty="0" smtClean="0"/>
          </a:p>
          <a:p>
            <a:pPr lvl="1">
              <a:buNone/>
            </a:pPr>
            <a:endParaRPr lang="vi-VN" sz="2100" dirty="0" smtClean="0"/>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8</a:t>
            </a:fld>
            <a:endParaRPr lang="en-US" smtClean="0"/>
          </a:p>
        </p:txBody>
      </p:sp>
      <p:graphicFrame>
        <p:nvGraphicFramePr>
          <p:cNvPr id="8" name="Table 7"/>
          <p:cNvGraphicFramePr>
            <a:graphicFrameLocks noGrp="1"/>
          </p:cNvGraphicFramePr>
          <p:nvPr>
            <p:extLst>
              <p:ext uri="{D42A27DB-BD31-4B8C-83A1-F6EECF244321}">
                <p14:modId xmlns:p14="http://schemas.microsoft.com/office/powerpoint/2010/main" val="3020104624"/>
              </p:ext>
            </p:extLst>
          </p:nvPr>
        </p:nvGraphicFramePr>
        <p:xfrm>
          <a:off x="285720" y="1643050"/>
          <a:ext cx="8643998" cy="4460001"/>
        </p:xfrm>
        <a:graphic>
          <a:graphicData uri="http://schemas.openxmlformats.org/drawingml/2006/table">
            <a:tbl>
              <a:tblPr/>
              <a:tblGrid>
                <a:gridCol w="2774112"/>
                <a:gridCol w="5869886"/>
              </a:tblGrid>
              <a:tr h="428628">
                <a:tc>
                  <a:txBody>
                    <a:bodyPr/>
                    <a:lstStyle/>
                    <a:p>
                      <a:pPr marL="0" marR="0" algn="l">
                        <a:lnSpc>
                          <a:spcPct val="150000"/>
                        </a:lnSpc>
                        <a:spcBef>
                          <a:spcPts val="200"/>
                        </a:spcBef>
                        <a:spcAft>
                          <a:spcPts val="200"/>
                        </a:spcAft>
                      </a:pPr>
                      <a:r>
                        <a:rPr lang="en-US" sz="1800" b="1" dirty="0" smtClean="0">
                          <a:latin typeface="Arial" pitchFamily="34" charset="0"/>
                          <a:ea typeface="Calibri"/>
                          <a:cs typeface="Arial" pitchFamily="34" charset="0"/>
                        </a:rPr>
                        <a:t>Approach</a:t>
                      </a:r>
                      <a:endParaRPr lang="en-US" sz="1800" b="1"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l">
                        <a:lnSpc>
                          <a:spcPct val="150000"/>
                        </a:lnSpc>
                        <a:spcBef>
                          <a:spcPts val="200"/>
                        </a:spcBef>
                        <a:spcAft>
                          <a:spcPts val="200"/>
                        </a:spcAft>
                      </a:pPr>
                      <a:r>
                        <a:rPr lang="en-US" sz="1800" b="1" dirty="0" smtClean="0">
                          <a:latin typeface="Arial" pitchFamily="34" charset="0"/>
                          <a:ea typeface="Calibri"/>
                          <a:cs typeface="Arial" pitchFamily="34" charset="0"/>
                        </a:rPr>
                        <a:t>Description</a:t>
                      </a:r>
                      <a:endParaRPr lang="en-US" sz="1800" b="1"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1357322">
                <a:tc>
                  <a:txBody>
                    <a:bodyPr/>
                    <a:lstStyle/>
                    <a:p>
                      <a:pPr marL="0" marR="0" algn="l">
                        <a:spcBef>
                          <a:spcPts val="200"/>
                        </a:spcBef>
                        <a:spcAft>
                          <a:spcPts val="200"/>
                        </a:spcAft>
                      </a:pPr>
                      <a:r>
                        <a:rPr lang="en-US" sz="1800" baseline="0" dirty="0" smtClean="0">
                          <a:latin typeface="Arial" pitchFamily="34" charset="0"/>
                          <a:ea typeface="Calibri"/>
                          <a:cs typeface="Arial" pitchFamily="34" charset="0"/>
                        </a:rPr>
                        <a:t>Genetic algorithm based techniques</a:t>
                      </a:r>
                      <a:endParaRPr lang="ro-RO" sz="1800" baseline="0" dirty="0" smtClean="0">
                        <a:latin typeface="Arial" pitchFamily="34" charset="0"/>
                        <a:ea typeface="Calibri"/>
                        <a:cs typeface="Arial" pitchFamily="34" charset="0"/>
                      </a:endParaRPr>
                    </a:p>
                    <a:p>
                      <a:pPr marL="0" marR="0" algn="l">
                        <a:spcBef>
                          <a:spcPts val="200"/>
                        </a:spcBef>
                        <a:spcAft>
                          <a:spcPts val="200"/>
                        </a:spcAft>
                      </a:pPr>
                      <a:r>
                        <a:rPr lang="ro-RO" sz="1800" baseline="0" dirty="0" smtClean="0">
                          <a:latin typeface="Arial" pitchFamily="34" charset="0"/>
                          <a:ea typeface="Calibri"/>
                          <a:cs typeface="Arial" pitchFamily="34" charset="0"/>
                        </a:rPr>
                        <a:t>[</a:t>
                      </a:r>
                      <a:r>
                        <a:rPr lang="en-US" sz="1800" dirty="0" smtClean="0">
                          <a:latin typeface="Arial" pitchFamily="34" charset="0"/>
                          <a:ea typeface="Calibri"/>
                          <a:cs typeface="Arial" pitchFamily="34" charset="0"/>
                        </a:rPr>
                        <a:t>Gall 2005</a:t>
                      </a:r>
                      <a:r>
                        <a:rPr lang="ro-RO"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530225" algn="l"/>
                        </a:tabLst>
                      </a:pPr>
                      <a:r>
                        <a:rPr lang="en-US" sz="1800" dirty="0" smtClean="0">
                          <a:latin typeface="Arial" pitchFamily="34" charset="0"/>
                          <a:ea typeface="Calibri"/>
                          <a:cs typeface="Arial" pitchFamily="34" charset="0"/>
                        </a:rPr>
                        <a:t>Generates food menu recommendations for preventing</a:t>
                      </a:r>
                      <a:r>
                        <a:rPr lang="en-US" sz="1800" baseline="0" dirty="0" smtClean="0">
                          <a:latin typeface="Arial" pitchFamily="34" charset="0"/>
                          <a:ea typeface="Calibri"/>
                          <a:cs typeface="Arial" pitchFamily="34" charset="0"/>
                        </a:rPr>
                        <a:t> cardio-vascular conditions</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 the user’s profile and preferences into consideration </a:t>
                      </a:r>
                      <a:endParaRPr lang="en-US" sz="1800" dirty="0">
                        <a:latin typeface="Arial" pitchFamily="34" charset="0"/>
                        <a:ea typeface="Calibri"/>
                        <a:cs typeface="Arial" pitchFamily="34" charset="0"/>
                      </a:endParaRPr>
                    </a:p>
                  </a:txBody>
                  <a:tcPr marL="38746" marR="38746"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0198">
                <a:tc>
                  <a:txBody>
                    <a:bodyPr/>
                    <a:lstStyle/>
                    <a:p>
                      <a:pPr marL="0" marR="0" algn="l">
                        <a:spcBef>
                          <a:spcPts val="200"/>
                        </a:spcBef>
                        <a:spcAft>
                          <a:spcPts val="200"/>
                        </a:spcAft>
                      </a:pPr>
                      <a:r>
                        <a:rPr lang="en-US" sz="1800" dirty="0" smtClean="0">
                          <a:latin typeface="Arial" pitchFamily="34" charset="0"/>
                          <a:ea typeface="Calibri"/>
                          <a:cs typeface="Arial" pitchFamily="34" charset="0"/>
                        </a:rPr>
                        <a:t>Clustering</a:t>
                      </a:r>
                      <a:r>
                        <a:rPr lang="en-US" sz="1800" baseline="0" dirty="0" smtClean="0">
                          <a:latin typeface="Arial" pitchFamily="34" charset="0"/>
                          <a:ea typeface="Calibri"/>
                          <a:cs typeface="Arial" pitchFamily="34" charset="0"/>
                        </a:rPr>
                        <a:t> based technique</a:t>
                      </a:r>
                      <a:endParaRPr lang="ro-RO" sz="1800" dirty="0" smtClean="0">
                        <a:latin typeface="Arial" pitchFamily="34" charset="0"/>
                        <a:ea typeface="Calibri"/>
                        <a:cs typeface="Arial" pitchFamily="34" charset="0"/>
                      </a:endParaRPr>
                    </a:p>
                    <a:p>
                      <a:pPr marL="0" marR="0" algn="l">
                        <a:spcBef>
                          <a:spcPts val="200"/>
                        </a:spcBef>
                        <a:spcAft>
                          <a:spcPts val="200"/>
                        </a:spcAft>
                      </a:pPr>
                      <a:r>
                        <a:rPr lang="ro-RO" sz="1800" dirty="0" smtClean="0">
                          <a:latin typeface="Arial" pitchFamily="34" charset="0"/>
                          <a:ea typeface="Calibri"/>
                          <a:cs typeface="Arial" pitchFamily="34" charset="0"/>
                        </a:rPr>
                        <a:t>[</a:t>
                      </a:r>
                      <a:r>
                        <a:rPr lang="en-US" sz="1800" dirty="0" err="1" smtClean="0">
                          <a:latin typeface="Arial" pitchFamily="34" charset="0"/>
                          <a:ea typeface="Calibri"/>
                          <a:cs typeface="Arial" pitchFamily="34" charset="0"/>
                        </a:rPr>
                        <a:t>Usthasopha</a:t>
                      </a:r>
                      <a:r>
                        <a:rPr lang="en-US" sz="1800" dirty="0" smtClean="0">
                          <a:latin typeface="Arial" pitchFamily="34" charset="0"/>
                          <a:ea typeface="Calibri"/>
                          <a:cs typeface="Arial" pitchFamily="34" charset="0"/>
                        </a:rPr>
                        <a:t> 2010</a:t>
                      </a:r>
                      <a:r>
                        <a:rPr lang="ro-RO"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Generates food menu recommendations for the main</a:t>
                      </a:r>
                      <a:r>
                        <a:rPr lang="en-US" sz="1800" baseline="0" dirty="0" smtClean="0">
                          <a:latin typeface="Arial" pitchFamily="34" charset="0"/>
                          <a:ea typeface="Calibri"/>
                          <a:cs typeface="Arial" pitchFamily="34" charset="0"/>
                        </a:rPr>
                        <a:t> meals of a day.</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 the user’s profile and preferences into consideration </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3853">
                <a:tc>
                  <a:txBody>
                    <a:bodyPr/>
                    <a:lstStyle/>
                    <a:p>
                      <a:pPr marL="0" marR="0" algn="l">
                        <a:spcBef>
                          <a:spcPts val="200"/>
                        </a:spcBef>
                        <a:spcAft>
                          <a:spcPts val="200"/>
                        </a:spcAft>
                      </a:pPr>
                      <a:r>
                        <a:rPr lang="en-US" sz="1800" dirty="0" smtClean="0">
                          <a:latin typeface="Arial" pitchFamily="34" charset="0"/>
                          <a:ea typeface="Calibri"/>
                          <a:cs typeface="Arial" pitchFamily="34" charset="0"/>
                        </a:rPr>
                        <a:t>Method</a:t>
                      </a:r>
                      <a:r>
                        <a:rPr lang="en-US" sz="1800" baseline="0" dirty="0" smtClean="0">
                          <a:latin typeface="Arial" pitchFamily="34" charset="0"/>
                          <a:ea typeface="Calibri"/>
                          <a:cs typeface="Arial" pitchFamily="34" charset="0"/>
                        </a:rPr>
                        <a:t> based on rough sets theory</a:t>
                      </a:r>
                      <a:endParaRPr lang="ro-RO" sz="1800" dirty="0" smtClean="0">
                        <a:latin typeface="Arial" pitchFamily="34" charset="0"/>
                        <a:ea typeface="Calibri"/>
                        <a:cs typeface="Arial" pitchFamily="34" charset="0"/>
                      </a:endParaRPr>
                    </a:p>
                    <a:p>
                      <a:pPr marL="0" marR="0" algn="l">
                        <a:spcBef>
                          <a:spcPts val="200"/>
                        </a:spcBef>
                        <a:spcAft>
                          <a:spcPts val="200"/>
                        </a:spcAft>
                      </a:pPr>
                      <a:r>
                        <a:rPr lang="ro-RO" sz="1800" dirty="0" smtClean="0">
                          <a:latin typeface="Arial" pitchFamily="34" charset="0"/>
                          <a:ea typeface="Calibri"/>
                          <a:cs typeface="Arial" pitchFamily="34" charset="0"/>
                        </a:rPr>
                        <a:t>[</a:t>
                      </a:r>
                      <a:r>
                        <a:rPr lang="en-US" sz="1800" dirty="0" smtClean="0">
                          <a:latin typeface="Arial" pitchFamily="34" charset="0"/>
                          <a:ea typeface="Calibri"/>
                          <a:cs typeface="Arial" pitchFamily="34" charset="0"/>
                        </a:rPr>
                        <a:t>Kashima </a:t>
                      </a:r>
                      <a:r>
                        <a:rPr lang="ro-RO" sz="1800" noProof="1" smtClean="0">
                          <a:latin typeface="Arial" pitchFamily="34" charset="0"/>
                          <a:ea typeface="Calibri"/>
                          <a:cs typeface="Arial" pitchFamily="34" charset="0"/>
                        </a:rPr>
                        <a:t>2011]</a:t>
                      </a:r>
                      <a:endParaRPr lang="ro-RO" sz="1800" noProof="1">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Generates</a:t>
                      </a:r>
                      <a:r>
                        <a:rPr lang="en-US" sz="1800" baseline="0" dirty="0" smtClean="0">
                          <a:latin typeface="Arial" pitchFamily="34" charset="0"/>
                          <a:ea typeface="Calibri"/>
                          <a:cs typeface="Arial" pitchFamily="34" charset="0"/>
                        </a:rPr>
                        <a:t> personalized food menu recommendations</a:t>
                      </a:r>
                      <a:r>
                        <a:rPr lang="en-US" sz="1800" dirty="0" smtClean="0">
                          <a:latin typeface="Arial" pitchFamily="34" charset="0"/>
                          <a:ea typeface="Calibri"/>
                          <a:cs typeface="Arial" pitchFamily="34" charset="0"/>
                        </a:rPr>
                        <a:t>.</a:t>
                      </a:r>
                      <a:endParaRPr lang="en-US" sz="1800" dirty="0">
                        <a:latin typeface="Arial" pitchFamily="34" charset="0"/>
                        <a:ea typeface="Calibri"/>
                        <a:cs typeface="Arial" pitchFamily="34" charset="0"/>
                      </a:endParaRPr>
                    </a:p>
                    <a:p>
                      <a:pPr marL="176213" marR="0" lvl="0" indent="-176213" algn="just">
                        <a:spcBef>
                          <a:spcPts val="200"/>
                        </a:spcBef>
                        <a:spcAft>
                          <a:spcPts val="200"/>
                        </a:spcAft>
                        <a:buFont typeface="Symbol"/>
                        <a:buChar char=""/>
                        <a:tabLst>
                          <a:tab pos="160020" algn="l"/>
                        </a:tabLst>
                      </a:pPr>
                      <a:r>
                        <a:rPr lang="en-US" sz="1800" dirty="0" smtClean="0">
                          <a:latin typeface="Arial" pitchFamily="34" charset="0"/>
                          <a:ea typeface="Calibri"/>
                          <a:cs typeface="Arial" pitchFamily="34" charset="0"/>
                        </a:rPr>
                        <a:t>Takes</a:t>
                      </a:r>
                      <a:r>
                        <a:rPr lang="en-US" sz="1800" baseline="0" dirty="0" smtClean="0">
                          <a:latin typeface="Arial" pitchFamily="34" charset="0"/>
                          <a:ea typeface="Calibri"/>
                          <a:cs typeface="Arial" pitchFamily="34" charset="0"/>
                        </a:rPr>
                        <a:t> the user’s preferences into consideration by use of </a:t>
                      </a:r>
                      <a:r>
                        <a:rPr lang="en-US" sz="1800" baseline="0" dirty="0" err="1" smtClean="0">
                          <a:latin typeface="Arial" pitchFamily="34" charset="0"/>
                          <a:ea typeface="Calibri"/>
                          <a:cs typeface="Arial" pitchFamily="34" charset="0"/>
                        </a:rPr>
                        <a:t>questionaires</a:t>
                      </a:r>
                      <a:endParaRPr lang="en-US" sz="1800" dirty="0">
                        <a:latin typeface="Arial" pitchFamily="34" charset="0"/>
                        <a:ea typeface="Calibri"/>
                        <a:cs typeface="Arial" pitchFamily="34" charset="0"/>
                      </a:endParaRPr>
                    </a:p>
                  </a:txBody>
                  <a:tcPr marL="38746" marR="38746" marT="0" marB="0" anchor="ctr">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295400"/>
          </a:xfrm>
        </p:spPr>
        <p:txBody>
          <a:bodyPr/>
          <a:lstStyle/>
          <a:p>
            <a:pPr algn="ctr" eaLnBrk="1" hangingPunct="1"/>
            <a:r>
              <a:rPr lang="en-US" sz="3000" dirty="0" smtClean="0">
                <a:latin typeface="Arial" pitchFamily="34" charset="0"/>
                <a:cs typeface="Arial" pitchFamily="34" charset="0"/>
              </a:rPr>
              <a:t>Agenda</a:t>
            </a:r>
          </a:p>
        </p:txBody>
      </p:sp>
      <p:sp>
        <p:nvSpPr>
          <p:cNvPr id="7171" name="Content Placeholder 3"/>
          <p:cNvSpPr>
            <a:spLocks noGrp="1"/>
          </p:cNvSpPr>
          <p:nvPr>
            <p:ph sz="quarter" idx="1"/>
          </p:nvPr>
        </p:nvSpPr>
        <p:spPr>
          <a:xfrm>
            <a:off x="0" y="1600200"/>
            <a:ext cx="9144000" cy="4495800"/>
          </a:xfrm>
        </p:spPr>
        <p:txBody>
          <a:bodyPr/>
          <a:lstStyle/>
          <a:p>
            <a:pPr eaLnBrk="1" hangingPunct="1"/>
            <a:r>
              <a:rPr lang="ro-RO" sz="2300" dirty="0" smtClean="0">
                <a:solidFill>
                  <a:schemeClr val="bg1">
                    <a:lumMod val="65000"/>
                  </a:schemeClr>
                </a:solidFill>
                <a:latin typeface="Arial" pitchFamily="34" charset="0"/>
                <a:cs typeface="Arial" pitchFamily="34" charset="0"/>
              </a:rPr>
              <a:t>Introduc</a:t>
            </a:r>
            <a:r>
              <a:rPr lang="en-US" sz="2300" dirty="0" err="1" smtClean="0">
                <a:solidFill>
                  <a:schemeClr val="bg1">
                    <a:lumMod val="65000"/>
                  </a:schemeClr>
                </a:solidFill>
                <a:latin typeface="Arial" pitchFamily="34" charset="0"/>
                <a:cs typeface="Arial" pitchFamily="34" charset="0"/>
              </a:rPr>
              <a:t>tion</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rPr>
              <a:t>Objectives and Contributions</a:t>
            </a:r>
          </a:p>
          <a:p>
            <a:pPr eaLnBrk="1" hangingPunct="1"/>
            <a:r>
              <a:rPr lang="en-US" sz="2300" dirty="0" smtClean="0">
                <a:solidFill>
                  <a:schemeClr val="bg1">
                    <a:lumMod val="65000"/>
                  </a:schemeClr>
                </a:solidFill>
                <a:latin typeface="Arial" pitchFamily="34" charset="0"/>
                <a:cs typeface="Arial" pitchFamily="34" charset="0"/>
              </a:rPr>
              <a:t>Related Work</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latin typeface="Arial" pitchFamily="34" charset="0"/>
                <a:cs typeface="Arial" pitchFamily="34" charset="0"/>
              </a:rPr>
              <a:t>Problem Definition</a:t>
            </a:r>
          </a:p>
          <a:p>
            <a:pPr eaLnBrk="1" hangingPunct="1"/>
            <a:r>
              <a:rPr lang="en-US" sz="2300" dirty="0" smtClean="0">
                <a:solidFill>
                  <a:schemeClr val="bg1">
                    <a:lumMod val="65000"/>
                  </a:schemeClr>
                </a:solidFill>
              </a:rPr>
              <a:t>Cuckoo Search Technique</a:t>
            </a:r>
            <a:endParaRPr lang="ro-RO" sz="2300" dirty="0" smtClean="0">
              <a:solidFill>
                <a:schemeClr val="bg1">
                  <a:lumMod val="65000"/>
                </a:schemeClr>
              </a:solidFill>
            </a:endParaRPr>
          </a:p>
          <a:p>
            <a:pPr eaLnBrk="1" hangingPunct="1"/>
            <a:r>
              <a:rPr lang="en-US" sz="2300" dirty="0" smtClean="0">
                <a:solidFill>
                  <a:schemeClr val="bg1">
                    <a:lumMod val="65000"/>
                  </a:schemeClr>
                </a:solidFill>
                <a:latin typeface="Arial" pitchFamily="34" charset="0"/>
                <a:cs typeface="Arial" pitchFamily="34" charset="0"/>
              </a:rPr>
              <a:t>Experimental Prototype</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Experimental Results</a:t>
            </a:r>
            <a:endParaRPr lang="ro-RO" sz="2300" dirty="0" smtClean="0">
              <a:solidFill>
                <a:schemeClr val="bg1">
                  <a:lumMod val="65000"/>
                </a:schemeClr>
              </a:solidFill>
              <a:latin typeface="Arial" pitchFamily="34" charset="0"/>
              <a:cs typeface="Arial" pitchFamily="34" charset="0"/>
            </a:endParaRPr>
          </a:p>
          <a:p>
            <a:pPr eaLnBrk="1" hangingPunct="1"/>
            <a:r>
              <a:rPr lang="en-US" sz="2300" dirty="0" smtClean="0">
                <a:solidFill>
                  <a:schemeClr val="bg1">
                    <a:lumMod val="65000"/>
                  </a:schemeClr>
                </a:solidFill>
                <a:latin typeface="Arial" pitchFamily="34" charset="0"/>
                <a:cs typeface="Arial" pitchFamily="34" charset="0"/>
              </a:rPr>
              <a:t>Conclusions</a:t>
            </a:r>
          </a:p>
          <a:p>
            <a:pPr lvl="1" eaLnBrk="1" hangingPunct="1"/>
            <a:endParaRPr lang="en-US" sz="2100" b="1" dirty="0" smtClean="0">
              <a:latin typeface="Arial" pitchFamily="34" charset="0"/>
              <a:cs typeface="Arial" pitchFamily="34" charset="0"/>
            </a:endParaRPr>
          </a:p>
        </p:txBody>
      </p:sp>
      <p:sp>
        <p:nvSpPr>
          <p:cNvPr id="7172" name="Slide Number Placeholder 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fld id="{FEB3FF15-7694-4C79-A17C-C5F32E1F8115}" type="slidenum">
              <a:rPr lang="en-US" smtClean="0"/>
              <a:pPr fontAlgn="base">
                <a:spcBef>
                  <a:spcPct val="0"/>
                </a:spcBef>
                <a:spcAft>
                  <a:spcPct val="0"/>
                </a:spcAft>
              </a:pPr>
              <a:t>9</a:t>
            </a:fld>
            <a:endParaRPr lang="en-US" smtClean="0"/>
          </a:p>
        </p:txBody>
      </p:sp>
    </p:spTree>
    <p:extLst>
      <p:ext uri="{BB962C8B-B14F-4D97-AF65-F5344CB8AC3E}">
        <p14:creationId xmlns:p14="http://schemas.microsoft.com/office/powerpoint/2010/main" val="1892431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48456</TotalTime>
  <Words>1843</Words>
  <Application>Microsoft Office PowerPoint</Application>
  <PresentationFormat>On-screen Show (4:3)</PresentationFormat>
  <Paragraphs>517</Paragraphs>
  <Slides>37</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Median</vt:lpstr>
      <vt:lpstr>Equation</vt:lpstr>
      <vt:lpstr>  Bio-Inspired Hybrid Technique for Generating Food Menu Recommendations Using Cuckoo Search Optimization    </vt:lpstr>
      <vt:lpstr>Agenda</vt:lpstr>
      <vt:lpstr>Introduction</vt:lpstr>
      <vt:lpstr>Introduction</vt:lpstr>
      <vt:lpstr>Agenda</vt:lpstr>
      <vt:lpstr>Objectives and Contributions</vt:lpstr>
      <vt:lpstr>Agenda</vt:lpstr>
      <vt:lpstr>Related Work</vt:lpstr>
      <vt:lpstr>Agenda</vt:lpstr>
      <vt:lpstr> Problem Definition Overview </vt:lpstr>
      <vt:lpstr> Problem Definition Solution Representation </vt:lpstr>
      <vt:lpstr> Problem Definition Solution Representation </vt:lpstr>
      <vt:lpstr> Problem Definition Solution Evaluation </vt:lpstr>
      <vt:lpstr> Problem Definition Solution Evaluation </vt:lpstr>
      <vt:lpstr>Agenda</vt:lpstr>
      <vt:lpstr> Cuckoo Search Technique Overview </vt:lpstr>
      <vt:lpstr> Cuckoo Search Technique Cuckoo Search Model </vt:lpstr>
      <vt:lpstr> Cuckoo Search Technique Cuckoo Search Model </vt:lpstr>
      <vt:lpstr>Cuckoo Search Technique Cuckoo Search Model</vt:lpstr>
      <vt:lpstr>Cuckoo Search Technique Cuckoo Search Algorithm</vt:lpstr>
      <vt:lpstr>Cuckoo Search Technique Cuckoo Search Algorithm</vt:lpstr>
      <vt:lpstr>Proposed Solution Cuckoo Search Hybrid Versions</vt:lpstr>
      <vt:lpstr>Agenda</vt:lpstr>
      <vt:lpstr> Experimental Prototype </vt:lpstr>
      <vt:lpstr> Experimental Prototype </vt:lpstr>
      <vt:lpstr> Experimental Prototype Ontology Classes</vt:lpstr>
      <vt:lpstr> Experimental Prototype Ontology Classes</vt:lpstr>
      <vt:lpstr> Experimental Prototype Ontology Classes</vt:lpstr>
      <vt:lpstr> Prototip experimental (III) </vt:lpstr>
      <vt:lpstr>Agenda</vt:lpstr>
      <vt:lpstr> Rezultate experimentale (I) </vt:lpstr>
      <vt:lpstr> Rezultate experimentale (II) </vt:lpstr>
      <vt:lpstr> Rezultate experimentale (III) </vt:lpstr>
      <vt:lpstr> Rezultate experimentale (IV) </vt:lpstr>
      <vt:lpstr> Rezultate experimentale (V) </vt:lpstr>
      <vt:lpstr>Agenda</vt:lpstr>
      <vt:lpstr> Concluzii si dezvoltari ulterioare </vt:lpstr>
    </vt:vector>
  </TitlesOfParts>
  <Company>utcn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Sorin</dc:creator>
  <cp:lastModifiedBy>User</cp:lastModifiedBy>
  <cp:revision>971</cp:revision>
  <dcterms:created xsi:type="dcterms:W3CDTF">2008-05-22T10:09:44Z</dcterms:created>
  <dcterms:modified xsi:type="dcterms:W3CDTF">2015-06-21T18:48:58Z</dcterms:modified>
</cp:coreProperties>
</file>