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2" r:id="rId7"/>
    <p:sldId id="260" r:id="rId8"/>
    <p:sldId id="261" r:id="rId9"/>
    <p:sldId id="265"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42869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3633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E444C-5144-4E3C-A942-1D6186CF6D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013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1723370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E444C-5144-4E3C-A942-1D6186CF6D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11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37434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862687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272936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114496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8248B-0174-4DA4-9859-81A082A2DE3E}"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279829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420886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C8248B-0174-4DA4-9859-81A082A2DE3E}" type="datetimeFigureOut">
              <a:rPr lang="en-US" smtClean="0"/>
              <a:t>5/12/2015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5292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C8248B-0174-4DA4-9859-81A082A2DE3E}"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182965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8248B-0174-4DA4-9859-81A082A2DE3E}" type="datetimeFigureOut">
              <a:rPr lang="en-US" smtClean="0"/>
              <a:t>5/12/2015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247101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72607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8248B-0174-4DA4-9859-81A082A2DE3E}"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E444C-5144-4E3C-A942-1D6186CF6D41}" type="slidenum">
              <a:rPr lang="en-US" smtClean="0"/>
              <a:t>‹#›</a:t>
            </a:fld>
            <a:endParaRPr lang="en-US"/>
          </a:p>
        </p:txBody>
      </p:sp>
    </p:spTree>
    <p:extLst>
      <p:ext uri="{BB962C8B-B14F-4D97-AF65-F5344CB8AC3E}">
        <p14:creationId xmlns:p14="http://schemas.microsoft.com/office/powerpoint/2010/main" val="425919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C8248B-0174-4DA4-9859-81A082A2DE3E}" type="datetimeFigureOut">
              <a:rPr lang="en-US" smtClean="0"/>
              <a:t>5/12/2015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7E444C-5144-4E3C-A942-1D6186CF6D41}" type="slidenum">
              <a:rPr lang="en-US" smtClean="0"/>
              <a:t>‹#›</a:t>
            </a:fld>
            <a:endParaRPr lang="en-US"/>
          </a:p>
        </p:txBody>
      </p:sp>
    </p:spTree>
    <p:extLst>
      <p:ext uri="{BB962C8B-B14F-4D97-AF65-F5344CB8AC3E}">
        <p14:creationId xmlns:p14="http://schemas.microsoft.com/office/powerpoint/2010/main" val="180858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ooxWord://word/media/image1.jpe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ndb.nal.usda.gov/"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1374" y="2074218"/>
            <a:ext cx="8869251" cy="1281918"/>
          </a:xfrm>
        </p:spPr>
        <p:txBody>
          <a:bodyPr>
            <a:normAutofit/>
          </a:bodyPr>
          <a:lstStyle/>
          <a:p>
            <a:pPr algn="ctr"/>
            <a:r>
              <a:rPr lang="en-US" sz="2000" b="1" dirty="0">
                <a:latin typeface="+mn-lt"/>
              </a:rPr>
              <a:t>DIET4Elders: a Service Oriented Architecture for the Prevention and Self-Management of Malnutrition</a:t>
            </a:r>
            <a:br>
              <a:rPr lang="en-US" sz="2000" b="1" dirty="0">
                <a:latin typeface="+mn-lt"/>
              </a:rPr>
            </a:br>
            <a:endParaRPr lang="en-US" sz="2000" b="1" dirty="0">
              <a:latin typeface="+mn-lt"/>
            </a:endParaRPr>
          </a:p>
        </p:txBody>
      </p:sp>
      <p:sp>
        <p:nvSpPr>
          <p:cNvPr id="3" name="Subtitle 2"/>
          <p:cNvSpPr>
            <a:spLocks noGrp="1"/>
          </p:cNvSpPr>
          <p:nvPr>
            <p:ph type="subTitle" idx="1"/>
          </p:nvPr>
        </p:nvSpPr>
        <p:spPr>
          <a:xfrm>
            <a:off x="1661374" y="3544927"/>
            <a:ext cx="8915399" cy="1126283"/>
          </a:xfrm>
        </p:spPr>
        <p:txBody>
          <a:bodyPr>
            <a:normAutofit lnSpcReduction="10000"/>
          </a:bodyPr>
          <a:lstStyle/>
          <a:p>
            <a:r>
              <a:rPr lang="en-US" dirty="0" smtClean="0">
                <a:solidFill>
                  <a:schemeClr val="tx1"/>
                </a:solidFill>
              </a:rPr>
              <a:t>Student</a:t>
            </a:r>
          </a:p>
          <a:p>
            <a:r>
              <a:rPr lang="en-US" dirty="0" err="1" smtClean="0">
                <a:solidFill>
                  <a:schemeClr val="tx1"/>
                </a:solidFill>
              </a:rPr>
              <a:t>Akos</a:t>
            </a:r>
            <a:r>
              <a:rPr lang="en-US" dirty="0" smtClean="0">
                <a:solidFill>
                  <a:schemeClr val="tx1"/>
                </a:solidFill>
              </a:rPr>
              <a:t> Tiberiu Boros	</a:t>
            </a:r>
          </a:p>
          <a:p>
            <a:r>
              <a:rPr lang="en-US" dirty="0" smtClean="0">
                <a:solidFill>
                  <a:schemeClr val="tx1"/>
                </a:solidFill>
              </a:rPr>
              <a:t>Tudor Cristian </a:t>
            </a:r>
            <a:r>
              <a:rPr lang="en-US" dirty="0" err="1" smtClean="0">
                <a:solidFill>
                  <a:schemeClr val="tx1"/>
                </a:solidFill>
              </a:rPr>
              <a:t>Prigoana</a:t>
            </a:r>
            <a:endParaRPr lang="en-US" dirty="0">
              <a:solidFill>
                <a:schemeClr val="tx1"/>
              </a:solidFill>
            </a:endParaRPr>
          </a:p>
        </p:txBody>
      </p:sp>
      <p:pic>
        <p:nvPicPr>
          <p:cNvPr id="4" name="Picture 1" descr="ooxWord://word/media/image1.jpeg"/>
          <p:cNvPicPr>
            <a:picLocks noChangeAspect="1" noChangeArrowheads="1"/>
          </p:cNvPicPr>
          <p:nvPr/>
        </p:nvPicPr>
        <p:blipFill>
          <a:blip r:embed="rId2" r:link="rId3" cstate="print"/>
          <a:srcRect l="6857" t="18451" r="6482" b="7886"/>
          <a:stretch>
            <a:fillRect/>
          </a:stretch>
        </p:blipFill>
        <p:spPr bwMode="auto">
          <a:xfrm>
            <a:off x="3448050" y="221236"/>
            <a:ext cx="5295900" cy="923925"/>
          </a:xfrm>
          <a:prstGeom prst="rect">
            <a:avLst/>
          </a:prstGeom>
          <a:noFill/>
        </p:spPr>
      </p:pic>
      <p:sp>
        <p:nvSpPr>
          <p:cNvPr id="5" name="Rectangle 3"/>
          <p:cNvSpPr>
            <a:spLocks noChangeArrowheads="1"/>
          </p:cNvSpPr>
          <p:nvPr/>
        </p:nvSpPr>
        <p:spPr bwMode="auto">
          <a:xfrm>
            <a:off x="4269701" y="1237236"/>
            <a:ext cx="337784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743200" algn="ctr"/>
                <a:tab pos="5486400" algn="r"/>
              </a:tabLst>
            </a:pPr>
            <a:r>
              <a:rPr kumimoji="0" lang="pt-BR" altLang="ko-KR" sz="1000" b="1" i="0" u="none" strike="noStrike" cap="none" normalizeH="0" baseline="0" dirty="0" smtClean="0">
                <a:ln>
                  <a:noFill/>
                </a:ln>
                <a:solidFill>
                  <a:schemeClr val="tx2"/>
                </a:solidFill>
                <a:effectLst/>
                <a:ea typeface="Batang" pitchFamily="18" charset="-127"/>
                <a:cs typeface="Times New Roman" pitchFamily="18" charset="0"/>
              </a:rPr>
              <a:t>FACULTY OF AUTOMATION AND COMPUTER SCIENCE</a:t>
            </a:r>
            <a:endParaRPr kumimoji="0" lang="en-US" altLang="ko-KR" sz="600" b="0" i="0" u="none" strike="noStrike" cap="none" normalizeH="0" baseline="0" dirty="0" smtClean="0">
              <a:ln>
                <a:noFill/>
              </a:ln>
              <a:solidFill>
                <a:schemeClr val="tx2"/>
              </a:solidFill>
              <a:effectLs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pt-BR" altLang="ko-KR" sz="1000" b="1" i="0" u="none" strike="noStrike" cap="none" normalizeH="0" baseline="0" dirty="0" smtClean="0">
                <a:ln>
                  <a:noFill/>
                </a:ln>
                <a:solidFill>
                  <a:schemeClr val="tx2"/>
                </a:solidFill>
                <a:effectLst/>
                <a:ea typeface="Batang" pitchFamily="18" charset="-127"/>
                <a:cs typeface="Times New Roman" pitchFamily="18" charset="0"/>
              </a:rPr>
              <a:t>COMPUTER SCIENCE DEPARTMENT</a:t>
            </a:r>
            <a:endParaRPr kumimoji="0" lang="pt-BR" altLang="ko-KR" sz="1800" b="0" i="0" u="none" strike="noStrike" cap="none" normalizeH="0" baseline="0" dirty="0" smtClean="0">
              <a:ln>
                <a:noFill/>
              </a:ln>
              <a:solidFill>
                <a:schemeClr val="tx2"/>
              </a:solidFill>
              <a:effectLst/>
              <a:cs typeface="Arial" pitchFamily="34" charset="0"/>
            </a:endParaRPr>
          </a:p>
        </p:txBody>
      </p:sp>
      <p:sp>
        <p:nvSpPr>
          <p:cNvPr id="6" name="TextBox 5"/>
          <p:cNvSpPr txBox="1"/>
          <p:nvPr/>
        </p:nvSpPr>
        <p:spPr>
          <a:xfrm>
            <a:off x="1661374" y="5141842"/>
            <a:ext cx="5998383" cy="923330"/>
          </a:xfrm>
          <a:prstGeom prst="rect">
            <a:avLst/>
          </a:prstGeom>
          <a:noFill/>
        </p:spPr>
        <p:txBody>
          <a:bodyPr wrap="square" rtlCol="0">
            <a:spAutoFit/>
          </a:bodyPr>
          <a:lstStyle/>
          <a:p>
            <a:r>
              <a:rPr lang="en-US" dirty="0" smtClean="0">
                <a:cs typeface="Arial" panose="020B0604020202020204" pitchFamily="34" charset="0"/>
              </a:rPr>
              <a:t>Supervisor</a:t>
            </a:r>
          </a:p>
          <a:p>
            <a:r>
              <a:rPr lang="en-US" dirty="0">
                <a:cs typeface="Arial" panose="020B0604020202020204" pitchFamily="34" charset="0"/>
              </a:rPr>
              <a:t>Dr. Eng. </a:t>
            </a:r>
            <a:r>
              <a:rPr lang="en-US" dirty="0" err="1">
                <a:cs typeface="Arial" panose="020B0604020202020204" pitchFamily="34" charset="0"/>
              </a:rPr>
              <a:t>Viorica</a:t>
            </a:r>
            <a:r>
              <a:rPr lang="en-US" dirty="0">
                <a:cs typeface="Arial" panose="020B0604020202020204" pitchFamily="34" charset="0"/>
              </a:rPr>
              <a:t> </a:t>
            </a:r>
            <a:r>
              <a:rPr lang="en-US" dirty="0" err="1">
                <a:cs typeface="Arial" panose="020B0604020202020204" pitchFamily="34" charset="0"/>
              </a:rPr>
              <a:t>Rozina</a:t>
            </a:r>
            <a:r>
              <a:rPr lang="en-US" dirty="0">
                <a:cs typeface="Arial" panose="020B0604020202020204" pitchFamily="34" charset="0"/>
              </a:rPr>
              <a:t> CHIFU</a:t>
            </a:r>
          </a:p>
          <a:p>
            <a:r>
              <a:rPr lang="en-US" dirty="0">
                <a:cs typeface="Arial" panose="020B0604020202020204" pitchFamily="34" charset="0"/>
              </a:rPr>
              <a:t>Dr. Eng. Cristina Bianca POP</a:t>
            </a:r>
          </a:p>
        </p:txBody>
      </p:sp>
    </p:spTree>
    <p:extLst>
      <p:ext uri="{BB962C8B-B14F-4D97-AF65-F5344CB8AC3E}">
        <p14:creationId xmlns:p14="http://schemas.microsoft.com/office/powerpoint/2010/main" val="2996110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62545"/>
            <a:ext cx="8915400" cy="4248677"/>
          </a:xfrm>
        </p:spPr>
        <p:txBody>
          <a:bodyPr>
            <a:normAutofit/>
          </a:bodyPr>
          <a:lstStyle/>
          <a:p>
            <a:r>
              <a:rPr lang="en-US" sz="2000" b="1" dirty="0" smtClean="0"/>
              <a:t>How is a menu evaluated? </a:t>
            </a:r>
            <a:r>
              <a:rPr lang="en-US" sz="2000" b="1" dirty="0" err="1" smtClean="0"/>
              <a:t>a.k.a</a:t>
            </a:r>
            <a:r>
              <a:rPr lang="en-US" sz="2000" b="1" dirty="0" smtClean="0"/>
              <a:t> Fitness Function</a:t>
            </a:r>
          </a:p>
          <a:p>
            <a:pPr lvl="1"/>
            <a:r>
              <a:rPr lang="en-US" dirty="0"/>
              <a:t>A solution of the optimization problem is evaluated using the following fitness </a:t>
            </a:r>
            <a:r>
              <a:rPr lang="en-US" dirty="0" smtClean="0"/>
              <a:t>function:</a:t>
            </a:r>
          </a:p>
          <a:p>
            <a:pPr lvl="1"/>
            <a:endParaRPr lang="en-US" dirty="0"/>
          </a:p>
          <a:p>
            <a:pPr lvl="2"/>
            <a:endParaRPr lang="en-US" dirty="0" smtClean="0"/>
          </a:p>
          <a:p>
            <a:pPr lvl="2"/>
            <a:r>
              <a:rPr lang="en-US" dirty="0" smtClean="0"/>
              <a:t>where </a:t>
            </a:r>
            <a:r>
              <a:rPr lang="en-US" i="1" dirty="0" err="1"/>
              <a:t>fitness</a:t>
            </a:r>
            <a:r>
              <a:rPr lang="en-US" i="1" baseline="-25000" dirty="0" err="1"/>
              <a:t>nutrient</a:t>
            </a:r>
            <a:r>
              <a:rPr lang="en-US" i="1" baseline="-25000" dirty="0"/>
              <a:t> </a:t>
            </a:r>
            <a:r>
              <a:rPr lang="en-US" dirty="0"/>
              <a:t>evaluates the quality of a solution from the nutrients point of view, while </a:t>
            </a:r>
            <a:r>
              <a:rPr lang="en-US" i="1" dirty="0" err="1"/>
              <a:t>fitness</a:t>
            </a:r>
            <a:r>
              <a:rPr lang="en-US" i="1" baseline="-25000" dirty="0" err="1"/>
              <a:t>diet</a:t>
            </a:r>
            <a:r>
              <a:rPr lang="en-US" i="1" baseline="-25000" dirty="0"/>
              <a:t> </a:t>
            </a:r>
            <a:r>
              <a:rPr lang="en-US" dirty="0"/>
              <a:t>evaluates the quality of a solution from the recommended diet point of view</a:t>
            </a:r>
            <a:r>
              <a:rPr lang="en-US" dirty="0" smtClean="0"/>
              <a:t>.</a:t>
            </a:r>
            <a:endParaRPr lang="en-US" dirty="0"/>
          </a:p>
        </p:txBody>
      </p:sp>
      <p:sp>
        <p:nvSpPr>
          <p:cNvPr id="6" name="Rectangle 4"/>
          <p:cNvSpPr>
            <a:spLocks noChangeArrowheads="1"/>
          </p:cNvSpPr>
          <p:nvPr/>
        </p:nvSpPr>
        <p:spPr bwMode="auto">
          <a:xfrm>
            <a:off x="4558145" y="27481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54756983"/>
              </p:ext>
            </p:extLst>
          </p:nvPr>
        </p:nvGraphicFramePr>
        <p:xfrm>
          <a:off x="4807526" y="2585703"/>
          <a:ext cx="3821625" cy="715464"/>
        </p:xfrm>
        <a:graphic>
          <a:graphicData uri="http://schemas.openxmlformats.org/presentationml/2006/ole">
            <mc:AlternateContent xmlns:mc="http://schemas.openxmlformats.org/markup-compatibility/2006">
              <mc:Choice xmlns:v="urn:schemas-microsoft-com:vml" Requires="v">
                <p:oleObj spid="_x0000_s2086" name="Equation" r:id="rId3" imgW="2082800" imgH="393700" progId="Equation.3">
                  <p:embed/>
                </p:oleObj>
              </mc:Choice>
              <mc:Fallback>
                <p:oleObj name="Equation" r:id="rId3" imgW="20828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526" y="2585703"/>
                        <a:ext cx="3821625" cy="715464"/>
                      </a:xfrm>
                      <a:prstGeom prst="rect">
                        <a:avLst/>
                      </a:prstGeom>
                      <a:noFill/>
                    </p:spPr>
                  </p:pic>
                </p:oleObj>
              </mc:Fallback>
            </mc:AlternateContent>
          </a:graphicData>
        </a:graphic>
      </p:graphicFrame>
      <p:sp>
        <p:nvSpPr>
          <p:cNvPr id="8" name="Rectangle 8"/>
          <p:cNvSpPr>
            <a:spLocks noChangeArrowheads="1"/>
          </p:cNvSpPr>
          <p:nvPr/>
        </p:nvSpPr>
        <p:spPr bwMode="auto">
          <a:xfrm>
            <a:off x="5223163" y="5029199"/>
            <a:ext cx="166252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2710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62545"/>
            <a:ext cx="8915400" cy="4248677"/>
          </a:xfrm>
        </p:spPr>
        <p:txBody>
          <a:bodyPr/>
          <a:lstStyle/>
          <a:p>
            <a:pPr marL="342900" lvl="1" indent="-342900"/>
            <a:r>
              <a:rPr lang="en-US" dirty="0"/>
              <a:t>The formula for evaluating the quality of a solution from the nutrients point of view is defined as </a:t>
            </a:r>
            <a:r>
              <a:rPr lang="en-US" dirty="0" smtClean="0"/>
              <a:t>follows</a:t>
            </a:r>
          </a:p>
          <a:p>
            <a:pPr marL="342900" lvl="1" indent="-342900"/>
            <a:endParaRPr lang="en-US" dirty="0"/>
          </a:p>
          <a:p>
            <a:pPr marL="342900" lvl="1" indent="-342900"/>
            <a:endParaRPr lang="en-US" dirty="0" smtClean="0"/>
          </a:p>
          <a:p>
            <a:pPr marL="0" lvl="1" indent="0">
              <a:buNone/>
            </a:pPr>
            <a:endParaRPr lang="en-US" dirty="0" smtClean="0"/>
          </a:p>
          <a:p>
            <a:pPr marL="742950" lvl="2" indent="-342900"/>
            <a:r>
              <a:rPr lang="en-US" dirty="0"/>
              <a:t>where </a:t>
            </a:r>
            <a:r>
              <a:rPr lang="en-US" i="1" dirty="0"/>
              <a:t>m(n)</a:t>
            </a:r>
            <a:r>
              <a:rPr lang="en-US" dirty="0"/>
              <a:t> is the quantity of nutrient </a:t>
            </a:r>
            <a:r>
              <a:rPr lang="en-US" i="1" dirty="0"/>
              <a:t>n</a:t>
            </a:r>
            <a:r>
              <a:rPr lang="en-US" dirty="0"/>
              <a:t>, </a:t>
            </a:r>
            <a:r>
              <a:rPr lang="en-US" i="1" dirty="0"/>
              <a:t>ideal(n)</a:t>
            </a:r>
            <a:r>
              <a:rPr lang="en-US" dirty="0"/>
              <a:t> is the ideal quantity of nutrient </a:t>
            </a:r>
            <a:r>
              <a:rPr lang="en-US" i="1" dirty="0"/>
              <a:t>n </a:t>
            </a:r>
            <a:r>
              <a:rPr lang="en-US" dirty="0"/>
              <a:t>as recommended by nutritionists, </a:t>
            </a:r>
            <a:r>
              <a:rPr lang="en-US" i="1" dirty="0"/>
              <a:t>E</a:t>
            </a:r>
            <a:r>
              <a:rPr lang="en-US" dirty="0"/>
              <a:t> is the margin of error evaluated between the quantity of nutrient </a:t>
            </a:r>
            <a:r>
              <a:rPr lang="en-US" i="1" dirty="0"/>
              <a:t>n</a:t>
            </a:r>
            <a:r>
              <a:rPr lang="en-US" dirty="0"/>
              <a:t> and the ideal quantity of nutrient </a:t>
            </a:r>
            <a:r>
              <a:rPr lang="en-US" i="1" dirty="0"/>
              <a:t>n</a:t>
            </a:r>
            <a:r>
              <a:rPr lang="en-US" dirty="0"/>
              <a:t>, </a:t>
            </a:r>
            <a:r>
              <a:rPr lang="en-US" i="1" dirty="0" err="1"/>
              <a:t>w</a:t>
            </a:r>
            <a:r>
              <a:rPr lang="en-US" i="1" baseline="-25000" dirty="0" err="1"/>
              <a:t>n</a:t>
            </a:r>
            <a:r>
              <a:rPr lang="en-US" i="1" dirty="0"/>
              <a:t> </a:t>
            </a:r>
            <a:r>
              <a:rPr lang="en-US" dirty="0"/>
              <a:t>is a weight associated to a nutrient </a:t>
            </a:r>
            <a:r>
              <a:rPr lang="en-US" i="1" dirty="0"/>
              <a:t>n</a:t>
            </a:r>
            <a:r>
              <a:rPr lang="en-US" dirty="0"/>
              <a:t>, and </a:t>
            </a:r>
            <a:r>
              <a:rPr lang="en-US" i="1" dirty="0"/>
              <a:t>N </a:t>
            </a:r>
            <a:r>
              <a:rPr lang="en-US" dirty="0"/>
              <a:t>is the set of nutrients. </a:t>
            </a:r>
            <a:endParaRPr lang="en-US" dirty="0" smtClean="0"/>
          </a:p>
          <a:p>
            <a:pPr marL="342900" lvl="1" indent="-342900"/>
            <a:r>
              <a:rPr lang="en-US" dirty="0"/>
              <a:t>The margin of error is computed as</a:t>
            </a:r>
          </a:p>
          <a:p>
            <a:pPr marL="342900" lvl="1" indent="-342900"/>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01253758"/>
              </p:ext>
            </p:extLst>
          </p:nvPr>
        </p:nvGraphicFramePr>
        <p:xfrm>
          <a:off x="4821382" y="2341374"/>
          <a:ext cx="3951658" cy="1044491"/>
        </p:xfrm>
        <a:graphic>
          <a:graphicData uri="http://schemas.openxmlformats.org/presentationml/2006/ole">
            <mc:AlternateContent xmlns:mc="http://schemas.openxmlformats.org/markup-compatibility/2006">
              <mc:Choice xmlns:v="urn:schemas-microsoft-com:vml" Requires="v">
                <p:oleObj spid="_x0000_s3129" name="Equation" r:id="rId3" imgW="2476500" imgH="660400" progId="Equation.3">
                  <p:embed/>
                </p:oleObj>
              </mc:Choice>
              <mc:Fallback>
                <p:oleObj name="Equation" r:id="rId3" imgW="2476500" imgH="660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382" y="2341374"/>
                        <a:ext cx="3951658" cy="1044491"/>
                      </a:xfrm>
                      <a:prstGeom prst="rect">
                        <a:avLst/>
                      </a:prstGeom>
                      <a:noFill/>
                    </p:spPr>
                  </p:pic>
                </p:oleObj>
              </mc:Fallback>
            </mc:AlternateContent>
          </a:graphicData>
        </a:graphic>
      </p:graphicFrame>
      <p:sp>
        <p:nvSpPr>
          <p:cNvPr id="5" name="Rectangle 2"/>
          <p:cNvSpPr>
            <a:spLocks noChangeArrowheads="1"/>
          </p:cNvSpPr>
          <p:nvPr/>
        </p:nvSpPr>
        <p:spPr bwMode="auto">
          <a:xfrm>
            <a:off x="4620160" y="4683496"/>
            <a:ext cx="1658094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251309606"/>
              </p:ext>
            </p:extLst>
          </p:nvPr>
        </p:nvGraphicFramePr>
        <p:xfrm>
          <a:off x="4620160" y="4683498"/>
          <a:ext cx="3449783" cy="713084"/>
        </p:xfrm>
        <a:graphic>
          <a:graphicData uri="http://schemas.openxmlformats.org/presentationml/2006/ole">
            <mc:AlternateContent xmlns:mc="http://schemas.openxmlformats.org/markup-compatibility/2006">
              <mc:Choice xmlns:v="urn:schemas-microsoft-com:vml" Requires="v">
                <p:oleObj spid="_x0000_s3130" name="Equation" r:id="rId5" imgW="1701800" imgH="355600" progId="Equation.3">
                  <p:embed/>
                </p:oleObj>
              </mc:Choice>
              <mc:Fallback>
                <p:oleObj name="Equation" r:id="rId5" imgW="1701800" imgH="355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0160" y="4683498"/>
                        <a:ext cx="3449783" cy="713084"/>
                      </a:xfrm>
                      <a:prstGeom prst="rect">
                        <a:avLst/>
                      </a:prstGeom>
                      <a:noFill/>
                    </p:spPr>
                  </p:pic>
                </p:oleObj>
              </mc:Fallback>
            </mc:AlternateContent>
          </a:graphicData>
        </a:graphic>
      </p:graphicFrame>
    </p:spTree>
    <p:extLst>
      <p:ext uri="{BB962C8B-B14F-4D97-AF65-F5344CB8AC3E}">
        <p14:creationId xmlns:p14="http://schemas.microsoft.com/office/powerpoint/2010/main" val="64283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76400"/>
            <a:ext cx="8915400" cy="4234822"/>
          </a:xfrm>
        </p:spPr>
        <p:txBody>
          <a:bodyPr>
            <a:normAutofit/>
          </a:bodyPr>
          <a:lstStyle/>
          <a:p>
            <a:r>
              <a:rPr lang="en-US" sz="2000" b="1" dirty="0" smtClean="0"/>
              <a:t>The Core Component</a:t>
            </a:r>
          </a:p>
          <a:p>
            <a:pPr lvl="1"/>
            <a:r>
              <a:rPr lang="en-US" dirty="0"/>
              <a:t>The core component of our model is the Honey Bees Mating Optimization-based component which is defined by mapping the concepts from the state of the art Honey Bees Mating Optimization algorithm to the concepts associated to the problem of generating the optimal combination of food packages for the meals of the day as </a:t>
            </a:r>
            <a:r>
              <a:rPr lang="en-US" dirty="0" smtClean="0"/>
              <a:t>follows.</a:t>
            </a:r>
            <a:endParaRPr lang="en-US" dirty="0"/>
          </a:p>
          <a:p>
            <a:pPr lvl="1"/>
            <a:endParaRPr lang="en-US" b="1" dirty="0"/>
          </a:p>
        </p:txBody>
      </p:sp>
      <p:pic>
        <p:nvPicPr>
          <p:cNvPr id="4" name="Picture 3"/>
          <p:cNvPicPr>
            <a:picLocks noChangeAspect="1"/>
          </p:cNvPicPr>
          <p:nvPr/>
        </p:nvPicPr>
        <p:blipFill>
          <a:blip r:embed="rId2"/>
          <a:stretch>
            <a:fillRect/>
          </a:stretch>
        </p:blipFill>
        <p:spPr>
          <a:xfrm>
            <a:off x="1626610" y="3502864"/>
            <a:ext cx="10164466" cy="2911789"/>
          </a:xfrm>
          <a:prstGeom prst="rect">
            <a:avLst/>
          </a:prstGeom>
        </p:spPr>
      </p:pic>
    </p:spTree>
    <p:extLst>
      <p:ext uri="{BB962C8B-B14F-4D97-AF65-F5344CB8AC3E}">
        <p14:creationId xmlns:p14="http://schemas.microsoft.com/office/powerpoint/2010/main" val="3792780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48691"/>
            <a:ext cx="8915400" cy="4262531"/>
          </a:xfrm>
        </p:spPr>
        <p:txBody>
          <a:bodyPr>
            <a:normAutofit/>
          </a:bodyPr>
          <a:lstStyle/>
          <a:p>
            <a:r>
              <a:rPr lang="en-US" sz="2000" b="1" dirty="0" smtClean="0"/>
              <a:t>The Hybridization Component	</a:t>
            </a:r>
          </a:p>
          <a:p>
            <a:pPr lvl="1"/>
            <a:r>
              <a:rPr lang="en-US" dirty="0"/>
              <a:t>The hybridization components that will be injected in the model’s core component are classified in two categories according to the point in which they can be injected. </a:t>
            </a:r>
            <a:endParaRPr lang="en-US" dirty="0" smtClean="0"/>
          </a:p>
          <a:p>
            <a:pPr lvl="2"/>
            <a:r>
              <a:rPr lang="en-US" dirty="0" smtClean="0"/>
              <a:t>Genotype Combining:</a:t>
            </a:r>
          </a:p>
          <a:p>
            <a:pPr lvl="3"/>
            <a:r>
              <a:rPr lang="en-US" b="1" i="1" dirty="0"/>
              <a:t>Crossover-based Hybridization Component</a:t>
            </a:r>
          </a:p>
          <a:p>
            <a:pPr lvl="3"/>
            <a:r>
              <a:rPr lang="en-US" b="1" i="1" dirty="0"/>
              <a:t>Path Relinking-based Hybridization Component</a:t>
            </a:r>
          </a:p>
          <a:p>
            <a:pPr lvl="2"/>
            <a:r>
              <a:rPr lang="en-US" dirty="0" smtClean="0"/>
              <a:t>Brood Mutation:</a:t>
            </a:r>
          </a:p>
          <a:p>
            <a:pPr lvl="3"/>
            <a:r>
              <a:rPr lang="en-US" b="1" dirty="0" err="1"/>
              <a:t>Tabu</a:t>
            </a:r>
            <a:r>
              <a:rPr lang="en-US" b="1" dirty="0"/>
              <a:t> Search component</a:t>
            </a:r>
            <a:endParaRPr lang="en-US" dirty="0"/>
          </a:p>
          <a:p>
            <a:pPr lvl="3"/>
            <a:r>
              <a:rPr lang="en-US" b="1" dirty="0"/>
              <a:t>Hill Climbing component</a:t>
            </a:r>
            <a:endParaRPr lang="en-US" dirty="0"/>
          </a:p>
          <a:p>
            <a:pPr lvl="3"/>
            <a:r>
              <a:rPr lang="en-US" b="1" dirty="0"/>
              <a:t>Simulated Annealing</a:t>
            </a:r>
            <a:endParaRPr lang="en-US" dirty="0"/>
          </a:p>
          <a:p>
            <a:pPr lvl="2"/>
            <a:endParaRPr lang="en-US" b="1" dirty="0"/>
          </a:p>
        </p:txBody>
      </p:sp>
    </p:spTree>
    <p:extLst>
      <p:ext uri="{BB962C8B-B14F-4D97-AF65-F5344CB8AC3E}">
        <p14:creationId xmlns:p14="http://schemas.microsoft.com/office/powerpoint/2010/main" val="109501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62545"/>
            <a:ext cx="8915400" cy="4248677"/>
          </a:xfrm>
        </p:spPr>
        <p:txBody>
          <a:bodyPr>
            <a:normAutofit/>
          </a:bodyPr>
          <a:lstStyle/>
          <a:p>
            <a:r>
              <a:rPr lang="en-US" b="1" dirty="0" smtClean="0"/>
              <a:t>DIET4Elders Model</a:t>
            </a:r>
          </a:p>
          <a:p>
            <a:pPr lvl="1"/>
            <a:r>
              <a:rPr lang="en-US" dirty="0" smtClean="0"/>
              <a:t>All ingredients or basic food components are taken from the USDA National Nutrient Database from </a:t>
            </a:r>
            <a:r>
              <a:rPr lang="en-US" dirty="0"/>
              <a:t>this </a:t>
            </a:r>
            <a:r>
              <a:rPr lang="en-US" dirty="0" smtClean="0"/>
              <a:t>site </a:t>
            </a:r>
            <a:r>
              <a:rPr lang="en-US" dirty="0" smtClean="0">
                <a:hlinkClick r:id="rId2"/>
              </a:rPr>
              <a:t>http://ndb.nal.usda.gov/</a:t>
            </a:r>
            <a:r>
              <a:rPr lang="en-US" dirty="0" smtClean="0"/>
              <a:t> </a:t>
            </a:r>
          </a:p>
          <a:p>
            <a:pPr lvl="1"/>
            <a:endParaRPr lang="en-US" dirty="0" smtClean="0"/>
          </a:p>
          <a:p>
            <a:pPr lvl="1"/>
            <a:r>
              <a:rPr lang="en-US" dirty="0" smtClean="0"/>
              <a:t>For reasoning purposes OWL Ontologies are used</a:t>
            </a:r>
          </a:p>
          <a:p>
            <a:pPr lvl="1"/>
            <a:endParaRPr lang="en-US" dirty="0" smtClean="0"/>
          </a:p>
          <a:p>
            <a:pPr lvl="1"/>
            <a:r>
              <a:rPr lang="en-US" dirty="0" smtClean="0"/>
              <a:t>Contains daily menu packages provided by local food vendors with additional information</a:t>
            </a:r>
          </a:p>
          <a:p>
            <a:pPr lvl="1"/>
            <a:endParaRPr lang="en-US" dirty="0" smtClean="0"/>
          </a:p>
          <a:p>
            <a:pPr lvl="1"/>
            <a:r>
              <a:rPr lang="en-US" dirty="0" smtClean="0"/>
              <a:t>User health profile is retained for obtaining personalized results</a:t>
            </a:r>
            <a:endParaRPr lang="en-US" dirty="0"/>
          </a:p>
        </p:txBody>
      </p:sp>
    </p:spTree>
    <p:extLst>
      <p:ext uri="{BB962C8B-B14F-4D97-AF65-F5344CB8AC3E}">
        <p14:creationId xmlns:p14="http://schemas.microsoft.com/office/powerpoint/2010/main" val="203854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Status</a:t>
            </a:r>
            <a:endParaRPr lang="en-US" dirty="0"/>
          </a:p>
        </p:txBody>
      </p:sp>
      <p:sp>
        <p:nvSpPr>
          <p:cNvPr id="3" name="Content Placeholder 2"/>
          <p:cNvSpPr>
            <a:spLocks noGrp="1"/>
          </p:cNvSpPr>
          <p:nvPr>
            <p:ph idx="1"/>
          </p:nvPr>
        </p:nvSpPr>
        <p:spPr>
          <a:xfrm>
            <a:off x="2589212" y="1662545"/>
            <a:ext cx="8915400" cy="4807528"/>
          </a:xfrm>
        </p:spPr>
        <p:txBody>
          <a:bodyPr/>
          <a:lstStyle/>
          <a:p>
            <a:r>
              <a:rPr lang="en-US" dirty="0" smtClean="0"/>
              <a:t>At this time (presentation time) we are currently in week 26</a:t>
            </a:r>
            <a:r>
              <a:rPr lang="en-US" baseline="30000" dirty="0" smtClean="0"/>
              <a:t>th</a:t>
            </a:r>
            <a:r>
              <a:rPr lang="en-US" dirty="0" smtClean="0"/>
              <a:t> of our work timeline where we are working on stabilizing the algorithm and the flow of the application, and on improving results by optimizing performance</a:t>
            </a:r>
          </a:p>
          <a:p>
            <a:endParaRPr lang="en-US" dirty="0" smtClean="0"/>
          </a:p>
          <a:p>
            <a:r>
              <a:rPr lang="en-US" dirty="0" smtClean="0"/>
              <a:t>Done:</a:t>
            </a:r>
          </a:p>
          <a:p>
            <a:pPr lvl="1"/>
            <a:r>
              <a:rPr lang="en-US" dirty="0" smtClean="0"/>
              <a:t>DIET4Elders database and ontology modeling with real data</a:t>
            </a:r>
          </a:p>
          <a:p>
            <a:pPr lvl="1"/>
            <a:r>
              <a:rPr lang="en-US" dirty="0" smtClean="0"/>
              <a:t>Business logic layer with services that query the ontology according to demand</a:t>
            </a:r>
          </a:p>
          <a:p>
            <a:pPr lvl="1"/>
            <a:r>
              <a:rPr lang="en-US" dirty="0"/>
              <a:t>Hybrid optimization </a:t>
            </a:r>
            <a:r>
              <a:rPr lang="en-US" dirty="0" smtClean="0"/>
              <a:t>algorithm implemented</a:t>
            </a:r>
            <a:endParaRPr lang="en-US" dirty="0"/>
          </a:p>
          <a:p>
            <a:r>
              <a:rPr lang="en-US" dirty="0" smtClean="0"/>
              <a:t>To do:</a:t>
            </a:r>
          </a:p>
          <a:p>
            <a:pPr lvl="1"/>
            <a:r>
              <a:rPr lang="en-US" dirty="0" smtClean="0"/>
              <a:t>Refine and tune algorithm</a:t>
            </a:r>
          </a:p>
          <a:p>
            <a:pPr lvl="1"/>
            <a:r>
              <a:rPr lang="en-US" dirty="0" smtClean="0"/>
              <a:t>Graphical User Interface</a:t>
            </a:r>
          </a:p>
        </p:txBody>
      </p:sp>
    </p:spTree>
    <p:extLst>
      <p:ext uri="{BB962C8B-B14F-4D97-AF65-F5344CB8AC3E}">
        <p14:creationId xmlns:p14="http://schemas.microsoft.com/office/powerpoint/2010/main" val="1118907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498601"/>
              </p:ext>
            </p:extLst>
          </p:nvPr>
        </p:nvGraphicFramePr>
        <p:xfrm>
          <a:off x="1951904" y="2867891"/>
          <a:ext cx="8915400" cy="3175000"/>
        </p:xfrm>
        <a:graphic>
          <a:graphicData uri="http://schemas.openxmlformats.org/drawingml/2006/table">
            <a:tbl>
              <a:tblPr firstRow="1" bandRow="1">
                <a:tableStyleId>{F5AB1C69-6EDB-4FF4-983F-18BD219EF322}</a:tableStyleId>
              </a:tblPr>
              <a:tblGrid>
                <a:gridCol w="1485900"/>
                <a:gridCol w="1485900"/>
                <a:gridCol w="1485900"/>
                <a:gridCol w="1485900"/>
                <a:gridCol w="1485900"/>
                <a:gridCol w="1485900"/>
              </a:tblGrid>
              <a:tr h="370840">
                <a:tc>
                  <a:txBody>
                    <a:bodyPr/>
                    <a:lstStyle/>
                    <a:p>
                      <a:r>
                        <a:rPr lang="en-US" sz="1600" b="0" dirty="0" smtClean="0"/>
                        <a:t>Heuristics Applied I</a:t>
                      </a:r>
                      <a:endParaRPr lang="en-US" sz="1600" b="0" dirty="0"/>
                    </a:p>
                  </a:txBody>
                  <a:tcPr/>
                </a:tc>
                <a:tc>
                  <a:txBody>
                    <a:bodyPr/>
                    <a:lstStyle/>
                    <a:p>
                      <a:r>
                        <a:rPr lang="en-US" sz="1600" b="0" dirty="0" smtClean="0"/>
                        <a:t>Heuristics Applied II</a:t>
                      </a:r>
                      <a:endParaRPr lang="en-US" sz="1600" b="0" dirty="0"/>
                    </a:p>
                  </a:txBody>
                  <a:tcPr/>
                </a:tc>
                <a:tc>
                  <a:txBody>
                    <a:bodyPr/>
                    <a:lstStyle/>
                    <a:p>
                      <a:r>
                        <a:rPr lang="en-US" b="0" dirty="0" smtClean="0"/>
                        <a:t>Population</a:t>
                      </a:r>
                      <a:r>
                        <a:rPr lang="en-US" b="0" baseline="0" dirty="0" smtClean="0"/>
                        <a:t> Size</a:t>
                      </a:r>
                      <a:endParaRPr lang="en-US" sz="1600" b="0" dirty="0"/>
                    </a:p>
                  </a:txBody>
                  <a:tcPr/>
                </a:tc>
                <a:tc>
                  <a:txBody>
                    <a:bodyPr/>
                    <a:lstStyle/>
                    <a:p>
                      <a:r>
                        <a:rPr lang="en-US" sz="1600" b="0" dirty="0" smtClean="0"/>
                        <a:t>Best</a:t>
                      </a:r>
                      <a:r>
                        <a:rPr lang="en-US" sz="1600" b="0" baseline="0" dirty="0" smtClean="0"/>
                        <a:t> Fitness Solution (0 to 1, where 1 is optimal)</a:t>
                      </a:r>
                      <a:endParaRPr lang="en-US" sz="1600" b="0" dirty="0"/>
                    </a:p>
                  </a:txBody>
                  <a:tcPr/>
                </a:tc>
                <a:tc>
                  <a:txBody>
                    <a:bodyPr/>
                    <a:lstStyle/>
                    <a:p>
                      <a:r>
                        <a:rPr lang="en-US" sz="1600" b="0" dirty="0" smtClean="0"/>
                        <a:t>Worst</a:t>
                      </a:r>
                      <a:r>
                        <a:rPr lang="en-US" sz="1600" b="0" baseline="0" dirty="0" smtClean="0"/>
                        <a:t> Fitness Solution</a:t>
                      </a:r>
                      <a:endParaRPr lang="en-US" sz="1600" b="0" dirty="0"/>
                    </a:p>
                  </a:txBody>
                  <a:tcPr/>
                </a:tc>
                <a:tc>
                  <a:txBody>
                    <a:bodyPr/>
                    <a:lstStyle/>
                    <a:p>
                      <a:r>
                        <a:rPr lang="en-US" sz="1600" b="0" dirty="0" smtClean="0"/>
                        <a:t>Number</a:t>
                      </a:r>
                      <a:r>
                        <a:rPr lang="en-US" sz="1600" b="0" baseline="0" dirty="0" smtClean="0"/>
                        <a:t> Of Iterations Average</a:t>
                      </a:r>
                      <a:endParaRPr lang="en-US" sz="1600" b="0" dirty="0"/>
                    </a:p>
                  </a:txBody>
                  <a:tcPr/>
                </a:tc>
              </a:tr>
              <a:tr h="370840">
                <a:tc>
                  <a:txBody>
                    <a:bodyPr/>
                    <a:lstStyle/>
                    <a:p>
                      <a:r>
                        <a:rPr lang="en-US" sz="1600" b="0" dirty="0" smtClean="0"/>
                        <a:t>Hill Climbing</a:t>
                      </a:r>
                      <a:endParaRPr lang="en-US" sz="1600" b="0" dirty="0"/>
                    </a:p>
                  </a:txBody>
                  <a:tcPr/>
                </a:tc>
                <a:tc>
                  <a:txBody>
                    <a:bodyPr/>
                    <a:lstStyle/>
                    <a:p>
                      <a:r>
                        <a:rPr lang="en-US" sz="1600" b="0" dirty="0" err="1" smtClean="0"/>
                        <a:t>CrossOver</a:t>
                      </a:r>
                      <a:endParaRPr lang="en-US" sz="1600" b="0" dirty="0"/>
                    </a:p>
                  </a:txBody>
                  <a:tcPr/>
                </a:tc>
                <a:tc>
                  <a:txBody>
                    <a:bodyPr/>
                    <a:lstStyle/>
                    <a:p>
                      <a:r>
                        <a:rPr lang="en-US" sz="1600" b="0" dirty="0" smtClean="0"/>
                        <a:t>500</a:t>
                      </a:r>
                      <a:endParaRPr lang="en-US" sz="1600" b="0" dirty="0"/>
                    </a:p>
                  </a:txBody>
                  <a:tcPr/>
                </a:tc>
                <a:tc>
                  <a:txBody>
                    <a:bodyPr/>
                    <a:lstStyle/>
                    <a:p>
                      <a:r>
                        <a:rPr lang="en-US" sz="1600" b="0" dirty="0" smtClean="0"/>
                        <a:t>0.9124</a:t>
                      </a:r>
                      <a:endParaRPr lang="en-US" sz="1600" b="0" dirty="0"/>
                    </a:p>
                  </a:txBody>
                  <a:tcPr/>
                </a:tc>
                <a:tc>
                  <a:txBody>
                    <a:bodyPr/>
                    <a:lstStyle/>
                    <a:p>
                      <a:r>
                        <a:rPr lang="en-US" sz="1600" b="0" dirty="0" smtClean="0"/>
                        <a:t>0.8215</a:t>
                      </a:r>
                      <a:endParaRPr lang="en-US" sz="1600" b="0" dirty="0"/>
                    </a:p>
                  </a:txBody>
                  <a:tcPr/>
                </a:tc>
                <a:tc>
                  <a:txBody>
                    <a:bodyPr/>
                    <a:lstStyle/>
                    <a:p>
                      <a:r>
                        <a:rPr lang="en-US" dirty="0" smtClean="0"/>
                        <a:t>25</a:t>
                      </a:r>
                      <a:endParaRPr lang="en-US" dirty="0"/>
                    </a:p>
                  </a:txBody>
                  <a:tcPr/>
                </a:tc>
              </a:tr>
              <a:tr h="370840">
                <a:tc>
                  <a:txBody>
                    <a:bodyPr/>
                    <a:lstStyle/>
                    <a:p>
                      <a:r>
                        <a:rPr lang="en-US" sz="1600" b="0" dirty="0" smtClean="0"/>
                        <a:t>Climbing</a:t>
                      </a:r>
                      <a:endParaRPr lang="en-US" sz="1600" b="0" dirty="0"/>
                    </a:p>
                  </a:txBody>
                  <a:tcPr/>
                </a:tc>
                <a:tc>
                  <a:txBody>
                    <a:bodyPr/>
                    <a:lstStyle/>
                    <a:p>
                      <a:r>
                        <a:rPr lang="en-US" sz="1600" b="0" dirty="0" smtClean="0"/>
                        <a:t>Path-Relinking</a:t>
                      </a:r>
                      <a:endParaRPr lang="en-US" sz="1600" b="0" dirty="0"/>
                    </a:p>
                  </a:txBody>
                  <a:tcPr/>
                </a:tc>
                <a:tc>
                  <a:txBody>
                    <a:bodyPr/>
                    <a:lstStyle/>
                    <a:p>
                      <a:r>
                        <a:rPr lang="en-US" sz="1600" b="0" dirty="0" smtClean="0"/>
                        <a:t>500</a:t>
                      </a:r>
                      <a:endParaRPr lang="en-US" sz="1600" b="0" dirty="0"/>
                    </a:p>
                  </a:txBody>
                  <a:tcPr/>
                </a:tc>
                <a:tc>
                  <a:txBody>
                    <a:bodyPr/>
                    <a:lstStyle/>
                    <a:p>
                      <a:r>
                        <a:rPr lang="en-US" sz="1600" b="0" dirty="0" smtClean="0"/>
                        <a:t>0.9015</a:t>
                      </a:r>
                      <a:endParaRPr lang="en-US" sz="1600" b="0" dirty="0"/>
                    </a:p>
                  </a:txBody>
                  <a:tcPr/>
                </a:tc>
                <a:tc>
                  <a:txBody>
                    <a:bodyPr/>
                    <a:lstStyle/>
                    <a:p>
                      <a:r>
                        <a:rPr lang="en-US" sz="1600" b="0" dirty="0" smtClean="0"/>
                        <a:t>0.8368</a:t>
                      </a:r>
                      <a:endParaRPr lang="en-US" sz="1600" b="0" dirty="0"/>
                    </a:p>
                  </a:txBody>
                  <a:tcPr/>
                </a:tc>
                <a:tc>
                  <a:txBody>
                    <a:bodyPr/>
                    <a:lstStyle/>
                    <a:p>
                      <a:r>
                        <a:rPr lang="en-US" dirty="0" smtClean="0"/>
                        <a:t>25</a:t>
                      </a:r>
                      <a:endParaRPr lang="en-US" dirty="0"/>
                    </a:p>
                  </a:txBody>
                  <a:tcPr/>
                </a:tc>
              </a:tr>
              <a:tr h="370840">
                <a:tc>
                  <a:txBody>
                    <a:bodyPr/>
                    <a:lstStyle/>
                    <a:p>
                      <a:r>
                        <a:rPr lang="en-US" sz="1600" b="0" dirty="0" smtClean="0"/>
                        <a:t>Simulated-Annealing</a:t>
                      </a:r>
                      <a:endParaRPr lang="en-US" sz="1600" b="0" dirty="0"/>
                    </a:p>
                  </a:txBody>
                  <a:tcPr/>
                </a:tc>
                <a:tc>
                  <a:txBody>
                    <a:bodyPr/>
                    <a:lstStyle/>
                    <a:p>
                      <a:r>
                        <a:rPr lang="en-US" sz="1600" b="0" dirty="0" err="1" smtClean="0"/>
                        <a:t>CrossOver</a:t>
                      </a:r>
                      <a:endParaRPr lang="en-US" sz="1600" b="0" dirty="0"/>
                    </a:p>
                  </a:txBody>
                  <a:tcPr/>
                </a:tc>
                <a:tc>
                  <a:txBody>
                    <a:bodyPr/>
                    <a:lstStyle/>
                    <a:p>
                      <a:r>
                        <a:rPr lang="en-US" sz="1600" b="0" dirty="0" smtClean="0"/>
                        <a:t>500</a:t>
                      </a:r>
                      <a:endParaRPr lang="en-US" sz="1600" b="0" dirty="0"/>
                    </a:p>
                  </a:txBody>
                  <a:tcPr/>
                </a:tc>
                <a:tc>
                  <a:txBody>
                    <a:bodyPr/>
                    <a:lstStyle/>
                    <a:p>
                      <a:r>
                        <a:rPr lang="en-US" sz="1600" b="0" dirty="0" smtClean="0"/>
                        <a:t>0.9079</a:t>
                      </a:r>
                      <a:endParaRPr lang="en-US" sz="1600" b="0" dirty="0"/>
                    </a:p>
                  </a:txBody>
                  <a:tcPr/>
                </a:tc>
                <a:tc>
                  <a:txBody>
                    <a:bodyPr/>
                    <a:lstStyle/>
                    <a:p>
                      <a:r>
                        <a:rPr lang="en-US" sz="1600" b="0" dirty="0" smtClean="0"/>
                        <a:t>0.8568</a:t>
                      </a:r>
                      <a:endParaRPr lang="en-US" sz="1600" b="0" dirty="0"/>
                    </a:p>
                  </a:txBody>
                  <a:tcPr/>
                </a:tc>
                <a:tc>
                  <a:txBody>
                    <a:bodyPr/>
                    <a:lstStyle/>
                    <a:p>
                      <a:r>
                        <a:rPr lang="en-US" dirty="0" smtClean="0"/>
                        <a:t>26</a:t>
                      </a:r>
                      <a:endParaRPr lang="en-US" dirty="0"/>
                    </a:p>
                  </a:txBody>
                  <a:tcPr/>
                </a:tc>
              </a:tr>
              <a:tr h="370840">
                <a:tc>
                  <a:txBody>
                    <a:bodyPr/>
                    <a:lstStyle/>
                    <a:p>
                      <a:r>
                        <a:rPr lang="en-US" sz="1600" b="0" dirty="0" smtClean="0"/>
                        <a:t>Simulated-Annealing</a:t>
                      </a:r>
                      <a:endParaRPr lang="en-US" sz="1600" b="0" dirty="0"/>
                    </a:p>
                  </a:txBody>
                  <a:tcPr/>
                </a:tc>
                <a:tc>
                  <a:txBody>
                    <a:bodyPr/>
                    <a:lstStyle/>
                    <a:p>
                      <a:r>
                        <a:rPr lang="en-US" sz="1600" b="0" dirty="0" smtClean="0"/>
                        <a:t>Path-Relinking</a:t>
                      </a:r>
                      <a:endParaRPr lang="en-US" sz="1600" b="0" dirty="0"/>
                    </a:p>
                  </a:txBody>
                  <a:tcPr/>
                </a:tc>
                <a:tc>
                  <a:txBody>
                    <a:bodyPr/>
                    <a:lstStyle/>
                    <a:p>
                      <a:r>
                        <a:rPr lang="en-US" sz="1600" b="0" dirty="0" smtClean="0"/>
                        <a:t>500</a:t>
                      </a:r>
                      <a:endParaRPr lang="en-US" sz="1600" b="0" dirty="0"/>
                    </a:p>
                  </a:txBody>
                  <a:tcPr/>
                </a:tc>
                <a:tc>
                  <a:txBody>
                    <a:bodyPr/>
                    <a:lstStyle/>
                    <a:p>
                      <a:r>
                        <a:rPr lang="en-US" sz="1600" b="0" dirty="0" smtClean="0"/>
                        <a:t>0.9089</a:t>
                      </a:r>
                      <a:endParaRPr lang="en-US" sz="1600" b="0" dirty="0"/>
                    </a:p>
                  </a:txBody>
                  <a:tcPr/>
                </a:tc>
                <a:tc>
                  <a:txBody>
                    <a:bodyPr/>
                    <a:lstStyle/>
                    <a:p>
                      <a:r>
                        <a:rPr lang="en-US" sz="1600" b="0" dirty="0" smtClean="0"/>
                        <a:t>0.8458</a:t>
                      </a:r>
                      <a:endParaRPr lang="en-US" sz="1600" b="0"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2698384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t>[1] Honey-Bees Mating Optimization (HBMO) Algorithm: A New Heuristic Approach for Water Resources Optimization  -- OMID BOZORG HADDAD1∗, ABBAS AFSHAR1, and MIGUEL A. MARI˜</a:t>
            </a:r>
            <a:r>
              <a:rPr lang="en-US" dirty="0" smtClean="0"/>
              <a:t>NO2</a:t>
            </a:r>
          </a:p>
          <a:p>
            <a:endParaRPr lang="en-US" dirty="0"/>
          </a:p>
          <a:p>
            <a:r>
              <a:rPr lang="en-US" dirty="0" smtClean="0"/>
              <a:t>[2] </a:t>
            </a:r>
            <a:r>
              <a:rPr lang="en-US" dirty="0"/>
              <a:t>Artificial Intelligence: A Modern </a:t>
            </a:r>
            <a:r>
              <a:rPr lang="en-US" dirty="0" smtClean="0"/>
              <a:t>Approach – Peter </a:t>
            </a:r>
            <a:r>
              <a:rPr lang="en-US" dirty="0" err="1" smtClean="0"/>
              <a:t>Norvig</a:t>
            </a:r>
            <a:r>
              <a:rPr lang="en-US" dirty="0" smtClean="0"/>
              <a:t>, Stuart </a:t>
            </a:r>
            <a:r>
              <a:rPr lang="en-US" dirty="0" err="1" smtClean="0"/>
              <a:t>Russel</a:t>
            </a:r>
            <a:endParaRPr lang="en-US" dirty="0"/>
          </a:p>
          <a:p>
            <a:endParaRPr lang="en-US" dirty="0"/>
          </a:p>
        </p:txBody>
      </p:sp>
    </p:spTree>
    <p:extLst>
      <p:ext uri="{BB962C8B-B14F-4D97-AF65-F5344CB8AC3E}">
        <p14:creationId xmlns:p14="http://schemas.microsoft.com/office/powerpoint/2010/main" val="413319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Motivation</a:t>
            </a:r>
          </a:p>
          <a:p>
            <a:r>
              <a:rPr lang="en-US" dirty="0" smtClean="0"/>
              <a:t>Related Work</a:t>
            </a:r>
          </a:p>
          <a:p>
            <a:r>
              <a:rPr lang="en-US" dirty="0" smtClean="0"/>
              <a:t>Proposed Solution</a:t>
            </a:r>
          </a:p>
          <a:p>
            <a:r>
              <a:rPr lang="en-US" dirty="0" smtClean="0"/>
              <a:t>Implementation Status</a:t>
            </a:r>
          </a:p>
          <a:p>
            <a:r>
              <a:rPr lang="en-US" dirty="0" smtClean="0"/>
              <a:t>Current Results</a:t>
            </a:r>
          </a:p>
          <a:p>
            <a:r>
              <a:rPr lang="en-US" dirty="0" smtClean="0"/>
              <a:t>Bibliography</a:t>
            </a:r>
            <a:endParaRPr lang="en-US" dirty="0"/>
          </a:p>
        </p:txBody>
      </p:sp>
    </p:spTree>
    <p:extLst>
      <p:ext uri="{BB962C8B-B14F-4D97-AF65-F5344CB8AC3E}">
        <p14:creationId xmlns:p14="http://schemas.microsoft.com/office/powerpoint/2010/main" val="257721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2592924" y="1662545"/>
            <a:ext cx="8911687" cy="4248677"/>
          </a:xfrm>
        </p:spPr>
        <p:txBody>
          <a:bodyPr>
            <a:normAutofit/>
          </a:bodyPr>
          <a:lstStyle/>
          <a:p>
            <a:r>
              <a:rPr lang="en-US" sz="2000" b="1" dirty="0" smtClean="0"/>
              <a:t>What is DIET4Elders?</a:t>
            </a:r>
          </a:p>
          <a:p>
            <a:pPr lvl="1"/>
            <a:r>
              <a:rPr lang="en-US" dirty="0" smtClean="0"/>
              <a:t>It is an international </a:t>
            </a:r>
            <a:r>
              <a:rPr lang="en-US" dirty="0" smtClean="0"/>
              <a:t>project that was </a:t>
            </a:r>
            <a:r>
              <a:rPr lang="en-US" dirty="0" smtClean="0"/>
              <a:t>started on July 1</a:t>
            </a:r>
            <a:r>
              <a:rPr lang="en-US" baseline="30000" dirty="0" smtClean="0"/>
              <a:t>st</a:t>
            </a:r>
            <a:r>
              <a:rPr lang="en-US" dirty="0" smtClean="0"/>
              <a:t>, 2013 by the AAL Join </a:t>
            </a:r>
            <a:r>
              <a:rPr lang="en-US" dirty="0" err="1" smtClean="0"/>
              <a:t>Programme</a:t>
            </a:r>
            <a:r>
              <a:rPr lang="en-US" dirty="0" smtClean="0"/>
              <a:t> that </a:t>
            </a:r>
            <a:r>
              <a:rPr lang="en-US" dirty="0"/>
              <a:t>comprises entities from different sectors like universities, </a:t>
            </a:r>
            <a:r>
              <a:rPr lang="en-US" dirty="0" err="1"/>
              <a:t>telecare</a:t>
            </a:r>
            <a:r>
              <a:rPr lang="en-US" dirty="0"/>
              <a:t> companies, food providers companies and ICT SMEs</a:t>
            </a:r>
            <a:r>
              <a:rPr lang="en-US" dirty="0" smtClean="0"/>
              <a:t>.</a:t>
            </a:r>
          </a:p>
          <a:p>
            <a:r>
              <a:rPr lang="en-US" sz="2000" b="1" dirty="0" smtClean="0"/>
              <a:t>Partners:</a:t>
            </a:r>
          </a:p>
          <a:p>
            <a:pPr lvl="1"/>
            <a:r>
              <a:rPr lang="en-US" dirty="0" smtClean="0"/>
              <a:t>ISOIN – coordinator (Spain)</a:t>
            </a:r>
          </a:p>
          <a:p>
            <a:pPr lvl="1"/>
            <a:r>
              <a:rPr lang="en-US" dirty="0" err="1"/>
              <a:t>Tunstall</a:t>
            </a:r>
            <a:r>
              <a:rPr lang="en-US" dirty="0"/>
              <a:t> Healthcare Ltd</a:t>
            </a:r>
            <a:r>
              <a:rPr lang="en-US" dirty="0" smtClean="0"/>
              <a:t>. – Business (UK)</a:t>
            </a:r>
          </a:p>
          <a:p>
            <a:pPr lvl="1"/>
            <a:r>
              <a:rPr lang="en-US" dirty="0"/>
              <a:t>COESCO DEZA S.L</a:t>
            </a:r>
            <a:r>
              <a:rPr lang="en-US" dirty="0" smtClean="0"/>
              <a:t>. - end-users (Spain)</a:t>
            </a:r>
          </a:p>
          <a:p>
            <a:pPr lvl="1"/>
            <a:r>
              <a:rPr lang="en-US" dirty="0"/>
              <a:t>Kings College </a:t>
            </a:r>
            <a:r>
              <a:rPr lang="en-US" dirty="0" smtClean="0"/>
              <a:t>London - </a:t>
            </a:r>
            <a:r>
              <a:rPr lang="en-US" dirty="0"/>
              <a:t>R&amp;D </a:t>
            </a:r>
            <a:r>
              <a:rPr lang="en-US" dirty="0" smtClean="0"/>
              <a:t>(UK)</a:t>
            </a:r>
          </a:p>
          <a:p>
            <a:pPr lvl="1"/>
            <a:r>
              <a:rPr lang="en-US" dirty="0"/>
              <a:t>Technical University of </a:t>
            </a:r>
            <a:r>
              <a:rPr lang="en-US" dirty="0" smtClean="0"/>
              <a:t>Cluj-Napoca - R&amp;D (Romania)</a:t>
            </a:r>
            <a:endParaRPr lang="en-US" b="1" dirty="0"/>
          </a:p>
        </p:txBody>
      </p:sp>
    </p:spTree>
    <p:extLst>
      <p:ext uri="{BB962C8B-B14F-4D97-AF65-F5344CB8AC3E}">
        <p14:creationId xmlns:p14="http://schemas.microsoft.com/office/powerpoint/2010/main" val="315166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7265"/>
          </a:xfrm>
        </p:spPr>
        <p:txBody>
          <a:bodyPr/>
          <a:lstStyle/>
          <a:p>
            <a:r>
              <a:rPr lang="en-US" dirty="0" smtClean="0"/>
              <a:t>Introduction</a:t>
            </a:r>
            <a:endParaRPr lang="en-US" dirty="0"/>
          </a:p>
        </p:txBody>
      </p:sp>
      <p:sp>
        <p:nvSpPr>
          <p:cNvPr id="3" name="Content Placeholder 2"/>
          <p:cNvSpPr>
            <a:spLocks noGrp="1"/>
          </p:cNvSpPr>
          <p:nvPr>
            <p:ph idx="1"/>
          </p:nvPr>
        </p:nvSpPr>
        <p:spPr>
          <a:xfrm>
            <a:off x="2589212" y="1661375"/>
            <a:ext cx="8915400" cy="4249847"/>
          </a:xfrm>
        </p:spPr>
        <p:txBody>
          <a:bodyPr>
            <a:normAutofit/>
          </a:bodyPr>
          <a:lstStyle/>
          <a:p>
            <a:r>
              <a:rPr lang="en-US" sz="2000" b="1" dirty="0" smtClean="0"/>
              <a:t>DIET4Elders Global Objectives:</a:t>
            </a:r>
          </a:p>
          <a:p>
            <a:pPr lvl="1"/>
            <a:r>
              <a:rPr lang="en-US" dirty="0"/>
              <a:t>assist older adults and their informal </a:t>
            </a:r>
            <a:r>
              <a:rPr lang="en-US" dirty="0" err="1"/>
              <a:t>carers</a:t>
            </a:r>
            <a:r>
              <a:rPr lang="en-US" dirty="0"/>
              <a:t> during daily self-feeding activities and is aimed at detecting and preventing the instauration of </a:t>
            </a:r>
            <a:r>
              <a:rPr lang="en-US" dirty="0" smtClean="0"/>
              <a:t>malnutrition</a:t>
            </a:r>
          </a:p>
          <a:p>
            <a:pPr lvl="1"/>
            <a:endParaRPr lang="en-US" dirty="0" smtClean="0"/>
          </a:p>
          <a:p>
            <a:pPr lvl="1"/>
            <a:r>
              <a:rPr lang="en-US" dirty="0" smtClean="0"/>
              <a:t>help </a:t>
            </a:r>
            <a:r>
              <a:rPr lang="en-US" dirty="0"/>
              <a:t>the nutritionists to establish the degree in which the older adults follow their prescribed diet and to dynamically adjust it </a:t>
            </a:r>
            <a:endParaRPr lang="en-US" dirty="0" smtClean="0"/>
          </a:p>
          <a:p>
            <a:pPr lvl="1"/>
            <a:endParaRPr lang="en-US" dirty="0" smtClean="0"/>
          </a:p>
          <a:p>
            <a:pPr lvl="1"/>
            <a:r>
              <a:rPr lang="en-US" dirty="0" smtClean="0"/>
              <a:t>enable </a:t>
            </a:r>
            <a:r>
              <a:rPr lang="en-US" dirty="0"/>
              <a:t>the dynamic selection, based on the prescribed diet, of suitable food service provider and potentially enable automated </a:t>
            </a:r>
            <a:r>
              <a:rPr lang="en-US" dirty="0" smtClean="0"/>
              <a:t>shopping</a:t>
            </a:r>
          </a:p>
          <a:p>
            <a:pPr lvl="1"/>
            <a:endParaRPr lang="en-US" dirty="0" smtClean="0"/>
          </a:p>
          <a:p>
            <a:pPr lvl="1"/>
            <a:endParaRPr lang="en-US" b="1" dirty="0" smtClean="0"/>
          </a:p>
          <a:p>
            <a:endParaRPr lang="en-US" b="1" dirty="0"/>
          </a:p>
        </p:txBody>
      </p:sp>
    </p:spTree>
    <p:extLst>
      <p:ext uri="{BB962C8B-B14F-4D97-AF65-F5344CB8AC3E}">
        <p14:creationId xmlns:p14="http://schemas.microsoft.com/office/powerpoint/2010/main" val="70397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5" name="Content Placeholder 4"/>
          <p:cNvPicPr>
            <a:picLocks noGrp="1" noChangeAspect="1"/>
          </p:cNvPicPr>
          <p:nvPr>
            <p:ph idx="1"/>
          </p:nvPr>
        </p:nvPicPr>
        <p:blipFill>
          <a:blip r:embed="rId2"/>
          <a:stretch>
            <a:fillRect/>
          </a:stretch>
        </p:blipFill>
        <p:spPr>
          <a:xfrm>
            <a:off x="3053030" y="2570595"/>
            <a:ext cx="7991475" cy="3181350"/>
          </a:xfrm>
          <a:prstGeom prst="rect">
            <a:avLst/>
          </a:prstGeom>
        </p:spPr>
      </p:pic>
    </p:spTree>
    <p:extLst>
      <p:ext uri="{BB962C8B-B14F-4D97-AF65-F5344CB8AC3E}">
        <p14:creationId xmlns:p14="http://schemas.microsoft.com/office/powerpoint/2010/main" val="135591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6" name="Content Placeholder 5"/>
          <p:cNvSpPr>
            <a:spLocks noGrp="1"/>
          </p:cNvSpPr>
          <p:nvPr>
            <p:ph idx="1"/>
          </p:nvPr>
        </p:nvSpPr>
        <p:spPr>
          <a:xfrm>
            <a:off x="2589212" y="1648691"/>
            <a:ext cx="8915400" cy="4262531"/>
          </a:xfrm>
        </p:spPr>
        <p:txBody>
          <a:bodyPr/>
          <a:lstStyle/>
          <a:p>
            <a:r>
              <a:rPr lang="en-US" sz="2000" b="1" dirty="0"/>
              <a:t>DIET4Elders Objectives for Current Application:</a:t>
            </a:r>
          </a:p>
          <a:p>
            <a:pPr lvl="1"/>
            <a:r>
              <a:rPr lang="en-US" dirty="0"/>
              <a:t>Generate the best combination of daily menus that are provided by local food vendors that is best suitable for the user’s health profile, i.e. based on the </a:t>
            </a:r>
            <a:endParaRPr lang="en-US" dirty="0" smtClean="0"/>
          </a:p>
          <a:p>
            <a:pPr lvl="2"/>
            <a:r>
              <a:rPr lang="en-US" dirty="0" smtClean="0"/>
              <a:t>User’s allergies</a:t>
            </a:r>
          </a:p>
          <a:p>
            <a:pPr lvl="2"/>
            <a:r>
              <a:rPr lang="en-US" dirty="0" smtClean="0"/>
              <a:t>Medical prescription</a:t>
            </a:r>
          </a:p>
          <a:p>
            <a:pPr lvl="2"/>
            <a:r>
              <a:rPr lang="en-US" dirty="0" smtClean="0"/>
              <a:t>Preferences</a:t>
            </a:r>
          </a:p>
          <a:p>
            <a:pPr lvl="2"/>
            <a:r>
              <a:rPr lang="en-US" dirty="0"/>
              <a:t>D</a:t>
            </a:r>
            <a:r>
              <a:rPr lang="en-US" dirty="0" smtClean="0"/>
              <a:t>aily </a:t>
            </a:r>
            <a:r>
              <a:rPr lang="en-US" dirty="0"/>
              <a:t>recommended nutrient </a:t>
            </a:r>
            <a:r>
              <a:rPr lang="en-US" dirty="0" smtClean="0"/>
              <a:t>values</a:t>
            </a:r>
          </a:p>
          <a:p>
            <a:pPr lvl="2"/>
            <a:r>
              <a:rPr lang="en-US" dirty="0" smtClean="0"/>
              <a:t>Cost and delivery time</a:t>
            </a:r>
            <a:endParaRPr lang="en-US" dirty="0"/>
          </a:p>
          <a:p>
            <a:endParaRPr lang="en-US" dirty="0"/>
          </a:p>
        </p:txBody>
      </p:sp>
    </p:spTree>
    <p:extLst>
      <p:ext uri="{BB962C8B-B14F-4D97-AF65-F5344CB8AC3E}">
        <p14:creationId xmlns:p14="http://schemas.microsoft.com/office/powerpoint/2010/main" val="3788328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2589212" y="1690255"/>
            <a:ext cx="8915400" cy="4220967"/>
          </a:xfrm>
        </p:spPr>
        <p:txBody>
          <a:bodyPr>
            <a:normAutofit lnSpcReduction="10000"/>
          </a:bodyPr>
          <a:lstStyle/>
          <a:p>
            <a:r>
              <a:rPr lang="en-US" sz="2000" b="1" dirty="0" smtClean="0"/>
              <a:t>Why is this project of great importance?</a:t>
            </a:r>
          </a:p>
          <a:p>
            <a:pPr lvl="1"/>
            <a:r>
              <a:rPr lang="en-US" dirty="0" smtClean="0"/>
              <a:t>In Europe </a:t>
            </a:r>
            <a:r>
              <a:rPr lang="en-US" u="sng" dirty="0" smtClean="0"/>
              <a:t>over 15%</a:t>
            </a:r>
            <a:r>
              <a:rPr lang="en-US" dirty="0" smtClean="0"/>
              <a:t> of the elderly population is affected by malnutrition</a:t>
            </a:r>
          </a:p>
          <a:p>
            <a:pPr lvl="1"/>
            <a:endParaRPr lang="en-US" dirty="0" smtClean="0"/>
          </a:p>
          <a:p>
            <a:pPr lvl="1"/>
            <a:r>
              <a:rPr lang="en-US" dirty="0" smtClean="0"/>
              <a:t>Recent studies have shown that the ratio of retirees to workers in Europe will double to </a:t>
            </a:r>
            <a:r>
              <a:rPr lang="en-US" u="sng" dirty="0" smtClean="0"/>
              <a:t>0.54 by 2050</a:t>
            </a:r>
          </a:p>
          <a:p>
            <a:pPr lvl="1"/>
            <a:endParaRPr lang="en-US" dirty="0" smtClean="0"/>
          </a:p>
          <a:p>
            <a:pPr lvl="1"/>
            <a:r>
              <a:rPr lang="en-US" dirty="0" smtClean="0"/>
              <a:t>The growth of senior population will result a need of medical care services that the </a:t>
            </a:r>
            <a:r>
              <a:rPr lang="en-US" u="sng" dirty="0" smtClean="0"/>
              <a:t>current medical care systems cannot withstand</a:t>
            </a:r>
          </a:p>
          <a:p>
            <a:pPr lvl="1"/>
            <a:endParaRPr lang="en-US" dirty="0" smtClean="0"/>
          </a:p>
          <a:p>
            <a:pPr lvl="1"/>
            <a:r>
              <a:rPr lang="en-US" u="sng" dirty="0" smtClean="0"/>
              <a:t>Reduce costs</a:t>
            </a:r>
            <a:r>
              <a:rPr lang="en-US" dirty="0" smtClean="0"/>
              <a:t> by using the proposed automated </a:t>
            </a:r>
            <a:r>
              <a:rPr lang="en-US" dirty="0" err="1" smtClean="0"/>
              <a:t>carer</a:t>
            </a:r>
            <a:r>
              <a:rPr lang="en-US" dirty="0" smtClean="0"/>
              <a:t> for nutrition </a:t>
            </a:r>
          </a:p>
          <a:p>
            <a:pPr lvl="1"/>
            <a:endParaRPr lang="en-US" dirty="0"/>
          </a:p>
          <a:p>
            <a:pPr lvl="1"/>
            <a:r>
              <a:rPr lang="en-US" u="sng" dirty="0" smtClean="0"/>
              <a:t>Improve</a:t>
            </a:r>
            <a:r>
              <a:rPr lang="en-US" dirty="0" smtClean="0"/>
              <a:t> the overall medical system care experience</a:t>
            </a:r>
            <a:endParaRPr lang="en-US" dirty="0"/>
          </a:p>
        </p:txBody>
      </p:sp>
    </p:spTree>
    <p:extLst>
      <p:ext uri="{BB962C8B-B14F-4D97-AF65-F5344CB8AC3E}">
        <p14:creationId xmlns:p14="http://schemas.microsoft.com/office/powerpoint/2010/main" val="49779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2589212" y="1690255"/>
            <a:ext cx="8915400" cy="4220967"/>
          </a:xfrm>
        </p:spPr>
        <p:txBody>
          <a:bodyPr>
            <a:normAutofit/>
          </a:bodyPr>
          <a:lstStyle/>
          <a:p>
            <a:r>
              <a:rPr lang="en-US" sz="2000" b="1" dirty="0" smtClean="0"/>
              <a:t>Optimization Algorithm related to Honey Bee Mating Optimization (HBMO) used in this application</a:t>
            </a:r>
          </a:p>
          <a:p>
            <a:endParaRPr lang="en-US" sz="2000" b="1" dirty="0" smtClean="0"/>
          </a:p>
          <a:p>
            <a:pPr lvl="1"/>
            <a:r>
              <a:rPr lang="en-US" dirty="0" smtClean="0"/>
              <a:t>Particle swarm optimization</a:t>
            </a:r>
          </a:p>
          <a:p>
            <a:pPr lvl="1"/>
            <a:endParaRPr lang="en-US" dirty="0" smtClean="0"/>
          </a:p>
          <a:p>
            <a:pPr lvl="1"/>
            <a:r>
              <a:rPr lang="en-US" dirty="0" smtClean="0"/>
              <a:t>Ant colony swarm-based optimization</a:t>
            </a:r>
          </a:p>
          <a:p>
            <a:pPr lvl="1"/>
            <a:endParaRPr lang="en-US" dirty="0"/>
          </a:p>
          <a:p>
            <a:pPr lvl="1"/>
            <a:r>
              <a:rPr lang="en-US" dirty="0" smtClean="0"/>
              <a:t>Other bio-inspired optimization algorithm that are in the same field</a:t>
            </a:r>
          </a:p>
          <a:p>
            <a:pPr lvl="1"/>
            <a:endParaRPr lang="en-US" dirty="0" smtClean="0"/>
          </a:p>
          <a:p>
            <a:pPr lvl="1"/>
            <a:endParaRPr lang="en-US" b="1" dirty="0"/>
          </a:p>
        </p:txBody>
      </p:sp>
    </p:spTree>
    <p:extLst>
      <p:ext uri="{BB962C8B-B14F-4D97-AF65-F5344CB8AC3E}">
        <p14:creationId xmlns:p14="http://schemas.microsoft.com/office/powerpoint/2010/main" val="3608775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2589212" y="1634836"/>
            <a:ext cx="8915400" cy="4276386"/>
          </a:xfrm>
        </p:spPr>
        <p:txBody>
          <a:bodyPr>
            <a:normAutofit/>
          </a:bodyPr>
          <a:lstStyle/>
          <a:p>
            <a:r>
              <a:rPr lang="en-US" sz="2000" b="1" dirty="0" smtClean="0"/>
              <a:t>Problem definition</a:t>
            </a:r>
          </a:p>
          <a:p>
            <a:pPr lvl="1"/>
            <a:r>
              <a:rPr lang="en-US" i="1" dirty="0"/>
              <a:t>“Given a repository of food packages (i.e. set of food items corresponding to breakfast, lunch, dinner or snack) provided by several food providers, find the optimal combination of food packages for each of the meals of a day such that they meet an older adult’s profile (containing information about its preferred food and allergies), price and delivery time constraints, and recommended diet</a:t>
            </a:r>
            <a:r>
              <a:rPr lang="en-US" i="1" dirty="0" smtClean="0"/>
              <a:t>”.</a:t>
            </a:r>
          </a:p>
          <a:p>
            <a:pPr lvl="1"/>
            <a:endParaRPr lang="en-US" dirty="0" smtClean="0"/>
          </a:p>
          <a:p>
            <a:pPr lvl="1"/>
            <a:r>
              <a:rPr lang="en-US" dirty="0" smtClean="0"/>
              <a:t>In </a:t>
            </a:r>
            <a:r>
              <a:rPr lang="en-US" dirty="0"/>
              <a:t>this case, a solution of the optimization problem is formally represented as follows</a:t>
            </a:r>
            <a:r>
              <a:rPr lang="en-US" dirty="0" smtClean="0"/>
              <a:t>: </a:t>
            </a:r>
            <a:endParaRPr lang="en-US" dirty="0"/>
          </a:p>
          <a:p>
            <a:pPr lvl="1"/>
            <a:endParaRPr lang="en-US" dirty="0" smtClean="0"/>
          </a:p>
          <a:p>
            <a:pPr lvl="2"/>
            <a:r>
              <a:rPr lang="en-US" dirty="0" smtClean="0"/>
              <a:t>where </a:t>
            </a:r>
            <a:r>
              <a:rPr lang="en-US" i="1" dirty="0" err="1"/>
              <a:t>fP</a:t>
            </a:r>
            <a:r>
              <a:rPr lang="en-US" i="1" baseline="-25000" dirty="0" err="1"/>
              <a:t>b</a:t>
            </a:r>
            <a:r>
              <a:rPr lang="en-US" dirty="0"/>
              <a:t>, </a:t>
            </a:r>
            <a:r>
              <a:rPr lang="en-US" i="1" dirty="0"/>
              <a:t>fP</a:t>
            </a:r>
            <a:r>
              <a:rPr lang="en-US" i="1" baseline="-25000" dirty="0"/>
              <a:t>s1</a:t>
            </a:r>
            <a:r>
              <a:rPr lang="en-US" dirty="0"/>
              <a:t>, </a:t>
            </a:r>
            <a:r>
              <a:rPr lang="en-US" i="1" dirty="0" err="1"/>
              <a:t>fP</a:t>
            </a:r>
            <a:r>
              <a:rPr lang="en-US" i="1" baseline="-25000" dirty="0" err="1"/>
              <a:t>l</a:t>
            </a:r>
            <a:r>
              <a:rPr lang="en-US" dirty="0"/>
              <a:t>, </a:t>
            </a:r>
            <a:r>
              <a:rPr lang="en-US" i="1" dirty="0"/>
              <a:t>fP</a:t>
            </a:r>
            <a:r>
              <a:rPr lang="en-US" i="1" baseline="-25000" dirty="0"/>
              <a:t>s2</a:t>
            </a:r>
            <a:r>
              <a:rPr lang="en-US" dirty="0"/>
              <a:t> and </a:t>
            </a:r>
            <a:r>
              <a:rPr lang="en-US" i="1" dirty="0" err="1"/>
              <a:t>fP</a:t>
            </a:r>
            <a:r>
              <a:rPr lang="en-US" i="1" baseline="-25000" dirty="0" err="1"/>
              <a:t>d</a:t>
            </a:r>
            <a:r>
              <a:rPr lang="en-US" i="1" baseline="-25000" dirty="0"/>
              <a:t> </a:t>
            </a:r>
            <a:r>
              <a:rPr lang="en-US" dirty="0"/>
              <a:t>are the food packages selected for breakfast, the first snack, lunch, the second snack, and dinner respectively</a:t>
            </a:r>
            <a:endParaRPr lang="en-US" i="1" dirty="0" smtClean="0"/>
          </a:p>
          <a:p>
            <a:pPr lvl="1"/>
            <a:endParaRPr lang="en-US" i="1" dirty="0"/>
          </a:p>
          <a:p>
            <a:endParaRPr lang="en-US" sz="2000" b="1" dirty="0" smtClean="0"/>
          </a:p>
          <a:p>
            <a:pPr lvl="1"/>
            <a:endParaRPr lang="en-US" dirty="0" smtClean="0"/>
          </a:p>
          <a:p>
            <a:pPr lvl="1"/>
            <a:endParaRPr lang="en-US" b="1" dirty="0"/>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917341732"/>
              </p:ext>
            </p:extLst>
          </p:nvPr>
        </p:nvGraphicFramePr>
        <p:xfrm>
          <a:off x="4682836" y="4350328"/>
          <a:ext cx="4281055" cy="546518"/>
        </p:xfrm>
        <a:graphic>
          <a:graphicData uri="http://schemas.openxmlformats.org/presentationml/2006/ole">
            <mc:AlternateContent xmlns:mc="http://schemas.openxmlformats.org/markup-compatibility/2006">
              <mc:Choice xmlns:v="urn:schemas-microsoft-com:vml" Requires="v">
                <p:oleObj spid="_x0000_s1063" name="Equation" r:id="rId3" imgW="1790700" imgH="228600" progId="Equation.3">
                  <p:embed/>
                </p:oleObj>
              </mc:Choice>
              <mc:Fallback>
                <p:oleObj name="Equation" r:id="rId3" imgW="1790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836" y="4350328"/>
                        <a:ext cx="4281055" cy="546518"/>
                      </a:xfrm>
                      <a:prstGeom prst="rect">
                        <a:avLst/>
                      </a:prstGeom>
                      <a:noFill/>
                    </p:spPr>
                  </p:pic>
                </p:oleObj>
              </mc:Fallback>
            </mc:AlternateContent>
          </a:graphicData>
        </a:graphic>
      </p:graphicFrame>
    </p:spTree>
    <p:extLst>
      <p:ext uri="{BB962C8B-B14F-4D97-AF65-F5344CB8AC3E}">
        <p14:creationId xmlns:p14="http://schemas.microsoft.com/office/powerpoint/2010/main" val="3012554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2160</TotalTime>
  <Words>921</Words>
  <Application>Microsoft Office PowerPoint</Application>
  <PresentationFormat>Widescreen</PresentationFormat>
  <Paragraphs>151</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Batang</vt:lpstr>
      <vt:lpstr>Arial</vt:lpstr>
      <vt:lpstr>Century Gothic</vt:lpstr>
      <vt:lpstr>HY중고딕</vt:lpstr>
      <vt:lpstr>Times New Roman</vt:lpstr>
      <vt:lpstr>Wingdings 3</vt:lpstr>
      <vt:lpstr>Wisp</vt:lpstr>
      <vt:lpstr>Equation</vt:lpstr>
      <vt:lpstr>DIET4Elders: a Service Oriented Architecture for the Prevention and Self-Management of Malnutrition </vt:lpstr>
      <vt:lpstr>Contents</vt:lpstr>
      <vt:lpstr>Introduction </vt:lpstr>
      <vt:lpstr>Introduction</vt:lpstr>
      <vt:lpstr>Introduction</vt:lpstr>
      <vt:lpstr>Introduction</vt:lpstr>
      <vt:lpstr>Motivation</vt:lpstr>
      <vt:lpstr>Related Work</vt:lpstr>
      <vt:lpstr>Proposed Solution</vt:lpstr>
      <vt:lpstr>Proposed Solution</vt:lpstr>
      <vt:lpstr>Proposed Solution</vt:lpstr>
      <vt:lpstr>Proposed Solution</vt:lpstr>
      <vt:lpstr>Proposed Solution</vt:lpstr>
      <vt:lpstr>Proposed Solution</vt:lpstr>
      <vt:lpstr>Implementation Status</vt:lpstr>
      <vt:lpstr>Current Results</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tiberiu boros</dc:creator>
  <cp:lastModifiedBy>tiberiu boros</cp:lastModifiedBy>
  <cp:revision>91</cp:revision>
  <dcterms:created xsi:type="dcterms:W3CDTF">2015-05-09T17:31:46Z</dcterms:created>
  <dcterms:modified xsi:type="dcterms:W3CDTF">2015-05-12T14:59:08Z</dcterms:modified>
</cp:coreProperties>
</file>