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47" r:id="rId10"/>
    <p:sldId id="331" r:id="rId11"/>
    <p:sldId id="332" r:id="rId12"/>
    <p:sldId id="333" r:id="rId13"/>
    <p:sldId id="337" r:id="rId14"/>
    <p:sldId id="343" r:id="rId15"/>
    <p:sldId id="334" r:id="rId16"/>
    <p:sldId id="335" r:id="rId17"/>
    <p:sldId id="336" r:id="rId18"/>
    <p:sldId id="344" r:id="rId19"/>
    <p:sldId id="345" r:id="rId20"/>
    <p:sldId id="338" r:id="rId21"/>
    <p:sldId id="339" r:id="rId22"/>
    <p:sldId id="341" r:id="rId23"/>
    <p:sldId id="34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718" autoAdjust="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5D7DE1-F9A7-4E78-B77F-BC802F064812}" type="datetimeFigureOut">
              <a:rPr lang="en-US"/>
              <a:pPr>
                <a:defRPr/>
              </a:pPr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B3C1F1-0923-4298-A897-D78785875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D12470-2358-4CFB-B8E9-17F6D90286C5}" type="datetimeFigureOut">
              <a:rPr lang="en-US"/>
              <a:pPr>
                <a:defRPr/>
              </a:pPr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E5070B-6621-4AE2-B46A-F7251E0C9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9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7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8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5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98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2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2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4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7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7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339585-4026-4C29-950A-92B40D4E8C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9E745-FF88-4D29-8F87-C4AD97C8FD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743200" y="457200"/>
            <a:ext cx="6400800" cy="1066800"/>
          </a:xfrm>
          <a:prstGeom prst="rect">
            <a:avLst/>
          </a:prstGeom>
          <a:solidFill>
            <a:schemeClr val="bg1"/>
          </a:solidFill>
          <a:ln w="50800" cap="rnd" cmpd="dbl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Helvetic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7675"/>
            <a:ext cx="13716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2133600"/>
            <a:ext cx="9144000" cy="2667000"/>
          </a:xfrm>
        </p:spPr>
        <p:txBody>
          <a:bodyPr>
            <a:normAutofit/>
          </a:bodyPr>
          <a:lstStyle>
            <a:lvl1pPr algn="ctr">
              <a:defRPr sz="3800" baseline="0">
                <a:latin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19400" y="457200"/>
            <a:ext cx="6019800" cy="1066800"/>
          </a:xfrm>
        </p:spPr>
        <p:txBody>
          <a:bodyPr anchor="ctr">
            <a:noAutofit/>
          </a:bodyPr>
          <a:lstStyle>
            <a:lvl1pPr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181600" y="6019800"/>
            <a:ext cx="3505200" cy="457200"/>
          </a:xfrm>
        </p:spPr>
        <p:txBody>
          <a:bodyPr>
            <a:noAutofit/>
          </a:bodyPr>
          <a:lstStyle>
            <a:lvl1pPr algn="r">
              <a:buFontTx/>
              <a:buNone/>
              <a:defRPr sz="1800"/>
            </a:lvl1pPr>
          </a:lstStyle>
          <a:p>
            <a:r>
              <a:rPr lang="en-US" dirty="0" smtClean="0"/>
              <a:t>September 2009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4976834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2300">
                <a:latin typeface="Arial" pitchFamily="34" charset="0"/>
                <a:cs typeface="Arial" pitchFamily="34" charset="0"/>
              </a:defRPr>
            </a:lvl2pPr>
            <a:lvl3pPr>
              <a:buFont typeface="Courier New" pitchFamily="49" charset="0"/>
              <a:buChar char="o"/>
              <a:defRPr sz="2200">
                <a:latin typeface="Arial" pitchFamily="34" charset="0"/>
                <a:cs typeface="Arial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FB7225-44B9-4496-9E91-E6B2A3B07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       SYNASC 29 September 2009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Helvetica" pitchFamily="34" charset="0"/>
              <a:buChar char="–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buFont typeface="Courier New" pitchFamily="49" charset="0"/>
              <a:buChar char="o"/>
              <a:defRPr>
                <a:latin typeface="Helvetica" pitchFamily="34" charset="0"/>
              </a:defRPr>
            </a:lvl1pPr>
            <a:lvl2pPr>
              <a:buFont typeface="Helvetica" pitchFamily="34" charset="0"/>
              <a:buChar char="–"/>
              <a:defRPr>
                <a:latin typeface="Helvetica" pitchFamily="34" charset="0"/>
              </a:defRPr>
            </a:lvl2pPr>
            <a:lvl3pPr>
              <a:buFont typeface="Courier New" pitchFamily="49" charset="0"/>
              <a:buChar char="o"/>
              <a:defRPr>
                <a:latin typeface="Helvetica" pitchFamily="34" charset="0"/>
              </a:defRPr>
            </a:lvl3pPr>
            <a:lvl4pPr>
              <a:buFont typeface="Helvetica" pitchFamily="34" charset="0"/>
              <a:buChar char="–"/>
              <a:defRPr>
                <a:latin typeface="Helvetica" pitchFamily="34" charset="0"/>
              </a:defRPr>
            </a:lvl4pPr>
            <a:lvl5pPr>
              <a:buFont typeface="Courier New" pitchFamily="49" charset="0"/>
              <a:buChar char="o"/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F5EB75-4367-4022-B8A7-088A19304D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533400" y="6500813"/>
            <a:ext cx="7924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</a:t>
            </a:r>
            <a:r>
              <a:rPr lang="en-US" sz="1600" dirty="0" smtClean="0">
                <a:solidFill>
                  <a:schemeClr val="bg1"/>
                </a:solidFill>
                <a:latin typeface="Helvetica" pitchFamily="34" charset="0"/>
              </a:rPr>
              <a:t>Laboratory         SYNASC 29 September 2009 </a:t>
            </a:r>
            <a:endParaRPr lang="en-US" sz="16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E77A8A-9D66-4A54-8FBD-F74F21685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763" y="6496050"/>
            <a:ext cx="9132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4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9050" y="6477000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533400" y="6500813"/>
            <a:ext cx="79248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Helvetica" pitchFamily="34" charset="0"/>
              </a:rPr>
              <a:t>DSRL – Distributed Systems Research Laboratory</a:t>
            </a:r>
          </a:p>
        </p:txBody>
      </p:sp>
      <p:sp>
        <p:nvSpPr>
          <p:cNvPr id="15" name="Slide Number Placeholder 14"/>
          <p:cNvSpPr txBox="1">
            <a:spLocks/>
          </p:cNvSpPr>
          <p:nvPr userDrawn="1"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Helvetica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D6D766A-9668-497A-87AC-014479035579}" type="slidenum">
              <a:rPr lang="en-US" smtClean="0">
                <a:solidFill>
                  <a:schemeClr val="bg1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Courier New" pitchFamily="49" charset="0"/>
        <a:buChar char="o"/>
        <a:defRPr sz="29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Courier New" pitchFamily="49" charset="0"/>
        <a:buChar char="o"/>
        <a:defRPr sz="2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Courier New" pitchFamily="49" charset="0"/>
        <a:buChar char="o"/>
        <a:defRPr sz="23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Courier New" pitchFamily="49" charset="0"/>
        <a:buChar char="o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Courier New" pitchFamily="49" charset="0"/>
        <a:buChar char="o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144000" cy="2590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dirty="0" smtClean="0">
                <a:latin typeface="Arial" charset="0"/>
                <a:cs typeface="Arial" charset="0"/>
              </a:rPr>
              <a:t/>
            </a:r>
            <a:br>
              <a:rPr lang="en-US" sz="2800" b="1" dirty="0" smtClean="0">
                <a:latin typeface="Arial" charset="0"/>
                <a:cs typeface="Arial" charset="0"/>
              </a:rPr>
            </a:br>
            <a:r>
              <a:rPr lang="en-US" sz="3100" b="1" dirty="0" smtClean="0">
                <a:latin typeface="Helvetica"/>
                <a:cs typeface="Arial" charset="0"/>
              </a:rPr>
              <a:t/>
            </a:r>
            <a:br>
              <a:rPr lang="en-US" sz="3100" b="1" dirty="0" smtClean="0">
                <a:latin typeface="Helvetica"/>
                <a:cs typeface="Arial" charset="0"/>
              </a:rPr>
            </a:br>
            <a:r>
              <a:rPr lang="en-US" sz="3100" b="1" dirty="0" smtClean="0">
                <a:latin typeface="Helvetica"/>
                <a:cs typeface="Arial" charset="0"/>
              </a:rPr>
              <a:t>Bio-Inspired Hybrid Technique for Generating Food Menu Recommendations Using Cuckoo Search Optimization</a:t>
            </a:r>
            <a:r>
              <a:rPr lang="ro-RO" sz="3100" b="1" dirty="0" smtClean="0">
                <a:latin typeface="Helvetica"/>
                <a:cs typeface="Arial" charset="0"/>
              </a:rPr>
              <a:t/>
            </a:r>
            <a:br>
              <a:rPr lang="ro-RO" sz="3100" b="1" dirty="0" smtClean="0">
                <a:latin typeface="Helvetica"/>
                <a:cs typeface="Arial" charset="0"/>
              </a:rPr>
            </a:b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o-RO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o-RO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latin typeface="Arial" charset="0"/>
                <a:cs typeface="Arial" charset="0"/>
              </a:rPr>
              <a:t/>
            </a:r>
            <a:br>
              <a:rPr lang="en-US" sz="2500" dirty="0" smtClean="0">
                <a:latin typeface="Arial" charset="0"/>
                <a:cs typeface="Arial" charset="0"/>
              </a:rPr>
            </a:br>
            <a:endParaRPr lang="en-US" sz="2500" dirty="0" smtClean="0">
              <a:latin typeface="Arial" charset="0"/>
              <a:cs typeface="Arial" charset="0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67000" y="381000"/>
            <a:ext cx="6019800" cy="1066800"/>
          </a:xfrm>
        </p:spPr>
        <p:txBody>
          <a:bodyPr/>
          <a:lstStyle/>
          <a:p>
            <a:pPr eaLnBrk="1" hangingPunct="1"/>
            <a:r>
              <a:rPr lang="en-US" sz="1800" b="1" dirty="0" smtClean="0"/>
              <a:t>Technical University of Cluj-Napoca</a:t>
            </a:r>
            <a:endParaRPr lang="ro-RO" sz="1800" b="1" dirty="0" smtClean="0"/>
          </a:p>
          <a:p>
            <a:pPr eaLnBrk="1" hangingPunct="1"/>
            <a:r>
              <a:rPr lang="en-US" sz="1800" b="1" dirty="0" smtClean="0"/>
              <a:t>Computer Science Department</a:t>
            </a:r>
            <a:endParaRPr lang="en-US" sz="1800" b="1" dirty="0" smtClean="0"/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19600" y="6248400"/>
            <a:ext cx="4419600" cy="457200"/>
          </a:xfrm>
        </p:spPr>
        <p:txBody>
          <a:bodyPr/>
          <a:lstStyle/>
          <a:p>
            <a:pPr marL="0" indent="0" eaLnBrk="1" hangingPunct="1"/>
            <a:r>
              <a:rPr lang="en-US" b="1" i="1" smtClean="0">
                <a:solidFill>
                  <a:schemeClr val="bg2">
                    <a:lumMod val="25000"/>
                  </a:schemeClr>
                </a:solidFill>
              </a:rPr>
              <a:t>July</a:t>
            </a:r>
            <a:endParaRPr lang="en-US" b="1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029200"/>
            <a:ext cx="723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</a:b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Student</a:t>
            </a:r>
            <a:r>
              <a:rPr lang="ro-RO" sz="2100" b="1" dirty="0" smtClean="0">
                <a:solidFill>
                  <a:schemeClr val="tx2"/>
                </a:solidFill>
                <a:cs typeface="Arial" pitchFamily="34" charset="0"/>
              </a:rPr>
              <a:t>:</a:t>
            </a:r>
            <a:r>
              <a:rPr lang="ro-RO" sz="2100" b="1" dirty="0" smtClean="0">
                <a:solidFill>
                  <a:schemeClr val="tx2"/>
                </a:solidFill>
                <a:cs typeface="Arial" pitchFamily="34" charset="0"/>
              </a:rPr>
              <a:t>		    </a:t>
            </a:r>
            <a:r>
              <a:rPr lang="en-US" sz="2100" b="1" dirty="0" err="1" smtClean="0">
                <a:solidFill>
                  <a:schemeClr val="tx2"/>
                </a:solidFill>
                <a:cs typeface="Arial" pitchFamily="34" charset="0"/>
              </a:rPr>
              <a:t>Akos</a:t>
            </a:r>
            <a:r>
              <a:rPr lang="en-US" sz="2100" b="1" dirty="0" smtClean="0">
                <a:solidFill>
                  <a:schemeClr val="tx2"/>
                </a:solidFill>
                <a:cs typeface="Arial" pitchFamily="34" charset="0"/>
              </a:rPr>
              <a:t>-Tiberiu Boros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/>
                <a:ea typeface="+mj-ea"/>
                <a:cs typeface="Arial" charset="0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/>
                <a:ea typeface="+mj-ea"/>
                <a:cs typeface="Arial" charset="0"/>
              </a:rPr>
            </a:br>
            <a: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itchFamily="34" charset="0"/>
              </a:rPr>
              <a:t>Coordonatori</a:t>
            </a: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itchFamily="34" charset="0"/>
              </a:rPr>
              <a:t> stiintifici: Prof. Dr. Ing. Ioan SALOMIE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o-RO" sz="2100" b="1" dirty="0" smtClean="0">
                <a:solidFill>
                  <a:schemeClr val="tx2"/>
                </a:solidFill>
                <a:ea typeface="+mj-ea"/>
                <a:cs typeface="Arial" pitchFamily="34" charset="0"/>
              </a:rPr>
              <a:t>			    S.l. Dr. Ing. Viorica CHIFU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Arial" pitchFamily="34" charset="0"/>
              </a:rPr>
              <a:t>			    Prep. Dr. Ing. Cristina POP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  <a:t/>
            </a:r>
            <a:b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</a:br>
            <a: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  <a:t/>
            </a:r>
            <a:br>
              <a:rPr kumimoji="0" lang="ro-RO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itchFamily="34" charset="0"/>
                <a:ea typeface="+mj-ea"/>
                <a:cs typeface="+mj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/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</a:b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hibrida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bazata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algoritmi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600" dirty="0" smtClean="0">
                <a:latin typeface="Arial" pitchFamily="34" charset="0"/>
                <a:cs typeface="Arial" pitchFamily="34" charset="0"/>
              </a:rPr>
              <a:t>genetic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775" cy="4495800"/>
          </a:xfrm>
        </p:spPr>
        <p:txBody>
          <a:bodyPr/>
          <a:lstStyle/>
          <a:p>
            <a:r>
              <a:rPr lang="en-US" sz="2300" dirty="0" err="1" smtClean="0"/>
              <a:t>Operatorul</a:t>
            </a:r>
            <a:r>
              <a:rPr lang="en-US" sz="2300" dirty="0" smtClean="0"/>
              <a:t> genetic </a:t>
            </a:r>
            <a:r>
              <a:rPr lang="en-US" sz="2300" dirty="0" err="1" smtClean="0"/>
              <a:t>aleator</a:t>
            </a:r>
            <a:endParaRPr lang="ro-RO" sz="2300" dirty="0" smtClean="0"/>
          </a:p>
          <a:p>
            <a:pPr lvl="1">
              <a:buFont typeface="Wingdings" pitchFamily="2" charset="2"/>
              <a:buChar char="§"/>
            </a:pPr>
            <a:r>
              <a:rPr lang="ro-RO" sz="1900" dirty="0" smtClean="0"/>
              <a:t>Motivatie: </a:t>
            </a:r>
            <a:r>
              <a:rPr lang="en-US" sz="1900" dirty="0" err="1" smtClean="0"/>
              <a:t>exploatarea</a:t>
            </a:r>
            <a:r>
              <a:rPr lang="en-US" sz="1900" dirty="0" smtClean="0"/>
              <a:t> </a:t>
            </a:r>
            <a:r>
              <a:rPr lang="en-US" sz="1900" dirty="0" err="1" smtClean="0"/>
              <a:t>spatiului</a:t>
            </a:r>
            <a:r>
              <a:rPr lang="en-US" sz="1900" dirty="0" smtClean="0"/>
              <a:t> de </a:t>
            </a:r>
            <a:r>
              <a:rPr lang="en-US" sz="1900" dirty="0" err="1" smtClean="0"/>
              <a:t>cautare</a:t>
            </a:r>
            <a:endParaRPr lang="ro-RO" sz="1900" dirty="0" smtClean="0"/>
          </a:p>
          <a:p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928934"/>
            <a:ext cx="678995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hibrida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bazata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Tabu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Search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Reinforcement Learning (I)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000660"/>
          </a:xfrm>
        </p:spPr>
        <p:txBody>
          <a:bodyPr/>
          <a:lstStyle/>
          <a:p>
            <a:r>
              <a:rPr lang="en-US" sz="2300" dirty="0" err="1" smtClean="0"/>
              <a:t>Structuri</a:t>
            </a:r>
            <a:r>
              <a:rPr lang="en-US" sz="2300" dirty="0" smtClean="0"/>
              <a:t> de </a:t>
            </a:r>
            <a:r>
              <a:rPr lang="en-US" sz="2300" dirty="0" err="1" smtClean="0"/>
              <a:t>memorie</a:t>
            </a:r>
            <a:r>
              <a:rPr lang="en-US" sz="2300" dirty="0" smtClean="0"/>
              <a:t>:</a:t>
            </a:r>
          </a:p>
          <a:p>
            <a:pPr lvl="1"/>
            <a:r>
              <a:rPr lang="en-US" sz="1900" dirty="0" err="1" smtClean="0"/>
              <a:t>Motivatie</a:t>
            </a:r>
            <a:r>
              <a:rPr lang="en-US" sz="1900" dirty="0" smtClean="0"/>
              <a:t>:</a:t>
            </a:r>
            <a:r>
              <a:rPr lang="ro-RO" sz="1900" dirty="0" smtClean="0">
                <a:solidFill>
                  <a:srgbClr val="FF0000"/>
                </a:solidFill>
              </a:rPr>
              <a:t> </a:t>
            </a:r>
            <a:r>
              <a:rPr lang="ro-RO" sz="1900" dirty="0" smtClean="0"/>
              <a:t>mentinerea diversitatii in cadrul populatiei, ghidarea cautarii</a:t>
            </a:r>
            <a:endParaRPr lang="en-US" sz="1900" dirty="0" smtClean="0"/>
          </a:p>
          <a:p>
            <a:pPr marL="366713" lvl="1" indent="0">
              <a:buNone/>
            </a:pPr>
            <a:endParaRPr lang="en-US" sz="1900" dirty="0" smtClean="0"/>
          </a:p>
          <a:p>
            <a:endParaRPr lang="en-US" sz="1900" dirty="0" smtClean="0"/>
          </a:p>
          <a:p>
            <a:r>
              <a:rPr lang="ro-RO" sz="2300" dirty="0" smtClean="0"/>
              <a:t>Mem</a:t>
            </a:r>
            <a:r>
              <a:rPr lang="en-US" sz="2300" dirty="0" err="1" smtClean="0"/>
              <a:t>orie</a:t>
            </a:r>
            <a:r>
              <a:rPr lang="ro-RO" sz="2300" dirty="0" smtClean="0"/>
              <a:t> de sc</a:t>
            </a:r>
            <a:r>
              <a:rPr lang="en-US" sz="2300" dirty="0" err="1" smtClean="0"/>
              <a:t>urta</a:t>
            </a:r>
            <a:r>
              <a:rPr lang="ro-RO" sz="2300" dirty="0" smtClean="0"/>
              <a:t> durata(Tabu)</a:t>
            </a:r>
          </a:p>
          <a:p>
            <a:pPr lvl="1">
              <a:spcBef>
                <a:spcPts val="1200"/>
              </a:spcBef>
            </a:pPr>
            <a:r>
              <a:rPr lang="ro-RO" sz="1900" dirty="0" smtClean="0"/>
              <a:t>M</a:t>
            </a:r>
            <a:r>
              <a:rPr lang="ro-RO" sz="1900" baseline="-25000" dirty="0" smtClean="0"/>
              <a:t>s</a:t>
            </a:r>
            <a:r>
              <a:rPr lang="ro-RO" sz="1900" dirty="0" smtClean="0"/>
              <a:t> = { m</a:t>
            </a:r>
            <a:r>
              <a:rPr lang="ro-RO" sz="1900" baseline="-25000" dirty="0" smtClean="0"/>
              <a:t>s</a:t>
            </a:r>
            <a:r>
              <a:rPr lang="ro-RO" sz="1900" dirty="0" smtClean="0"/>
              <a:t> | m</a:t>
            </a:r>
            <a:r>
              <a:rPr lang="ro-RO" sz="1900" baseline="-25000" dirty="0" smtClean="0"/>
              <a:t>s</a:t>
            </a:r>
            <a:r>
              <a:rPr lang="ro-RO" sz="1900" dirty="0" smtClean="0"/>
              <a:t> = (food</a:t>
            </a:r>
            <a:r>
              <a:rPr lang="en-US" sz="1900" dirty="0" smtClean="0"/>
              <a:t>Sol,</a:t>
            </a:r>
            <a:r>
              <a:rPr lang="ro-RO" sz="1900" dirty="0" smtClean="0"/>
              <a:t> </a:t>
            </a:r>
            <a:r>
              <a:rPr lang="en-US" sz="1900" dirty="0" err="1" smtClean="0"/>
              <a:t>i</a:t>
            </a:r>
            <a:r>
              <a:rPr lang="ro-RO" sz="1900" dirty="0" smtClean="0"/>
              <a:t>t</a:t>
            </a:r>
            <a:r>
              <a:rPr lang="ro-RO" sz="1900" baseline="-25000" dirty="0" smtClean="0"/>
              <a:t>tab</a:t>
            </a:r>
            <a:r>
              <a:rPr lang="en-US" sz="1900" baseline="-25000" dirty="0" smtClean="0"/>
              <a:t>u</a:t>
            </a:r>
            <a:r>
              <a:rPr lang="ro-RO" sz="1900" dirty="0" smtClean="0"/>
              <a:t>) } </a:t>
            </a:r>
          </a:p>
          <a:p>
            <a:endParaRPr lang="ro-RO" sz="2300" dirty="0" smtClean="0"/>
          </a:p>
          <a:p>
            <a:r>
              <a:rPr lang="en-US" sz="2300" dirty="0" err="1" smtClean="0"/>
              <a:t>Memorie</a:t>
            </a:r>
            <a:r>
              <a:rPr lang="en-US" sz="2300" dirty="0" smtClean="0"/>
              <a:t> de </a:t>
            </a:r>
            <a:r>
              <a:rPr lang="en-US" sz="2300" dirty="0" err="1" smtClean="0"/>
              <a:t>lunga</a:t>
            </a:r>
            <a:r>
              <a:rPr lang="en-US" sz="2300" dirty="0" smtClean="0"/>
              <a:t> </a:t>
            </a:r>
            <a:r>
              <a:rPr lang="en-US" sz="2300" dirty="0" err="1" smtClean="0"/>
              <a:t>durata</a:t>
            </a:r>
            <a:r>
              <a:rPr lang="en-US" sz="2300" dirty="0" smtClean="0"/>
              <a:t>(Reinforcement Learning)</a:t>
            </a:r>
            <a:endParaRPr lang="ro-RO" sz="2300" dirty="0" smtClean="0"/>
          </a:p>
          <a:p>
            <a:pPr lvl="1">
              <a:spcBef>
                <a:spcPts val="1200"/>
              </a:spcBef>
            </a:pPr>
            <a:r>
              <a:rPr lang="ro-RO" sz="2000" dirty="0" smtClean="0"/>
              <a:t>M</a:t>
            </a:r>
            <a:r>
              <a:rPr lang="ro-RO" sz="2000" baseline="-25000" dirty="0" smtClean="0"/>
              <a:t>l </a:t>
            </a:r>
            <a:r>
              <a:rPr lang="ro-RO" sz="2000" dirty="0" smtClean="0"/>
              <a:t>= { m</a:t>
            </a:r>
            <a:r>
              <a:rPr lang="ro-RO" sz="2000" baseline="-25000" dirty="0" smtClean="0"/>
              <a:t>l</a:t>
            </a:r>
            <a:r>
              <a:rPr lang="ro-RO" sz="2000" dirty="0" smtClean="0"/>
              <a:t> | m</a:t>
            </a:r>
            <a:r>
              <a:rPr lang="ro-RO" sz="2000" baseline="-25000" dirty="0" smtClean="0"/>
              <a:t>l</a:t>
            </a:r>
            <a:r>
              <a:rPr lang="ro-RO" sz="2000" dirty="0" smtClean="0"/>
              <a:t> = (foodItem</a:t>
            </a:r>
            <a:r>
              <a:rPr lang="ro-RO" sz="2000" baseline="-25000" dirty="0" smtClean="0"/>
              <a:t>i</a:t>
            </a:r>
            <a:r>
              <a:rPr lang="ro-RO" sz="2000" dirty="0" smtClean="0"/>
              <a:t>, foodItem</a:t>
            </a:r>
            <a:r>
              <a:rPr lang="ro-RO" sz="2000" baseline="-25000" dirty="0" smtClean="0"/>
              <a:t>j</a:t>
            </a:r>
            <a:r>
              <a:rPr lang="ro-RO" sz="2000" dirty="0" smtClean="0"/>
              <a:t>, </a:t>
            </a:r>
            <a:r>
              <a:rPr lang="en-US" sz="2000" dirty="0" smtClean="0"/>
              <a:t>s</a:t>
            </a:r>
            <a:r>
              <a:rPr lang="ro-RO" sz="2000" dirty="0" smtClean="0"/>
              <a:t>core) } </a:t>
            </a:r>
          </a:p>
          <a:p>
            <a:endParaRPr lang="ro-RO" sz="19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hibrida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bazata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Tabu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Search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Reinforcement Learning (II)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9144000" cy="5000660"/>
          </a:xfrm>
        </p:spPr>
        <p:txBody>
          <a:bodyPr/>
          <a:lstStyle/>
          <a:p>
            <a:r>
              <a:rPr lang="en-US" sz="2300" dirty="0" smtClean="0"/>
              <a:t>Long Term Memory</a:t>
            </a:r>
            <a:endParaRPr lang="ro-RO" sz="23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843109"/>
            <a:ext cx="6808787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Algoritmul Hibrid Inspirat din Comportamentul Cucilor (I)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175" cy="4495800"/>
          </a:xfrm>
        </p:spPr>
        <p:txBody>
          <a:bodyPr/>
          <a:lstStyle/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Intrari:</a:t>
            </a: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foodOffers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totalitatea ofertelor alimentare;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userRequest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preferințele alimentare ale utilizatorului;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dietRecommendations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recomandările nutriționale;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noNest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de cuiburi disponibile;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noCuck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de cuci utilizați;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repNest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procentul de cuiburi înlocuite cu unele aleatoare;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900" i="1" smtClean="0"/>
              <a:t>trMut</a:t>
            </a:r>
            <a:r>
              <a:rPr lang="ro-RO" sz="1900" smtClean="0">
                <a:latin typeface="Arial" pitchFamily="34" charset="0"/>
                <a:cs typeface="Arial" pitchFamily="34" charset="0"/>
              </a:rPr>
              <a:t>: 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pragul de mutație prestabilit;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noIt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maxim de iterații;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diffIt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diferența de fitness ce reprezinta stangarea;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noConstIt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numărul maxim de stragnări succesive;</a:t>
            </a:r>
          </a:p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Iesiri:</a:t>
            </a:r>
          </a:p>
          <a:p>
            <a:pPr lvl="1">
              <a:buFont typeface="Wingdings" pitchFamily="2" charset="2"/>
              <a:buChar char="§"/>
            </a:pPr>
            <a:r>
              <a:rPr lang="ro-RO" sz="1900" i="1" dirty="0" smtClean="0">
                <a:latin typeface="Arial" pitchFamily="34" charset="0"/>
                <a:cs typeface="Arial" pitchFamily="34" charset="0"/>
              </a:rPr>
              <a:t>Menus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: meniurile recomandate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Algoritmul Hibrid Inspirat din Comportamentul Cucilor (II)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None/>
            </a:pPr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794" y="1497500"/>
            <a:ext cx="8179048" cy="500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Prototip experimental (I)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571612"/>
            <a:ext cx="5573334" cy="489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Prototip experimental (II)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9144000" cy="5072098"/>
          </a:xfrm>
        </p:spPr>
        <p:txBody>
          <a:bodyPr/>
          <a:lstStyle/>
          <a:p>
            <a:r>
              <a:rPr lang="ro-RO" sz="2300" noProof="1" smtClean="0"/>
              <a:t>Ontologie de domeniu care conține informații despre feluri de mâncare, ingrediente, valori nutriționale și restricții medicale specifice diferitelor boli.</a:t>
            </a: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500306"/>
            <a:ext cx="7248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Prototip experimental (III)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Exemplu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oferta alimentara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Exemplu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profil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personal</a:t>
            </a:r>
            <a:endParaRPr lang="ro-RO" sz="23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474" name="Picture 2" descr="off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428868"/>
            <a:ext cx="3276600" cy="385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71462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err="1" smtClean="0"/>
              <a:t>Experimentele</a:t>
            </a:r>
            <a:r>
              <a:rPr lang="en-US" sz="2400" dirty="0" smtClean="0"/>
              <a:t> au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efectuate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diverse </a:t>
            </a:r>
            <a:r>
              <a:rPr lang="en-US" sz="2400" dirty="0" err="1" smtClean="0"/>
              <a:t>tipologii</a:t>
            </a:r>
            <a:r>
              <a:rPr lang="en-US" sz="2400" dirty="0" smtClean="0"/>
              <a:t> de </a:t>
            </a:r>
            <a:r>
              <a:rPr lang="en-US" sz="2400" dirty="0" err="1" smtClean="0"/>
              <a:t>utilizatori</a:t>
            </a:r>
            <a:r>
              <a:rPr lang="en-US" sz="2400" dirty="0" smtClean="0"/>
              <a:t>, </a:t>
            </a:r>
            <a:r>
              <a:rPr lang="en-US" sz="2400" dirty="0" err="1" smtClean="0"/>
              <a:t>avand</a:t>
            </a:r>
            <a:r>
              <a:rPr lang="en-US" sz="2400" dirty="0" smtClean="0"/>
              <a:t> </a:t>
            </a:r>
            <a:r>
              <a:rPr lang="en-US" sz="2400" dirty="0" err="1" smtClean="0"/>
              <a:t>urmatoarele</a:t>
            </a:r>
            <a:r>
              <a:rPr lang="en-US" sz="2400" dirty="0" smtClean="0"/>
              <a:t> </a:t>
            </a:r>
            <a:r>
              <a:rPr lang="en-US" sz="2400" dirty="0" err="1" smtClean="0"/>
              <a:t>afectiuni</a:t>
            </a:r>
            <a:endParaRPr lang="en-US" sz="2400" dirty="0" smtClean="0"/>
          </a:p>
          <a:p>
            <a:pPr lvl="1"/>
            <a:r>
              <a:rPr lang="en-US" sz="2000" dirty="0" err="1" smtClean="0"/>
              <a:t>Hipertensiune</a:t>
            </a:r>
            <a:r>
              <a:rPr lang="en-US" sz="2000" dirty="0" smtClean="0"/>
              <a:t> </a:t>
            </a:r>
            <a:r>
              <a:rPr lang="en-US" sz="2000" dirty="0" err="1" smtClean="0"/>
              <a:t>arteriala</a:t>
            </a:r>
            <a:endParaRPr lang="en-US" sz="2000" dirty="0" smtClean="0"/>
          </a:p>
          <a:p>
            <a:pPr lvl="1"/>
            <a:r>
              <a:rPr lang="en-US" sz="2000" dirty="0" err="1" smtClean="0"/>
              <a:t>Hipertensiune</a:t>
            </a:r>
            <a:r>
              <a:rPr lang="en-US" sz="2000" dirty="0" smtClean="0"/>
              <a:t> </a:t>
            </a:r>
            <a:r>
              <a:rPr lang="en-US" sz="2000" dirty="0" err="1" smtClean="0"/>
              <a:t>arteriala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diabet</a:t>
            </a:r>
            <a:r>
              <a:rPr lang="en-US" sz="2000" dirty="0" smtClean="0"/>
              <a:t> de tip I</a:t>
            </a:r>
            <a:endParaRPr lang="en-US" sz="2400" dirty="0" smtClean="0"/>
          </a:p>
          <a:p>
            <a:r>
              <a:rPr lang="en-US" sz="2400" dirty="0" err="1" smtClean="0"/>
              <a:t>Testele</a:t>
            </a:r>
            <a:r>
              <a:rPr lang="en-US" sz="2400" dirty="0" smtClean="0"/>
              <a:t> au </a:t>
            </a:r>
            <a:r>
              <a:rPr lang="en-US" sz="2400" dirty="0" err="1" smtClean="0"/>
              <a:t>folosit</a:t>
            </a:r>
            <a:r>
              <a:rPr lang="en-US" sz="2400" dirty="0" smtClean="0"/>
              <a:t> 20 de </a:t>
            </a:r>
            <a:r>
              <a:rPr lang="en-US" sz="2400" dirty="0" err="1" smtClean="0"/>
              <a:t>combinatii</a:t>
            </a:r>
            <a:r>
              <a:rPr lang="en-US" sz="2400" dirty="0" smtClean="0"/>
              <a:t> ale </a:t>
            </a:r>
            <a:r>
              <a:rPr lang="en-US" sz="2400" dirty="0" err="1" smtClean="0"/>
              <a:t>parametrilor</a:t>
            </a:r>
            <a:r>
              <a:rPr lang="en-US" sz="2400" dirty="0" smtClean="0"/>
              <a:t> </a:t>
            </a:r>
            <a:r>
              <a:rPr lang="en-US" sz="2400" dirty="0" err="1" smtClean="0"/>
              <a:t>ajustabili</a:t>
            </a:r>
            <a:endParaRPr lang="en-US" sz="2400" dirty="0" smtClean="0"/>
          </a:p>
          <a:p>
            <a:pPr lvl="1"/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</a:t>
            </a:r>
            <a:r>
              <a:rPr lang="en-US" sz="1800" dirty="0" err="1" smtClean="0"/>
              <a:t>combinatie</a:t>
            </a:r>
            <a:r>
              <a:rPr lang="en-US" sz="1800" dirty="0" smtClean="0"/>
              <a:t> de </a:t>
            </a:r>
            <a:r>
              <a:rPr lang="en-US" sz="1800" dirty="0" err="1" smtClean="0"/>
              <a:t>parametri</a:t>
            </a:r>
            <a:r>
              <a:rPr lang="en-US" sz="1800" dirty="0" smtClean="0"/>
              <a:t> </a:t>
            </a:r>
            <a:r>
              <a:rPr lang="en-US" sz="1800" dirty="0" err="1" smtClean="0"/>
              <a:t>ajustabili</a:t>
            </a:r>
            <a:r>
              <a:rPr lang="en-US" sz="1800" dirty="0" smtClean="0"/>
              <a:t> au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efectuate</a:t>
            </a:r>
            <a:r>
              <a:rPr lang="en-US" sz="1800" dirty="0" smtClean="0"/>
              <a:t> 20 de </a:t>
            </a:r>
            <a:r>
              <a:rPr lang="en-US" sz="1800" dirty="0" err="1" smtClean="0"/>
              <a:t>rulari</a:t>
            </a:r>
            <a:endParaRPr lang="en-US" sz="2400" dirty="0" smtClean="0"/>
          </a:p>
          <a:p>
            <a:r>
              <a:rPr lang="ro-RO" sz="2400" dirty="0" smtClean="0"/>
              <a:t>Dimensiunea spatiului de cautare este de 684</a:t>
            </a:r>
            <a:r>
              <a:rPr lang="en-US" sz="2400" dirty="0" smtClean="0"/>
              <a:t> * 10</a:t>
            </a:r>
            <a:r>
              <a:rPr lang="en-US" sz="2400" baseline="30000" dirty="0" smtClean="0"/>
              <a:t>17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combinatii</a:t>
            </a:r>
            <a:r>
              <a:rPr lang="en-US" sz="2400" dirty="0" smtClean="0"/>
              <a:t> de </a:t>
            </a:r>
            <a:r>
              <a:rPr lang="en-US" sz="2400" dirty="0" err="1" smtClean="0"/>
              <a:t>oferte</a:t>
            </a:r>
            <a:r>
              <a:rPr lang="en-US" sz="2400" dirty="0" smtClean="0"/>
              <a:t> </a:t>
            </a:r>
            <a:r>
              <a:rPr lang="ro-RO" sz="2400" dirty="0" smtClean="0"/>
              <a:t>alimentare. </a:t>
            </a:r>
            <a:endParaRPr lang="en-US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err="1" smtClean="0"/>
              <a:t>Configuratia</a:t>
            </a:r>
            <a:r>
              <a:rPr lang="en-US" sz="2400" dirty="0" smtClean="0"/>
              <a:t> </a:t>
            </a:r>
            <a:r>
              <a:rPr lang="en-US" sz="2400" dirty="0" err="1" smtClean="0"/>
              <a:t>calculatorului</a:t>
            </a:r>
            <a:r>
              <a:rPr lang="en-US" sz="2400" dirty="0" smtClean="0"/>
              <a:t>:</a:t>
            </a:r>
          </a:p>
          <a:p>
            <a:pPr lvl="1"/>
            <a:r>
              <a:rPr lang="ro-RO" sz="1800" dirty="0" smtClean="0"/>
              <a:t>Model procesor: Pentium(R) Dual-Core CPU;</a:t>
            </a:r>
            <a:endParaRPr lang="en-US" sz="1800" dirty="0" smtClean="0"/>
          </a:p>
          <a:p>
            <a:pPr lvl="1"/>
            <a:r>
              <a:rPr lang="ro-RO" sz="1800" dirty="0" smtClean="0"/>
              <a:t>Frencventa procesorului: 2.10 GHz ;</a:t>
            </a:r>
            <a:endParaRPr lang="en-US" sz="1800" dirty="0" smtClean="0"/>
          </a:p>
          <a:p>
            <a:pPr lvl="1"/>
            <a:r>
              <a:rPr lang="ro-RO" sz="1800" dirty="0" smtClean="0"/>
              <a:t>Arhitectura: 64 biți;</a:t>
            </a:r>
            <a:endParaRPr lang="en-US" sz="1800" dirty="0" smtClean="0"/>
          </a:p>
          <a:p>
            <a:pPr lvl="1"/>
            <a:r>
              <a:rPr lang="ro-RO" sz="1800" dirty="0" smtClean="0"/>
              <a:t>Memorie RAM: 3,00 GB. </a:t>
            </a:r>
            <a:endParaRPr lang="en-US" sz="1800" dirty="0" smtClean="0"/>
          </a:p>
          <a:p>
            <a:endParaRPr lang="en-US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Introducere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Obiective si contributie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Stadiul actual al cercetarii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Algoritmul Hibrid Inspirat din Comportamentul Cucilor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Prototip Experimental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Rezultate Experimentale</a:t>
            </a:r>
          </a:p>
          <a:p>
            <a:pPr eaLnBrk="1" hangingPunct="1"/>
            <a:r>
              <a:rPr lang="ro-RO" sz="2300" dirty="0" smtClean="0">
                <a:latin typeface="Arial" pitchFamily="34" charset="0"/>
                <a:cs typeface="Arial" pitchFamily="34" charset="0"/>
              </a:rPr>
              <a:t>Concluzii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II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67800" cy="4495800"/>
          </a:xfrm>
        </p:spPr>
        <p:txBody>
          <a:bodyPr/>
          <a:lstStyle/>
          <a:p>
            <a:r>
              <a:rPr lang="en-US" sz="2400" dirty="0" err="1" smtClean="0"/>
              <a:t>Scenariu</a:t>
            </a:r>
            <a:r>
              <a:rPr lang="en-US" sz="2400" dirty="0" smtClean="0"/>
              <a:t> de test</a:t>
            </a:r>
            <a:endParaRPr lang="ro-RO" sz="24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" y="2357430"/>
          <a:ext cx="8915401" cy="3518605"/>
        </p:xfrm>
        <a:graphic>
          <a:graphicData uri="http://schemas.openxmlformats.org/drawingml/2006/table">
            <a:tbl>
              <a:tblPr/>
              <a:tblGrid>
                <a:gridCol w="2135185"/>
                <a:gridCol w="2666592"/>
                <a:gridCol w="430096"/>
                <a:gridCol w="1892420"/>
                <a:gridCol w="1791108"/>
              </a:tblGrid>
              <a:tr h="318203"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Profil</a:t>
                      </a: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personal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o-RO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Valori</a:t>
                      </a: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optime</a:t>
                      </a:r>
                      <a:r>
                        <a:rPr lang="en-US" sz="18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nutritionale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Pop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6096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o-RO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Calorii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1800kcal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Prenume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Ioan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Proteine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123g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Vârstă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64ani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Lipide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50g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Greutate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66kg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Carbohidrați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202,4g 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Înălțime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160cm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Fier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8-45mg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Sex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Masculin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Sodiu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500-1500mg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Nivel de activitate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Activitate moderată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Vitamina A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1,2-7,5mg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Afectiuni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Hipertensiune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Vitamina B1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1,6-5mg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0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Ingredient preferat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Fructele de pădure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Vitamina C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75-1000mg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7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Ingredient nedorit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Brânza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9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9144000" cy="4667264"/>
          </a:xfrm>
        </p:spPr>
        <p:txBody>
          <a:bodyPr/>
          <a:lstStyle/>
          <a:p>
            <a:r>
              <a:rPr lang="ro-RO" sz="2300" dirty="0" smtClean="0"/>
              <a:t>Analiza comparativa </a:t>
            </a:r>
            <a:r>
              <a:rPr lang="en-US" sz="2300" dirty="0" err="1" smtClean="0"/>
              <a:t>bazata</a:t>
            </a:r>
            <a:r>
              <a:rPr lang="en-US" sz="2300" dirty="0" smtClean="0"/>
              <a:t> </a:t>
            </a:r>
            <a:r>
              <a:rPr lang="en-US" sz="2300" dirty="0" err="1" smtClean="0"/>
              <a:t>pe</a:t>
            </a:r>
            <a:r>
              <a:rPr lang="en-US" sz="2300" dirty="0" smtClean="0"/>
              <a:t> </a:t>
            </a:r>
            <a:r>
              <a:rPr lang="en-US" sz="2300" dirty="0" err="1" smtClean="0"/>
              <a:t>valoarea</a:t>
            </a:r>
            <a:r>
              <a:rPr lang="en-US" sz="2300" dirty="0" smtClean="0"/>
              <a:t> </a:t>
            </a:r>
            <a:r>
              <a:rPr lang="en-US" sz="2300" dirty="0" err="1" smtClean="0"/>
              <a:t>functiei</a:t>
            </a:r>
            <a:r>
              <a:rPr lang="en-US" sz="2300" dirty="0" smtClean="0"/>
              <a:t> de fitness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ro-RO" sz="2300" dirty="0" smtClean="0"/>
              <a:t>Analiza comparativa </a:t>
            </a:r>
            <a:r>
              <a:rPr lang="en-US" sz="2300" dirty="0" err="1" smtClean="0"/>
              <a:t>bazata</a:t>
            </a:r>
            <a:r>
              <a:rPr lang="en-US" sz="2300" dirty="0" smtClean="0"/>
              <a:t> </a:t>
            </a:r>
            <a:r>
              <a:rPr lang="en-US" sz="2300" dirty="0" err="1" smtClean="0"/>
              <a:t>pe</a:t>
            </a:r>
            <a:r>
              <a:rPr lang="en-US" sz="2300" dirty="0" smtClean="0"/>
              <a:t> un </a:t>
            </a:r>
            <a:r>
              <a:rPr lang="en-US" sz="2300" dirty="0" err="1" smtClean="0"/>
              <a:t>compromis</a:t>
            </a:r>
            <a:r>
              <a:rPr lang="en-US" sz="2300" dirty="0" smtClean="0"/>
              <a:t> </a:t>
            </a:r>
            <a:r>
              <a:rPr lang="en-US" sz="2300" dirty="0" err="1" smtClean="0"/>
              <a:t>intre</a:t>
            </a:r>
            <a:r>
              <a:rPr lang="en-US" sz="2300" dirty="0" smtClean="0"/>
              <a:t> </a:t>
            </a:r>
            <a:r>
              <a:rPr lang="en-US" sz="2300" dirty="0" err="1" smtClean="0"/>
              <a:t>timpul</a:t>
            </a:r>
            <a:r>
              <a:rPr lang="en-US" sz="2300" dirty="0" smtClean="0"/>
              <a:t> de </a:t>
            </a:r>
            <a:r>
              <a:rPr lang="en-US" sz="2300" dirty="0" err="1" smtClean="0"/>
              <a:t>procesare</a:t>
            </a:r>
            <a:r>
              <a:rPr lang="en-US" sz="2300" dirty="0" smtClean="0"/>
              <a:t> </a:t>
            </a:r>
            <a:r>
              <a:rPr lang="en-US" sz="2300" dirty="0" err="1" smtClean="0"/>
              <a:t>si</a:t>
            </a:r>
            <a:r>
              <a:rPr lang="en-US" sz="2300" dirty="0" smtClean="0"/>
              <a:t> </a:t>
            </a:r>
            <a:r>
              <a:rPr lang="en-US" sz="2300" dirty="0" err="1" smtClean="0"/>
              <a:t>valoarea</a:t>
            </a:r>
            <a:r>
              <a:rPr lang="en-US" sz="2300" dirty="0" smtClean="0"/>
              <a:t> </a:t>
            </a:r>
            <a:r>
              <a:rPr lang="en-US" sz="2300" dirty="0" err="1" smtClean="0"/>
              <a:t>functiei</a:t>
            </a:r>
            <a:r>
              <a:rPr lang="en-US" sz="2300" dirty="0" smtClean="0"/>
              <a:t> de fitness</a:t>
            </a:r>
            <a:endParaRPr lang="ro-RO" sz="2300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1405" y="1857364"/>
          <a:ext cx="9001155" cy="1615476"/>
        </p:xfrm>
        <a:graphic>
          <a:graphicData uri="http://schemas.openxmlformats.org/drawingml/2006/table">
            <a:tbl>
              <a:tblPr/>
              <a:tblGrid>
                <a:gridCol w="1214447"/>
                <a:gridCol w="571504"/>
                <a:gridCol w="1000132"/>
                <a:gridCol w="928694"/>
                <a:gridCol w="714380"/>
                <a:gridCol w="1000132"/>
                <a:gridCol w="928694"/>
                <a:gridCol w="642942"/>
                <a:gridCol w="571504"/>
                <a:gridCol w="714380"/>
                <a:gridCol w="714346"/>
              </a:tblGrid>
              <a:tr h="35208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algoritm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noIt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/>
                          <a:ea typeface="Calibri"/>
                        </a:rPr>
                        <a:t>noNest</a:t>
                      </a:r>
                      <a:r>
                        <a:rPr lang="en-US" sz="1800" dirty="0" smtClean="0">
                          <a:latin typeface="Arial"/>
                          <a:ea typeface="Calibri"/>
                        </a:rPr>
                        <a:t>s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/>
                          <a:ea typeface="Calibri"/>
                        </a:rPr>
                        <a:t>noCuck</a:t>
                      </a:r>
                      <a:endParaRPr lang="en-US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/>
                          <a:ea typeface="Calibri"/>
                        </a:rPr>
                        <a:t>trMut</a:t>
                      </a:r>
                      <a:endParaRPr lang="en-US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repNest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/>
                          <a:ea typeface="Calibri"/>
                        </a:rPr>
                        <a:t>no</a:t>
                      </a: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CstI</a:t>
                      </a:r>
                      <a:r>
                        <a:rPr lang="ro-RO" sz="1800" dirty="0" smtClean="0">
                          <a:latin typeface="Arial"/>
                          <a:ea typeface="Calibri"/>
                        </a:rPr>
                        <a:t>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/>
                          <a:ea typeface="Calibri"/>
                        </a:rPr>
                        <a:t>diffIt</a:t>
                      </a:r>
                      <a:endParaRPr lang="en-US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tabu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fit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r>
                        <a:rPr lang="en-US" sz="1300" dirty="0" smtClean="0">
                          <a:latin typeface="Arial"/>
                          <a:ea typeface="Calibri"/>
                        </a:rPr>
                        <a:t>(</a:t>
                      </a:r>
                      <a:r>
                        <a:rPr lang="en-US" sz="1300" i="1" dirty="0" smtClean="0">
                          <a:latin typeface="Arial"/>
                          <a:ea typeface="Calibri"/>
                        </a:rPr>
                        <a:t>s</a:t>
                      </a:r>
                      <a:r>
                        <a:rPr lang="en-US" sz="1300" dirty="0" smtClean="0">
                          <a:latin typeface="Arial"/>
                          <a:ea typeface="Calibri"/>
                        </a:rPr>
                        <a:t>)</a:t>
                      </a:r>
                      <a:endParaRPr lang="ro-RO" sz="1300" dirty="0" smtClean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0,588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6,65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0,679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25,6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CSURG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0,685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CSUCGM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0,6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0,01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0,751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16,8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1406" y="4643446"/>
          <a:ext cx="9001188" cy="1785950"/>
        </p:xfrm>
        <a:graphic>
          <a:graphicData uri="http://schemas.openxmlformats.org/drawingml/2006/table">
            <a:tbl>
              <a:tblPr/>
              <a:tblGrid>
                <a:gridCol w="1214446"/>
                <a:gridCol w="571504"/>
                <a:gridCol w="1000132"/>
                <a:gridCol w="928694"/>
                <a:gridCol w="714380"/>
                <a:gridCol w="1000132"/>
                <a:gridCol w="928694"/>
                <a:gridCol w="714380"/>
                <a:gridCol w="571504"/>
                <a:gridCol w="714380"/>
                <a:gridCol w="642942"/>
              </a:tblGrid>
              <a:tr h="357190"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noIt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noNest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noCuck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trMut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repNest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noCstIt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2400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o-RO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diffIt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tabu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fit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endParaRPr lang="ro-RO" sz="1800" baseline="-250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Arial"/>
                          <a:ea typeface="Calibri"/>
                        </a:rPr>
                        <a:t>t</a:t>
                      </a:r>
                      <a:r>
                        <a:rPr lang="en-US" sz="1800" baseline="-25000" dirty="0" err="1" smtClean="0">
                          <a:latin typeface="Arial"/>
                          <a:ea typeface="Calibri"/>
                        </a:rPr>
                        <a:t>avg</a:t>
                      </a:r>
                      <a:r>
                        <a:rPr lang="en-US" sz="1300" i="0" dirty="0" smtClean="0">
                          <a:latin typeface="Arial"/>
                          <a:ea typeface="Calibri"/>
                        </a:rPr>
                        <a:t>(s)</a:t>
                      </a:r>
                      <a:endParaRPr lang="ro-RO" sz="1300" i="0" dirty="0" smtClean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0,584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271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CSU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22,1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109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CSURG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-5715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CSUCGM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0,731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3240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Rezultate experimentale (V)</a:t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r>
              <a:rPr lang="en-US" sz="2300" dirty="0" err="1" smtClean="0"/>
              <a:t>Evaluarea</a:t>
            </a:r>
            <a:r>
              <a:rPr lang="en-US" sz="2300" dirty="0" smtClean="0"/>
              <a:t> </a:t>
            </a:r>
            <a:r>
              <a:rPr lang="en-US" sz="2300" dirty="0" err="1" smtClean="0"/>
              <a:t>pentru</a:t>
            </a:r>
            <a:r>
              <a:rPr lang="en-US" sz="2300" dirty="0" smtClean="0"/>
              <a:t> </a:t>
            </a:r>
            <a:r>
              <a:rPr lang="en-US" sz="2300" dirty="0" err="1" smtClean="0"/>
              <a:t>cea</a:t>
            </a:r>
            <a:r>
              <a:rPr lang="en-US" sz="2300" dirty="0" smtClean="0"/>
              <a:t> </a:t>
            </a:r>
            <a:r>
              <a:rPr lang="en-US" sz="2300" dirty="0" err="1" smtClean="0"/>
              <a:t>mai</a:t>
            </a:r>
            <a:r>
              <a:rPr lang="en-US" sz="2300" dirty="0" smtClean="0"/>
              <a:t> </a:t>
            </a:r>
            <a:r>
              <a:rPr lang="en-US" sz="2300" dirty="0" err="1" smtClean="0"/>
              <a:t>buna</a:t>
            </a:r>
            <a:r>
              <a:rPr lang="en-US" sz="2300" dirty="0" smtClean="0"/>
              <a:t> </a:t>
            </a:r>
            <a:r>
              <a:rPr lang="en-US" sz="2300" dirty="0" err="1" smtClean="0"/>
              <a:t>configuratie</a:t>
            </a:r>
            <a:r>
              <a:rPr lang="en-US" sz="2300" dirty="0" smtClean="0"/>
              <a:t> a </a:t>
            </a:r>
            <a:r>
              <a:rPr lang="en-US" sz="2300" dirty="0" err="1" smtClean="0"/>
              <a:t>parametrilor</a:t>
            </a:r>
            <a:r>
              <a:rPr lang="en-US" sz="2300" dirty="0" smtClean="0"/>
              <a:t> </a:t>
            </a:r>
            <a:r>
              <a:rPr lang="en-US" sz="2300" dirty="0" err="1" smtClean="0"/>
              <a:t>pentru</a:t>
            </a:r>
            <a:r>
              <a:rPr lang="en-US" sz="2300" dirty="0" smtClean="0"/>
              <a:t> </a:t>
            </a:r>
            <a:r>
              <a:rPr lang="en-US" sz="2300" dirty="0" err="1" smtClean="0"/>
              <a:t>algoritmul</a:t>
            </a:r>
            <a:r>
              <a:rPr lang="en-US" sz="2300" dirty="0" smtClean="0"/>
              <a:t> CSCGM, </a:t>
            </a:r>
            <a:r>
              <a:rPr lang="en-US" sz="2300" dirty="0" err="1" smtClean="0"/>
              <a:t>folosind</a:t>
            </a:r>
            <a:r>
              <a:rPr lang="en-US" sz="2300" dirty="0" smtClean="0"/>
              <a:t> </a:t>
            </a:r>
            <a:r>
              <a:rPr lang="en-US" sz="2300" dirty="0" err="1" smtClean="0"/>
              <a:t>metrica</a:t>
            </a:r>
            <a:r>
              <a:rPr lang="en-US" sz="2300" dirty="0" smtClean="0"/>
              <a:t> </a:t>
            </a:r>
            <a:r>
              <a:rPr lang="en-US" sz="2300" i="1" dirty="0" smtClean="0"/>
              <a:t>fitness graph</a:t>
            </a:r>
            <a:r>
              <a:rPr lang="en-US" sz="2300" dirty="0" smtClean="0"/>
              <a:t>.</a:t>
            </a: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95558"/>
            <a:ext cx="5029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Concluzii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dezvoltari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ulterioare</a:t>
            </a:r>
            <a:r>
              <a:rPr lang="ro-RO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100" dirty="0" smtClean="0">
                <a:latin typeface="Arial" pitchFamily="34" charset="0"/>
                <a:cs typeface="Arial" pitchFamily="34" charset="0"/>
              </a:rPr>
            </a:b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3999" cy="5000660"/>
          </a:xfrm>
        </p:spPr>
        <p:txBody>
          <a:bodyPr/>
          <a:lstStyle/>
          <a:p>
            <a:r>
              <a:rPr lang="en-US" sz="2300" dirty="0" smtClean="0"/>
              <a:t>S-a </a:t>
            </a:r>
            <a:r>
              <a:rPr lang="en-US" sz="2300" dirty="0" err="1" smtClean="0"/>
              <a:t>dezvoltat</a:t>
            </a:r>
            <a:r>
              <a:rPr lang="en-US" sz="2300" dirty="0" smtClean="0"/>
              <a:t> o </a:t>
            </a:r>
            <a:r>
              <a:rPr lang="ro-RO" sz="2400" dirty="0" smtClean="0"/>
              <a:t>tehnic</a:t>
            </a:r>
            <a:r>
              <a:rPr lang="en-US" sz="2400" dirty="0" smtClean="0"/>
              <a:t>a</a:t>
            </a:r>
            <a:r>
              <a:rPr lang="ro-RO" sz="2400" dirty="0" smtClean="0"/>
              <a:t> hibrid</a:t>
            </a:r>
            <a:r>
              <a:rPr lang="en-US" sz="2400" dirty="0" smtClean="0"/>
              <a:t>a</a:t>
            </a:r>
            <a:r>
              <a:rPr lang="ro-RO" sz="2400" dirty="0" smtClean="0"/>
              <a:t> </a:t>
            </a:r>
            <a:r>
              <a:rPr lang="ro-RO" sz="2400" dirty="0"/>
              <a:t>inspirate din comportamentul de reproducere al cucilor pentru generarea de recomandări de meniuri alimentare </a:t>
            </a:r>
            <a:r>
              <a:rPr lang="ro-RO" sz="2400" dirty="0" smtClean="0"/>
              <a:t>personalizate</a:t>
            </a:r>
            <a:endParaRPr lang="en-US" sz="24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dezvoltat</a:t>
            </a:r>
            <a:r>
              <a:rPr lang="en-US" sz="1800" dirty="0" smtClean="0"/>
              <a:t> un </a:t>
            </a:r>
            <a:r>
              <a:rPr lang="en-US" sz="1800" dirty="0" err="1" smtClean="0"/>
              <a:t>prototip</a:t>
            </a:r>
            <a:r>
              <a:rPr lang="en-US" sz="1800" dirty="0" smtClean="0"/>
              <a:t> experimental</a:t>
            </a:r>
          </a:p>
          <a:p>
            <a:pPr lvl="1"/>
            <a:r>
              <a:rPr lang="en-US" sz="1800" dirty="0" smtClean="0"/>
              <a:t>Au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efectuate</a:t>
            </a:r>
            <a:r>
              <a:rPr lang="en-US" sz="1800" dirty="0" smtClean="0"/>
              <a:t> </a:t>
            </a:r>
            <a:r>
              <a:rPr lang="en-US" sz="1800" dirty="0" err="1" smtClean="0"/>
              <a:t>experimente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diverse </a:t>
            </a:r>
            <a:r>
              <a:rPr lang="en-US" sz="1800" dirty="0" err="1" smtClean="0"/>
              <a:t>tipologii</a:t>
            </a:r>
            <a:r>
              <a:rPr lang="en-US" sz="1800" dirty="0" smtClean="0"/>
              <a:t> de </a:t>
            </a:r>
            <a:r>
              <a:rPr lang="en-US" sz="1800" dirty="0" err="1" smtClean="0"/>
              <a:t>utilizatori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400" dirty="0" err="1" smtClean="0"/>
              <a:t>Contributii</a:t>
            </a:r>
            <a:endParaRPr lang="en-US" sz="24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 err="1" smtClean="0"/>
              <a:t>colaborare</a:t>
            </a:r>
            <a:r>
              <a:rPr lang="en-US" sz="2000" dirty="0" smtClean="0"/>
              <a:t> cu </a:t>
            </a:r>
            <a:r>
              <a:rPr lang="en-US" sz="2000" dirty="0" err="1" smtClean="0"/>
              <a:t>colectivul</a:t>
            </a:r>
            <a:r>
              <a:rPr lang="en-US" sz="2000" dirty="0" smtClean="0"/>
              <a:t> </a:t>
            </a:r>
            <a:r>
              <a:rPr lang="en-US" sz="2000" dirty="0" err="1" smtClean="0"/>
              <a:t>Laboratorului</a:t>
            </a:r>
            <a:r>
              <a:rPr lang="en-US" sz="2000" dirty="0" smtClean="0"/>
              <a:t> de </a:t>
            </a:r>
            <a:r>
              <a:rPr lang="en-US" sz="2000" dirty="0" err="1" smtClean="0"/>
              <a:t>Cercetare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Sisteme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Distribuite</a:t>
            </a:r>
            <a:r>
              <a:rPr lang="en-US" sz="2000" dirty="0" smtClean="0"/>
              <a:t>, am </a:t>
            </a:r>
            <a:r>
              <a:rPr lang="en-US" sz="2000" dirty="0" err="1" smtClean="0"/>
              <a:t>contribuit</a:t>
            </a:r>
            <a:r>
              <a:rPr lang="en-US" sz="2000" dirty="0" smtClean="0"/>
              <a:t> la </a:t>
            </a:r>
            <a:r>
              <a:rPr lang="en-US" sz="2000" dirty="0" err="1" smtClean="0"/>
              <a:t>elaborarea</a:t>
            </a:r>
            <a:r>
              <a:rPr lang="en-US" sz="2000" dirty="0" smtClean="0"/>
              <a:t> </a:t>
            </a:r>
            <a:r>
              <a:rPr lang="en-US" sz="2000" dirty="0" err="1" smtClean="0"/>
              <a:t>articolului</a:t>
            </a:r>
            <a:r>
              <a:rPr lang="en-US" sz="2000" dirty="0" smtClean="0"/>
              <a:t> „</a:t>
            </a:r>
            <a:r>
              <a:rPr lang="en-US" sz="2000" b="1" dirty="0" smtClean="0"/>
              <a:t>Hybrid Invasive Weed Optimization Method for Generating Healthy Meals</a:t>
            </a:r>
            <a:r>
              <a:rPr lang="en-US" sz="2000" dirty="0" smtClean="0"/>
              <a:t>” care a </a:t>
            </a:r>
            <a:r>
              <a:rPr lang="en-US" sz="2000" dirty="0" err="1" smtClean="0"/>
              <a:t>fost</a:t>
            </a:r>
            <a:r>
              <a:rPr lang="en-US" sz="2000" dirty="0" smtClean="0"/>
              <a:t> </a:t>
            </a:r>
            <a:r>
              <a:rPr lang="en-US" sz="2000" dirty="0" err="1" smtClean="0"/>
              <a:t>acceptat</a:t>
            </a:r>
            <a:r>
              <a:rPr lang="en-US" sz="2000" dirty="0" smtClean="0"/>
              <a:t> la </a:t>
            </a:r>
            <a:r>
              <a:rPr lang="en-US" sz="2000" dirty="0" err="1" smtClean="0"/>
              <a:t>conferinţa</a:t>
            </a:r>
            <a:r>
              <a:rPr lang="en-US" sz="2000" dirty="0" smtClean="0"/>
              <a:t> the 6th IEEE International Workshop on Soft Computing Applications, </a:t>
            </a:r>
            <a:r>
              <a:rPr lang="en-US" sz="2000" dirty="0" err="1" smtClean="0"/>
              <a:t>Timișoara</a:t>
            </a:r>
            <a:r>
              <a:rPr lang="en-US" sz="2000" dirty="0" smtClean="0"/>
              <a:t>, Romania </a:t>
            </a:r>
            <a:r>
              <a:rPr lang="en-US" sz="2000" dirty="0" err="1" smtClean="0"/>
              <a:t>și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publicat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Springer, ISI proceedings.</a:t>
            </a:r>
          </a:p>
          <a:p>
            <a:pPr lvl="1"/>
            <a:endParaRPr lang="en-US" sz="2000" b="1" dirty="0" smtClean="0"/>
          </a:p>
          <a:p>
            <a:pPr lvl="1">
              <a:buNone/>
            </a:pPr>
            <a:endParaRPr lang="en-US" sz="1900" b="1" dirty="0" smtClean="0"/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>Introducere – context si motivatie</a:t>
            </a:r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929222"/>
          </a:xfrm>
        </p:spPr>
        <p:txBody>
          <a:bodyPr/>
          <a:lstStyle/>
          <a:p>
            <a:pPr eaLnBrk="1" hangingPunct="1"/>
            <a:r>
              <a:rPr lang="en-US" sz="2300" dirty="0" smtClean="0">
                <a:latin typeface="Arial" pitchFamily="34" charset="0"/>
                <a:cs typeface="Arial" pitchFamily="34" charset="0"/>
              </a:rPr>
              <a:t>Context</a:t>
            </a:r>
          </a:p>
          <a:p>
            <a:pPr lvl="1" eaLnBrk="1" hangingPunct="1"/>
            <a:r>
              <a:rPr lang="en-US" sz="1900" dirty="0" smtClean="0">
                <a:latin typeface="Arial" pitchFamily="34" charset="0"/>
                <a:cs typeface="Arial" pitchFamily="34" charset="0"/>
              </a:rPr>
              <a:t>In Romania,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afectiunile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cardiovasculare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reprezinta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principala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cauza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deces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ceea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duce la o rata a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mortalitatii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de 26,5% [WHO 2013]</a:t>
            </a:r>
          </a:p>
          <a:p>
            <a:pPr lvl="1" eaLnBrk="1" hangingPunct="1"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300" dirty="0" err="1" smtClean="0"/>
              <a:t>Motivatie</a:t>
            </a:r>
            <a:r>
              <a:rPr lang="en-US" sz="2300" dirty="0" smtClean="0"/>
              <a:t>:</a:t>
            </a:r>
          </a:p>
          <a:p>
            <a:pPr lvl="1" eaLnBrk="1" hangingPunct="1"/>
            <a:r>
              <a:rPr lang="ro-RO" sz="1900" dirty="0" smtClean="0"/>
              <a:t>Evitarea agravarii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afectiunilor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medicale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intermediul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alimentatii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sanatoase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;</a:t>
            </a:r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sz="1900" dirty="0" smtClean="0">
                <a:latin typeface="Arial" pitchFamily="34" charset="0"/>
                <a:cs typeface="Arial" pitchFamily="34" charset="0"/>
              </a:rPr>
              <a:t>Selectarea dinamica a unui meniu alimentar adecvat bazat </a:t>
            </a:r>
            <a:r>
              <a:rPr lang="en-US" sz="1900" dirty="0" err="1" smtClean="0"/>
              <a:t>pe</a:t>
            </a:r>
            <a:r>
              <a:rPr lang="en-US" sz="1900" dirty="0" smtClean="0"/>
              <a:t> </a:t>
            </a:r>
            <a:r>
              <a:rPr lang="en-US" sz="1900" dirty="0" err="1" smtClean="0"/>
              <a:t>profilul</a:t>
            </a:r>
            <a:r>
              <a:rPr lang="en-US" sz="1900" dirty="0" smtClean="0"/>
              <a:t> personal al </a:t>
            </a:r>
            <a:r>
              <a:rPr lang="en-US" sz="1900" dirty="0" err="1" smtClean="0"/>
              <a:t>utilizatorului</a:t>
            </a:r>
            <a:r>
              <a:rPr lang="en-US" sz="1900" dirty="0" smtClean="0"/>
              <a:t>.</a:t>
            </a:r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>Obiective si contributie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000660"/>
          </a:xfrm>
        </p:spPr>
        <p:txBody>
          <a:bodyPr/>
          <a:lstStyle/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ezvolta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rea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unei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tehnic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hibride 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inspirat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comportamentul de reproducere al cucilor 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pentru generarea de recomand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ri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 de meniuri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alimentare personalizate</a:t>
            </a:r>
            <a:r>
              <a:rPr lang="ro-RO" sz="23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sz="23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o-RO" sz="1900" dirty="0" smtClean="0"/>
              <a:t>Dezvoltarea </a:t>
            </a:r>
            <a:r>
              <a:rPr lang="en-US" sz="1900" dirty="0" smtClean="0"/>
              <a:t>un</a:t>
            </a:r>
            <a:r>
              <a:rPr lang="ro-RO" sz="1900" dirty="0" smtClean="0"/>
              <a:t>ei ontologii</a:t>
            </a:r>
            <a:r>
              <a:rPr lang="en-US" sz="1900" dirty="0" smtClean="0"/>
              <a:t> de </a:t>
            </a:r>
            <a:r>
              <a:rPr lang="ro-RO" sz="2000" noProof="1" smtClean="0"/>
              <a:t>domeniu care</a:t>
            </a:r>
            <a:r>
              <a:rPr lang="en-US" sz="2000" noProof="1" smtClean="0"/>
              <a:t> sa </a:t>
            </a:r>
            <a:r>
              <a:rPr lang="ro-RO" sz="2000" noProof="1" smtClean="0"/>
              <a:t> con</a:t>
            </a:r>
            <a:r>
              <a:rPr lang="en-US" sz="2000" noProof="1" smtClean="0"/>
              <a:t>t</a:t>
            </a:r>
            <a:r>
              <a:rPr lang="ro-RO" sz="2000" noProof="1" smtClean="0"/>
              <a:t>in</a:t>
            </a:r>
            <a:r>
              <a:rPr lang="en-US" sz="2000" noProof="1" smtClean="0"/>
              <a:t>a</a:t>
            </a:r>
            <a:r>
              <a:rPr lang="ro-RO" sz="2000" noProof="1" smtClean="0"/>
              <a:t> informa</a:t>
            </a:r>
            <a:r>
              <a:rPr lang="en-US" sz="2000" noProof="1" smtClean="0"/>
              <a:t>t</a:t>
            </a:r>
            <a:r>
              <a:rPr lang="ro-RO" sz="2000" noProof="1" smtClean="0"/>
              <a:t>ii despre feluri de m</a:t>
            </a:r>
            <a:r>
              <a:rPr lang="en-US" sz="2000" noProof="1" smtClean="0"/>
              <a:t>a</a:t>
            </a:r>
            <a:r>
              <a:rPr lang="ro-RO" sz="2000" noProof="1" smtClean="0"/>
              <a:t>ncare, ingrediente, valori nutri</a:t>
            </a:r>
            <a:r>
              <a:rPr lang="en-US" sz="2000" noProof="1" smtClean="0"/>
              <a:t>t</a:t>
            </a:r>
            <a:r>
              <a:rPr lang="ro-RO" sz="2000" noProof="1" smtClean="0"/>
              <a:t>ionale </a:t>
            </a:r>
            <a:r>
              <a:rPr lang="en-US" sz="2000" noProof="1" smtClean="0"/>
              <a:t>s</a:t>
            </a:r>
            <a:r>
              <a:rPr lang="ro-RO" sz="2000" noProof="1" smtClean="0"/>
              <a:t>i restric</a:t>
            </a:r>
            <a:r>
              <a:rPr lang="en-US" sz="2000" noProof="1" smtClean="0"/>
              <a:t>t</a:t>
            </a:r>
            <a:r>
              <a:rPr lang="ro-RO" sz="2000" noProof="1" smtClean="0"/>
              <a:t>ii medicale specifice diferitelor boli</a:t>
            </a:r>
            <a:r>
              <a:rPr lang="en-US" sz="2000" noProof="1" smtClean="0"/>
              <a:t>;</a:t>
            </a:r>
            <a:endParaRPr lang="en-US" sz="1900" dirty="0" smtClean="0"/>
          </a:p>
          <a:p>
            <a:pPr lvl="1"/>
            <a:r>
              <a:rPr lang="ro-RO" sz="1900" dirty="0" smtClean="0"/>
              <a:t>Dezvoltarea unui model hibrid inspirat din comportamentul cucilor</a:t>
            </a:r>
            <a:r>
              <a:rPr lang="en-US" sz="1900" dirty="0" smtClean="0"/>
              <a:t>;</a:t>
            </a:r>
          </a:p>
          <a:p>
            <a:pPr lvl="1"/>
            <a:r>
              <a:rPr lang="ro-RO" sz="1900" dirty="0" smtClean="0"/>
              <a:t>Dezvoltarea unui algoritm hibrid inpirat din comportamentul cucilor</a:t>
            </a:r>
            <a:r>
              <a:rPr lang="en-US" sz="1900" dirty="0" smtClean="0"/>
              <a:t>;</a:t>
            </a:r>
          </a:p>
          <a:p>
            <a:pPr lvl="1"/>
            <a:r>
              <a:rPr lang="ro-RO" sz="1900" dirty="0" smtClean="0"/>
              <a:t>Realizarea unui prototip experimental</a:t>
            </a:r>
            <a:r>
              <a:rPr lang="en-US" sz="1900" dirty="0" smtClean="0"/>
              <a:t>;</a:t>
            </a:r>
          </a:p>
          <a:p>
            <a:pPr lvl="1"/>
            <a:r>
              <a:rPr lang="ro-RO" sz="1900" dirty="0" smtClean="0"/>
              <a:t>Testarea </a:t>
            </a:r>
            <a:r>
              <a:rPr lang="en-US" sz="1900" dirty="0" smtClean="0"/>
              <a:t>s</a:t>
            </a:r>
            <a:r>
              <a:rPr lang="ro-RO" sz="1900" dirty="0" smtClean="0"/>
              <a:t>i evaluarea algoritmului clasic precum </a:t>
            </a:r>
            <a:r>
              <a:rPr lang="en-US" sz="1900" dirty="0" smtClean="0"/>
              <a:t>s</a:t>
            </a:r>
            <a:r>
              <a:rPr lang="ro-RO" sz="1900" dirty="0" smtClean="0"/>
              <a:t>i a versiunilor hibride</a:t>
            </a:r>
            <a:r>
              <a:rPr lang="en-US" sz="1900" dirty="0" smtClean="0"/>
              <a:t>;</a:t>
            </a:r>
            <a:endParaRPr lang="ro-RO" sz="1900" dirty="0" smtClean="0"/>
          </a:p>
          <a:p>
            <a:pPr lvl="1"/>
            <a:r>
              <a:rPr lang="ro-RO" sz="1900" dirty="0"/>
              <a:t>A</a:t>
            </a:r>
            <a:r>
              <a:rPr lang="ro-RO" sz="1900" dirty="0" smtClean="0"/>
              <a:t>nalizarea rezultatelor exper</a:t>
            </a:r>
            <a:r>
              <a:rPr lang="en-US" sz="1900" dirty="0" err="1" smtClean="0"/>
              <a:t>i</a:t>
            </a:r>
            <a:r>
              <a:rPr lang="ro-RO" sz="1900" dirty="0" smtClean="0"/>
              <a:t>m</a:t>
            </a:r>
            <a:r>
              <a:rPr lang="en-US" sz="1900" dirty="0" smtClean="0"/>
              <a:t>e</a:t>
            </a:r>
            <a:r>
              <a:rPr lang="ro-RO" sz="1900" dirty="0" smtClean="0"/>
              <a:t>ntale ob</a:t>
            </a:r>
            <a:r>
              <a:rPr lang="en-US" sz="1900" dirty="0" smtClean="0"/>
              <a:t>t</a:t>
            </a:r>
            <a:r>
              <a:rPr lang="ro-RO" sz="1900" dirty="0" smtClean="0"/>
              <a:t>inute</a:t>
            </a:r>
            <a:r>
              <a:rPr lang="en-US" sz="1900" dirty="0" smtClean="0"/>
              <a:t>.</a:t>
            </a:r>
            <a:r>
              <a:rPr lang="ro-RO" sz="1900" dirty="0" smtClean="0"/>
              <a:t> </a:t>
            </a:r>
            <a:endParaRPr lang="en-US" sz="1900" dirty="0" smtClean="0"/>
          </a:p>
          <a:p>
            <a:pPr lvl="1"/>
            <a:endParaRPr lang="ro-RO" sz="1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o-RO" sz="21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100" dirty="0" smtClean="0">
                <a:latin typeface="Arial" pitchFamily="34" charset="0"/>
                <a:cs typeface="Arial" pitchFamily="34" charset="0"/>
              </a:rPr>
              <a:t>Stadiul actual al cercetarii</a:t>
            </a:r>
            <a:endParaRPr lang="en-US" sz="3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ro-RO" sz="21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95077"/>
              </p:ext>
            </p:extLst>
          </p:nvPr>
        </p:nvGraphicFramePr>
        <p:xfrm>
          <a:off x="285720" y="1643050"/>
          <a:ext cx="8643998" cy="4460001"/>
        </p:xfrm>
        <a:graphic>
          <a:graphicData uri="http://schemas.openxmlformats.org/drawingml/2006/table">
            <a:tbl>
              <a:tblPr/>
              <a:tblGrid>
                <a:gridCol w="2859668"/>
                <a:gridCol w="5784330"/>
              </a:tblGrid>
              <a:tr h="4286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Abordare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Caracteristici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3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Metoda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bazata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algoritmi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genetici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Gall 2005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530225" algn="l"/>
                        </a:tabLs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enereaza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meniuri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alimentare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cu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scopul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de a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preveni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afectiunile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cardiovasculare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Ia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 considerare profilul utilizatorului, precum si pref</a:t>
                      </a:r>
                      <a:r>
                        <a:rPr lang="en-US" sz="18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erintele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alimentare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ale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acestuia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1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Metoda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bazata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clustering </a:t>
                      </a:r>
                      <a:endParaRPr lang="ro-RO" sz="1800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Usthasopha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2010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enereaza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meniuri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alimentare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pentru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mese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principale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ale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zilei</a:t>
                      </a:r>
                      <a:r>
                        <a:rPr lang="en-US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Ia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 considerare profilul utilizatorului, precum si pref</a:t>
                      </a:r>
                      <a:r>
                        <a:rPr lang="en-US" sz="1800" baseline="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erintele</a:t>
                      </a:r>
                      <a:r>
                        <a:rPr lang="ro-RO" sz="18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alimentare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ale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acestuia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8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Metodata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bazata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rough sets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theory</a:t>
                      </a:r>
                    </a:p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Kashima </a:t>
                      </a:r>
                      <a:r>
                        <a:rPr lang="ro-RO" sz="1800" noProof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2011]</a:t>
                      </a:r>
                      <a:endParaRPr lang="ro-RO" sz="1800" noProof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enereaza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meniuri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alimentare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personalizate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176213" marR="0" lvl="0" indent="-176213" algn="just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/>
                        <a:buChar char=""/>
                        <a:tabLst>
                          <a:tab pos="160020" algn="l"/>
                        </a:tabLst>
                      </a:pP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Ia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considerare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preferintele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ro-RO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utilizatorului introduse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prin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intermediul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unor</a:t>
                      </a:r>
                      <a:r>
                        <a:rPr lang="en-US" sz="1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chestionare</a:t>
                      </a:r>
                      <a:r>
                        <a:rPr lang="en-US" sz="18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8746" marR="38746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400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 </a:t>
            </a:r>
            <a:r>
              <a:rPr lang="ro-RO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sz="3400" dirty="0" smtClean="0">
                <a:latin typeface="Arial" pitchFamily="34" charset="0"/>
                <a:cs typeface="Arial" pitchFamily="34" charset="0"/>
              </a:rPr>
            </a:br>
            <a:endParaRPr lang="en-US" sz="3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4595826"/>
          </a:xfrm>
        </p:spPr>
        <p:txBody>
          <a:bodyPr/>
          <a:lstStyle/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Combina principii din:</a:t>
            </a:r>
          </a:p>
          <a:p>
            <a:pPr lvl="1">
              <a:buFont typeface="Wingdings" pitchFamily="2" charset="2"/>
              <a:buChar char="§"/>
            </a:pPr>
            <a:r>
              <a:rPr lang="en-US" sz="1900" dirty="0"/>
              <a:t>C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omportamentul de reproducere al cucilor</a:t>
            </a:r>
          </a:p>
          <a:p>
            <a:pPr lvl="1">
              <a:buFont typeface="Wingdings" pitchFamily="2" charset="2"/>
              <a:buChar char="§"/>
            </a:pPr>
            <a:r>
              <a:rPr lang="en-US" sz="1900" dirty="0" err="1" smtClean="0"/>
              <a:t>Algoritmi</a:t>
            </a:r>
            <a:r>
              <a:rPr lang="en-US" sz="1900" dirty="0" smtClean="0"/>
              <a:t> </a:t>
            </a:r>
            <a:r>
              <a:rPr lang="en-US" sz="1900" dirty="0" err="1" smtClean="0"/>
              <a:t>genetici</a:t>
            </a:r>
            <a:r>
              <a:rPr lang="ro-RO" sz="1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ro-RO" sz="1900" dirty="0" smtClean="0">
                <a:latin typeface="Arial" pitchFamily="34" charset="0"/>
                <a:cs typeface="Arial" pitchFamily="34" charset="0"/>
              </a:rPr>
              <a:t>Tabu Search si Reinforcement Learning</a:t>
            </a:r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inspirata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comportamentul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reproducere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cucilor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(I)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4572000"/>
          </a:xfrm>
        </p:spPr>
        <p:txBody>
          <a:bodyPr/>
          <a:lstStyle/>
          <a:p>
            <a:r>
              <a:rPr lang="ro-RO" sz="2300" dirty="0" smtClean="0"/>
              <a:t>Motivatie</a:t>
            </a:r>
          </a:p>
          <a:p>
            <a:pPr lvl="1"/>
            <a:r>
              <a:rPr lang="ro-RO" sz="1900" dirty="0" smtClean="0"/>
              <a:t>strategie de selectie care sa reduca spatiul de cautare explorat.</a:t>
            </a:r>
            <a:endParaRPr lang="en-US" sz="1900" dirty="0" smtClean="0"/>
          </a:p>
          <a:p>
            <a:pPr lvl="1"/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300" dirty="0" smtClean="0">
                <a:latin typeface="Arial" pitchFamily="34" charset="0"/>
                <a:cs typeface="Arial" pitchFamily="34" charset="0"/>
              </a:rPr>
              <a:t>Inspiratie biologica</a:t>
            </a:r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endParaRPr lang="en-US" sz="2300" dirty="0"/>
          </a:p>
          <a:p>
            <a:endParaRPr lang="ro-RO" sz="18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/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8" y="3512349"/>
            <a:ext cx="9137334" cy="220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 eaLnBrk="1" hangingPunct="1"/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inspirata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comportamentul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reproducere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cucilor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(II)</a:t>
            </a:r>
            <a:r>
              <a:rPr lang="ro-RO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/>
            </a:r>
            <a:br>
              <a:rPr lang="ro-RO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ro-RO" sz="2100" dirty="0" smtClean="0"/>
          </a:p>
          <a:p>
            <a:endParaRPr lang="ro-RO" sz="2100" dirty="0" smtClean="0"/>
          </a:p>
          <a:p>
            <a:endParaRPr lang="ro-RO" sz="2100" dirty="0" smtClean="0"/>
          </a:p>
          <a:p>
            <a:pPr>
              <a:buNone/>
            </a:pPr>
            <a:endParaRPr lang="ro-RO" sz="1800" dirty="0" smtClean="0"/>
          </a:p>
          <a:p>
            <a:pPr lvl="1">
              <a:buNone/>
            </a:pPr>
            <a:endParaRPr lang="vi-VN" sz="2100" dirty="0" smtClean="0"/>
          </a:p>
          <a:p>
            <a:pPr lvl="1" eaLnBrk="1" hangingPunct="1"/>
            <a:endParaRPr lang="en-US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3FF15-7694-4C79-A17C-C5F32E1F81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18198"/>
              </p:ext>
            </p:extLst>
          </p:nvPr>
        </p:nvGraphicFramePr>
        <p:xfrm>
          <a:off x="214282" y="2214554"/>
          <a:ext cx="8715436" cy="321471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714776"/>
                <a:gridCol w="5000660"/>
              </a:tblGrid>
              <a:tr h="63404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 smtClean="0">
                          <a:latin typeface="Arial" pitchFamily="34" charset="0"/>
                          <a:cs typeface="Arial" pitchFamily="34" charset="0"/>
                        </a:rPr>
                        <a:t>Conceptele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 din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domeniul</a:t>
                      </a:r>
                      <a:r>
                        <a:rPr lang="ro-RO" sz="18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o-RO" sz="1800" b="1" dirty="0">
                          <a:latin typeface="Arial" pitchFamily="34" charset="0"/>
                          <a:cs typeface="Arial" pitchFamily="34" charset="0"/>
                        </a:rPr>
                        <a:t>reproducerii cucilor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b="1" dirty="0">
                          <a:latin typeface="Arial" pitchFamily="34" charset="0"/>
                          <a:cs typeface="Arial" pitchFamily="34" charset="0"/>
                        </a:rPr>
                        <a:t>Conceptele 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din </a:t>
                      </a: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domeniul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generarii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meniuri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alimentare</a:t>
                      </a:r>
                      <a:r>
                        <a:rPr lang="en-US" sz="18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personalizate</a:t>
                      </a:r>
                      <a:endParaRPr lang="en-US" sz="1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Ou de cuc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Soluție compusă din oferte alimentare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Ou din </a:t>
                      </a:r>
                      <a:r>
                        <a:rPr lang="ro-RO" sz="1800" dirty="0" smtClean="0">
                          <a:latin typeface="Arial" pitchFamily="34" charset="0"/>
                          <a:cs typeface="Arial" pitchFamily="34" charset="0"/>
                        </a:rPr>
                        <a:t>cuib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ul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gazda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Soluție compusă din oferte alimentare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Evaluarea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calitatii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o-RO" sz="1800" dirty="0" smtClean="0">
                          <a:latin typeface="Arial" pitchFamily="34" charset="0"/>
                          <a:cs typeface="Arial" pitchFamily="34" charset="0"/>
                        </a:rPr>
                        <a:t>oului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ro-RO" sz="1800" dirty="0" smtClean="0">
                          <a:latin typeface="Arial" pitchFamily="34" charset="0"/>
                          <a:cs typeface="Arial" pitchFamily="34" charset="0"/>
                        </a:rPr>
                        <a:t>uncția </a:t>
                      </a: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de fitness multi-criteriale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404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latin typeface="Arial" pitchFamily="34" charset="0"/>
                          <a:cs typeface="Arial" pitchFamily="34" charset="0"/>
                        </a:rPr>
                        <a:t>Depunerea unui ou în cuib</a:t>
                      </a:r>
                      <a:endParaRPr lang="en-US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Înlocuirea soluției cuibului cu cea a cucului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66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Construirea unui nou cuib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Arial" pitchFamily="34" charset="0"/>
                          <a:cs typeface="Arial" pitchFamily="34" charset="0"/>
                        </a:rPr>
                        <a:t>Generarea aleatoare o unei noi soluții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66660"/>
            <a:ext cx="9144000" cy="1219200"/>
          </a:xfrm>
        </p:spPr>
        <p:txBody>
          <a:bodyPr/>
          <a:lstStyle/>
          <a:p>
            <a:pPr algn="ctr"/>
            <a:r>
              <a:rPr lang="ro-RO" sz="3100" dirty="0" smtClean="0">
                <a:latin typeface="Arial" pitchFamily="34" charset="0"/>
                <a:cs typeface="Arial" pitchFamily="34" charset="0"/>
              </a:rPr>
              <a:t>Modelul Hibrid Inspirat din Comportamentul Cucilor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Componenta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inspirata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comportamentul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reproducere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cucilor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(III)</a:t>
            </a:r>
            <a:endParaRPr lang="ro-RO" sz="2600" dirty="0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45D18A-00F3-448E-B279-505B59EC39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3429024"/>
          </a:xfrm>
        </p:spPr>
        <p:txBody>
          <a:bodyPr/>
          <a:lstStyle/>
          <a:p>
            <a:r>
              <a:rPr lang="ro-RO" smtClean="0"/>
              <a:t>Funcția de fitness</a:t>
            </a:r>
          </a:p>
          <a:p>
            <a:endParaRPr lang="ro-RO" smtClean="0"/>
          </a:p>
          <a:p>
            <a:pPr lvl="1"/>
            <a:endParaRPr lang="ro-RO" smtClean="0"/>
          </a:p>
          <a:p>
            <a:pPr lvl="1"/>
            <a:endParaRPr lang="ro-RO" smtClean="0"/>
          </a:p>
          <a:p>
            <a:pPr lvl="1"/>
            <a:endParaRPr lang="ro-RO" i="1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20875" y="2055813"/>
          <a:ext cx="552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6" name="Equation" r:id="rId4" imgW="5524200" imgH="304560" progId="Equation.3">
                  <p:embed/>
                </p:oleObj>
              </mc:Choice>
              <mc:Fallback>
                <p:oleObj name="Equation" r:id="rId4" imgW="5524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055813"/>
                        <a:ext cx="5524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42910" y="3000372"/>
          <a:ext cx="81661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7" name="Equation" r:id="rId6" imgW="8165880" imgH="2006280" progId="Equation.3">
                  <p:embed/>
                </p:oleObj>
              </mc:Choice>
              <mc:Fallback>
                <p:oleObj name="Equation" r:id="rId6" imgW="8165880" imgH="2006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000372"/>
                        <a:ext cx="8166100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38188" y="5572125"/>
          <a:ext cx="548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8" name="Equation" r:id="rId8" imgW="5486400" imgH="609480" progId="Equation.3">
                  <p:embed/>
                </p:oleObj>
              </mc:Choice>
              <mc:Fallback>
                <p:oleObj name="Equation" r:id="rId8" imgW="5486400" imgH="609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5572125"/>
                        <a:ext cx="548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0" y="5000636"/>
            <a:ext cx="91440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lang="ro-RO" sz="2400" smtClean="0">
                <a:latin typeface="Arial" pitchFamily="34" charset="0"/>
                <a:cs typeface="Arial" pitchFamily="34" charset="0"/>
              </a:rPr>
              <a:t>Constrângeri </a:t>
            </a:r>
            <a:endParaRPr kumimoji="0" lang="ro-RO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57554" y="2428868"/>
          <a:ext cx="5334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9" name="Equation" r:id="rId10" imgW="5333760" imgH="558720" progId="Equation.3">
                  <p:embed/>
                </p:oleObj>
              </mc:Choice>
              <mc:Fallback>
                <p:oleObj name="Equation" r:id="rId10" imgW="5333760" imgH="558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428868"/>
                        <a:ext cx="5334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48062</TotalTime>
  <Words>1035</Words>
  <Application>Microsoft Office PowerPoint</Application>
  <PresentationFormat>On-screen Show (4:3)</PresentationFormat>
  <Paragraphs>352</Paragraphs>
  <Slides>23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Helvetica</vt:lpstr>
      <vt:lpstr>Symbol</vt:lpstr>
      <vt:lpstr>Times New Roman</vt:lpstr>
      <vt:lpstr>Tw Cen MT</vt:lpstr>
      <vt:lpstr>Wingdings</vt:lpstr>
      <vt:lpstr>Median</vt:lpstr>
      <vt:lpstr>Equation</vt:lpstr>
      <vt:lpstr>  Bio-Inspired Hybrid Technique for Generating Food Menu Recommendations Using Cuckoo Search Optimization    </vt:lpstr>
      <vt:lpstr>Agenda</vt:lpstr>
      <vt:lpstr>Introducere – context si motivatie</vt:lpstr>
      <vt:lpstr>Obiective si contributie</vt:lpstr>
      <vt:lpstr>Stadiul actual al cercetarii</vt:lpstr>
      <vt:lpstr> Modelul Hibrid Inspirat din Comportamentul Cucilor  </vt:lpstr>
      <vt:lpstr> Modelul Hibrid Inspirat din Comportamentul Cucilor Componenta inspirata din comportamentul de reproducere al cucilor (I) </vt:lpstr>
      <vt:lpstr> Modelul Hibrid Inspirat din Comportamentul Cucilor Componenta inspirata din comportamentul de reproducere al cucilor (II)  </vt:lpstr>
      <vt:lpstr>Modelul Hibrid Inspirat din Comportamentul Cucilor Componenta inspirata din comportamentul de reproducere al cucilor (III)</vt:lpstr>
      <vt:lpstr> Modelul Hibrid Inspirat din Comportamentul Cucilor  Componenta hibrida bazata pe algoritmi genetici  </vt:lpstr>
      <vt:lpstr> Modelul Hibrid Inspirat din Comportamentul Cucilor Componenta hibrida bazata pe Tabu Search si Reinforcement Learning (I) </vt:lpstr>
      <vt:lpstr> Modelul Hibrid Inspirat din Comportamentul Cucilor  Componenta hibrida bazata pe Tabu Search si Reinforcement Learning (II)  </vt:lpstr>
      <vt:lpstr> Algoritmul Hibrid Inspirat din Comportamentul Cucilor (I) </vt:lpstr>
      <vt:lpstr> Algoritmul Hibrid Inspirat din Comportamentul Cucilor (II) </vt:lpstr>
      <vt:lpstr> Prototip experimental (I) </vt:lpstr>
      <vt:lpstr> Prototip experimental (II) </vt:lpstr>
      <vt:lpstr> Prototip experimental (III) </vt:lpstr>
      <vt:lpstr> Rezultate experimentale (I) </vt:lpstr>
      <vt:lpstr> Rezultate experimentale (II) </vt:lpstr>
      <vt:lpstr> Rezultate experimentale (III) </vt:lpstr>
      <vt:lpstr> Rezultate experimentale (IV) </vt:lpstr>
      <vt:lpstr> Rezultate experimentale (V) </vt:lpstr>
      <vt:lpstr> Concluzii si dezvoltari ulterioare </vt:lpstr>
    </vt:vector>
  </TitlesOfParts>
  <Company>utcn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Sorin</dc:creator>
  <cp:lastModifiedBy>tiberiu boros</cp:lastModifiedBy>
  <cp:revision>862</cp:revision>
  <dcterms:created xsi:type="dcterms:W3CDTF">2008-05-22T10:09:44Z</dcterms:created>
  <dcterms:modified xsi:type="dcterms:W3CDTF">2015-06-21T11:52:48Z</dcterms:modified>
</cp:coreProperties>
</file>