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323" r:id="rId3"/>
    <p:sldId id="324" r:id="rId4"/>
    <p:sldId id="348" r:id="rId5"/>
    <p:sldId id="325" r:id="rId6"/>
    <p:sldId id="326" r:id="rId7"/>
    <p:sldId id="327" r:id="rId8"/>
    <p:sldId id="353" r:id="rId9"/>
    <p:sldId id="354" r:id="rId10"/>
    <p:sldId id="350" r:id="rId11"/>
    <p:sldId id="329" r:id="rId12"/>
    <p:sldId id="347" r:id="rId13"/>
    <p:sldId id="355" r:id="rId14"/>
    <p:sldId id="343" r:id="rId15"/>
    <p:sldId id="334" r:id="rId16"/>
    <p:sldId id="335" r:id="rId17"/>
    <p:sldId id="336" r:id="rId18"/>
    <p:sldId id="344" r:id="rId19"/>
    <p:sldId id="345" r:id="rId20"/>
    <p:sldId id="338" r:id="rId21"/>
    <p:sldId id="339" r:id="rId22"/>
    <p:sldId id="341" r:id="rId23"/>
    <p:sldId id="34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718" autoAdjust="0"/>
  </p:normalViewPr>
  <p:slideViewPr>
    <p:cSldViewPr>
      <p:cViewPr>
        <p:scale>
          <a:sx n="66" d="100"/>
          <a:sy n="66" d="100"/>
        </p:scale>
        <p:origin x="1488"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5D7DE1-F9A7-4E78-B77F-BC802F064812}" type="datetimeFigureOut">
              <a:rPr lang="en-US"/>
              <a:pPr>
                <a:defRPr/>
              </a:pPr>
              <a:t>6/19/2015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2B3C1F1-0923-4298-A897-D7878587578C}" type="slidenum">
              <a:rPr lang="en-US"/>
              <a:pPr>
                <a:defRPr/>
              </a:pPr>
              <a:t>‹#›</a:t>
            </a:fld>
            <a:endParaRPr lang="en-US"/>
          </a:p>
        </p:txBody>
      </p:sp>
    </p:spTree>
    <p:extLst>
      <p:ext uri="{BB962C8B-B14F-4D97-AF65-F5344CB8AC3E}">
        <p14:creationId xmlns:p14="http://schemas.microsoft.com/office/powerpoint/2010/main" val="368374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D12470-2358-4CFB-B8E9-17F6D90286C5}" type="datetimeFigureOut">
              <a:rPr lang="en-US"/>
              <a:pPr>
                <a:defRPr/>
              </a:pPr>
              <a:t>6/19/2015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FE5070B-6621-4AE2-B46A-F7251E0C9A49}" type="slidenum">
              <a:rPr lang="en-US"/>
              <a:pPr>
                <a:defRPr/>
              </a:pPr>
              <a:t>‹#›</a:t>
            </a:fld>
            <a:endParaRPr lang="en-US"/>
          </a:p>
        </p:txBody>
      </p:sp>
    </p:spTree>
    <p:extLst>
      <p:ext uri="{BB962C8B-B14F-4D97-AF65-F5344CB8AC3E}">
        <p14:creationId xmlns:p14="http://schemas.microsoft.com/office/powerpoint/2010/main" val="3167129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12</a:t>
            </a:fld>
            <a:endParaRPr lang="en-US"/>
          </a:p>
        </p:txBody>
      </p:sp>
    </p:spTree>
    <p:extLst>
      <p:ext uri="{BB962C8B-B14F-4D97-AF65-F5344CB8AC3E}">
        <p14:creationId xmlns:p14="http://schemas.microsoft.com/office/powerpoint/2010/main" val="1453933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13</a:t>
            </a:fld>
            <a:endParaRPr lang="en-US"/>
          </a:p>
        </p:txBody>
      </p:sp>
    </p:spTree>
    <p:extLst>
      <p:ext uri="{BB962C8B-B14F-4D97-AF65-F5344CB8AC3E}">
        <p14:creationId xmlns:p14="http://schemas.microsoft.com/office/powerpoint/2010/main" val="1644952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14</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15</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16</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17</a:t>
            </a:fld>
            <a:endParaRPr lang="en-US"/>
          </a:p>
        </p:txBody>
      </p:sp>
    </p:spTree>
    <p:extLst>
      <p:ext uri="{BB962C8B-B14F-4D97-AF65-F5344CB8AC3E}">
        <p14:creationId xmlns:p14="http://schemas.microsoft.com/office/powerpoint/2010/main" val="281642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18</a:t>
            </a:fld>
            <a:endParaRPr lang="en-US"/>
          </a:p>
        </p:txBody>
      </p:sp>
    </p:spTree>
    <p:extLst>
      <p:ext uri="{BB962C8B-B14F-4D97-AF65-F5344CB8AC3E}">
        <p14:creationId xmlns:p14="http://schemas.microsoft.com/office/powerpoint/2010/main" val="231199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19</a:t>
            </a:fld>
            <a:endParaRPr lang="en-US"/>
          </a:p>
        </p:txBody>
      </p:sp>
    </p:spTree>
    <p:extLst>
      <p:ext uri="{BB962C8B-B14F-4D97-AF65-F5344CB8AC3E}">
        <p14:creationId xmlns:p14="http://schemas.microsoft.com/office/powerpoint/2010/main" val="167999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20</a:t>
            </a:fld>
            <a:endParaRPr lang="en-US"/>
          </a:p>
        </p:txBody>
      </p:sp>
    </p:spTree>
    <p:extLst>
      <p:ext uri="{BB962C8B-B14F-4D97-AF65-F5344CB8AC3E}">
        <p14:creationId xmlns:p14="http://schemas.microsoft.com/office/powerpoint/2010/main" val="74972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21</a:t>
            </a:fld>
            <a:endParaRPr lang="en-US"/>
          </a:p>
        </p:txBody>
      </p:sp>
    </p:spTree>
    <p:extLst>
      <p:ext uri="{BB962C8B-B14F-4D97-AF65-F5344CB8AC3E}">
        <p14:creationId xmlns:p14="http://schemas.microsoft.com/office/powerpoint/2010/main" val="68581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a:t>
            </a:fld>
            <a:endParaRPr lang="en-US"/>
          </a:p>
        </p:txBody>
      </p:sp>
    </p:spTree>
    <p:extLst>
      <p:ext uri="{BB962C8B-B14F-4D97-AF65-F5344CB8AC3E}">
        <p14:creationId xmlns:p14="http://schemas.microsoft.com/office/powerpoint/2010/main" val="190297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22</a:t>
            </a:fld>
            <a:endParaRPr lang="en-US"/>
          </a:p>
        </p:txBody>
      </p:sp>
    </p:spTree>
    <p:extLst>
      <p:ext uri="{BB962C8B-B14F-4D97-AF65-F5344CB8AC3E}">
        <p14:creationId xmlns:p14="http://schemas.microsoft.com/office/powerpoint/2010/main" val="706627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23</a:t>
            </a:fld>
            <a:endParaRPr lang="en-US"/>
          </a:p>
        </p:txBody>
      </p:sp>
    </p:spTree>
    <p:extLst>
      <p:ext uri="{BB962C8B-B14F-4D97-AF65-F5344CB8AC3E}">
        <p14:creationId xmlns:p14="http://schemas.microsoft.com/office/powerpoint/2010/main" val="63702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5</a:t>
            </a:fld>
            <a:endParaRPr lang="en-US"/>
          </a:p>
        </p:txBody>
      </p:sp>
    </p:spTree>
    <p:extLst>
      <p:ext uri="{BB962C8B-B14F-4D97-AF65-F5344CB8AC3E}">
        <p14:creationId xmlns:p14="http://schemas.microsoft.com/office/powerpoint/2010/main" val="136603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6</a:t>
            </a:fld>
            <a:endParaRPr lang="en-US"/>
          </a:p>
        </p:txBody>
      </p:sp>
    </p:spTree>
    <p:extLst>
      <p:ext uri="{BB962C8B-B14F-4D97-AF65-F5344CB8AC3E}">
        <p14:creationId xmlns:p14="http://schemas.microsoft.com/office/powerpoint/2010/main" val="156041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7</a:t>
            </a:fld>
            <a:endParaRPr lang="en-US"/>
          </a:p>
        </p:txBody>
      </p:sp>
    </p:spTree>
    <p:extLst>
      <p:ext uri="{BB962C8B-B14F-4D97-AF65-F5344CB8AC3E}">
        <p14:creationId xmlns:p14="http://schemas.microsoft.com/office/powerpoint/2010/main" val="24906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8</a:t>
            </a:fld>
            <a:endParaRPr lang="en-US"/>
          </a:p>
        </p:txBody>
      </p:sp>
    </p:spTree>
    <p:extLst>
      <p:ext uri="{BB962C8B-B14F-4D97-AF65-F5344CB8AC3E}">
        <p14:creationId xmlns:p14="http://schemas.microsoft.com/office/powerpoint/2010/main" val="130271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9</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10</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11</a:t>
            </a:fld>
            <a:endParaRPr lang="en-US"/>
          </a:p>
        </p:txBody>
      </p:sp>
    </p:spTree>
    <p:extLst>
      <p:ext uri="{BB962C8B-B14F-4D97-AF65-F5344CB8AC3E}">
        <p14:creationId xmlns:p14="http://schemas.microsoft.com/office/powerpoint/2010/main" val="268708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3">
        <a:schemeClr val="bg1"/>
      </p:bgRef>
    </p:bg>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2743200" y="457200"/>
            <a:ext cx="6400800" cy="1066800"/>
          </a:xfrm>
          <a:prstGeom prst="rect">
            <a:avLst/>
          </a:prstGeom>
          <a:solidFill>
            <a:schemeClr val="bg1"/>
          </a:solidFill>
          <a:ln w="50800" cap="rnd" cmpd="dbl" algn="ctr">
            <a:noFill/>
            <a:miter lim="800000"/>
            <a:headEnd/>
            <a:tailEnd/>
          </a:ln>
        </p:spPr>
        <p:txBody>
          <a:bodyPr anchor="ctr"/>
          <a:lstStyle/>
          <a:p>
            <a:pPr algn="ctr" fontAlgn="auto">
              <a:spcBef>
                <a:spcPts val="0"/>
              </a:spcBef>
              <a:spcAft>
                <a:spcPts val="0"/>
              </a:spcAft>
              <a:defRPr/>
            </a:pPr>
            <a:endParaRPr lang="en-US">
              <a:solidFill>
                <a:schemeClr val="lt1"/>
              </a:solidFill>
              <a:latin typeface="Helvetica" pitchFamily="34" charset="0"/>
            </a:endParaRPr>
          </a:p>
        </p:txBody>
      </p:sp>
      <p:pic>
        <p:nvPicPr>
          <p:cNvPr id="6" name="Picture 2"/>
          <p:cNvPicPr>
            <a:picLocks noChangeAspect="1" noChangeArrowheads="1"/>
          </p:cNvPicPr>
          <p:nvPr userDrawn="1"/>
        </p:nvPicPr>
        <p:blipFill>
          <a:blip r:embed="rId2"/>
          <a:srcRect/>
          <a:stretch>
            <a:fillRect/>
          </a:stretch>
        </p:blipFill>
        <p:spPr bwMode="auto">
          <a:xfrm>
            <a:off x="609600" y="447675"/>
            <a:ext cx="1371600" cy="1035050"/>
          </a:xfrm>
          <a:prstGeom prst="rect">
            <a:avLst/>
          </a:prstGeom>
          <a:noFill/>
          <a:ln w="9525">
            <a:noFill/>
            <a:miter lim="800000"/>
            <a:headEnd/>
            <a:tailEnd/>
          </a:ln>
        </p:spPr>
      </p:pic>
      <p:sp>
        <p:nvSpPr>
          <p:cNvPr id="19" name="Title 18"/>
          <p:cNvSpPr>
            <a:spLocks noGrp="1"/>
          </p:cNvSpPr>
          <p:nvPr>
            <p:ph type="title"/>
          </p:nvPr>
        </p:nvSpPr>
        <p:spPr>
          <a:xfrm>
            <a:off x="0" y="2133600"/>
            <a:ext cx="9144000" cy="2667000"/>
          </a:xfrm>
        </p:spPr>
        <p:txBody>
          <a:bodyPr>
            <a:normAutofit/>
          </a:bodyPr>
          <a:lstStyle>
            <a:lvl1pPr algn="ctr">
              <a:defRPr sz="3800" baseline="0">
                <a:latin typeface="Helvetica" pitchFamily="34" charset="0"/>
              </a:defRPr>
            </a:lvl1pPr>
          </a:lstStyle>
          <a:p>
            <a:r>
              <a:rPr lang="en-US" smtClean="0"/>
              <a:t>Click to edit Master title style</a:t>
            </a:r>
            <a:endParaRPr lang="en-US" dirty="0"/>
          </a:p>
        </p:txBody>
      </p:sp>
      <p:sp>
        <p:nvSpPr>
          <p:cNvPr id="10" name="Text Placeholder 9"/>
          <p:cNvSpPr>
            <a:spLocks noGrp="1"/>
          </p:cNvSpPr>
          <p:nvPr>
            <p:ph type="body" sz="quarter" idx="10"/>
          </p:nvPr>
        </p:nvSpPr>
        <p:spPr>
          <a:xfrm>
            <a:off x="2819400" y="457200"/>
            <a:ext cx="6019800" cy="1066800"/>
          </a:xfrm>
        </p:spPr>
        <p:txBody>
          <a:bodyPr anchor="ctr">
            <a:noAutofit/>
          </a:bodyPr>
          <a:lstStyle>
            <a:lvl1pPr>
              <a:buFontTx/>
              <a:buNone/>
              <a:defRPr sz="14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1" hasCustomPrompt="1"/>
          </p:nvPr>
        </p:nvSpPr>
        <p:spPr>
          <a:xfrm>
            <a:off x="5181600" y="6019800"/>
            <a:ext cx="3505200" cy="457200"/>
          </a:xfrm>
        </p:spPr>
        <p:txBody>
          <a:bodyPr>
            <a:noAutofit/>
          </a:bodyPr>
          <a:lstStyle>
            <a:lvl1pPr algn="r">
              <a:buFontTx/>
              <a:buNone/>
              <a:defRPr sz="1800"/>
            </a:lvl1pPr>
          </a:lstStyle>
          <a:p>
            <a:r>
              <a:rPr lang="en-US" dirty="0" smtClean="0"/>
              <a:t>September 2009</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5"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6" name="TextBox 5"/>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a:t>
            </a:r>
            <a:endParaRPr lang="en-US" sz="1600" dirty="0">
              <a:solidFill>
                <a:schemeClr val="bg1"/>
              </a:solidFill>
              <a:latin typeface="Helvetica" pitchFamily="34" charset="0"/>
            </a:endParaRPr>
          </a:p>
        </p:txBody>
      </p:sp>
      <p:sp>
        <p:nvSpPr>
          <p:cNvPr id="13" name="Title 12"/>
          <p:cNvSpPr>
            <a:spLocks noGrp="1"/>
          </p:cNvSpPr>
          <p:nvPr>
            <p:ph type="title"/>
          </p:nvPr>
        </p:nvSpPr>
        <p:spPr>
          <a:xfrm>
            <a:off x="0" y="0"/>
            <a:ext cx="9144000" cy="1285860"/>
          </a:xfrm>
        </p:spPr>
        <p:txBody>
          <a:bodyPr/>
          <a:lstStyle>
            <a:lvl1pPr>
              <a:defRPr sz="3200">
                <a:latin typeface="Helvetica" pitchFamily="34" charset="0"/>
              </a:defRPr>
            </a:lvl1pPr>
          </a:lstStyle>
          <a:p>
            <a:r>
              <a:rPr lang="en-US" dirty="0" smtClean="0"/>
              <a:t>Click to edit Master title style</a:t>
            </a:r>
            <a:endParaRPr lang="en-US" dirty="0"/>
          </a:p>
        </p:txBody>
      </p:sp>
      <p:sp>
        <p:nvSpPr>
          <p:cNvPr id="11" name="Content Placeholder 7"/>
          <p:cNvSpPr>
            <a:spLocks noGrp="1"/>
          </p:cNvSpPr>
          <p:nvPr>
            <p:ph sz="quarter" idx="1"/>
          </p:nvPr>
        </p:nvSpPr>
        <p:spPr>
          <a:xfrm>
            <a:off x="0" y="1524000"/>
            <a:ext cx="9144000" cy="4976834"/>
          </a:xfrm>
        </p:spPr>
        <p:txBody>
          <a:bodyPr/>
          <a:lstStyle>
            <a:lvl1pPr>
              <a:buFont typeface="Courier New" pitchFamily="49" charset="0"/>
              <a:buChar char="o"/>
              <a:defRPr>
                <a:latin typeface="Arial" pitchFamily="34" charset="0"/>
                <a:cs typeface="Arial" pitchFamily="34" charset="0"/>
              </a:defRPr>
            </a:lvl1pPr>
            <a:lvl2pPr>
              <a:buFont typeface="Wingdings" pitchFamily="2" charset="2"/>
              <a:buChar char="§"/>
              <a:defRPr sz="2300">
                <a:latin typeface="Arial" pitchFamily="34" charset="0"/>
                <a:cs typeface="Arial" pitchFamily="34" charset="0"/>
              </a:defRPr>
            </a:lvl2pPr>
            <a:lvl3pPr>
              <a:buFont typeface="Courier New" pitchFamily="49" charset="0"/>
              <a:buChar char="o"/>
              <a:defRPr sz="2200">
                <a:latin typeface="Arial" pitchFamily="34" charset="0"/>
                <a:cs typeface="Arial"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3DFB7225-44B9-4496-9E91-E6B2A3B0794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6"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7" name="TextBox 6"/>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8" name="Content Placeholder 8"/>
          <p:cNvSpPr>
            <a:spLocks noGrp="1"/>
          </p:cNvSpPr>
          <p:nvPr>
            <p:ph sz="quarter" idx="1"/>
          </p:nvPr>
        </p:nvSpPr>
        <p:spPr>
          <a:xfrm>
            <a:off x="609600"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2"/>
          </p:nvPr>
        </p:nvSpPr>
        <p:spPr>
          <a:xfrm>
            <a:off x="4844901"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42F5EB75-4367-4022-B8A7-088A19304DC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4"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5" name="TextBox 4"/>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 </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6"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66E77A8A-9D66-4A54-8FBD-F74F21685A3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2"/>
          <p:cNvPicPr>
            <a:picLocks noChangeAspect="1" noChangeArrowheads="1"/>
          </p:cNvPicPr>
          <p:nvPr userDrawn="1"/>
        </p:nvPicPr>
        <p:blipFill>
          <a:blip r:embed="rId6"/>
          <a:srcRect/>
          <a:stretch>
            <a:fillRect/>
          </a:stretch>
        </p:blipFill>
        <p:spPr bwMode="auto">
          <a:xfrm>
            <a:off x="4763" y="6496050"/>
            <a:ext cx="9132887" cy="333375"/>
          </a:xfrm>
          <a:prstGeom prst="rect">
            <a:avLst/>
          </a:prstGeom>
          <a:noFill/>
          <a:ln w="9525">
            <a:noFill/>
            <a:miter lim="800000"/>
            <a:headEnd/>
            <a:tailEnd/>
          </a:ln>
        </p:spPr>
      </p:pic>
      <p:pic>
        <p:nvPicPr>
          <p:cNvPr id="1032" name="Picture 14"/>
          <p:cNvPicPr>
            <a:picLocks noChangeAspect="1" noChangeArrowheads="1"/>
          </p:cNvPicPr>
          <p:nvPr userDrawn="1"/>
        </p:nvPicPr>
        <p:blipFill>
          <a:blip r:embed="rId7"/>
          <a:srcRect/>
          <a:stretch>
            <a:fillRect/>
          </a:stretch>
        </p:blipFill>
        <p:spPr bwMode="auto">
          <a:xfrm>
            <a:off x="19050" y="6477000"/>
            <a:ext cx="466725" cy="352425"/>
          </a:xfrm>
          <a:prstGeom prst="rect">
            <a:avLst/>
          </a:prstGeom>
          <a:noFill/>
          <a:ln w="9525">
            <a:noFill/>
            <a:miter lim="800000"/>
            <a:headEnd/>
            <a:tailEnd/>
          </a:ln>
        </p:spPr>
      </p:pic>
      <p:sp>
        <p:nvSpPr>
          <p:cNvPr id="12" name="TextBox 11"/>
          <p:cNvSpPr txBox="1"/>
          <p:nvPr userDrawn="1"/>
        </p:nvSpPr>
        <p:spPr>
          <a:xfrm>
            <a:off x="533400" y="6500813"/>
            <a:ext cx="7924800" cy="338137"/>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Laboratory</a:t>
            </a:r>
          </a:p>
        </p:txBody>
      </p:sp>
      <p:sp>
        <p:nvSpPr>
          <p:cNvPr id="15" name="Slide Number Placeholder 14"/>
          <p:cNvSpPr txBox="1">
            <a:spLocks/>
          </p:cNvSpPr>
          <p:nvPr userDrawn="1"/>
        </p:nvSpPr>
        <p:spPr>
          <a:xfrm>
            <a:off x="8610600" y="6553200"/>
            <a:ext cx="457200" cy="228600"/>
          </a:xfrm>
          <a:prstGeom prst="rect">
            <a:avLst/>
          </a:prstGeom>
        </p:spPr>
        <p:txBody>
          <a:bodyPr/>
          <a:lstStyle>
            <a:lvl1pPr>
              <a:defRPr sz="1200" b="0">
                <a:latin typeface="Helvetica" pitchFamily="34" charset="0"/>
                <a:cs typeface="Arial" pitchFamily="34" charset="0"/>
              </a:defRPr>
            </a:lvl1pPr>
          </a:lstStyle>
          <a:p>
            <a:pPr algn="ctr" fontAlgn="auto">
              <a:spcBef>
                <a:spcPts val="0"/>
              </a:spcBef>
              <a:spcAft>
                <a:spcPts val="0"/>
              </a:spcAft>
              <a:defRPr/>
            </a:pPr>
            <a:fld id="{CD6D766A-9668-497A-87AC-014479035579}" type="slidenum">
              <a:rPr lang="en-US" smtClean="0">
                <a:solidFill>
                  <a:schemeClr val="bg1"/>
                </a:solidFill>
              </a:rPr>
              <a:pPr algn="ctr" fontAlgn="auto">
                <a:spcBef>
                  <a:spcPts val="0"/>
                </a:spcBef>
                <a:spcAft>
                  <a:spcPts val="0"/>
                </a:spcAft>
                <a:def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hf hdr="0" ftr="0" dt="0"/>
  <p:txStyles>
    <p:titleStyle>
      <a:lvl1pPr algn="l" rtl="0" eaLnBrk="0" fontAlgn="base" hangingPunct="0">
        <a:spcBef>
          <a:spcPct val="0"/>
        </a:spcBef>
        <a:spcAft>
          <a:spcPct val="0"/>
        </a:spcAft>
        <a:defRPr sz="4400" kern="1200">
          <a:solidFill>
            <a:schemeClr val="tx2"/>
          </a:solidFill>
          <a:latin typeface="Helvetica" pitchFamily="34" charset="0"/>
          <a:ea typeface="+mj-ea"/>
          <a:cs typeface="+mj-cs"/>
        </a:defRPr>
      </a:lvl1pPr>
      <a:lvl2pPr algn="l" rtl="0" eaLnBrk="0" fontAlgn="base" hangingPunct="0">
        <a:spcBef>
          <a:spcPct val="0"/>
        </a:spcBef>
        <a:spcAft>
          <a:spcPct val="0"/>
        </a:spcAft>
        <a:defRPr sz="4400">
          <a:solidFill>
            <a:schemeClr val="tx2"/>
          </a:solidFill>
          <a:latin typeface="Helvetica" pitchFamily="34" charset="0"/>
        </a:defRPr>
      </a:lvl2pPr>
      <a:lvl3pPr algn="l" rtl="0" eaLnBrk="0" fontAlgn="base" hangingPunct="0">
        <a:spcBef>
          <a:spcPct val="0"/>
        </a:spcBef>
        <a:spcAft>
          <a:spcPct val="0"/>
        </a:spcAft>
        <a:defRPr sz="4400">
          <a:solidFill>
            <a:schemeClr val="tx2"/>
          </a:solidFill>
          <a:latin typeface="Helvetica" pitchFamily="34" charset="0"/>
        </a:defRPr>
      </a:lvl3pPr>
      <a:lvl4pPr algn="l" rtl="0" eaLnBrk="0" fontAlgn="base" hangingPunct="0">
        <a:spcBef>
          <a:spcPct val="0"/>
        </a:spcBef>
        <a:spcAft>
          <a:spcPct val="0"/>
        </a:spcAft>
        <a:defRPr sz="4400">
          <a:solidFill>
            <a:schemeClr val="tx2"/>
          </a:solidFill>
          <a:latin typeface="Helvetica" pitchFamily="34" charset="0"/>
        </a:defRPr>
      </a:lvl4pPr>
      <a:lvl5pPr algn="l" rtl="0" eaLnBrk="0" fontAlgn="base" hangingPunct="0">
        <a:spcBef>
          <a:spcPct val="0"/>
        </a:spcBef>
        <a:spcAft>
          <a:spcPct val="0"/>
        </a:spcAft>
        <a:defRPr sz="4400">
          <a:solidFill>
            <a:schemeClr val="tx2"/>
          </a:solidFill>
          <a:latin typeface="Helvetica" pitchFamily="34" charset="0"/>
        </a:defRPr>
      </a:lvl5pPr>
      <a:lvl6pPr marL="457200" algn="l" rtl="0" fontAlgn="base">
        <a:spcBef>
          <a:spcPct val="0"/>
        </a:spcBef>
        <a:spcAft>
          <a:spcPct val="0"/>
        </a:spcAft>
        <a:defRPr sz="4400">
          <a:solidFill>
            <a:schemeClr val="tx2"/>
          </a:solidFill>
          <a:latin typeface="Helvetica" pitchFamily="34" charset="0"/>
        </a:defRPr>
      </a:lvl6pPr>
      <a:lvl7pPr marL="914400" algn="l" rtl="0" fontAlgn="base">
        <a:spcBef>
          <a:spcPct val="0"/>
        </a:spcBef>
        <a:spcAft>
          <a:spcPct val="0"/>
        </a:spcAft>
        <a:defRPr sz="4400">
          <a:solidFill>
            <a:schemeClr val="tx2"/>
          </a:solidFill>
          <a:latin typeface="Helvetica" pitchFamily="34" charset="0"/>
        </a:defRPr>
      </a:lvl7pPr>
      <a:lvl8pPr marL="1371600" algn="l" rtl="0" fontAlgn="base">
        <a:spcBef>
          <a:spcPct val="0"/>
        </a:spcBef>
        <a:spcAft>
          <a:spcPct val="0"/>
        </a:spcAft>
        <a:defRPr sz="4400">
          <a:solidFill>
            <a:schemeClr val="tx2"/>
          </a:solidFill>
          <a:latin typeface="Helvetica" pitchFamily="34" charset="0"/>
        </a:defRPr>
      </a:lvl8pPr>
      <a:lvl9pPr marL="1828800" algn="l" rtl="0" fontAlgn="base">
        <a:spcBef>
          <a:spcPct val="0"/>
        </a:spcBef>
        <a:spcAft>
          <a:spcPct val="0"/>
        </a:spcAft>
        <a:defRPr sz="4400">
          <a:solidFill>
            <a:schemeClr val="tx2"/>
          </a:solidFill>
          <a:latin typeface="Helvetica" pitchFamily="34" charset="0"/>
        </a:defRPr>
      </a:lvl9pPr>
    </p:titleStyle>
    <p:body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Helvetica"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Courier New" pitchFamily="49" charset="0"/>
        <a:buChar char="o"/>
        <a:defRPr sz="2600" kern="1200">
          <a:solidFill>
            <a:schemeClr val="tx1"/>
          </a:solidFill>
          <a:latin typeface="Helvetica"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300" kern="1200">
          <a:solidFill>
            <a:schemeClr val="tx1"/>
          </a:solidFill>
          <a:latin typeface="Helvetica" pitchFamily="34" charset="0"/>
          <a:ea typeface="+mn-ea"/>
          <a:cs typeface="+mn-cs"/>
        </a:defRPr>
      </a:lvl3pPr>
      <a:lvl4pPr marL="1371600" indent="-228600" algn="l" rtl="0" eaLnBrk="0" fontAlgn="base" hangingPunct="0">
        <a:spcBef>
          <a:spcPts val="400"/>
        </a:spcBef>
        <a:spcAft>
          <a:spcPct val="0"/>
        </a:spcAft>
        <a:buClr>
          <a:srgbClr val="A5AB81"/>
        </a:buClr>
        <a:buSzPct val="75000"/>
        <a:buFont typeface="Courier New" pitchFamily="49" charset="0"/>
        <a:buChar char="o"/>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209800"/>
            <a:ext cx="9144000" cy="2590800"/>
          </a:xfrm>
        </p:spPr>
        <p:txBody>
          <a:bodyPr>
            <a:normAutofit fontScale="90000"/>
          </a:bodyPr>
          <a:lstStyle/>
          <a:p>
            <a:pPr eaLnBrk="1" hangingPunct="1">
              <a:defRPr/>
            </a:pPr>
            <a:r>
              <a:rPr lang="en-US" sz="2800" b="1" dirty="0" smtClean="0">
                <a:latin typeface="Arial" charset="0"/>
                <a:cs typeface="Arial" charset="0"/>
              </a:rPr>
              <a:t/>
            </a:r>
            <a:br>
              <a:rPr lang="en-US" sz="2800" b="1" dirty="0" smtClean="0">
                <a:latin typeface="Arial" charset="0"/>
                <a:cs typeface="Arial" charset="0"/>
              </a:rPr>
            </a:br>
            <a:r>
              <a:rPr lang="en-US" sz="3100" b="1" dirty="0" smtClean="0">
                <a:latin typeface="Helvetica"/>
                <a:cs typeface="Arial" charset="0"/>
              </a:rPr>
              <a:t/>
            </a:r>
            <a:br>
              <a:rPr lang="en-US" sz="3100" b="1" dirty="0" smtClean="0">
                <a:latin typeface="Helvetica"/>
                <a:cs typeface="Arial" charset="0"/>
              </a:rPr>
            </a:br>
            <a:r>
              <a:rPr lang="en-US" sz="3100" b="1" dirty="0" smtClean="0">
                <a:latin typeface="Helvetica"/>
                <a:cs typeface="Arial" charset="0"/>
              </a:rPr>
              <a:t>Bio-Inspired Hybrid Technique for Generating Food Menu Recommendations Using Cuckoo Search Optimization</a:t>
            </a:r>
            <a:r>
              <a:rPr lang="ro-RO" sz="3100" b="1" dirty="0" smtClean="0">
                <a:latin typeface="Helvetica"/>
                <a:cs typeface="Arial" charset="0"/>
              </a:rPr>
              <a:t/>
            </a:r>
            <a:br>
              <a:rPr lang="ro-RO" sz="3100" b="1" dirty="0" smtClean="0">
                <a:latin typeface="Helvetica"/>
                <a:cs typeface="Arial" charset="0"/>
              </a:rPr>
            </a:br>
            <a:r>
              <a:rPr lang="en-US" sz="3600" b="1" dirty="0" smtClean="0">
                <a:solidFill>
                  <a:schemeClr val="tx1"/>
                </a:solidFill>
                <a:effectLst>
                  <a:outerShdw blurRad="38100" dist="38100" dir="2700000" algn="tl">
                    <a:srgbClr val="000000">
                      <a:alpha val="43137"/>
                    </a:srgbClr>
                  </a:outerShdw>
                </a:effectLst>
              </a:rPr>
              <a:t/>
            </a:r>
            <a:br>
              <a:rPr lang="en-US" sz="3600" b="1" dirty="0" smtClean="0">
                <a:solidFill>
                  <a:schemeClr val="tx1"/>
                </a:solidFill>
                <a:effectLst>
                  <a:outerShdw blurRad="38100" dist="38100" dir="2700000" algn="tl">
                    <a:srgbClr val="000000">
                      <a:alpha val="43137"/>
                    </a:srgbClr>
                  </a:outerShdw>
                </a:effectLst>
              </a:rPr>
            </a:br>
            <a:r>
              <a:rPr lang="ro-RO" sz="3600" b="1" dirty="0" smtClean="0">
                <a:solidFill>
                  <a:schemeClr val="tx1"/>
                </a:solidFill>
                <a:effectLst>
                  <a:outerShdw blurRad="38100" dist="38100" dir="2700000" algn="tl">
                    <a:srgbClr val="000000">
                      <a:alpha val="43137"/>
                    </a:srgbClr>
                  </a:outerShdw>
                </a:effectLst>
              </a:rPr>
              <a:t/>
            </a:r>
            <a:br>
              <a:rPr lang="ro-RO" sz="3600" b="1" dirty="0" smtClean="0">
                <a:solidFill>
                  <a:schemeClr val="tx1"/>
                </a:solidFill>
                <a:effectLst>
                  <a:outerShdw blurRad="38100" dist="38100" dir="2700000" algn="tl">
                    <a:srgbClr val="000000">
                      <a:alpha val="43137"/>
                    </a:srgbClr>
                  </a:outerShdw>
                </a:effectLst>
              </a:rPr>
            </a:br>
            <a:r>
              <a:rPr lang="en-US" sz="2500" dirty="0" smtClean="0">
                <a:latin typeface="Arial" charset="0"/>
                <a:cs typeface="Arial" charset="0"/>
              </a:rPr>
              <a:t/>
            </a:r>
            <a:br>
              <a:rPr lang="en-US" sz="2500" dirty="0" smtClean="0">
                <a:latin typeface="Arial" charset="0"/>
                <a:cs typeface="Arial" charset="0"/>
              </a:rPr>
            </a:br>
            <a:endParaRPr lang="en-US" sz="2500" dirty="0" smtClean="0">
              <a:latin typeface="Arial" charset="0"/>
              <a:cs typeface="Arial" charset="0"/>
            </a:endParaRPr>
          </a:p>
        </p:txBody>
      </p:sp>
      <p:sp>
        <p:nvSpPr>
          <p:cNvPr id="6147" name="Text Placeholder 2"/>
          <p:cNvSpPr>
            <a:spLocks noGrp="1"/>
          </p:cNvSpPr>
          <p:nvPr>
            <p:ph type="body" sz="quarter" idx="10"/>
          </p:nvPr>
        </p:nvSpPr>
        <p:spPr>
          <a:xfrm>
            <a:off x="2667000" y="381000"/>
            <a:ext cx="6019800" cy="1066800"/>
          </a:xfrm>
        </p:spPr>
        <p:txBody>
          <a:bodyPr/>
          <a:lstStyle/>
          <a:p>
            <a:pPr eaLnBrk="1" hangingPunct="1"/>
            <a:r>
              <a:rPr lang="en-US" sz="1800" b="1" dirty="0" smtClean="0"/>
              <a:t>Technical University of Cluj-Napoca</a:t>
            </a:r>
            <a:endParaRPr lang="ro-RO" sz="1800" b="1" dirty="0" smtClean="0"/>
          </a:p>
          <a:p>
            <a:pPr eaLnBrk="1" hangingPunct="1"/>
            <a:r>
              <a:rPr lang="en-US" sz="1800" b="1" dirty="0" smtClean="0"/>
              <a:t>Computer Science Department</a:t>
            </a:r>
            <a:endParaRPr lang="en-US" sz="1800" b="1" dirty="0" smtClean="0"/>
          </a:p>
        </p:txBody>
      </p:sp>
      <p:sp>
        <p:nvSpPr>
          <p:cNvPr id="6148" name="Text Placeholder 3"/>
          <p:cNvSpPr>
            <a:spLocks noGrp="1"/>
          </p:cNvSpPr>
          <p:nvPr>
            <p:ph type="body" sz="quarter" idx="11"/>
          </p:nvPr>
        </p:nvSpPr>
        <p:spPr>
          <a:xfrm>
            <a:off x="4419600" y="6248400"/>
            <a:ext cx="4419600" cy="457200"/>
          </a:xfrm>
        </p:spPr>
        <p:txBody>
          <a:bodyPr/>
          <a:lstStyle/>
          <a:p>
            <a:pPr marL="0" indent="0" eaLnBrk="1" hangingPunct="1"/>
            <a:r>
              <a:rPr lang="en-US" b="1" i="1" dirty="0" smtClean="0">
                <a:solidFill>
                  <a:schemeClr val="bg2">
                    <a:lumMod val="25000"/>
                  </a:schemeClr>
                </a:solidFill>
              </a:rPr>
              <a:t>July 2015</a:t>
            </a:r>
            <a:endParaRPr lang="en-US" b="1" i="1" dirty="0" smtClean="0">
              <a:solidFill>
                <a:schemeClr val="bg2">
                  <a:lumMod val="25000"/>
                </a:schemeClr>
              </a:solidFill>
            </a:endParaRPr>
          </a:p>
        </p:txBody>
      </p:sp>
      <p:sp>
        <p:nvSpPr>
          <p:cNvPr id="5" name="Title 1"/>
          <p:cNvSpPr txBox="1">
            <a:spLocks/>
          </p:cNvSpPr>
          <p:nvPr/>
        </p:nvSpPr>
        <p:spPr bwMode="auto">
          <a:xfrm>
            <a:off x="0" y="5029200"/>
            <a:ext cx="72390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defRPr/>
            </a:pP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Student</a:t>
            </a:r>
            <a:r>
              <a:rPr lang="ro-RO" sz="2100" b="1" dirty="0" smtClean="0">
                <a:solidFill>
                  <a:schemeClr val="tx2"/>
                </a:solidFill>
                <a:cs typeface="Arial" pitchFamily="34" charset="0"/>
              </a:rPr>
              <a:t>:</a:t>
            </a:r>
            <a:r>
              <a:rPr lang="ro-RO" sz="2100" b="1" dirty="0" smtClean="0">
                <a:solidFill>
                  <a:schemeClr val="tx2"/>
                </a:solidFill>
                <a:cs typeface="Arial" pitchFamily="34" charset="0"/>
              </a:rPr>
              <a:t>		    </a:t>
            </a:r>
            <a:r>
              <a:rPr lang="en-US" sz="2100" b="1" dirty="0" err="1" smtClean="0">
                <a:solidFill>
                  <a:schemeClr val="tx2"/>
                </a:solidFill>
                <a:cs typeface="Arial" pitchFamily="34" charset="0"/>
              </a:rPr>
              <a:t>Akos</a:t>
            </a:r>
            <a:r>
              <a:rPr lang="en-US" sz="2100" b="1" dirty="0" smtClean="0">
                <a:solidFill>
                  <a:schemeClr val="tx2"/>
                </a:solidFill>
                <a:cs typeface="Arial" pitchFamily="34" charset="0"/>
              </a:rPr>
              <a:t>-Tiberiu Boros</a:t>
            </a: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Supervisor</a:t>
            </a:r>
            <a:r>
              <a:rPr kumimoji="0" lang="ro-RO" sz="2100" b="1" i="0" u="none" strike="noStrike" kern="1200" cap="none" spc="0" normalizeH="0" noProof="0" dirty="0" smtClean="0">
                <a:ln>
                  <a:noFill/>
                </a:ln>
                <a:solidFill>
                  <a:schemeClr val="tx2"/>
                </a:solidFill>
                <a:effectLst/>
                <a:uLnTx/>
                <a:uFillTx/>
                <a:ea typeface="+mj-ea"/>
                <a:cs typeface="Arial" pitchFamily="34" charset="0"/>
              </a:rPr>
              <a:t>:</a:t>
            </a:r>
            <a:r>
              <a:rPr kumimoji="0" lang="en-US" sz="2100" b="1" i="0" u="none" strike="noStrike" kern="1200" cap="none" spc="0" normalizeH="0" noProof="0" dirty="0" smtClean="0">
                <a:ln>
                  <a:noFill/>
                </a:ln>
                <a:solidFill>
                  <a:schemeClr val="tx2"/>
                </a:solidFill>
                <a:effectLst/>
                <a:uLnTx/>
                <a:uFillTx/>
                <a:ea typeface="+mj-ea"/>
                <a:cs typeface="Arial" pitchFamily="34" charset="0"/>
              </a:rPr>
              <a:t>		   </a:t>
            </a:r>
            <a:r>
              <a:rPr kumimoji="0" lang="ro-RO" sz="2100" b="1" i="0" u="none" strike="noStrike" kern="1200" cap="none" spc="0" normalizeH="0" noProof="0" dirty="0" smtClean="0">
                <a:ln>
                  <a:noFill/>
                </a:ln>
                <a:solidFill>
                  <a:schemeClr val="tx2"/>
                </a:solidFill>
                <a:effectLst/>
                <a:uLnTx/>
                <a:uFillTx/>
                <a:ea typeface="+mj-ea"/>
                <a:cs typeface="Arial" pitchFamily="34" charset="0"/>
              </a:rPr>
              <a:t> </a:t>
            </a:r>
            <a:r>
              <a:rPr kumimoji="0" lang="ro-RO" sz="2100" b="1" i="0" u="none" strike="noStrike" kern="1200" cap="none" spc="0" normalizeH="0" noProof="0" dirty="0" smtClean="0">
                <a:ln>
                  <a:noFill/>
                </a:ln>
                <a:solidFill>
                  <a:schemeClr val="tx2"/>
                </a:solidFill>
                <a:effectLst/>
                <a:uLnTx/>
                <a:uFillTx/>
                <a:ea typeface="+mj-ea"/>
                <a:cs typeface="Arial" pitchFamily="34" charset="0"/>
              </a:rPr>
              <a:t>Prof. Dr. Ing. Ioan SALOMIE</a:t>
            </a:r>
          </a:p>
          <a:p>
            <a:pPr marL="0" marR="0" lvl="0" indent="0" defTabSz="914400" rtl="0" eaLnBrk="1" fontAlgn="base" latinLnBrk="0" hangingPunct="1">
              <a:lnSpc>
                <a:spcPct val="100000"/>
              </a:lnSpc>
              <a:spcBef>
                <a:spcPct val="0"/>
              </a:spcBef>
              <a:spcAft>
                <a:spcPct val="0"/>
              </a:spcAft>
              <a:buClrTx/>
              <a:buSzTx/>
              <a:buFontTx/>
              <a:buNone/>
              <a:tabLst/>
              <a:defRPr/>
            </a:pPr>
            <a:r>
              <a:rPr lang="ro-RO" sz="2100" b="1" dirty="0" smtClean="0">
                <a:solidFill>
                  <a:schemeClr val="tx2"/>
                </a:solidFill>
                <a:ea typeface="+mj-ea"/>
                <a:cs typeface="Arial" pitchFamily="34" charset="0"/>
              </a:rPr>
              <a:t>			    S.l. Dr. Ing. Viorica CHIFU</a:t>
            </a:r>
          </a:p>
          <a:p>
            <a:pPr marL="0" marR="0" lvl="0" indent="0" defTabSz="914400" rtl="0" eaLnBrk="1" fontAlgn="base" latinLnBrk="0" hangingPunct="1">
              <a:lnSpc>
                <a:spcPct val="100000"/>
              </a:lnSpc>
              <a:spcBef>
                <a:spcPct val="0"/>
              </a:spcBef>
              <a:spcAft>
                <a:spcPct val="0"/>
              </a:spcAft>
              <a:buClrTx/>
              <a:buSzTx/>
              <a:buFontTx/>
              <a:buNone/>
              <a:tabLst/>
              <a:defRPr/>
            </a:pPr>
            <a:r>
              <a:rPr kumimoji="0" lang="ro-RO" sz="2100" b="1" i="0" u="none" strike="noStrike" kern="1200" cap="none" spc="0" normalizeH="0" noProof="0" dirty="0" smtClean="0">
                <a:ln>
                  <a:noFill/>
                </a:ln>
                <a:solidFill>
                  <a:schemeClr val="tx2"/>
                </a:solidFill>
                <a:effectLst/>
                <a:uLnTx/>
                <a:uFillTx/>
                <a:ea typeface="+mj-ea"/>
                <a:cs typeface="Arial" pitchFamily="34" charset="0"/>
              </a:rPr>
              <a:t>			    </a:t>
            </a:r>
            <a:r>
              <a:rPr kumimoji="0" lang="ro-RO" sz="2100" b="1" i="0" u="none" strike="noStrike" kern="1200" cap="none" spc="0" normalizeH="0" noProof="0" dirty="0" smtClean="0">
                <a:ln>
                  <a:noFill/>
                </a:ln>
                <a:solidFill>
                  <a:schemeClr val="tx2"/>
                </a:solidFill>
                <a:effectLst/>
                <a:uLnTx/>
                <a:uFillTx/>
                <a:ea typeface="+mj-ea"/>
                <a:cs typeface="Arial" pitchFamily="34" charset="0"/>
              </a:rPr>
              <a:t>Dr</a:t>
            </a:r>
            <a:r>
              <a:rPr kumimoji="0" lang="ro-RO" sz="2100" b="1" i="0" u="none" strike="noStrike" kern="1200" cap="none" spc="0" normalizeH="0" noProof="0" dirty="0" smtClean="0">
                <a:ln>
                  <a:noFill/>
                </a:ln>
                <a:solidFill>
                  <a:schemeClr val="tx2"/>
                </a:solidFill>
                <a:effectLst/>
                <a:uLnTx/>
                <a:uFillTx/>
                <a:ea typeface="+mj-ea"/>
                <a:cs typeface="Arial" pitchFamily="34" charset="0"/>
              </a:rPr>
              <a:t>. Ing. Cristina POP</a:t>
            </a:r>
            <a: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br>
            <a:endPar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10</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2940380399"/>
              </p:ext>
            </p:extLst>
          </p:nvPr>
        </p:nvGraphicFramePr>
        <p:xfrm>
          <a:off x="179512" y="3501008"/>
          <a:ext cx="8586663" cy="2821749"/>
        </p:xfrm>
        <a:graphic>
          <a:graphicData uri="http://schemas.openxmlformats.org/drawingml/2006/table">
            <a:tbl>
              <a:tblPr>
                <a:tableStyleId>{793D81CF-94F2-401A-BA57-92F5A7B2D0C5}</a:tableStyleId>
              </a:tblPr>
              <a:tblGrid>
                <a:gridCol w="3659889"/>
                <a:gridCol w="4926774"/>
              </a:tblGrid>
              <a:tr h="28863">
                <a:tc>
                  <a:txBody>
                    <a:bodyPr/>
                    <a:lstStyle/>
                    <a:p>
                      <a:pPr marL="0" marR="0" indent="0" algn="l">
                        <a:spcBef>
                          <a:spcPts val="0"/>
                        </a:spcBef>
                        <a:spcAft>
                          <a:spcPts val="0"/>
                        </a:spcAft>
                      </a:pPr>
                      <a:r>
                        <a:rPr lang="en-US" sz="1800" b="1" dirty="0" smtClean="0">
                          <a:latin typeface="Arial" pitchFamily="34" charset="0"/>
                          <a:cs typeface="Arial" pitchFamily="34" charset="0"/>
                        </a:rPr>
                        <a:t>Biological Concepts</a:t>
                      </a:r>
                      <a:endParaRPr lang="en-US" sz="1800" b="1"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a:spcBef>
                          <a:spcPts val="0"/>
                        </a:spcBef>
                        <a:spcAft>
                          <a:spcPts val="0"/>
                        </a:spcAft>
                      </a:pPr>
                      <a:r>
                        <a:rPr lang="en-US" sz="1800" b="1" dirty="0" smtClean="0">
                          <a:latin typeface="Arial" pitchFamily="34" charset="0"/>
                          <a:cs typeface="Arial" pitchFamily="34" charset="0"/>
                        </a:rPr>
                        <a:t>Concepts from our Optimization Problem</a:t>
                      </a:r>
                      <a:endParaRPr lang="en-US" sz="1800" b="1"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39059">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Egg from a nest</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Food package</a:t>
                      </a:r>
                      <a:r>
                        <a:rPr kumimoji="0" lang="en-US" sz="1800" kern="1200" baseline="0" dirty="0" smtClean="0">
                          <a:solidFill>
                            <a:schemeClr val="dk1"/>
                          </a:solidFill>
                          <a:effectLst/>
                          <a:latin typeface="+mn-lt"/>
                          <a:ea typeface="+mn-ea"/>
                          <a:cs typeface="+mn-cs"/>
                        </a:rPr>
                        <a:t> (a day’s meal – breakfast, lunch </a:t>
                      </a:r>
                      <a:r>
                        <a:rPr kumimoji="0" lang="en-US" sz="1800" kern="1200" baseline="0" dirty="0" err="1" smtClean="0">
                          <a:solidFill>
                            <a:schemeClr val="dk1"/>
                          </a:solidFill>
                          <a:effectLst/>
                          <a:latin typeface="+mn-lt"/>
                          <a:ea typeface="+mn-ea"/>
                          <a:cs typeface="+mn-cs"/>
                        </a:rPr>
                        <a:t>etc</a:t>
                      </a:r>
                      <a:r>
                        <a:rPr kumimoji="0" lang="en-US" sz="1800" kern="1200" baseline="0" dirty="0" smtClean="0">
                          <a:solidFill>
                            <a:schemeClr val="dk1"/>
                          </a:solidFill>
                          <a:effectLst/>
                          <a:latin typeface="+mn-lt"/>
                          <a:ea typeface="+mn-ea"/>
                          <a:cs typeface="+mn-cs"/>
                        </a:rPr>
                        <a:t>)</a:t>
                      </a:r>
                    </a:p>
                  </a:txBody>
                  <a:tcPr marL="68580" marR="68580" marT="0" marB="0">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439059">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Egg from a cuckoo</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tcPr>
                </a:tc>
                <a:tc>
                  <a:txBody>
                    <a:bodyPr/>
                    <a:lstStyle/>
                    <a:p>
                      <a:pPr marL="0" marR="0" indent="0" algn="l">
                        <a:spcBef>
                          <a:spcPts val="0"/>
                        </a:spcBef>
                        <a:spcAft>
                          <a:spcPts val="0"/>
                        </a:spcAft>
                      </a:pPr>
                      <a:r>
                        <a:rPr lang="en-US" sz="1800" dirty="0" smtClean="0">
                          <a:latin typeface="Arial" pitchFamily="34" charset="0"/>
                          <a:ea typeface="Calibri"/>
                          <a:cs typeface="Arial" pitchFamily="34" charset="0"/>
                        </a:rPr>
                        <a:t>Same</a:t>
                      </a:r>
                      <a:endParaRPr lang="en-US" sz="1800"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tcPr>
                </a:tc>
              </a:tr>
              <a:tr h="439059">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Nest</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tcPr>
                </a:tc>
                <a:tc>
                  <a:txBody>
                    <a:bodyPr/>
                    <a:lstStyle/>
                    <a:p>
                      <a:pPr marL="0" marR="0" indent="0" algn="l">
                        <a:spcBef>
                          <a:spcPts val="0"/>
                        </a:spcBef>
                        <a:spcAft>
                          <a:spcPts val="0"/>
                        </a:spcAft>
                      </a:pPr>
                      <a:r>
                        <a:rPr lang="en-US" sz="1800" dirty="0" smtClean="0">
                          <a:latin typeface="Arial" pitchFamily="34" charset="0"/>
                          <a:ea typeface="Calibri"/>
                          <a:cs typeface="Arial" pitchFamily="34" charset="0"/>
                        </a:rPr>
                        <a:t>Solution</a:t>
                      </a:r>
                      <a:r>
                        <a:rPr lang="en-US" sz="1800" baseline="0" dirty="0" smtClean="0">
                          <a:latin typeface="Arial" pitchFamily="34" charset="0"/>
                          <a:ea typeface="Calibri"/>
                          <a:cs typeface="Arial" pitchFamily="34" charset="0"/>
                        </a:rPr>
                        <a:t> containing all the 5 meals of a day. Each nest contains exactly 5 eggs which correspond to the meals of a day: breakfast, lunch, dinner, snack1 and snack2</a:t>
                      </a:r>
                      <a:endParaRPr lang="en-US" sz="1800"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tcPr>
                </a:tc>
              </a:tr>
              <a:tr h="572031">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Best Nest</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tcPr>
                </a:tc>
                <a:tc>
                  <a:txBody>
                    <a:bodyPr/>
                    <a:lstStyle/>
                    <a:p>
                      <a:pPr marL="0" marR="0" indent="0" algn="l">
                        <a:spcBef>
                          <a:spcPts val="0"/>
                        </a:spcBef>
                        <a:spcAft>
                          <a:spcPts val="0"/>
                        </a:spcAft>
                      </a:pPr>
                      <a:r>
                        <a:rPr lang="en-US" sz="1800" dirty="0" smtClean="0">
                          <a:latin typeface="Arial" pitchFamily="34" charset="0"/>
                          <a:cs typeface="Arial" pitchFamily="34" charset="0"/>
                        </a:rPr>
                        <a:t>The solution with the highest fitness value</a:t>
                      </a:r>
                      <a:endParaRPr lang="en-US" sz="1800"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tcPr>
                </a:tc>
              </a:tr>
            </a:tbl>
          </a:graphicData>
        </a:graphic>
      </p:graphicFrame>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Proposed Solution</a:t>
            </a:r>
            <a:br>
              <a:rPr lang="en-US" sz="3000" dirty="0" smtClean="0">
                <a:latin typeface="Arial" pitchFamily="34" charset="0"/>
                <a:cs typeface="Arial" pitchFamily="34" charset="0"/>
              </a:rPr>
            </a:br>
            <a:r>
              <a:rPr lang="en-US" sz="2000" dirty="0" smtClean="0">
                <a:latin typeface="Arial" pitchFamily="34" charset="0"/>
                <a:cs typeface="Arial" pitchFamily="34" charset="0"/>
              </a:rPr>
              <a:t>Core Component</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14" name="Rectangle 13"/>
          <p:cNvSpPr/>
          <p:nvPr/>
        </p:nvSpPr>
        <p:spPr>
          <a:xfrm>
            <a:off x="-11563" y="1700808"/>
            <a:ext cx="8777737" cy="1554272"/>
          </a:xfrm>
          <a:prstGeom prst="rect">
            <a:avLst/>
          </a:prstGeom>
        </p:spPr>
        <p:txBody>
          <a:bodyPr wrap="square">
            <a:spAutoFit/>
          </a:bodyPr>
          <a:lstStyle/>
          <a:p>
            <a:pPr marL="366713" lvl="1" indent="0">
              <a:buNone/>
            </a:pPr>
            <a:r>
              <a:rPr lang="en-US" sz="1900" dirty="0"/>
              <a:t>The </a:t>
            </a:r>
            <a:r>
              <a:rPr lang="en-US" sz="1900" b="1" dirty="0"/>
              <a:t>core component </a:t>
            </a:r>
            <a:r>
              <a:rPr lang="en-US" sz="1900" dirty="0"/>
              <a:t>of the model is the Cuckoo Search Optimization-based component which is defined by mapping the concepts from the state of the art Cuckoo Search Optimization algorithm to the concepts associated to the problem of generating the optimal combination of food packages for the meals of the day as follows.</a:t>
            </a:r>
          </a:p>
        </p:txBody>
      </p:sp>
    </p:spTree>
    <p:extLst>
      <p:ext uri="{BB962C8B-B14F-4D97-AF65-F5344CB8AC3E}">
        <p14:creationId xmlns:p14="http://schemas.microsoft.com/office/powerpoint/2010/main" val="2913087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11</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1649377428"/>
              </p:ext>
            </p:extLst>
          </p:nvPr>
        </p:nvGraphicFramePr>
        <p:xfrm>
          <a:off x="179512" y="2060848"/>
          <a:ext cx="8586663" cy="2492271"/>
        </p:xfrm>
        <a:graphic>
          <a:graphicData uri="http://schemas.openxmlformats.org/drawingml/2006/table">
            <a:tbl>
              <a:tblPr>
                <a:tableStyleId>{793D81CF-94F2-401A-BA57-92F5A7B2D0C5}</a:tableStyleId>
              </a:tblPr>
              <a:tblGrid>
                <a:gridCol w="3659889"/>
                <a:gridCol w="4926774"/>
              </a:tblGrid>
              <a:tr h="572031">
                <a:tc>
                  <a:txBody>
                    <a:bodyPr/>
                    <a:lstStyle/>
                    <a:p>
                      <a:pPr marL="0" marR="0" indent="0" algn="l">
                        <a:spcBef>
                          <a:spcPts val="0"/>
                        </a:spcBef>
                        <a:spcAft>
                          <a:spcPts val="0"/>
                        </a:spcAft>
                      </a:pPr>
                      <a:r>
                        <a:rPr lang="en-US" sz="1800" b="1" dirty="0" smtClean="0">
                          <a:latin typeface="Arial" pitchFamily="34" charset="0"/>
                          <a:cs typeface="Arial" pitchFamily="34" charset="0"/>
                        </a:rPr>
                        <a:t>Biological Concepts</a:t>
                      </a:r>
                      <a:endParaRPr lang="en-US" sz="1800" b="1"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a:spcBef>
                          <a:spcPts val="0"/>
                        </a:spcBef>
                        <a:spcAft>
                          <a:spcPts val="0"/>
                        </a:spcAft>
                      </a:pPr>
                      <a:r>
                        <a:rPr lang="en-US" sz="1800" b="1" dirty="0" smtClean="0">
                          <a:latin typeface="Arial" pitchFamily="34" charset="0"/>
                          <a:cs typeface="Arial" pitchFamily="34" charset="0"/>
                        </a:rPr>
                        <a:t>Concepts from our Optimization Problem</a:t>
                      </a:r>
                      <a:endParaRPr lang="en-US" sz="1800" b="1"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390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Cuckoo</a:t>
                      </a:r>
                      <a:endParaRPr lang="en-US" sz="1800" dirty="0" smtClean="0">
                        <a:latin typeface="Arial" pitchFamily="34" charset="0"/>
                        <a:ea typeface="Calibri"/>
                        <a:cs typeface="Arial" pitchFamily="34" charset="0"/>
                      </a:endParaRPr>
                    </a:p>
                    <a:p>
                      <a:pPr marL="0" marR="0" indent="0" algn="l">
                        <a:spcBef>
                          <a:spcPts val="0"/>
                        </a:spcBef>
                        <a:spcAft>
                          <a:spcPts val="0"/>
                        </a:spcAft>
                      </a:pP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ea typeface="Calibri"/>
                          <a:cs typeface="Arial" pitchFamily="34" charset="0"/>
                        </a:rPr>
                        <a:t>Cuckoo</a:t>
                      </a:r>
                      <a:r>
                        <a:rPr lang="en-US" sz="1800" baseline="0" dirty="0" smtClean="0">
                          <a:latin typeface="Arial" pitchFamily="34" charset="0"/>
                          <a:ea typeface="Calibri"/>
                          <a:cs typeface="Arial" pitchFamily="34" charset="0"/>
                        </a:rPr>
                        <a:t> generates new eggs that will replace the eggs from a nest</a:t>
                      </a:r>
                      <a:endParaRPr lang="en-US" sz="1800" dirty="0" smtClean="0">
                        <a:latin typeface="Arial" pitchFamily="34" charset="0"/>
                        <a:ea typeface="Calibri"/>
                        <a:cs typeface="Arial" pitchFamily="34" charset="0"/>
                      </a:endParaRPr>
                    </a:p>
                  </a:txBody>
                  <a:tcPr marL="68580" marR="68580" marT="0" marB="0">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39059">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Breeding</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l">
                        <a:spcBef>
                          <a:spcPts val="0"/>
                        </a:spcBef>
                        <a:spcAft>
                          <a:spcPts val="0"/>
                        </a:spcAft>
                      </a:pPr>
                      <a:r>
                        <a:rPr lang="en-US" sz="1800" dirty="0">
                          <a:effectLst/>
                          <a:latin typeface="Times New Roman" panose="02020603050405020304" pitchFamily="18" charset="0"/>
                          <a:ea typeface="Batang" panose="02030600000101010101" pitchFamily="18" charset="-127"/>
                        </a:rPr>
                        <a:t>Crossover strategies applied between a combination of food packages and the current optimal combination of food packages</a:t>
                      </a:r>
                      <a:endParaRPr lang="en-US" sz="3200" dirty="0">
                        <a:effectLst/>
                        <a:latin typeface="Times New Roman" panose="02020603050405020304" pitchFamily="18" charset="0"/>
                        <a:ea typeface="Batang" panose="02030600000101010101" pitchFamily="18" charset="-127"/>
                      </a:endParaRPr>
                    </a:p>
                  </a:txBody>
                  <a:tcPr marL="68580" marR="68580" marT="0" marB="0">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439059">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Building a new nest</a:t>
                      </a:r>
                      <a:endParaRPr lang="en-US" sz="1800" dirty="0">
                        <a:latin typeface="Arial" pitchFamily="34" charset="0"/>
                        <a:ea typeface="Calibri"/>
                        <a:cs typeface="Arial" pitchFamily="34" charset="0"/>
                      </a:endParaRPr>
                    </a:p>
                  </a:txBody>
                  <a:tcPr marL="68580" marR="68580" marT="0" marB="0" anchor="ctr">
                    <a:lnL w="28575" cap="flat" cmpd="sng" algn="ctr">
                      <a:noFill/>
                      <a:prstDash val="solid"/>
                      <a:round/>
                      <a:headEnd type="none" w="med" len="med"/>
                      <a:tailEnd type="none" w="med" len="med"/>
                    </a:lnL>
                  </a:tcPr>
                </a:tc>
                <a:tc>
                  <a:txBody>
                    <a:bodyPr/>
                    <a:lstStyle/>
                    <a:p>
                      <a:pPr marL="0" marR="0" indent="0" algn="l">
                        <a:spcBef>
                          <a:spcPts val="0"/>
                        </a:spcBef>
                        <a:spcAft>
                          <a:spcPts val="0"/>
                        </a:spcAft>
                      </a:pPr>
                      <a:r>
                        <a:rPr kumimoji="0" lang="en-US" sz="1800" kern="1200" dirty="0" smtClean="0">
                          <a:solidFill>
                            <a:schemeClr val="dk1"/>
                          </a:solidFill>
                          <a:effectLst/>
                          <a:latin typeface="+mn-lt"/>
                          <a:ea typeface="+mn-ea"/>
                          <a:cs typeface="+mn-cs"/>
                        </a:rPr>
                        <a:t>Hill Climbing, </a:t>
                      </a:r>
                      <a:r>
                        <a:rPr kumimoji="0" lang="en-US" sz="1800" kern="1200" dirty="0" err="1" smtClean="0">
                          <a:solidFill>
                            <a:schemeClr val="dk1"/>
                          </a:solidFill>
                          <a:effectLst/>
                          <a:latin typeface="+mn-lt"/>
                          <a:ea typeface="+mn-ea"/>
                          <a:cs typeface="+mn-cs"/>
                        </a:rPr>
                        <a:t>Tabu</a:t>
                      </a:r>
                      <a:r>
                        <a:rPr kumimoji="0" lang="en-US" sz="1800" kern="1200" dirty="0" smtClean="0">
                          <a:solidFill>
                            <a:schemeClr val="dk1"/>
                          </a:solidFill>
                          <a:effectLst/>
                          <a:latin typeface="+mn-lt"/>
                          <a:ea typeface="+mn-ea"/>
                          <a:cs typeface="+mn-cs"/>
                        </a:rPr>
                        <a:t> Search-based strategies for improving a combination of food packages</a:t>
                      </a:r>
                      <a:endParaRPr lang="en-US" sz="1800" dirty="0">
                        <a:latin typeface="Arial" pitchFamily="34" charset="0"/>
                        <a:ea typeface="Calibri"/>
                        <a:cs typeface="Arial" pitchFamily="34" charset="0"/>
                      </a:endParaRPr>
                    </a:p>
                  </a:txBody>
                  <a:tcPr marL="68580" marR="68580" marT="0" marB="0" anchor="ctr">
                    <a:lnR w="28575" cap="flat" cmpd="sng" algn="ctr">
                      <a:noFill/>
                      <a:prstDash val="solid"/>
                      <a:round/>
                      <a:headEnd type="none" w="med" len="med"/>
                      <a:tailEnd type="none" w="med" len="med"/>
                    </a:lnR>
                  </a:tcPr>
                </a:tc>
              </a:tr>
            </a:tbl>
          </a:graphicData>
        </a:graphic>
      </p:graphicFrame>
      <p:sp>
        <p:nvSpPr>
          <p:cNvPr id="10"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Proposed Solution</a:t>
            </a:r>
            <a:br>
              <a:rPr lang="en-US" sz="3000" dirty="0" smtClean="0">
                <a:latin typeface="Arial" pitchFamily="34" charset="0"/>
                <a:cs typeface="Arial" pitchFamily="34" charset="0"/>
              </a:rPr>
            </a:br>
            <a:r>
              <a:rPr lang="en-US" sz="2000" dirty="0" smtClean="0">
                <a:latin typeface="Arial" pitchFamily="34" charset="0"/>
                <a:cs typeface="Arial" pitchFamily="34" charset="0"/>
              </a:rPr>
              <a:t>Core Component</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Hybridization Component</a:t>
            </a:r>
            <a:endParaRPr lang="ro-RO" sz="1900" dirty="0" smtClean="0"/>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12</a:t>
            </a:fld>
            <a:endParaRPr lang="en-US" smtClean="0"/>
          </a:p>
        </p:txBody>
      </p:sp>
      <p:sp>
        <p:nvSpPr>
          <p:cNvPr id="2" name="Content Placeholder 1"/>
          <p:cNvSpPr>
            <a:spLocks noGrp="1"/>
          </p:cNvSpPr>
          <p:nvPr>
            <p:ph sz="quarter" idx="1"/>
          </p:nvPr>
        </p:nvSpPr>
        <p:spPr>
          <a:xfrm>
            <a:off x="0" y="1524000"/>
            <a:ext cx="9067800" cy="4857328"/>
          </a:xfrm>
        </p:spPr>
        <p:txBody>
          <a:bodyPr/>
          <a:lstStyle/>
          <a:p>
            <a:pPr marL="319088" lvl="1" indent="-319088">
              <a:spcBef>
                <a:spcPts val="700"/>
              </a:spcBef>
              <a:buClr>
                <a:schemeClr val="accent2"/>
              </a:buClr>
              <a:buSzPct val="60000"/>
              <a:buFont typeface="Courier New" pitchFamily="49" charset="0"/>
              <a:buChar char="o"/>
            </a:pPr>
            <a:r>
              <a:rPr lang="en-US" sz="1900" dirty="0"/>
              <a:t>The hybridization components that will be injected in the model’s core component are classified in two categories according to the point in which they can be injected. </a:t>
            </a:r>
          </a:p>
          <a:p>
            <a:pPr lvl="1"/>
            <a:r>
              <a:rPr lang="en-US" sz="1900" dirty="0" smtClean="0"/>
              <a:t>Cuckoo Generation Strategy</a:t>
            </a:r>
          </a:p>
          <a:p>
            <a:pPr lvl="2"/>
            <a:r>
              <a:rPr lang="en-US" sz="1900" dirty="0" smtClean="0"/>
              <a:t>Random </a:t>
            </a:r>
            <a:r>
              <a:rPr lang="en-US" sz="1900" b="1" dirty="0" smtClean="0"/>
              <a:t>Levy Flights</a:t>
            </a:r>
            <a:r>
              <a:rPr lang="en-US" sz="1900" dirty="0" smtClean="0"/>
              <a:t> Solution Generation</a:t>
            </a:r>
          </a:p>
          <a:p>
            <a:pPr lvl="2"/>
            <a:r>
              <a:rPr lang="en-US" sz="1900" b="1" dirty="0" smtClean="0"/>
              <a:t>Crossover</a:t>
            </a:r>
            <a:r>
              <a:rPr lang="en-US" sz="1900" dirty="0" smtClean="0"/>
              <a:t> between selected nest and best nest</a:t>
            </a:r>
          </a:p>
          <a:p>
            <a:pPr lvl="2"/>
            <a:r>
              <a:rPr lang="en-US" sz="1900" b="1" dirty="0" err="1" smtClean="0"/>
              <a:t>Tabu</a:t>
            </a:r>
            <a:r>
              <a:rPr lang="en-US" sz="1900" b="1" dirty="0" smtClean="0"/>
              <a:t> Search</a:t>
            </a:r>
            <a:r>
              <a:rPr lang="en-US" sz="1900" dirty="0" smtClean="0"/>
              <a:t> heuristic applied on current nest</a:t>
            </a:r>
          </a:p>
          <a:p>
            <a:pPr lvl="1"/>
            <a:r>
              <a:rPr lang="en-US" sz="1900" dirty="0" smtClean="0"/>
              <a:t>New Nest Generation Strategy</a:t>
            </a:r>
          </a:p>
          <a:p>
            <a:pPr lvl="2"/>
            <a:r>
              <a:rPr lang="en-US" sz="1900" dirty="0"/>
              <a:t>Random </a:t>
            </a:r>
            <a:r>
              <a:rPr lang="en-US" sz="1900" b="1" dirty="0"/>
              <a:t>Levy Flights</a:t>
            </a:r>
            <a:r>
              <a:rPr lang="en-US" sz="1900" dirty="0"/>
              <a:t> Solution Generation</a:t>
            </a:r>
          </a:p>
          <a:p>
            <a:pPr lvl="2"/>
            <a:r>
              <a:rPr lang="en-US" sz="1900" b="1" dirty="0"/>
              <a:t>Crossover</a:t>
            </a:r>
            <a:r>
              <a:rPr lang="en-US" sz="1900" dirty="0"/>
              <a:t> between selected nest and best nest</a:t>
            </a:r>
          </a:p>
          <a:p>
            <a:pPr lvl="2"/>
            <a:r>
              <a:rPr lang="en-US" sz="1900" b="1" dirty="0" smtClean="0"/>
              <a:t>Hill Climbing </a:t>
            </a:r>
            <a:r>
              <a:rPr lang="en-US" sz="1900" dirty="0" smtClean="0"/>
              <a:t>heuristic </a:t>
            </a:r>
            <a:r>
              <a:rPr lang="en-US" sz="1900" dirty="0"/>
              <a:t>applied on current nest</a:t>
            </a:r>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err="1" smtClean="0"/>
              <a:t>Input/Output</a:t>
            </a:r>
            <a:endParaRPr lang="ro-RO" sz="1900" dirty="0" smtClean="0"/>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13</a:t>
            </a:fld>
            <a:endParaRPr lang="en-US" smtClean="0"/>
          </a:p>
        </p:txBody>
      </p:sp>
      <p:sp>
        <p:nvSpPr>
          <p:cNvPr id="2" name="Content Placeholder 1"/>
          <p:cNvSpPr>
            <a:spLocks noGrp="1"/>
          </p:cNvSpPr>
          <p:nvPr>
            <p:ph sz="quarter" idx="1"/>
          </p:nvPr>
        </p:nvSpPr>
        <p:spPr>
          <a:xfrm>
            <a:off x="0" y="1524000"/>
            <a:ext cx="9067800" cy="4857328"/>
          </a:xfrm>
        </p:spPr>
        <p:txBody>
          <a:bodyPr/>
          <a:lstStyle/>
          <a:p>
            <a:pPr marL="319088" lvl="1" indent="-319088">
              <a:spcBef>
                <a:spcPts val="700"/>
              </a:spcBef>
              <a:buClr>
                <a:schemeClr val="accent2"/>
              </a:buClr>
              <a:buSzPct val="60000"/>
              <a:buFont typeface="Courier New" pitchFamily="49" charset="0"/>
              <a:buChar char="o"/>
            </a:pPr>
            <a:r>
              <a:rPr lang="en-US" sz="1900" dirty="0" smtClean="0"/>
              <a:t>Input:</a:t>
            </a:r>
          </a:p>
          <a:p>
            <a:pPr marL="593725" lvl="2" indent="-319088">
              <a:spcBef>
                <a:spcPts val="700"/>
              </a:spcBef>
              <a:buSzPct val="60000"/>
            </a:pPr>
            <a:r>
              <a:rPr lang="en-US" sz="1800" dirty="0" err="1" smtClean="0"/>
              <a:t>nestNumber</a:t>
            </a:r>
            <a:r>
              <a:rPr lang="en-US" sz="1800" dirty="0" smtClean="0"/>
              <a:t> – represents the number of nests</a:t>
            </a:r>
          </a:p>
          <a:p>
            <a:pPr marL="593725" lvl="2" indent="-319088">
              <a:spcBef>
                <a:spcPts val="700"/>
              </a:spcBef>
              <a:buSzPct val="60000"/>
            </a:pPr>
            <a:r>
              <a:rPr lang="en-US" sz="1800" dirty="0" err="1" smtClean="0"/>
              <a:t>maxIterations</a:t>
            </a:r>
            <a:r>
              <a:rPr lang="en-US" sz="1800" dirty="0" smtClean="0"/>
              <a:t> – represents the maximum number of iterations</a:t>
            </a:r>
          </a:p>
          <a:p>
            <a:pPr marL="593725" lvl="2" indent="-319088">
              <a:spcBef>
                <a:spcPts val="700"/>
              </a:spcBef>
              <a:buSzPct val="60000"/>
            </a:pPr>
            <a:r>
              <a:rPr lang="en-US" sz="1800" dirty="0" smtClean="0"/>
              <a:t>PA – is the coefficient by which a host bird discovers the intrusion</a:t>
            </a:r>
          </a:p>
          <a:p>
            <a:pPr marL="593725" lvl="2" indent="-319088">
              <a:spcBef>
                <a:spcPts val="700"/>
              </a:spcBef>
              <a:buSzPct val="60000"/>
            </a:pPr>
            <a:endParaRPr lang="en-US" sz="1800" dirty="0"/>
          </a:p>
          <a:p>
            <a:pPr marL="319088" lvl="1" indent="-319088">
              <a:spcBef>
                <a:spcPts val="700"/>
              </a:spcBef>
              <a:buSzPct val="60000"/>
            </a:pPr>
            <a:r>
              <a:rPr lang="en-US" sz="1900" dirty="0" smtClean="0"/>
              <a:t>Output</a:t>
            </a:r>
          </a:p>
          <a:p>
            <a:pPr marL="593725" lvl="2" indent="-319088">
              <a:spcBef>
                <a:spcPts val="700"/>
              </a:spcBef>
              <a:buSzPct val="60000"/>
            </a:pPr>
            <a:r>
              <a:rPr lang="en-US" sz="1800" dirty="0" smtClean="0"/>
              <a:t>Solution – the output will be the best solution that has been reached </a:t>
            </a:r>
            <a:endParaRPr lang="en-US" sz="1800" dirty="0"/>
          </a:p>
          <a:p>
            <a:pPr lvl="2"/>
            <a:endParaRPr lang="en-US" dirty="0"/>
          </a:p>
        </p:txBody>
      </p:sp>
    </p:spTree>
    <p:extLst>
      <p:ext uri="{BB962C8B-B14F-4D97-AF65-F5344CB8AC3E}">
        <p14:creationId xmlns:p14="http://schemas.microsoft.com/office/powerpoint/2010/main" val="386361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Flow Diagram</a:t>
            </a:r>
            <a:endParaRPr lang="ro-RO" sz="1900" dirty="0" smtClean="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06197" y="1524000"/>
            <a:ext cx="5531605" cy="497681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Prototip experimental (I)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144000" cy="4495800"/>
          </a:xfrm>
        </p:spPr>
        <p:txBody>
          <a:bodyPr/>
          <a:lstStyle/>
          <a:p>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9202" name="Picture 2"/>
          <p:cNvPicPr>
            <a:picLocks noChangeAspect="1" noChangeArrowheads="1"/>
          </p:cNvPicPr>
          <p:nvPr/>
        </p:nvPicPr>
        <p:blipFill>
          <a:blip r:embed="rId3"/>
          <a:srcRect/>
          <a:stretch>
            <a:fillRect/>
          </a:stretch>
        </p:blipFill>
        <p:spPr bwMode="auto">
          <a:xfrm>
            <a:off x="1857356" y="1571612"/>
            <a:ext cx="5573334" cy="4893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Prototip experimental (II)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9" name="Content Placeholder 8"/>
          <p:cNvSpPr>
            <a:spLocks noGrp="1"/>
          </p:cNvSpPr>
          <p:nvPr>
            <p:ph sz="quarter" idx="1"/>
          </p:nvPr>
        </p:nvSpPr>
        <p:spPr>
          <a:xfrm>
            <a:off x="0" y="1428736"/>
            <a:ext cx="9144000" cy="5072098"/>
          </a:xfrm>
        </p:spPr>
        <p:txBody>
          <a:bodyPr/>
          <a:lstStyle/>
          <a:p>
            <a:r>
              <a:rPr lang="ro-RO" sz="2300" noProof="1" smtClean="0"/>
              <a:t>Ontologie de domeniu care conține informații despre feluri de mâncare, ingrediente, valori nutriționale și restricții medicale specifice diferitelor boli.</a:t>
            </a: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8179" name="Picture 3"/>
          <p:cNvPicPr>
            <a:picLocks noChangeAspect="1" noChangeArrowheads="1"/>
          </p:cNvPicPr>
          <p:nvPr/>
        </p:nvPicPr>
        <p:blipFill>
          <a:blip r:embed="rId3"/>
          <a:srcRect/>
          <a:stretch>
            <a:fillRect/>
          </a:stretch>
        </p:blipFill>
        <p:spPr bwMode="auto">
          <a:xfrm>
            <a:off x="928662" y="2500306"/>
            <a:ext cx="7248525"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8586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Prototip experimental (III)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p:txBody>
          <a:bodyPr/>
          <a:lstStyle/>
          <a:p>
            <a:r>
              <a:rPr lang="en-US" sz="2300" dirty="0" err="1" smtClean="0">
                <a:latin typeface="Arial" pitchFamily="34" charset="0"/>
                <a:cs typeface="Arial" pitchFamily="34" charset="0"/>
              </a:rPr>
              <a:t>Exemplu</a:t>
            </a:r>
            <a:r>
              <a:rPr lang="en-US" sz="2300" dirty="0" smtClean="0">
                <a:latin typeface="Arial" pitchFamily="34" charset="0"/>
                <a:cs typeface="Arial" pitchFamily="34" charset="0"/>
              </a:rPr>
              <a:t> de </a:t>
            </a:r>
            <a:r>
              <a:rPr lang="ro-RO" sz="2300" dirty="0" smtClean="0">
                <a:latin typeface="Arial" pitchFamily="34" charset="0"/>
                <a:cs typeface="Arial" pitchFamily="34" charset="0"/>
              </a:rPr>
              <a:t>oferta alimentara</a:t>
            </a:r>
          </a:p>
        </p:txBody>
      </p:sp>
      <p:sp>
        <p:nvSpPr>
          <p:cNvPr id="11" name="Content Placeholder 10"/>
          <p:cNvSpPr>
            <a:spLocks noGrp="1"/>
          </p:cNvSpPr>
          <p:nvPr>
            <p:ph sz="quarter" idx="2"/>
          </p:nvPr>
        </p:nvSpPr>
        <p:spPr/>
        <p:txBody>
          <a:bodyPr/>
          <a:lstStyle/>
          <a:p>
            <a:r>
              <a:rPr lang="en-US" sz="2300" dirty="0" err="1" smtClean="0">
                <a:latin typeface="Arial" pitchFamily="34" charset="0"/>
                <a:cs typeface="Arial" pitchFamily="34" charset="0"/>
              </a:rPr>
              <a:t>Exemplu</a:t>
            </a:r>
            <a:r>
              <a:rPr lang="en-US" sz="2300" dirty="0" smtClean="0">
                <a:latin typeface="Arial" pitchFamily="34" charset="0"/>
                <a:cs typeface="Arial" pitchFamily="34" charset="0"/>
              </a:rPr>
              <a:t> de </a:t>
            </a:r>
            <a:r>
              <a:rPr lang="en-US" sz="2300" dirty="0" err="1" smtClean="0">
                <a:latin typeface="Arial" pitchFamily="34" charset="0"/>
                <a:cs typeface="Arial" pitchFamily="34" charset="0"/>
              </a:rPr>
              <a:t>profil</a:t>
            </a:r>
            <a:r>
              <a:rPr lang="en-US" sz="2300" dirty="0" smtClean="0">
                <a:latin typeface="Arial" pitchFamily="34" charset="0"/>
                <a:cs typeface="Arial" pitchFamily="34" charset="0"/>
              </a:rPr>
              <a:t> personal</a:t>
            </a:r>
            <a:endParaRPr lang="ro-RO" sz="2300" dirty="0" smtClean="0">
              <a:latin typeface="Arial" pitchFamily="34" charset="0"/>
              <a:cs typeface="Arial" pitchFamily="34" charset="0"/>
            </a:endParaRPr>
          </a:p>
          <a:p>
            <a:endParaRPr lang="en-US" dirty="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474" name="Picture 2" descr="off1"/>
          <p:cNvPicPr>
            <a:picLocks noChangeAspect="1" noChangeArrowheads="1"/>
          </p:cNvPicPr>
          <p:nvPr/>
        </p:nvPicPr>
        <p:blipFill>
          <a:blip r:embed="rId3"/>
          <a:srcRect/>
          <a:stretch>
            <a:fillRect/>
          </a:stretch>
        </p:blipFill>
        <p:spPr bwMode="auto">
          <a:xfrm>
            <a:off x="642910" y="2428868"/>
            <a:ext cx="3276600" cy="385294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4857752" y="2714620"/>
            <a:ext cx="4038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Experimentele</a:t>
            </a:r>
            <a:r>
              <a:rPr lang="en-US" sz="2400" dirty="0" smtClean="0"/>
              <a:t> au </a:t>
            </a:r>
            <a:r>
              <a:rPr lang="en-US" sz="2400" dirty="0" err="1" smtClean="0"/>
              <a:t>fost</a:t>
            </a:r>
            <a:r>
              <a:rPr lang="en-US" sz="2400" dirty="0" smtClean="0"/>
              <a:t> </a:t>
            </a:r>
            <a:r>
              <a:rPr lang="en-US" sz="2400" dirty="0" err="1" smtClean="0"/>
              <a:t>efectuate</a:t>
            </a:r>
            <a:r>
              <a:rPr lang="en-US" sz="2400" dirty="0" smtClean="0"/>
              <a:t> </a:t>
            </a:r>
            <a:r>
              <a:rPr lang="en-US" sz="2400" dirty="0" err="1" smtClean="0"/>
              <a:t>pe</a:t>
            </a:r>
            <a:r>
              <a:rPr lang="en-US" sz="2400" dirty="0" smtClean="0"/>
              <a:t> diverse </a:t>
            </a:r>
            <a:r>
              <a:rPr lang="en-US" sz="2400" dirty="0" err="1" smtClean="0"/>
              <a:t>tipologii</a:t>
            </a:r>
            <a:r>
              <a:rPr lang="en-US" sz="2400" dirty="0" smtClean="0"/>
              <a:t> de </a:t>
            </a:r>
            <a:r>
              <a:rPr lang="en-US" sz="2400" dirty="0" err="1" smtClean="0"/>
              <a:t>utilizatori</a:t>
            </a:r>
            <a:r>
              <a:rPr lang="en-US" sz="2400" dirty="0" smtClean="0"/>
              <a:t>, </a:t>
            </a:r>
            <a:r>
              <a:rPr lang="en-US" sz="2400" dirty="0" err="1" smtClean="0"/>
              <a:t>avand</a:t>
            </a:r>
            <a:r>
              <a:rPr lang="en-US" sz="2400" dirty="0" smtClean="0"/>
              <a:t> </a:t>
            </a:r>
            <a:r>
              <a:rPr lang="en-US" sz="2400" dirty="0" err="1" smtClean="0"/>
              <a:t>urmatoarele</a:t>
            </a:r>
            <a:r>
              <a:rPr lang="en-US" sz="2400" dirty="0" smtClean="0"/>
              <a:t> </a:t>
            </a:r>
            <a:r>
              <a:rPr lang="en-US" sz="2400" dirty="0" err="1" smtClean="0"/>
              <a:t>afectiuni</a:t>
            </a:r>
            <a:endParaRPr lang="en-US" sz="2400" dirty="0" smtClean="0"/>
          </a:p>
          <a:p>
            <a:pPr lvl="1"/>
            <a:r>
              <a:rPr lang="en-US" sz="2000" dirty="0" err="1" smtClean="0"/>
              <a:t>Hipertensiune</a:t>
            </a:r>
            <a:r>
              <a:rPr lang="en-US" sz="2000" dirty="0" smtClean="0"/>
              <a:t> </a:t>
            </a:r>
            <a:r>
              <a:rPr lang="en-US" sz="2000" dirty="0" err="1" smtClean="0"/>
              <a:t>arteriala</a:t>
            </a:r>
            <a:endParaRPr lang="en-US" sz="2000" dirty="0" smtClean="0"/>
          </a:p>
          <a:p>
            <a:pPr lvl="1"/>
            <a:r>
              <a:rPr lang="en-US" sz="2000" dirty="0" err="1" smtClean="0"/>
              <a:t>Hipertensiune</a:t>
            </a:r>
            <a:r>
              <a:rPr lang="en-US" sz="2000" dirty="0" smtClean="0"/>
              <a:t> </a:t>
            </a:r>
            <a:r>
              <a:rPr lang="en-US" sz="2000" dirty="0" err="1" smtClean="0"/>
              <a:t>arteriala</a:t>
            </a:r>
            <a:r>
              <a:rPr lang="en-US" sz="2000" dirty="0" smtClean="0"/>
              <a:t> </a:t>
            </a:r>
            <a:r>
              <a:rPr lang="en-US" sz="2000" dirty="0" err="1" smtClean="0"/>
              <a:t>si</a:t>
            </a:r>
            <a:r>
              <a:rPr lang="en-US" sz="2000" dirty="0" smtClean="0"/>
              <a:t> </a:t>
            </a:r>
            <a:r>
              <a:rPr lang="en-US" sz="2000" dirty="0" err="1" smtClean="0"/>
              <a:t>diabet</a:t>
            </a:r>
            <a:r>
              <a:rPr lang="en-US" sz="2000" dirty="0" smtClean="0"/>
              <a:t> de tip I</a:t>
            </a:r>
            <a:endParaRPr lang="en-US" sz="2400" dirty="0" smtClean="0"/>
          </a:p>
          <a:p>
            <a:r>
              <a:rPr lang="en-US" sz="2400" dirty="0" err="1" smtClean="0"/>
              <a:t>Testele</a:t>
            </a:r>
            <a:r>
              <a:rPr lang="en-US" sz="2400" dirty="0" smtClean="0"/>
              <a:t> au </a:t>
            </a:r>
            <a:r>
              <a:rPr lang="en-US" sz="2400" dirty="0" err="1" smtClean="0"/>
              <a:t>folosit</a:t>
            </a:r>
            <a:r>
              <a:rPr lang="en-US" sz="2400" dirty="0" smtClean="0"/>
              <a:t> 20 de </a:t>
            </a:r>
            <a:r>
              <a:rPr lang="en-US" sz="2400" dirty="0" err="1" smtClean="0"/>
              <a:t>combinatii</a:t>
            </a:r>
            <a:r>
              <a:rPr lang="en-US" sz="2400" dirty="0" smtClean="0"/>
              <a:t> ale </a:t>
            </a:r>
            <a:r>
              <a:rPr lang="en-US" sz="2400" dirty="0" err="1" smtClean="0"/>
              <a:t>parametrilor</a:t>
            </a:r>
            <a:r>
              <a:rPr lang="en-US" sz="2400" dirty="0" smtClean="0"/>
              <a:t> </a:t>
            </a:r>
            <a:r>
              <a:rPr lang="en-US" sz="2400" dirty="0" err="1" smtClean="0"/>
              <a:t>ajustabili</a:t>
            </a:r>
            <a:endParaRPr lang="en-US" sz="2400" dirty="0" smtClean="0"/>
          </a:p>
          <a:p>
            <a:pPr lvl="1"/>
            <a:r>
              <a:rPr lang="en-US" sz="1800" dirty="0" err="1" smtClean="0"/>
              <a:t>Pentru</a:t>
            </a:r>
            <a:r>
              <a:rPr lang="en-US" sz="1800" dirty="0" smtClean="0"/>
              <a:t> </a:t>
            </a:r>
            <a:r>
              <a:rPr lang="en-US" sz="1800" dirty="0" err="1" smtClean="0"/>
              <a:t>fiecare</a:t>
            </a:r>
            <a:r>
              <a:rPr lang="en-US" sz="1800" dirty="0" smtClean="0"/>
              <a:t> </a:t>
            </a:r>
            <a:r>
              <a:rPr lang="en-US" sz="1800" dirty="0" err="1" smtClean="0"/>
              <a:t>combinatie</a:t>
            </a:r>
            <a:r>
              <a:rPr lang="en-US" sz="1800" dirty="0" smtClean="0"/>
              <a:t> de </a:t>
            </a:r>
            <a:r>
              <a:rPr lang="en-US" sz="1800" dirty="0" err="1" smtClean="0"/>
              <a:t>parametri</a:t>
            </a:r>
            <a:r>
              <a:rPr lang="en-US" sz="1800" dirty="0" smtClean="0"/>
              <a:t> </a:t>
            </a:r>
            <a:r>
              <a:rPr lang="en-US" sz="1800" dirty="0" err="1" smtClean="0"/>
              <a:t>ajustabili</a:t>
            </a:r>
            <a:r>
              <a:rPr lang="en-US" sz="1800" dirty="0" smtClean="0"/>
              <a:t> au </a:t>
            </a:r>
            <a:r>
              <a:rPr lang="en-US" sz="1800" dirty="0" err="1" smtClean="0"/>
              <a:t>fost</a:t>
            </a:r>
            <a:r>
              <a:rPr lang="en-US" sz="1800" dirty="0" smtClean="0"/>
              <a:t> </a:t>
            </a:r>
            <a:r>
              <a:rPr lang="en-US" sz="1800" dirty="0" err="1" smtClean="0"/>
              <a:t>efectuate</a:t>
            </a:r>
            <a:r>
              <a:rPr lang="en-US" sz="1800" dirty="0" smtClean="0"/>
              <a:t> 20 de </a:t>
            </a:r>
            <a:r>
              <a:rPr lang="en-US" sz="1800" dirty="0" err="1" smtClean="0"/>
              <a:t>rulari</a:t>
            </a:r>
            <a:endParaRPr lang="en-US" sz="2400" dirty="0" smtClean="0"/>
          </a:p>
          <a:p>
            <a:r>
              <a:rPr lang="ro-RO" sz="2400" dirty="0" smtClean="0"/>
              <a:t>Dimensiunea spatiului de cautare este de 684</a:t>
            </a:r>
            <a:r>
              <a:rPr lang="en-US" sz="2400" dirty="0" smtClean="0"/>
              <a:t> * 10</a:t>
            </a:r>
            <a:r>
              <a:rPr lang="en-US" sz="2400" baseline="30000" dirty="0" smtClean="0"/>
              <a:t>17</a:t>
            </a:r>
            <a:r>
              <a:rPr lang="en-US" sz="2400" dirty="0" smtClean="0"/>
              <a:t> </a:t>
            </a:r>
            <a:r>
              <a:rPr lang="en-US" sz="2400" dirty="0" err="1" smtClean="0"/>
              <a:t>combinatii</a:t>
            </a:r>
            <a:r>
              <a:rPr lang="en-US" sz="2400" dirty="0" smtClean="0"/>
              <a:t> de </a:t>
            </a:r>
            <a:r>
              <a:rPr lang="en-US" sz="2400" dirty="0" err="1" smtClean="0"/>
              <a:t>oferte</a:t>
            </a:r>
            <a:r>
              <a:rPr lang="en-US" sz="2400" dirty="0" smtClean="0"/>
              <a:t> </a:t>
            </a:r>
            <a:r>
              <a:rPr lang="ro-RO" sz="2400" dirty="0" smtClean="0"/>
              <a:t>alimentare. </a:t>
            </a:r>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I</a:t>
            </a:r>
            <a:r>
              <a:rPr lang="ro-RO" sz="3100" dirty="0" smtClean="0">
                <a:latin typeface="Arial" pitchFamily="34" charset="0"/>
                <a:cs typeface="Arial" pitchFamily="34" charset="0"/>
              </a:rPr>
              <a:t>)</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Configuratia</a:t>
            </a:r>
            <a:r>
              <a:rPr lang="en-US" sz="2400" dirty="0" smtClean="0"/>
              <a:t> </a:t>
            </a:r>
            <a:r>
              <a:rPr lang="en-US" sz="2400" dirty="0" err="1" smtClean="0"/>
              <a:t>calculatorului</a:t>
            </a:r>
            <a:r>
              <a:rPr lang="en-US" sz="2400" dirty="0" smtClean="0"/>
              <a:t>:</a:t>
            </a:r>
          </a:p>
          <a:p>
            <a:pPr lvl="1"/>
            <a:r>
              <a:rPr lang="ro-RO" sz="1800" dirty="0" smtClean="0"/>
              <a:t>Model procesor: Pentium(R) Dual-Core CPU;</a:t>
            </a:r>
            <a:endParaRPr lang="en-US" sz="1800" dirty="0" smtClean="0"/>
          </a:p>
          <a:p>
            <a:pPr lvl="1"/>
            <a:r>
              <a:rPr lang="ro-RO" sz="1800" dirty="0" smtClean="0"/>
              <a:t>Frencventa procesorului: 2.10 GHz ;</a:t>
            </a:r>
            <a:endParaRPr lang="en-US" sz="1800" dirty="0" smtClean="0"/>
          </a:p>
          <a:p>
            <a:pPr lvl="1"/>
            <a:r>
              <a:rPr lang="ro-RO" sz="1800" dirty="0" smtClean="0"/>
              <a:t>Arhitectura: 64 biți;</a:t>
            </a:r>
            <a:endParaRPr lang="en-US" sz="1800" dirty="0" smtClean="0"/>
          </a:p>
          <a:p>
            <a:pPr lvl="1"/>
            <a:r>
              <a:rPr lang="ro-RO" sz="1800" dirty="0" smtClean="0"/>
              <a:t>Memorie RAM: 3,00 GB. </a:t>
            </a:r>
            <a:endParaRPr lang="en-US" sz="1800" dirty="0" smtClean="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latin typeface="Arial" pitchFamily="34" charset="0"/>
                <a:cs typeface="Arial" pitchFamily="34" charset="0"/>
              </a:rPr>
              <a:t>Introduc</a:t>
            </a:r>
            <a:r>
              <a:rPr lang="en-US" sz="2300" dirty="0" err="1" smtClean="0">
                <a:latin typeface="Arial" pitchFamily="34" charset="0"/>
                <a:cs typeface="Arial" pitchFamily="34" charset="0"/>
              </a:rPr>
              <a:t>tion</a:t>
            </a:r>
            <a:endParaRPr lang="ro-RO" sz="2300" dirty="0" smtClean="0">
              <a:latin typeface="Arial" pitchFamily="34" charset="0"/>
              <a:cs typeface="Arial" pitchFamily="34" charset="0"/>
            </a:endParaRPr>
          </a:p>
          <a:p>
            <a:pPr eaLnBrk="1" hangingPunct="1"/>
            <a:r>
              <a:rPr lang="en-US" sz="2300" dirty="0" smtClean="0"/>
              <a:t>Objectives and Contributions</a:t>
            </a:r>
            <a:endParaRPr lang="en-US" sz="2300" dirty="0" smtClean="0">
              <a:latin typeface="Arial" pitchFamily="34" charset="0"/>
              <a:cs typeface="Arial" pitchFamily="34" charset="0"/>
            </a:endParaRPr>
          </a:p>
          <a:p>
            <a:pPr eaLnBrk="1" hangingPunct="1"/>
            <a:r>
              <a:rPr lang="en-US" sz="2300" dirty="0" smtClean="0">
                <a:latin typeface="Arial" pitchFamily="34" charset="0"/>
                <a:cs typeface="Arial" pitchFamily="34" charset="0"/>
              </a:rPr>
              <a:t>Related Work</a:t>
            </a:r>
            <a:endParaRPr lang="ro-RO" sz="2300" dirty="0" smtClean="0">
              <a:latin typeface="Arial" pitchFamily="34" charset="0"/>
              <a:cs typeface="Arial" pitchFamily="34" charset="0"/>
            </a:endParaRPr>
          </a:p>
          <a:p>
            <a:pPr eaLnBrk="1" hangingPunct="1"/>
            <a:r>
              <a:rPr lang="en-US" sz="2300" dirty="0" smtClean="0">
                <a:latin typeface="Arial" pitchFamily="34" charset="0"/>
                <a:cs typeface="Arial" pitchFamily="34" charset="0"/>
              </a:rPr>
              <a:t>Proposed Solution</a:t>
            </a:r>
            <a:endParaRPr lang="ro-RO" sz="2300" dirty="0" smtClean="0">
              <a:latin typeface="Arial" pitchFamily="34" charset="0"/>
              <a:cs typeface="Arial" pitchFamily="34" charset="0"/>
            </a:endParaRPr>
          </a:p>
          <a:p>
            <a:pPr eaLnBrk="1" hangingPunct="1"/>
            <a:r>
              <a:rPr lang="en-US" sz="2300" dirty="0" smtClean="0">
                <a:latin typeface="Arial" pitchFamily="34" charset="0"/>
                <a:cs typeface="Arial" pitchFamily="34" charset="0"/>
              </a:rPr>
              <a:t>Experimental Prototype</a:t>
            </a:r>
            <a:endParaRPr lang="ro-RO" sz="2300" dirty="0" smtClean="0">
              <a:latin typeface="Arial" pitchFamily="34" charset="0"/>
              <a:cs typeface="Arial" pitchFamily="34" charset="0"/>
            </a:endParaRPr>
          </a:p>
          <a:p>
            <a:pPr eaLnBrk="1" hangingPunct="1"/>
            <a:r>
              <a:rPr lang="en-US" sz="2300" dirty="0" smtClean="0">
                <a:latin typeface="Arial" pitchFamily="34" charset="0"/>
                <a:cs typeface="Arial" pitchFamily="34" charset="0"/>
              </a:rPr>
              <a:t>Experimental Results</a:t>
            </a:r>
            <a:endParaRPr lang="ro-RO" sz="2300" dirty="0" smtClean="0">
              <a:latin typeface="Arial" pitchFamily="34" charset="0"/>
              <a:cs typeface="Arial" pitchFamily="34" charset="0"/>
            </a:endParaRPr>
          </a:p>
          <a:p>
            <a:pPr eaLnBrk="1" hangingPunct="1"/>
            <a:r>
              <a:rPr lang="en-US" sz="2300" dirty="0" smtClean="0">
                <a:latin typeface="Arial" pitchFamily="34" charset="0"/>
                <a:cs typeface="Arial" pitchFamily="34" charset="0"/>
              </a:rPr>
              <a:t>Conclusions</a:t>
            </a:r>
            <a:endParaRPr lang="en-US" sz="2300" dirty="0" smtClean="0">
              <a:latin typeface="Arial" pitchFamily="34" charset="0"/>
              <a:cs typeface="Arial" pitchFamily="34" charset="0"/>
            </a:endParaRP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II</a:t>
            </a:r>
            <a:r>
              <a:rPr lang="ro-RO" sz="3100" dirty="0" smtClean="0">
                <a:latin typeface="Arial" pitchFamily="34" charset="0"/>
                <a:cs typeface="Arial" pitchFamily="34" charset="0"/>
              </a:rPr>
              <a:t>)</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Scenariu</a:t>
            </a:r>
            <a:r>
              <a:rPr lang="en-US" sz="2400" dirty="0" smtClean="0"/>
              <a:t> de test</a:t>
            </a:r>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20</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nvGraphicFramePr>
        <p:xfrm>
          <a:off x="76200" y="2357430"/>
          <a:ext cx="8915401" cy="3518605"/>
        </p:xfrm>
        <a:graphic>
          <a:graphicData uri="http://schemas.openxmlformats.org/drawingml/2006/table">
            <a:tbl>
              <a:tblPr/>
              <a:tblGrid>
                <a:gridCol w="2135185"/>
                <a:gridCol w="2666592"/>
                <a:gridCol w="430096"/>
                <a:gridCol w="1892420"/>
                <a:gridCol w="1791108"/>
              </a:tblGrid>
              <a:tr h="318203">
                <a:tc gridSpan="2">
                  <a:txBody>
                    <a:bodyPr/>
                    <a:lstStyle/>
                    <a:p>
                      <a:pPr marL="0" marR="0" indent="0" algn="ctr">
                        <a:spcBef>
                          <a:spcPts val="0"/>
                        </a:spcBef>
                        <a:spcAft>
                          <a:spcPts val="0"/>
                        </a:spcAft>
                      </a:pPr>
                      <a:r>
                        <a:rPr lang="en-US" sz="1800" b="1" dirty="0" err="1" smtClean="0">
                          <a:latin typeface="Arial" pitchFamily="34" charset="0"/>
                          <a:ea typeface="Calibri"/>
                          <a:cs typeface="Arial" pitchFamily="34" charset="0"/>
                        </a:rPr>
                        <a:t>Profil</a:t>
                      </a:r>
                      <a:r>
                        <a:rPr lang="en-US" sz="1800" b="1" dirty="0" smtClean="0">
                          <a:latin typeface="Arial" pitchFamily="34" charset="0"/>
                          <a:ea typeface="Calibri"/>
                          <a:cs typeface="Arial" pitchFamily="34" charset="0"/>
                        </a:rPr>
                        <a:t> personal</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r">
                        <a:spcBef>
                          <a:spcPts val="0"/>
                        </a:spcBef>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0960" marR="0" indent="0" algn="l">
                        <a:spcBef>
                          <a:spcPts val="0"/>
                        </a:spcBef>
                        <a:spcAft>
                          <a:spcPts val="0"/>
                        </a:spcAft>
                      </a:pPr>
                      <a:endParaRPr lang="ro-RO"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indent="0" algn="ctr">
                        <a:spcBef>
                          <a:spcPts val="0"/>
                        </a:spcBef>
                        <a:spcAft>
                          <a:spcPts val="0"/>
                        </a:spcAft>
                      </a:pPr>
                      <a:r>
                        <a:rPr lang="en-US" sz="1800" b="1" dirty="0" err="1" smtClean="0">
                          <a:latin typeface="Arial" pitchFamily="34" charset="0"/>
                          <a:ea typeface="Calibri"/>
                          <a:cs typeface="Arial" pitchFamily="34" charset="0"/>
                        </a:rPr>
                        <a:t>Valori</a:t>
                      </a:r>
                      <a:r>
                        <a:rPr lang="en-US" sz="1800" b="1" dirty="0" smtClean="0">
                          <a:latin typeface="Arial" pitchFamily="34" charset="0"/>
                          <a:ea typeface="Calibri"/>
                          <a:cs typeface="Arial" pitchFamily="34" charset="0"/>
                        </a:rPr>
                        <a:t> </a:t>
                      </a:r>
                      <a:r>
                        <a:rPr lang="en-US" sz="1800" b="1" dirty="0" err="1" smtClean="0">
                          <a:latin typeface="Arial" pitchFamily="34" charset="0"/>
                          <a:ea typeface="Calibri"/>
                          <a:cs typeface="Arial" pitchFamily="34" charset="0"/>
                        </a:rPr>
                        <a:t>optime</a:t>
                      </a:r>
                      <a:r>
                        <a:rPr lang="en-US" sz="1800" b="1" dirty="0" smtClean="0">
                          <a:latin typeface="Arial" pitchFamily="34" charset="0"/>
                          <a:ea typeface="Calibri"/>
                          <a:cs typeface="Arial" pitchFamily="34" charset="0"/>
                        </a:rPr>
                        <a:t> </a:t>
                      </a:r>
                      <a:r>
                        <a:rPr lang="en-US" sz="1800" b="1" dirty="0" err="1" smtClean="0">
                          <a:latin typeface="Arial" pitchFamily="34" charset="0"/>
                          <a:ea typeface="Calibri"/>
                          <a:cs typeface="Arial" pitchFamily="34" charset="0"/>
                        </a:rPr>
                        <a:t>nutritionale</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r">
                        <a:spcBef>
                          <a:spcPts val="0"/>
                        </a:spcBef>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Nume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Pop</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60960" marR="0" indent="0" algn="l">
                        <a:spcBef>
                          <a:spcPts val="0"/>
                        </a:spcBef>
                        <a:spcAft>
                          <a:spcPts val="0"/>
                        </a:spcAft>
                      </a:pPr>
                      <a:endParaRPr lang="ro-RO"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l">
                        <a:spcBef>
                          <a:spcPts val="0"/>
                        </a:spcBef>
                        <a:spcAft>
                          <a:spcPts val="0"/>
                        </a:spcAft>
                      </a:pPr>
                      <a:r>
                        <a:rPr lang="ro-RO" sz="1800">
                          <a:latin typeface="Arial" pitchFamily="34" charset="0"/>
                          <a:ea typeface="Calibri"/>
                          <a:cs typeface="Arial" pitchFamily="34" charset="0"/>
                        </a:rPr>
                        <a:t>Calorii</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1800kcal</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Prenume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Ioan</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a:latin typeface="Arial" pitchFamily="34" charset="0"/>
                          <a:ea typeface="Calibri"/>
                          <a:cs typeface="Arial" pitchFamily="34" charset="0"/>
                        </a:rPr>
                        <a:t>Proteine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123g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Vârstă</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64ani</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Lipide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50g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Greutate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66kg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Carbohidrați</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202,4g </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Înălțime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160cm</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Fier</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8-45mg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Sex</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Masculin</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a:latin typeface="Arial" pitchFamily="34" charset="0"/>
                          <a:ea typeface="Calibri"/>
                          <a:cs typeface="Arial" pitchFamily="34" charset="0"/>
                        </a:rPr>
                        <a:t>Sodiu</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500-1500mg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Nivel de activitate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Activitate moderată</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A</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1,2-7,5mg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Afectiuni</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Hipertensiune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B1</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1,6-5mg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Ingredient preferat</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Fructele de pădure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C</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75-1000mg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75">
                <a:tc>
                  <a:txBody>
                    <a:bodyPr/>
                    <a:lstStyle/>
                    <a:p>
                      <a:pPr marL="0" marR="0" indent="0" algn="l">
                        <a:spcBef>
                          <a:spcPts val="0"/>
                        </a:spcBef>
                        <a:spcAft>
                          <a:spcPts val="0"/>
                        </a:spcAft>
                      </a:pPr>
                      <a:r>
                        <a:rPr lang="ro-RO" sz="1800" dirty="0">
                          <a:latin typeface="Arial" pitchFamily="34" charset="0"/>
                          <a:ea typeface="Calibri"/>
                          <a:cs typeface="Arial" pitchFamily="34" charset="0"/>
                        </a:rPr>
                        <a:t>Ingredient nedorit</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Brânza</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1000"/>
                        </a:spcAft>
                      </a:pPr>
                      <a:r>
                        <a:rPr lang="en-US" sz="1900" dirty="0">
                          <a:latin typeface="Arial" pitchFamily="34" charset="0"/>
                          <a:ea typeface="Calibri"/>
                          <a:cs typeface="Arial" pitchFamily="34"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V</a:t>
            </a:r>
            <a:r>
              <a:rPr lang="ro-RO" sz="3100" dirty="0" smtClean="0">
                <a:latin typeface="Arial" pitchFamily="34" charset="0"/>
                <a:cs typeface="Arial" pitchFamily="34" charset="0"/>
              </a:rPr>
              <a:t>)</a:t>
            </a:r>
            <a:r>
              <a:rPr lang="ro-RO" dirty="0" smtClean="0">
                <a:latin typeface="Arial" pitchFamily="34" charset="0"/>
                <a:cs typeface="Arial" pitchFamily="34" charset="0"/>
              </a:rPr>
              <a:t/>
            </a:r>
            <a:br>
              <a:rPr lang="ro-RO" dirty="0" smtClean="0">
                <a:latin typeface="Arial" pitchFamily="34" charset="0"/>
                <a:cs typeface="Arial" pitchFamily="34" charset="0"/>
              </a:rPr>
            </a:br>
            <a:endParaRPr lang="en-US" dirty="0" smtClean="0">
              <a:latin typeface="Arial" pitchFamily="34" charset="0"/>
              <a:cs typeface="Arial" pitchFamily="34" charset="0"/>
            </a:endParaRPr>
          </a:p>
        </p:txBody>
      </p:sp>
      <p:sp>
        <p:nvSpPr>
          <p:cNvPr id="7171" name="Content Placeholder 3"/>
          <p:cNvSpPr>
            <a:spLocks noGrp="1"/>
          </p:cNvSpPr>
          <p:nvPr>
            <p:ph sz="quarter" idx="1"/>
          </p:nvPr>
        </p:nvSpPr>
        <p:spPr>
          <a:xfrm>
            <a:off x="0" y="1428736"/>
            <a:ext cx="9144000" cy="4667264"/>
          </a:xfrm>
        </p:spPr>
        <p:txBody>
          <a:bodyPr/>
          <a:lstStyle/>
          <a:p>
            <a:r>
              <a:rPr lang="ro-RO" sz="2300" dirty="0" smtClean="0"/>
              <a:t>Analiza comparativa </a:t>
            </a:r>
            <a:r>
              <a:rPr lang="en-US" sz="2300" dirty="0" err="1" smtClean="0"/>
              <a:t>bazata</a:t>
            </a:r>
            <a:r>
              <a:rPr lang="en-US" sz="2300" dirty="0" smtClean="0"/>
              <a:t> </a:t>
            </a:r>
            <a:r>
              <a:rPr lang="en-US" sz="2300" dirty="0" err="1" smtClean="0"/>
              <a:t>pe</a:t>
            </a:r>
            <a:r>
              <a:rPr lang="en-US" sz="2300" dirty="0" smtClean="0"/>
              <a:t> </a:t>
            </a:r>
            <a:r>
              <a:rPr lang="en-US" sz="2300" dirty="0" err="1" smtClean="0"/>
              <a:t>valoarea</a:t>
            </a:r>
            <a:r>
              <a:rPr lang="en-US" sz="2300" dirty="0" smtClean="0"/>
              <a:t> </a:t>
            </a:r>
            <a:r>
              <a:rPr lang="en-US" sz="2300" dirty="0" err="1" smtClean="0"/>
              <a:t>functiei</a:t>
            </a:r>
            <a:r>
              <a:rPr lang="en-US" sz="2300" dirty="0" smtClean="0"/>
              <a:t> de fitness</a:t>
            </a:r>
          </a:p>
          <a:p>
            <a:endParaRPr lang="en-US" sz="2300" dirty="0" smtClean="0"/>
          </a:p>
          <a:p>
            <a:endParaRPr lang="en-US" sz="2300" dirty="0" smtClean="0"/>
          </a:p>
          <a:p>
            <a:endParaRPr lang="en-US" sz="2300" dirty="0" smtClean="0"/>
          </a:p>
          <a:p>
            <a:pPr>
              <a:buNone/>
            </a:pPr>
            <a:endParaRPr lang="en-US" sz="1800" dirty="0" smtClean="0"/>
          </a:p>
          <a:p>
            <a:pPr>
              <a:buNone/>
            </a:pPr>
            <a:endParaRPr lang="en-US" sz="1400" dirty="0" smtClean="0"/>
          </a:p>
          <a:p>
            <a:r>
              <a:rPr lang="ro-RO" sz="2300" dirty="0" smtClean="0"/>
              <a:t>Analiza comparativa </a:t>
            </a:r>
            <a:r>
              <a:rPr lang="en-US" sz="2300" dirty="0" err="1" smtClean="0"/>
              <a:t>bazata</a:t>
            </a:r>
            <a:r>
              <a:rPr lang="en-US" sz="2300" dirty="0" smtClean="0"/>
              <a:t> </a:t>
            </a:r>
            <a:r>
              <a:rPr lang="en-US" sz="2300" dirty="0" err="1" smtClean="0"/>
              <a:t>pe</a:t>
            </a:r>
            <a:r>
              <a:rPr lang="en-US" sz="2300" dirty="0" smtClean="0"/>
              <a:t> un </a:t>
            </a:r>
            <a:r>
              <a:rPr lang="en-US" sz="2300" dirty="0" err="1" smtClean="0"/>
              <a:t>compromis</a:t>
            </a:r>
            <a:r>
              <a:rPr lang="en-US" sz="2300" dirty="0" smtClean="0"/>
              <a:t> </a:t>
            </a:r>
            <a:r>
              <a:rPr lang="en-US" sz="2300" dirty="0" err="1" smtClean="0"/>
              <a:t>intre</a:t>
            </a:r>
            <a:r>
              <a:rPr lang="en-US" sz="2300" dirty="0" smtClean="0"/>
              <a:t> </a:t>
            </a:r>
            <a:r>
              <a:rPr lang="en-US" sz="2300" dirty="0" err="1" smtClean="0"/>
              <a:t>timpul</a:t>
            </a:r>
            <a:r>
              <a:rPr lang="en-US" sz="2300" dirty="0" smtClean="0"/>
              <a:t> de </a:t>
            </a:r>
            <a:r>
              <a:rPr lang="en-US" sz="2300" dirty="0" err="1" smtClean="0"/>
              <a:t>procesare</a:t>
            </a:r>
            <a:r>
              <a:rPr lang="en-US" sz="2300" dirty="0" smtClean="0"/>
              <a:t> </a:t>
            </a:r>
            <a:r>
              <a:rPr lang="en-US" sz="2300" dirty="0" err="1" smtClean="0"/>
              <a:t>si</a:t>
            </a:r>
            <a:r>
              <a:rPr lang="en-US" sz="2300" dirty="0" smtClean="0"/>
              <a:t> </a:t>
            </a:r>
            <a:r>
              <a:rPr lang="en-US" sz="2300" dirty="0" err="1" smtClean="0"/>
              <a:t>valoarea</a:t>
            </a:r>
            <a:r>
              <a:rPr lang="en-US" sz="2300" dirty="0" smtClean="0"/>
              <a:t> </a:t>
            </a:r>
            <a:r>
              <a:rPr lang="en-US" sz="2300" dirty="0" err="1" smtClean="0"/>
              <a:t>functiei</a:t>
            </a:r>
            <a:r>
              <a:rPr lang="en-US" sz="2300" dirty="0" smtClean="0"/>
              <a:t> de fitness</a:t>
            </a:r>
            <a:endParaRPr lang="ro-RO" sz="23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Table 25"/>
          <p:cNvGraphicFramePr>
            <a:graphicFrameLocks noGrp="1"/>
          </p:cNvGraphicFramePr>
          <p:nvPr/>
        </p:nvGraphicFramePr>
        <p:xfrm>
          <a:off x="71405" y="1857364"/>
          <a:ext cx="9001155" cy="1635796"/>
        </p:xfrm>
        <a:graphic>
          <a:graphicData uri="http://schemas.openxmlformats.org/drawingml/2006/table">
            <a:tbl>
              <a:tblPr/>
              <a:tblGrid>
                <a:gridCol w="1214447"/>
                <a:gridCol w="571504"/>
                <a:gridCol w="1000132"/>
                <a:gridCol w="928694"/>
                <a:gridCol w="714380"/>
                <a:gridCol w="1000132"/>
                <a:gridCol w="928694"/>
                <a:gridCol w="642942"/>
                <a:gridCol w="571504"/>
                <a:gridCol w="714380"/>
                <a:gridCol w="714346"/>
              </a:tblGrid>
              <a:tr h="352087">
                <a:tc>
                  <a:txBody>
                    <a:bodyPr/>
                    <a:lstStyle/>
                    <a:p>
                      <a:pPr marL="0" marR="0" indent="0" algn="ctr">
                        <a:spcBef>
                          <a:spcPts val="100"/>
                        </a:spcBef>
                        <a:spcAft>
                          <a:spcPts val="100"/>
                        </a:spcAft>
                      </a:pPr>
                      <a:r>
                        <a:rPr lang="ro-RO" sz="1800" dirty="0">
                          <a:latin typeface="Arial"/>
                          <a:ea typeface="Calibri"/>
                        </a:rPr>
                        <a:t>algoritm</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noIt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smtClean="0">
                          <a:latin typeface="Arial"/>
                          <a:ea typeface="Calibri"/>
                        </a:rPr>
                        <a:t>noNest</a:t>
                      </a:r>
                      <a:r>
                        <a:rPr lang="en-US" sz="1800" dirty="0" smtClean="0">
                          <a:latin typeface="Arial"/>
                          <a:ea typeface="Calibri"/>
                        </a:rPr>
                        <a:t>s</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a:latin typeface="Arial"/>
                          <a:ea typeface="Calibri"/>
                        </a:rPr>
                        <a:t>noCuck</a:t>
                      </a:r>
                      <a:endParaRPr lang="en-US" sz="180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a:latin typeface="Arial"/>
                          <a:ea typeface="Calibri"/>
                        </a:rPr>
                        <a:t>trMut</a:t>
                      </a:r>
                      <a:endParaRPr lang="en-US" sz="180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repNest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smtClean="0">
                          <a:latin typeface="Arial"/>
                          <a:ea typeface="Calibri"/>
                        </a:rPr>
                        <a:t>no</a:t>
                      </a:r>
                      <a:r>
                        <a:rPr lang="en-US" sz="1800" dirty="0" err="1" smtClean="0">
                          <a:latin typeface="Arial"/>
                          <a:ea typeface="Calibri"/>
                        </a:rPr>
                        <a:t>CstI</a:t>
                      </a:r>
                      <a:r>
                        <a:rPr lang="ro-RO" sz="1800" dirty="0" smtClean="0">
                          <a:latin typeface="Arial"/>
                          <a:ea typeface="Calibri"/>
                        </a:rPr>
                        <a:t>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diffIt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it</a:t>
                      </a:r>
                      <a:r>
                        <a:rPr lang="en-US" sz="1800" baseline="-25000" dirty="0" err="1" smtClean="0">
                          <a:latin typeface="Arial"/>
                          <a:ea typeface="Calibri"/>
                        </a:rPr>
                        <a:t>tabu</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fit</a:t>
                      </a:r>
                      <a:r>
                        <a:rPr lang="en-US" sz="1800" baseline="-25000" dirty="0" err="1" smtClean="0">
                          <a:latin typeface="Arial"/>
                          <a:ea typeface="Calibri"/>
                        </a:rPr>
                        <a:t>avg</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100"/>
                        </a:spcBef>
                        <a:spcAft>
                          <a:spcPts val="100"/>
                        </a:spcAft>
                        <a:buClrTx/>
                        <a:buSzTx/>
                        <a:buFontTx/>
                        <a:buNone/>
                        <a:tabLst/>
                        <a:defRPr/>
                      </a:pPr>
                      <a:r>
                        <a:rPr lang="en-US" sz="1800" dirty="0" err="1" smtClean="0">
                          <a:latin typeface="Arial"/>
                          <a:ea typeface="Calibri"/>
                        </a:rPr>
                        <a:t>t</a:t>
                      </a:r>
                      <a:r>
                        <a:rPr lang="en-US" sz="1800" baseline="-25000" dirty="0" err="1" smtClean="0">
                          <a:latin typeface="Arial"/>
                          <a:ea typeface="Calibri"/>
                        </a:rPr>
                        <a:t>avg</a:t>
                      </a:r>
                      <a:r>
                        <a:rPr lang="en-US" sz="1300" dirty="0" smtClean="0">
                          <a:latin typeface="Arial"/>
                          <a:ea typeface="Calibri"/>
                        </a:rPr>
                        <a:t>(</a:t>
                      </a:r>
                      <a:r>
                        <a:rPr lang="en-US" sz="1300" i="1" dirty="0" smtClean="0">
                          <a:latin typeface="Arial"/>
                          <a:ea typeface="Calibri"/>
                        </a:rPr>
                        <a:t>s</a:t>
                      </a:r>
                      <a:r>
                        <a:rPr lang="en-US" sz="1300" dirty="0" smtClean="0">
                          <a:latin typeface="Arial"/>
                          <a:ea typeface="Calibri"/>
                        </a:rPr>
                        <a:t>)</a:t>
                      </a:r>
                      <a:endParaRPr lang="ro-RO" sz="1300" dirty="0" smtClean="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262">
                <a:tc>
                  <a:txBody>
                    <a:bodyPr/>
                    <a:lstStyle/>
                    <a:p>
                      <a:pPr marL="0" marR="0" algn="ctr">
                        <a:lnSpc>
                          <a:spcPct val="115000"/>
                        </a:lnSpc>
                        <a:spcBef>
                          <a:spcPts val="100"/>
                        </a:spcBef>
                        <a:spcAft>
                          <a:spcPts val="100"/>
                        </a:spcAft>
                      </a:pPr>
                      <a:r>
                        <a:rPr lang="en-US" sz="1800">
                          <a:solidFill>
                            <a:srgbClr val="000000"/>
                          </a:solidFill>
                          <a:latin typeface="Arial"/>
                          <a:ea typeface="Calibri"/>
                          <a:cs typeface="Times New Roman"/>
                        </a:rPr>
                        <a:t>CS</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30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0,8</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0,4</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0,588</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6,65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a:solidFill>
                            <a:srgbClr val="000000"/>
                          </a:solidFill>
                          <a:latin typeface="Arial"/>
                          <a:ea typeface="Calibri"/>
                          <a:cs typeface="Times New Roman"/>
                        </a:rPr>
                        <a:t>CSU</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0,8</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0,679</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25,6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dirty="0">
                          <a:solidFill>
                            <a:srgbClr val="000000"/>
                          </a:solidFill>
                          <a:latin typeface="Arial"/>
                          <a:ea typeface="Calibri"/>
                          <a:cs typeface="Times New Roman"/>
                        </a:rPr>
                        <a:t>CSURG</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30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0,685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24</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dirty="0">
                          <a:solidFill>
                            <a:srgbClr val="000000"/>
                          </a:solidFill>
                          <a:latin typeface="Arial"/>
                          <a:ea typeface="Calibri"/>
                          <a:cs typeface="Times New Roman"/>
                        </a:rPr>
                        <a:t>CSUCGM</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30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0,751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16,8</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6" name="Table 35"/>
          <p:cNvGraphicFramePr>
            <a:graphicFrameLocks noGrp="1"/>
          </p:cNvGraphicFramePr>
          <p:nvPr/>
        </p:nvGraphicFramePr>
        <p:xfrm>
          <a:off x="71406" y="4643446"/>
          <a:ext cx="9001188" cy="1785950"/>
        </p:xfrm>
        <a:graphic>
          <a:graphicData uri="http://schemas.openxmlformats.org/drawingml/2006/table">
            <a:tbl>
              <a:tblPr/>
              <a:tblGrid>
                <a:gridCol w="1214446"/>
                <a:gridCol w="571504"/>
                <a:gridCol w="1000132"/>
                <a:gridCol w="928694"/>
                <a:gridCol w="714380"/>
                <a:gridCol w="1000132"/>
                <a:gridCol w="928694"/>
                <a:gridCol w="714380"/>
                <a:gridCol w="571504"/>
                <a:gridCol w="714380"/>
                <a:gridCol w="642942"/>
              </a:tblGrid>
              <a:tr h="357190">
                <a:tc>
                  <a:txBody>
                    <a:bodyPr/>
                    <a:lstStyle/>
                    <a:p>
                      <a:pPr marL="0" marR="0" indent="0" algn="ctr" defTabSz="324000">
                        <a:spcBef>
                          <a:spcPts val="100"/>
                        </a:spcBef>
                        <a:spcAft>
                          <a:spcPts val="100"/>
                        </a:spcAft>
                      </a:pPr>
                      <a:r>
                        <a:rPr lang="ro-RO" sz="1800" dirty="0">
                          <a:latin typeface="Arial" pitchFamily="34" charset="0"/>
                          <a:ea typeface="Calibri"/>
                          <a:cs typeface="Arial" pitchFamily="34" charset="0"/>
                        </a:rPr>
                        <a:t>algoritm</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noIt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dirty="0" smtClean="0">
                          <a:latin typeface="Arial" pitchFamily="34" charset="0"/>
                          <a:ea typeface="Calibri"/>
                          <a:cs typeface="Arial" pitchFamily="34" charset="0"/>
                        </a:rPr>
                        <a:t>noNest</a:t>
                      </a:r>
                      <a:r>
                        <a:rPr lang="en-US" sz="1800" dirty="0" smtClean="0">
                          <a:latin typeface="Arial" pitchFamily="34" charset="0"/>
                          <a:ea typeface="Calibri"/>
                          <a:cs typeface="Arial" pitchFamily="34" charset="0"/>
                        </a:rPr>
                        <a:t>s</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noCuck</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trMut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repNest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dirty="0" smtClean="0">
                          <a:latin typeface="Arial" pitchFamily="34" charset="0"/>
                          <a:ea typeface="Calibri"/>
                          <a:cs typeface="Arial" pitchFamily="34" charset="0"/>
                        </a:rPr>
                        <a:t>noCstIt</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diffIt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it</a:t>
                      </a:r>
                      <a:r>
                        <a:rPr lang="en-US" sz="1800" baseline="-25000" dirty="0" err="1" smtClean="0">
                          <a:latin typeface="Arial"/>
                          <a:ea typeface="Calibri"/>
                        </a:rPr>
                        <a:t>tabu</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fit</a:t>
                      </a:r>
                      <a:r>
                        <a:rPr lang="en-US" sz="1800" baseline="-25000" dirty="0" err="1" smtClean="0">
                          <a:latin typeface="Arial"/>
                          <a:ea typeface="Calibri"/>
                        </a:rPr>
                        <a:t>avg</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100"/>
                        </a:spcBef>
                        <a:spcAft>
                          <a:spcPts val="100"/>
                        </a:spcAft>
                        <a:buClrTx/>
                        <a:buSzTx/>
                        <a:buFontTx/>
                        <a:buNone/>
                        <a:tabLst/>
                        <a:defRPr/>
                      </a:pPr>
                      <a:r>
                        <a:rPr lang="en-US" sz="1800" dirty="0" err="1" smtClean="0">
                          <a:latin typeface="Arial"/>
                          <a:ea typeface="Calibri"/>
                        </a:rPr>
                        <a:t>t</a:t>
                      </a:r>
                      <a:r>
                        <a:rPr lang="en-US" sz="1800" baseline="-25000" dirty="0" err="1" smtClean="0">
                          <a:latin typeface="Arial"/>
                          <a:ea typeface="Calibri"/>
                        </a:rPr>
                        <a:t>avg</a:t>
                      </a:r>
                      <a:r>
                        <a:rPr lang="en-US" sz="1300" i="0" dirty="0" smtClean="0">
                          <a:latin typeface="Arial"/>
                          <a:ea typeface="Calibri"/>
                        </a:rPr>
                        <a:t>(s)</a:t>
                      </a:r>
                      <a:endParaRPr lang="ro-RO" sz="1300" i="0" dirty="0" smtClean="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marL="0" marR="0" algn="ctr" defTabSz="324000">
                        <a:lnSpc>
                          <a:spcPct val="115000"/>
                        </a:lnSpc>
                        <a:spcBef>
                          <a:spcPts val="100"/>
                        </a:spcBef>
                        <a:spcAft>
                          <a:spcPts val="100"/>
                        </a:spcAft>
                      </a:pPr>
                      <a:r>
                        <a:rPr lang="en-US" sz="1800" dirty="0">
                          <a:solidFill>
                            <a:srgbClr val="000000"/>
                          </a:solidFill>
                          <a:latin typeface="Arial" pitchFamily="34" charset="0"/>
                          <a:ea typeface="Calibri"/>
                          <a:cs typeface="Arial" pitchFamily="34" charset="0"/>
                        </a:rPr>
                        <a:t>CS</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0,584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3,75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71">
                <a:tc>
                  <a:txBody>
                    <a:bodyPr/>
                    <a:lstStyle/>
                    <a:p>
                      <a:pPr marL="0" marR="0" algn="ctr" defTabSz="324000">
                        <a:lnSpc>
                          <a:spcPct val="115000"/>
                        </a:lnSpc>
                        <a:spcBef>
                          <a:spcPts val="100"/>
                        </a:spcBef>
                        <a:spcAft>
                          <a:spcPts val="100"/>
                        </a:spcAft>
                      </a:pPr>
                      <a:r>
                        <a:rPr lang="en-US" sz="1800">
                          <a:solidFill>
                            <a:srgbClr val="000000"/>
                          </a:solidFill>
                          <a:latin typeface="Arial" pitchFamily="34" charset="0"/>
                          <a:ea typeface="Calibri"/>
                          <a:cs typeface="Arial" pitchFamily="34" charset="0"/>
                        </a:rPr>
                        <a:t>CSU</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0,673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109">
                <a:tc>
                  <a:txBody>
                    <a:bodyPr/>
                    <a:lstStyle/>
                    <a:p>
                      <a:pPr marL="0" marR="0" algn="ctr" defTabSz="324000">
                        <a:lnSpc>
                          <a:spcPct val="115000"/>
                        </a:lnSpc>
                        <a:spcBef>
                          <a:spcPts val="100"/>
                        </a:spcBef>
                        <a:spcAft>
                          <a:spcPts val="100"/>
                        </a:spcAft>
                      </a:pPr>
                      <a:r>
                        <a:rPr lang="en-US" sz="1800" dirty="0">
                          <a:solidFill>
                            <a:srgbClr val="000000"/>
                          </a:solidFill>
                          <a:latin typeface="Arial" pitchFamily="34" charset="0"/>
                          <a:ea typeface="Calibri"/>
                          <a:cs typeface="Arial" pitchFamily="34" charset="0"/>
                        </a:rPr>
                        <a:t>CSURG</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0,669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marL="0" marR="0" algn="ctr" defTabSz="324000">
                        <a:lnSpc>
                          <a:spcPct val="115000"/>
                        </a:lnSpc>
                        <a:spcBef>
                          <a:spcPts val="100"/>
                        </a:spcBef>
                        <a:spcAft>
                          <a:spcPts val="100"/>
                        </a:spcAft>
                        <a:tabLst>
                          <a:tab pos="-57150" algn="l"/>
                        </a:tabLst>
                      </a:pPr>
                      <a:r>
                        <a:rPr lang="en-US" sz="1800">
                          <a:solidFill>
                            <a:srgbClr val="000000"/>
                          </a:solidFill>
                          <a:latin typeface="Arial" pitchFamily="34" charset="0"/>
                          <a:ea typeface="Calibri"/>
                          <a:cs typeface="Arial" pitchFamily="34" charset="0"/>
                        </a:rPr>
                        <a:t>CSUCGM</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0,731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(V)</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595826"/>
          </a:xfrm>
        </p:spPr>
        <p:txBody>
          <a:bodyPr/>
          <a:lstStyle/>
          <a:p>
            <a:r>
              <a:rPr lang="en-US" sz="2300" dirty="0" err="1" smtClean="0"/>
              <a:t>Evaluarea</a:t>
            </a:r>
            <a:r>
              <a:rPr lang="en-US" sz="2300" dirty="0" smtClean="0"/>
              <a:t> </a:t>
            </a:r>
            <a:r>
              <a:rPr lang="en-US" sz="2300" dirty="0" err="1" smtClean="0"/>
              <a:t>pentru</a:t>
            </a:r>
            <a:r>
              <a:rPr lang="en-US" sz="2300" dirty="0" smtClean="0"/>
              <a:t> </a:t>
            </a:r>
            <a:r>
              <a:rPr lang="en-US" sz="2300" dirty="0" err="1" smtClean="0"/>
              <a:t>cea</a:t>
            </a:r>
            <a:r>
              <a:rPr lang="en-US" sz="2300" dirty="0" smtClean="0"/>
              <a:t> </a:t>
            </a:r>
            <a:r>
              <a:rPr lang="en-US" sz="2300" dirty="0" err="1" smtClean="0"/>
              <a:t>mai</a:t>
            </a:r>
            <a:r>
              <a:rPr lang="en-US" sz="2300" dirty="0" smtClean="0"/>
              <a:t> </a:t>
            </a:r>
            <a:r>
              <a:rPr lang="en-US" sz="2300" dirty="0" err="1" smtClean="0"/>
              <a:t>buna</a:t>
            </a:r>
            <a:r>
              <a:rPr lang="en-US" sz="2300" dirty="0" smtClean="0"/>
              <a:t> </a:t>
            </a:r>
            <a:r>
              <a:rPr lang="en-US" sz="2300" dirty="0" err="1" smtClean="0"/>
              <a:t>configuratie</a:t>
            </a:r>
            <a:r>
              <a:rPr lang="en-US" sz="2300" dirty="0" smtClean="0"/>
              <a:t> a </a:t>
            </a:r>
            <a:r>
              <a:rPr lang="en-US" sz="2300" dirty="0" err="1" smtClean="0"/>
              <a:t>parametrilor</a:t>
            </a:r>
            <a:r>
              <a:rPr lang="en-US" sz="2300" dirty="0" smtClean="0"/>
              <a:t> </a:t>
            </a:r>
            <a:r>
              <a:rPr lang="en-US" sz="2300" dirty="0" err="1" smtClean="0"/>
              <a:t>pentru</a:t>
            </a:r>
            <a:r>
              <a:rPr lang="en-US" sz="2300" dirty="0" smtClean="0"/>
              <a:t> </a:t>
            </a:r>
            <a:r>
              <a:rPr lang="en-US" sz="2300" dirty="0" err="1" smtClean="0"/>
              <a:t>algoritmul</a:t>
            </a:r>
            <a:r>
              <a:rPr lang="en-US" sz="2300" dirty="0" smtClean="0"/>
              <a:t> CSCGM, </a:t>
            </a:r>
            <a:r>
              <a:rPr lang="en-US" sz="2300" dirty="0" err="1" smtClean="0"/>
              <a:t>folosind</a:t>
            </a:r>
            <a:r>
              <a:rPr lang="en-US" sz="2300" dirty="0" smtClean="0"/>
              <a:t> </a:t>
            </a:r>
            <a:r>
              <a:rPr lang="en-US" sz="2300" dirty="0" err="1" smtClean="0"/>
              <a:t>metrica</a:t>
            </a:r>
            <a:r>
              <a:rPr lang="en-US" sz="2300" dirty="0" smtClean="0"/>
              <a:t> </a:t>
            </a:r>
            <a:r>
              <a:rPr lang="en-US" sz="2300" i="1" dirty="0" smtClean="0"/>
              <a:t>fitness graph</a:t>
            </a:r>
            <a:r>
              <a:rPr lang="en-US" sz="2300" dirty="0" smtClean="0"/>
              <a:t>.</a:t>
            </a: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srcRect/>
          <a:stretch>
            <a:fillRect/>
          </a:stretch>
        </p:blipFill>
        <p:spPr bwMode="auto">
          <a:xfrm>
            <a:off x="1981200" y="2395558"/>
            <a:ext cx="5029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
            </a:r>
            <a:br>
              <a:rPr lang="en-US" sz="3100" dirty="0" smtClean="0">
                <a:latin typeface="Arial" pitchFamily="34" charset="0"/>
                <a:cs typeface="Arial" pitchFamily="34" charset="0"/>
              </a:rPr>
            </a:br>
            <a:r>
              <a:rPr lang="ro-RO" sz="3100" dirty="0" smtClean="0">
                <a:latin typeface="Arial" pitchFamily="34" charset="0"/>
                <a:cs typeface="Arial" pitchFamily="34" charset="0"/>
              </a:rPr>
              <a:t>Concluzii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si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dezvoltari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ulterioare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3999" cy="5000660"/>
          </a:xfrm>
        </p:spPr>
        <p:txBody>
          <a:bodyPr/>
          <a:lstStyle/>
          <a:p>
            <a:r>
              <a:rPr lang="en-US" sz="2300" dirty="0" smtClean="0"/>
              <a:t>S-a </a:t>
            </a:r>
            <a:r>
              <a:rPr lang="en-US" sz="2300" dirty="0" err="1" smtClean="0"/>
              <a:t>dezvoltat</a:t>
            </a:r>
            <a:r>
              <a:rPr lang="en-US" sz="2300" dirty="0" smtClean="0"/>
              <a:t> o </a:t>
            </a:r>
            <a:r>
              <a:rPr lang="ro-RO" sz="2400" dirty="0" smtClean="0"/>
              <a:t>tehnic</a:t>
            </a:r>
            <a:r>
              <a:rPr lang="en-US" sz="2400" dirty="0" smtClean="0"/>
              <a:t>a</a:t>
            </a:r>
            <a:r>
              <a:rPr lang="ro-RO" sz="2400" dirty="0" smtClean="0"/>
              <a:t> hibrid</a:t>
            </a:r>
            <a:r>
              <a:rPr lang="en-US" sz="2400" dirty="0" smtClean="0"/>
              <a:t>a</a:t>
            </a:r>
            <a:r>
              <a:rPr lang="ro-RO" sz="2400" dirty="0" smtClean="0"/>
              <a:t> </a:t>
            </a:r>
            <a:r>
              <a:rPr lang="ro-RO" sz="2400" dirty="0"/>
              <a:t>inspirate din comportamentul de reproducere al cucilor pentru generarea de recomandări de meniuri alimentare </a:t>
            </a:r>
            <a:r>
              <a:rPr lang="ro-RO" sz="2400" dirty="0" smtClean="0"/>
              <a:t>personalizate</a:t>
            </a:r>
            <a:endParaRPr lang="en-US" sz="2400" dirty="0" smtClean="0"/>
          </a:p>
          <a:p>
            <a:pPr lvl="1"/>
            <a:r>
              <a:rPr lang="en-US" sz="1800" dirty="0" smtClean="0"/>
              <a:t>A </a:t>
            </a:r>
            <a:r>
              <a:rPr lang="en-US" sz="1800" dirty="0" err="1" smtClean="0"/>
              <a:t>fost</a:t>
            </a:r>
            <a:r>
              <a:rPr lang="en-US" sz="1800" dirty="0" smtClean="0"/>
              <a:t> </a:t>
            </a:r>
            <a:r>
              <a:rPr lang="en-US" sz="1800" dirty="0" err="1" smtClean="0"/>
              <a:t>dezvoltat</a:t>
            </a:r>
            <a:r>
              <a:rPr lang="en-US" sz="1800" dirty="0" smtClean="0"/>
              <a:t> un </a:t>
            </a:r>
            <a:r>
              <a:rPr lang="en-US" sz="1800" dirty="0" err="1" smtClean="0"/>
              <a:t>prototip</a:t>
            </a:r>
            <a:r>
              <a:rPr lang="en-US" sz="1800" dirty="0" smtClean="0"/>
              <a:t> experimental</a:t>
            </a:r>
          </a:p>
          <a:p>
            <a:pPr lvl="1"/>
            <a:r>
              <a:rPr lang="en-US" sz="1800" dirty="0" smtClean="0"/>
              <a:t>Au </a:t>
            </a:r>
            <a:r>
              <a:rPr lang="en-US" sz="1800" dirty="0" err="1" smtClean="0"/>
              <a:t>fost</a:t>
            </a:r>
            <a:r>
              <a:rPr lang="en-US" sz="1800" dirty="0" smtClean="0"/>
              <a:t> </a:t>
            </a:r>
            <a:r>
              <a:rPr lang="en-US" sz="1800" dirty="0" err="1" smtClean="0"/>
              <a:t>efectuate</a:t>
            </a:r>
            <a:r>
              <a:rPr lang="en-US" sz="1800" dirty="0" smtClean="0"/>
              <a:t> </a:t>
            </a:r>
            <a:r>
              <a:rPr lang="en-US" sz="1800" dirty="0" err="1" smtClean="0"/>
              <a:t>experimente</a:t>
            </a:r>
            <a:r>
              <a:rPr lang="en-US" sz="1800" dirty="0" smtClean="0"/>
              <a:t> </a:t>
            </a:r>
            <a:r>
              <a:rPr lang="en-US" sz="1800" dirty="0" err="1" smtClean="0"/>
              <a:t>pentru</a:t>
            </a:r>
            <a:r>
              <a:rPr lang="en-US" sz="1800" dirty="0" smtClean="0"/>
              <a:t> diverse </a:t>
            </a:r>
            <a:r>
              <a:rPr lang="en-US" sz="1800" dirty="0" err="1" smtClean="0"/>
              <a:t>tipologii</a:t>
            </a:r>
            <a:r>
              <a:rPr lang="en-US" sz="1800" dirty="0" smtClean="0"/>
              <a:t> de </a:t>
            </a:r>
            <a:r>
              <a:rPr lang="en-US" sz="1800" dirty="0" err="1" smtClean="0"/>
              <a:t>utilizatori</a:t>
            </a:r>
            <a:endParaRPr lang="en-US" sz="1800" dirty="0" smtClean="0"/>
          </a:p>
          <a:p>
            <a:pPr lvl="1"/>
            <a:endParaRPr lang="en-US" sz="1800" dirty="0" smtClean="0"/>
          </a:p>
          <a:p>
            <a:r>
              <a:rPr lang="en-US" sz="2400" dirty="0" err="1" smtClean="0"/>
              <a:t>Contributii</a:t>
            </a:r>
            <a:endParaRPr lang="en-US" sz="2400" dirty="0" smtClean="0"/>
          </a:p>
          <a:p>
            <a:pPr lvl="1"/>
            <a:r>
              <a:rPr lang="en-US" sz="2000" dirty="0" smtClean="0"/>
              <a:t>In </a:t>
            </a:r>
            <a:r>
              <a:rPr lang="en-US" sz="2000" dirty="0" err="1" smtClean="0"/>
              <a:t>colaborare</a:t>
            </a:r>
            <a:r>
              <a:rPr lang="en-US" sz="2000" dirty="0" smtClean="0"/>
              <a:t> cu </a:t>
            </a:r>
            <a:r>
              <a:rPr lang="en-US" sz="2000" dirty="0" err="1" smtClean="0"/>
              <a:t>colectivul</a:t>
            </a:r>
            <a:r>
              <a:rPr lang="en-US" sz="2000" dirty="0" smtClean="0"/>
              <a:t> </a:t>
            </a:r>
            <a:r>
              <a:rPr lang="en-US" sz="2000" dirty="0" err="1" smtClean="0"/>
              <a:t>Laboratorului</a:t>
            </a:r>
            <a:r>
              <a:rPr lang="en-US" sz="2000" dirty="0" smtClean="0"/>
              <a:t> de </a:t>
            </a:r>
            <a:r>
              <a:rPr lang="en-US" sz="2000" dirty="0" err="1" smtClean="0"/>
              <a:t>Cercetare</a:t>
            </a:r>
            <a:r>
              <a:rPr lang="en-US" sz="2000" dirty="0" smtClean="0"/>
              <a:t> </a:t>
            </a:r>
            <a:r>
              <a:rPr lang="en-US" sz="2000" dirty="0" err="1" smtClean="0"/>
              <a:t>pentru</a:t>
            </a:r>
            <a:r>
              <a:rPr lang="en-US" sz="2000" dirty="0" smtClean="0"/>
              <a:t> </a:t>
            </a:r>
            <a:r>
              <a:rPr lang="en-US" sz="2000" dirty="0" err="1" smtClean="0"/>
              <a:t>Sisteme</a:t>
            </a:r>
            <a:r>
              <a:rPr lang="en-US" sz="2000" dirty="0" smtClean="0"/>
              <a:t> </a:t>
            </a:r>
            <a:r>
              <a:rPr lang="en-US" sz="2000" dirty="0" err="1" smtClean="0"/>
              <a:t>Distribuite</a:t>
            </a:r>
            <a:r>
              <a:rPr lang="en-US" sz="2000" dirty="0" smtClean="0"/>
              <a:t>, am </a:t>
            </a:r>
            <a:r>
              <a:rPr lang="en-US" sz="2000" dirty="0" err="1" smtClean="0"/>
              <a:t>contribuit</a:t>
            </a:r>
            <a:r>
              <a:rPr lang="en-US" sz="2000" dirty="0" smtClean="0"/>
              <a:t> la </a:t>
            </a:r>
            <a:r>
              <a:rPr lang="en-US" sz="2000" dirty="0" err="1" smtClean="0"/>
              <a:t>elaborarea</a:t>
            </a:r>
            <a:r>
              <a:rPr lang="en-US" sz="2000" dirty="0" smtClean="0"/>
              <a:t> </a:t>
            </a:r>
            <a:r>
              <a:rPr lang="en-US" sz="2000" dirty="0" err="1" smtClean="0"/>
              <a:t>articolului</a:t>
            </a:r>
            <a:r>
              <a:rPr lang="en-US" sz="2000" dirty="0" smtClean="0"/>
              <a:t> „</a:t>
            </a:r>
            <a:r>
              <a:rPr lang="en-US" sz="2000" b="1" dirty="0" smtClean="0"/>
              <a:t>Hybrid Invasive Weed Optimization Method for Generating Healthy Meals</a:t>
            </a:r>
            <a:r>
              <a:rPr lang="en-US" sz="2000" dirty="0" smtClean="0"/>
              <a:t>” care a </a:t>
            </a:r>
            <a:r>
              <a:rPr lang="en-US" sz="2000" dirty="0" err="1" smtClean="0"/>
              <a:t>fost</a:t>
            </a:r>
            <a:r>
              <a:rPr lang="en-US" sz="2000" dirty="0" smtClean="0"/>
              <a:t> </a:t>
            </a:r>
            <a:r>
              <a:rPr lang="en-US" sz="2000" dirty="0" err="1" smtClean="0"/>
              <a:t>acceptat</a:t>
            </a:r>
            <a:r>
              <a:rPr lang="en-US" sz="2000" dirty="0" smtClean="0"/>
              <a:t> la </a:t>
            </a:r>
            <a:r>
              <a:rPr lang="en-US" sz="2000" dirty="0" err="1" smtClean="0"/>
              <a:t>conferinţa</a:t>
            </a:r>
            <a:r>
              <a:rPr lang="en-US" sz="2000" dirty="0" smtClean="0"/>
              <a:t> the 6th IEEE International Workshop on Soft Computing Applications, </a:t>
            </a:r>
            <a:r>
              <a:rPr lang="en-US" sz="2000" dirty="0" err="1" smtClean="0"/>
              <a:t>Timișoara</a:t>
            </a:r>
            <a:r>
              <a:rPr lang="en-US" sz="2000" dirty="0" smtClean="0"/>
              <a:t>, Romania </a:t>
            </a:r>
            <a:r>
              <a:rPr lang="en-US" sz="2000" dirty="0" err="1" smtClean="0"/>
              <a:t>și</a:t>
            </a:r>
            <a:r>
              <a:rPr lang="en-US" sz="2000" dirty="0" smtClean="0"/>
              <a:t> </a:t>
            </a:r>
            <a:r>
              <a:rPr lang="en-US" sz="2000" dirty="0" err="1" smtClean="0"/>
              <a:t>va</a:t>
            </a:r>
            <a:r>
              <a:rPr lang="en-US" sz="2000" dirty="0" smtClean="0"/>
              <a:t> </a:t>
            </a:r>
            <a:r>
              <a:rPr lang="en-US" sz="2000" dirty="0" err="1" smtClean="0"/>
              <a:t>fi</a:t>
            </a:r>
            <a:r>
              <a:rPr lang="en-US" sz="2000" dirty="0" smtClean="0"/>
              <a:t> </a:t>
            </a:r>
            <a:r>
              <a:rPr lang="en-US" sz="2000" dirty="0" err="1" smtClean="0"/>
              <a:t>publicat</a:t>
            </a:r>
            <a:r>
              <a:rPr lang="en-US" sz="2000" dirty="0" smtClean="0"/>
              <a:t> </a:t>
            </a:r>
            <a:r>
              <a:rPr lang="en-US" sz="2000" dirty="0" err="1" smtClean="0"/>
              <a:t>în</a:t>
            </a:r>
            <a:r>
              <a:rPr lang="en-US" sz="2000" dirty="0" smtClean="0"/>
              <a:t> Springer, ISI proceedings.</a:t>
            </a:r>
          </a:p>
          <a:p>
            <a:pPr lvl="1"/>
            <a:endParaRPr lang="en-US" sz="2000" b="1" dirty="0" smtClean="0"/>
          </a:p>
          <a:p>
            <a:pPr lvl="1">
              <a:buNone/>
            </a:pPr>
            <a:endParaRPr lang="en-US" sz="1900" b="1"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Introduction</a:t>
            </a:r>
            <a:endParaRPr lang="en-US" sz="3000" dirty="0" smtClean="0">
              <a:solidFill>
                <a:schemeClr val="tx1"/>
              </a:solidFill>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929222"/>
          </a:xfrm>
        </p:spPr>
        <p:txBody>
          <a:bodyPr/>
          <a:lstStyle/>
          <a:p>
            <a:pPr eaLnBrk="1" hangingPunct="1"/>
            <a:r>
              <a:rPr lang="en-US" sz="2400" dirty="0" smtClean="0">
                <a:latin typeface="Arial" pitchFamily="34" charset="0"/>
                <a:cs typeface="Arial" pitchFamily="34" charset="0"/>
              </a:rPr>
              <a:t>Context</a:t>
            </a:r>
            <a:endParaRPr lang="en-US" sz="2800" dirty="0" smtClean="0">
              <a:latin typeface="Arial" pitchFamily="34" charset="0"/>
              <a:cs typeface="Arial" pitchFamily="34" charset="0"/>
            </a:endParaRPr>
          </a:p>
          <a:p>
            <a:pPr lvl="1"/>
            <a:r>
              <a:rPr lang="en-US" sz="2000" dirty="0"/>
              <a:t>In Europe </a:t>
            </a:r>
            <a:r>
              <a:rPr lang="en-US" sz="2000" u="sng" dirty="0"/>
              <a:t>over 15%</a:t>
            </a:r>
            <a:r>
              <a:rPr lang="en-US" sz="2000" dirty="0"/>
              <a:t> of the elderly population is affected by </a:t>
            </a:r>
            <a:r>
              <a:rPr lang="en-US" sz="2000" dirty="0" smtClean="0"/>
              <a:t>malnutrition</a:t>
            </a:r>
          </a:p>
          <a:p>
            <a:pPr lvl="1"/>
            <a:endParaRPr lang="en-US" sz="2000" dirty="0"/>
          </a:p>
          <a:p>
            <a:pPr lvl="1"/>
            <a:r>
              <a:rPr lang="en-US" sz="2000" dirty="0"/>
              <a:t>Recent studies have shown that the ratio of retirees to workers in Europe will double to </a:t>
            </a:r>
            <a:r>
              <a:rPr lang="en-US" sz="2000" u="sng" dirty="0"/>
              <a:t>0.54 by </a:t>
            </a:r>
            <a:r>
              <a:rPr lang="en-US" sz="2000" u="sng" dirty="0" smtClean="0"/>
              <a:t>2050</a:t>
            </a:r>
          </a:p>
          <a:p>
            <a:pPr lvl="1"/>
            <a:endParaRPr lang="en-US" sz="2000" u="sng" dirty="0"/>
          </a:p>
          <a:p>
            <a:pPr lvl="1"/>
            <a:r>
              <a:rPr lang="en-US" sz="2000" dirty="0"/>
              <a:t>The growth of senior population will result a need of medical care services that the </a:t>
            </a:r>
            <a:r>
              <a:rPr lang="en-US" sz="2000" u="sng" dirty="0"/>
              <a:t>current medical care systems cannot withstand</a:t>
            </a:r>
          </a:p>
          <a:p>
            <a:pPr lvl="1"/>
            <a:endParaRPr lang="en-US" sz="2000" dirty="0"/>
          </a:p>
          <a:p>
            <a:pPr lvl="1" eaLnBrk="1" hangingPunct="1">
              <a:buNone/>
            </a:pPr>
            <a:endParaRPr lang="en-US" sz="1900" dirty="0" smtClean="0">
              <a:latin typeface="Arial" pitchFamily="34" charset="0"/>
              <a:cs typeface="Arial" pitchFamily="34" charset="0"/>
            </a:endParaRP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Arial" pitchFamily="34" charset="0"/>
                <a:cs typeface="Arial" pitchFamily="34" charset="0"/>
              </a:rPr>
              <a:t>Introduction</a:t>
            </a:r>
            <a:endParaRPr lang="en-US" sz="3000" dirty="0"/>
          </a:p>
        </p:txBody>
      </p:sp>
      <p:sp>
        <p:nvSpPr>
          <p:cNvPr id="3" name="Content Placeholder 2"/>
          <p:cNvSpPr>
            <a:spLocks noGrp="1"/>
          </p:cNvSpPr>
          <p:nvPr>
            <p:ph sz="quarter" idx="1"/>
          </p:nvPr>
        </p:nvSpPr>
        <p:spPr/>
        <p:txBody>
          <a:bodyPr/>
          <a:lstStyle/>
          <a:p>
            <a:r>
              <a:rPr lang="en-US" sz="2400" dirty="0" smtClean="0"/>
              <a:t>Motivation</a:t>
            </a:r>
            <a:endParaRPr lang="en-US" dirty="0" smtClean="0"/>
          </a:p>
          <a:p>
            <a:pPr lvl="1"/>
            <a:r>
              <a:rPr lang="en-US" sz="2000" u="sng" dirty="0" smtClean="0"/>
              <a:t>Prevent malnutrition</a:t>
            </a:r>
            <a:r>
              <a:rPr lang="en-US" sz="2000" dirty="0" smtClean="0"/>
              <a:t> amongst the senior population</a:t>
            </a:r>
            <a:endParaRPr lang="en-US" sz="2000" dirty="0"/>
          </a:p>
          <a:p>
            <a:pPr lvl="1"/>
            <a:endParaRPr lang="en-US" dirty="0" smtClean="0"/>
          </a:p>
          <a:p>
            <a:pPr lvl="1"/>
            <a:r>
              <a:rPr lang="en-US" sz="2000" u="sng" dirty="0" smtClean="0"/>
              <a:t>Reduce heath care costs</a:t>
            </a:r>
            <a:r>
              <a:rPr lang="en-US" sz="2000" dirty="0" smtClean="0"/>
              <a:t> </a:t>
            </a:r>
            <a:r>
              <a:rPr lang="en-US" sz="2000" dirty="0"/>
              <a:t>by using the proposed automated </a:t>
            </a:r>
            <a:r>
              <a:rPr lang="en-US" sz="2000" dirty="0" err="1"/>
              <a:t>carer</a:t>
            </a:r>
            <a:r>
              <a:rPr lang="en-US" sz="2000" dirty="0"/>
              <a:t> for nutrition </a:t>
            </a:r>
            <a:endParaRPr lang="en-US" sz="2000" dirty="0" smtClean="0"/>
          </a:p>
          <a:p>
            <a:pPr lvl="1"/>
            <a:endParaRPr lang="en-US" sz="2000" dirty="0"/>
          </a:p>
          <a:p>
            <a:pPr lvl="1"/>
            <a:r>
              <a:rPr lang="en-US" sz="2000" u="sng" dirty="0"/>
              <a:t>Improve</a:t>
            </a:r>
            <a:r>
              <a:rPr lang="en-US" sz="2000" dirty="0"/>
              <a:t> the overall medical </a:t>
            </a:r>
            <a:r>
              <a:rPr lang="en-US" sz="2000" dirty="0" smtClean="0"/>
              <a:t>care </a:t>
            </a:r>
            <a:r>
              <a:rPr lang="en-US" sz="2000" dirty="0"/>
              <a:t>experience</a:t>
            </a:r>
          </a:p>
          <a:p>
            <a:endParaRPr lang="en-US" dirty="0"/>
          </a:p>
        </p:txBody>
      </p:sp>
      <p:sp>
        <p:nvSpPr>
          <p:cNvPr id="4" name="Slide Number Placeholder 3"/>
          <p:cNvSpPr>
            <a:spLocks noGrp="1"/>
          </p:cNvSpPr>
          <p:nvPr>
            <p:ph type="sldNum" sz="quarter" idx="10"/>
          </p:nvPr>
        </p:nvSpPr>
        <p:spPr/>
        <p:txBody>
          <a:bodyPr/>
          <a:lstStyle/>
          <a:p>
            <a:pPr>
              <a:defRPr/>
            </a:pPr>
            <a:fld id="{3DFB7225-44B9-4496-9E91-E6B2A3B07946}" type="slidenum">
              <a:rPr lang="en-US" smtClean="0"/>
              <a:pPr>
                <a:defRPr/>
              </a:pPr>
              <a:t>4</a:t>
            </a:fld>
            <a:endParaRPr lang="en-US" dirty="0"/>
          </a:p>
        </p:txBody>
      </p:sp>
    </p:spTree>
    <p:extLst>
      <p:ext uri="{BB962C8B-B14F-4D97-AF65-F5344CB8AC3E}">
        <p14:creationId xmlns:p14="http://schemas.microsoft.com/office/powerpoint/2010/main" val="58462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Objectives and Contributions</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5000660"/>
          </a:xfrm>
        </p:spPr>
        <p:txBody>
          <a:bodyPr/>
          <a:lstStyle/>
          <a:p>
            <a:r>
              <a:rPr lang="en-US" sz="2300" dirty="0" smtClean="0"/>
              <a:t>Development of a hybrid technique inspired from the breeding behavior of the cuckoo birds for generating personalized food menu recommendations</a:t>
            </a:r>
            <a:r>
              <a:rPr lang="ro-RO" sz="2300" dirty="0" smtClean="0">
                <a:latin typeface="Arial" pitchFamily="34" charset="0"/>
                <a:cs typeface="Arial" pitchFamily="34" charset="0"/>
              </a:rPr>
              <a:t>.</a:t>
            </a:r>
            <a:r>
              <a:rPr lang="vi-VN" sz="2300" dirty="0" smtClean="0">
                <a:latin typeface="Arial" pitchFamily="34" charset="0"/>
                <a:cs typeface="Arial" pitchFamily="34" charset="0"/>
              </a:rPr>
              <a:t> </a:t>
            </a:r>
            <a:endParaRPr lang="en-US" sz="2300" dirty="0" smtClean="0">
              <a:latin typeface="Arial" pitchFamily="34" charset="0"/>
              <a:cs typeface="Arial" pitchFamily="34" charset="0"/>
            </a:endParaRPr>
          </a:p>
          <a:p>
            <a:pPr lvl="1"/>
            <a:r>
              <a:rPr lang="en-US" sz="1900" dirty="0" smtClean="0"/>
              <a:t>Development of an ontology model to fit the medical and nutritional domain</a:t>
            </a:r>
          </a:p>
          <a:p>
            <a:pPr lvl="1"/>
            <a:r>
              <a:rPr lang="en-US" sz="1900" dirty="0" smtClean="0"/>
              <a:t>Design of a database fit to the nutritional domain and population with authentic food ingredients together with their nutritional information</a:t>
            </a:r>
            <a:endParaRPr lang="en-US" sz="1900" dirty="0" smtClean="0"/>
          </a:p>
          <a:p>
            <a:pPr lvl="1"/>
            <a:r>
              <a:rPr lang="en-US" sz="1900" dirty="0" smtClean="0"/>
              <a:t>Development of the hybrid cuckoo search model</a:t>
            </a:r>
            <a:endParaRPr lang="en-US" sz="1900" dirty="0" smtClean="0"/>
          </a:p>
          <a:p>
            <a:pPr lvl="1"/>
            <a:r>
              <a:rPr lang="en-US" sz="1900" dirty="0" smtClean="0"/>
              <a:t>Development of the hybrid cuckoo search algorithm</a:t>
            </a:r>
            <a:endParaRPr lang="en-US" sz="1900" dirty="0" smtClean="0"/>
          </a:p>
          <a:p>
            <a:pPr lvl="1"/>
            <a:r>
              <a:rPr lang="en-US" sz="1900" dirty="0" smtClean="0"/>
              <a:t>Development of an experimental prototype</a:t>
            </a:r>
            <a:endParaRPr lang="en-US" sz="1900" dirty="0" smtClean="0"/>
          </a:p>
          <a:p>
            <a:pPr lvl="1"/>
            <a:r>
              <a:rPr lang="ro-RO" sz="1900" dirty="0" smtClean="0"/>
              <a:t>Testarea </a:t>
            </a:r>
            <a:r>
              <a:rPr lang="en-US" sz="1900" dirty="0" smtClean="0"/>
              <a:t>s</a:t>
            </a:r>
            <a:r>
              <a:rPr lang="ro-RO" sz="1900" dirty="0" smtClean="0"/>
              <a:t>i evaluarea algoritmului clasic precum </a:t>
            </a:r>
            <a:r>
              <a:rPr lang="en-US" sz="1900" dirty="0" smtClean="0"/>
              <a:t>s</a:t>
            </a:r>
            <a:r>
              <a:rPr lang="ro-RO" sz="1900" dirty="0" smtClean="0"/>
              <a:t>i a versiunilor hibride</a:t>
            </a:r>
            <a:r>
              <a:rPr lang="en-US" sz="1900" dirty="0" smtClean="0"/>
              <a:t>;</a:t>
            </a:r>
          </a:p>
          <a:p>
            <a:pPr lvl="1"/>
            <a:r>
              <a:rPr lang="en-US" sz="1900" dirty="0" smtClean="0"/>
              <a:t>Testing and evaluating the classic version of the algorithm and the hybrid versions</a:t>
            </a:r>
            <a:endParaRPr lang="ro-RO" sz="1900" dirty="0" smtClean="0"/>
          </a:p>
          <a:p>
            <a:pPr lvl="1"/>
            <a:r>
              <a:rPr lang="en-US" sz="1900" dirty="0" smtClean="0"/>
              <a:t>Analysis of the experimental results</a:t>
            </a:r>
            <a:endParaRPr lang="en-US" sz="1900" dirty="0" smtClean="0"/>
          </a:p>
          <a:p>
            <a:pPr lvl="1"/>
            <a:endParaRPr lang="ro-RO" sz="1900" dirty="0" smtClean="0">
              <a:latin typeface="Arial" pitchFamily="34" charset="0"/>
              <a:cs typeface="Arial" pitchFamily="34" charset="0"/>
            </a:endParaRPr>
          </a:p>
          <a:p>
            <a:pPr>
              <a:buNone/>
            </a:pPr>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Related Work</a:t>
            </a:r>
            <a:endParaRPr lang="en-US" sz="3000" dirty="0" smtClean="0">
              <a:latin typeface="Arial" pitchFamily="34" charset="0"/>
              <a:cs typeface="Arial" pitchFamily="34" charset="0"/>
            </a:endParaRPr>
          </a:p>
        </p:txBody>
      </p:sp>
      <p:sp>
        <p:nvSpPr>
          <p:cNvPr id="7171" name="Content Placeholder 3"/>
          <p:cNvSpPr>
            <a:spLocks noGrp="1"/>
          </p:cNvSpPr>
          <p:nvPr>
            <p:ph sz="quarter" idx="1"/>
          </p:nvPr>
        </p:nvSpPr>
        <p:spPr>
          <a:xfrm>
            <a:off x="612775" y="1600200"/>
            <a:ext cx="8153400" cy="4495800"/>
          </a:xfrm>
        </p:spPr>
        <p:txBody>
          <a:bodyPr/>
          <a:lstStyle/>
          <a:p>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6</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3020104624"/>
              </p:ext>
            </p:extLst>
          </p:nvPr>
        </p:nvGraphicFramePr>
        <p:xfrm>
          <a:off x="285720" y="1643050"/>
          <a:ext cx="8643998" cy="4460001"/>
        </p:xfrm>
        <a:graphic>
          <a:graphicData uri="http://schemas.openxmlformats.org/drawingml/2006/table">
            <a:tbl>
              <a:tblPr/>
              <a:tblGrid>
                <a:gridCol w="2774112"/>
                <a:gridCol w="5869886"/>
              </a:tblGrid>
              <a:tr h="428628">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Approach</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Description</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357322">
                <a:tc>
                  <a:txBody>
                    <a:bodyPr/>
                    <a:lstStyle/>
                    <a:p>
                      <a:pPr marL="0" marR="0" algn="l">
                        <a:spcBef>
                          <a:spcPts val="200"/>
                        </a:spcBef>
                        <a:spcAft>
                          <a:spcPts val="200"/>
                        </a:spcAft>
                      </a:pPr>
                      <a:r>
                        <a:rPr lang="en-US" sz="1800" baseline="0" dirty="0" smtClean="0">
                          <a:latin typeface="Arial" pitchFamily="34" charset="0"/>
                          <a:ea typeface="Calibri"/>
                          <a:cs typeface="Arial" pitchFamily="34" charset="0"/>
                        </a:rPr>
                        <a:t>Genetic algorithm based techniques</a:t>
                      </a:r>
                      <a:endParaRPr lang="ro-RO" sz="1800" baseline="0" dirty="0" smtClean="0">
                        <a:latin typeface="Arial" pitchFamily="34" charset="0"/>
                        <a:ea typeface="Calibri"/>
                        <a:cs typeface="Arial" pitchFamily="34" charset="0"/>
                      </a:endParaRPr>
                    </a:p>
                    <a:p>
                      <a:pPr marL="0" marR="0" algn="l">
                        <a:spcBef>
                          <a:spcPts val="200"/>
                        </a:spcBef>
                        <a:spcAft>
                          <a:spcPts val="200"/>
                        </a:spcAft>
                      </a:pPr>
                      <a:r>
                        <a:rPr lang="ro-RO" sz="1800" baseline="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Gall 2005</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530225" algn="l"/>
                        </a:tabLst>
                      </a:pPr>
                      <a:r>
                        <a:rPr lang="en-US" sz="1800" dirty="0" smtClean="0">
                          <a:latin typeface="Arial" pitchFamily="34" charset="0"/>
                          <a:ea typeface="Calibri"/>
                          <a:cs typeface="Arial" pitchFamily="34" charset="0"/>
                        </a:rPr>
                        <a:t>Generates food menu recommendations for preventing</a:t>
                      </a:r>
                      <a:r>
                        <a:rPr lang="en-US" sz="1800" baseline="0" dirty="0" smtClean="0">
                          <a:latin typeface="Arial" pitchFamily="34" charset="0"/>
                          <a:ea typeface="Calibri"/>
                          <a:cs typeface="Arial" pitchFamily="34" charset="0"/>
                        </a:rPr>
                        <a:t> cardio-vascular conditions</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0198">
                <a:tc>
                  <a:txBody>
                    <a:bodyPr/>
                    <a:lstStyle/>
                    <a:p>
                      <a:pPr marL="0" marR="0" algn="l">
                        <a:spcBef>
                          <a:spcPts val="200"/>
                        </a:spcBef>
                        <a:spcAft>
                          <a:spcPts val="200"/>
                        </a:spcAft>
                      </a:pPr>
                      <a:r>
                        <a:rPr lang="en-US" sz="1800" dirty="0" smtClean="0">
                          <a:latin typeface="Arial" pitchFamily="34" charset="0"/>
                          <a:ea typeface="Calibri"/>
                          <a:cs typeface="Arial" pitchFamily="34" charset="0"/>
                        </a:rPr>
                        <a:t>Clustering</a:t>
                      </a:r>
                      <a:r>
                        <a:rPr lang="en-US" sz="1800" baseline="0" dirty="0" smtClean="0">
                          <a:latin typeface="Arial" pitchFamily="34" charset="0"/>
                          <a:ea typeface="Calibri"/>
                          <a:cs typeface="Arial" pitchFamily="34" charset="0"/>
                        </a:rPr>
                        <a:t> based technique</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err="1" smtClean="0">
                          <a:latin typeface="Arial" pitchFamily="34" charset="0"/>
                          <a:ea typeface="Calibri"/>
                          <a:cs typeface="Arial" pitchFamily="34" charset="0"/>
                        </a:rPr>
                        <a:t>Usthasopha</a:t>
                      </a:r>
                      <a:r>
                        <a:rPr lang="en-US" sz="1800" dirty="0" smtClean="0">
                          <a:latin typeface="Arial" pitchFamily="34" charset="0"/>
                          <a:ea typeface="Calibri"/>
                          <a:cs typeface="Arial" pitchFamily="34" charset="0"/>
                        </a:rPr>
                        <a:t> 2010</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 food menu recommendations for the main</a:t>
                      </a:r>
                      <a:r>
                        <a:rPr lang="en-US" sz="1800" baseline="0" dirty="0" smtClean="0">
                          <a:latin typeface="Arial" pitchFamily="34" charset="0"/>
                          <a:ea typeface="Calibri"/>
                          <a:cs typeface="Arial" pitchFamily="34" charset="0"/>
                        </a:rPr>
                        <a:t> meals of a day.</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853">
                <a:tc>
                  <a:txBody>
                    <a:bodyPr/>
                    <a:lstStyle/>
                    <a:p>
                      <a:pPr marL="0" marR="0" algn="l">
                        <a:spcBef>
                          <a:spcPts val="200"/>
                        </a:spcBef>
                        <a:spcAft>
                          <a:spcPts val="200"/>
                        </a:spcAft>
                      </a:pPr>
                      <a:r>
                        <a:rPr lang="en-US" sz="1800" dirty="0" smtClean="0">
                          <a:latin typeface="Arial" pitchFamily="34" charset="0"/>
                          <a:ea typeface="Calibri"/>
                          <a:cs typeface="Arial" pitchFamily="34" charset="0"/>
                        </a:rPr>
                        <a:t>Method</a:t>
                      </a:r>
                      <a:r>
                        <a:rPr lang="en-US" sz="1800" baseline="0" dirty="0" smtClean="0">
                          <a:latin typeface="Arial" pitchFamily="34" charset="0"/>
                          <a:ea typeface="Calibri"/>
                          <a:cs typeface="Arial" pitchFamily="34" charset="0"/>
                        </a:rPr>
                        <a:t> based on rough sets theory</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Kashima </a:t>
                      </a:r>
                      <a:r>
                        <a:rPr lang="ro-RO" sz="1800" noProof="1" smtClean="0">
                          <a:latin typeface="Arial" pitchFamily="34" charset="0"/>
                          <a:ea typeface="Calibri"/>
                          <a:cs typeface="Arial" pitchFamily="34" charset="0"/>
                        </a:rPr>
                        <a:t>2011]</a:t>
                      </a:r>
                      <a:endParaRPr lang="ro-RO" sz="1800" noProof="1">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a:t>
                      </a:r>
                      <a:r>
                        <a:rPr lang="en-US" sz="1800" baseline="0" dirty="0" smtClean="0">
                          <a:latin typeface="Arial" pitchFamily="34" charset="0"/>
                          <a:ea typeface="Calibri"/>
                          <a:cs typeface="Arial" pitchFamily="34" charset="0"/>
                        </a:rPr>
                        <a:t> personalized food menu recommendations</a:t>
                      </a:r>
                      <a:r>
                        <a:rPr lang="en-US"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a:t>
                      </a:r>
                      <a:r>
                        <a:rPr lang="en-US" sz="1800" baseline="0" dirty="0" smtClean="0">
                          <a:latin typeface="Arial" pitchFamily="34" charset="0"/>
                          <a:ea typeface="Calibri"/>
                          <a:cs typeface="Arial" pitchFamily="34" charset="0"/>
                        </a:rPr>
                        <a:t> the user’s preferences into consideration by use of </a:t>
                      </a:r>
                      <a:r>
                        <a:rPr lang="en-US" sz="1800" baseline="0" dirty="0" err="1" smtClean="0">
                          <a:latin typeface="Arial" pitchFamily="34" charset="0"/>
                          <a:ea typeface="Calibri"/>
                          <a:cs typeface="Arial" pitchFamily="34" charset="0"/>
                        </a:rPr>
                        <a:t>questionaires</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8610600" cy="4595826"/>
          </a:xfrm>
        </p:spPr>
        <p:txBody>
          <a:bodyPr/>
          <a:lstStyle/>
          <a:p>
            <a:r>
              <a:rPr lang="en-US" sz="2300" b="1" dirty="0" smtClean="0"/>
              <a:t>Problem Definition</a:t>
            </a:r>
          </a:p>
          <a:p>
            <a:pPr marL="593725" lvl="2" indent="-319088">
              <a:spcBef>
                <a:spcPts val="700"/>
              </a:spcBef>
              <a:buSzPct val="60000"/>
            </a:pPr>
            <a:endParaRPr lang="en-US" sz="1800" i="1" dirty="0" smtClean="0"/>
          </a:p>
          <a:p>
            <a:pPr marL="593725" lvl="2" indent="-319088" algn="just">
              <a:spcBef>
                <a:spcPts val="700"/>
              </a:spcBef>
              <a:buSzPct val="60000"/>
            </a:pPr>
            <a:r>
              <a:rPr lang="en-US" sz="1800" i="1" dirty="0" smtClean="0"/>
              <a:t>“</a:t>
            </a:r>
            <a:r>
              <a:rPr lang="en-US" sz="1900" i="1" dirty="0"/>
              <a:t>Given a repository of food packages (i.e. set of food items corresponding to breakfast, lunch, dinner or snack) provided by several food providers, find the optimal combination of food packages for each of the meals of a day such that they meet an older adult’s profile (containing information about its preferred food and allergies), price and delivery time constraints, and recommended diet”.</a:t>
            </a:r>
          </a:p>
          <a:p>
            <a:pPr marL="0" indent="0">
              <a:buNone/>
            </a:pPr>
            <a:endParaRPr lang="ro-RO" sz="1900" b="1"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7</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Proposed Solution</a:t>
            </a:r>
            <a:br>
              <a:rPr lang="en-US" sz="3000" dirty="0" smtClean="0">
                <a:latin typeface="Arial" pitchFamily="34" charset="0"/>
                <a:cs typeface="Arial" pitchFamily="34" charset="0"/>
              </a:rPr>
            </a:br>
            <a:r>
              <a:rPr lang="en-US" sz="2000" dirty="0" smtClean="0">
                <a:latin typeface="Arial" pitchFamily="34" charset="0"/>
                <a:cs typeface="Arial" pitchFamily="34" charset="0"/>
              </a:rPr>
              <a:t>Problem Definition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r>
              <a:rPr lang="en-US" sz="1900" dirty="0"/>
              <a:t>In this case, a solution of the optimization problem is formally represented as follows: </a:t>
            </a:r>
          </a:p>
          <a:p>
            <a:pPr lvl="1"/>
            <a:endParaRPr lang="en-US" sz="1900" dirty="0"/>
          </a:p>
          <a:p>
            <a:pPr lvl="2"/>
            <a:endParaRPr lang="en-US" sz="1900" dirty="0" smtClean="0"/>
          </a:p>
          <a:p>
            <a:pPr lvl="2"/>
            <a:r>
              <a:rPr lang="en-US" sz="1900" dirty="0" smtClean="0"/>
              <a:t>where </a:t>
            </a:r>
            <a:r>
              <a:rPr lang="en-US" sz="1900" i="1" dirty="0" err="1"/>
              <a:t>fP</a:t>
            </a:r>
            <a:r>
              <a:rPr lang="en-US" sz="1900" i="1" baseline="-25000" dirty="0" err="1"/>
              <a:t>b</a:t>
            </a:r>
            <a:r>
              <a:rPr lang="en-US" sz="1900" dirty="0"/>
              <a:t>, </a:t>
            </a:r>
            <a:r>
              <a:rPr lang="en-US" sz="1900" i="1" dirty="0"/>
              <a:t>fP</a:t>
            </a:r>
            <a:r>
              <a:rPr lang="en-US" sz="1900" i="1" baseline="-25000" dirty="0"/>
              <a:t>s1</a:t>
            </a:r>
            <a:r>
              <a:rPr lang="en-US" sz="1900" dirty="0"/>
              <a:t>, </a:t>
            </a:r>
            <a:r>
              <a:rPr lang="en-US" sz="1900" i="1" dirty="0" err="1"/>
              <a:t>fP</a:t>
            </a:r>
            <a:r>
              <a:rPr lang="en-US" sz="1900" i="1" baseline="-25000" dirty="0" err="1"/>
              <a:t>l</a:t>
            </a:r>
            <a:r>
              <a:rPr lang="en-US" sz="1900" dirty="0"/>
              <a:t>, </a:t>
            </a:r>
            <a:r>
              <a:rPr lang="en-US" sz="1900" i="1" dirty="0"/>
              <a:t>fP</a:t>
            </a:r>
            <a:r>
              <a:rPr lang="en-US" sz="1900" i="1" baseline="-25000" dirty="0"/>
              <a:t>s2</a:t>
            </a:r>
            <a:r>
              <a:rPr lang="en-US" sz="1900" dirty="0"/>
              <a:t> and </a:t>
            </a:r>
            <a:r>
              <a:rPr lang="en-US" sz="1900" i="1" dirty="0" err="1"/>
              <a:t>fP</a:t>
            </a:r>
            <a:r>
              <a:rPr lang="en-US" sz="1900" i="1" baseline="-25000" dirty="0" err="1"/>
              <a:t>d</a:t>
            </a:r>
            <a:r>
              <a:rPr lang="en-US" sz="1900" i="1" baseline="-25000" dirty="0"/>
              <a:t> </a:t>
            </a:r>
            <a:r>
              <a:rPr lang="en-US" sz="1900" dirty="0"/>
              <a:t>are the food packages selected for breakfast, the first snack, lunch, the second snack, and dinner </a:t>
            </a:r>
            <a:r>
              <a:rPr lang="en-US" sz="1900" dirty="0" smtClean="0"/>
              <a:t>respectively</a:t>
            </a:r>
          </a:p>
          <a:p>
            <a:pPr eaLnBrk="1" hangingPunct="1"/>
            <a:r>
              <a:rPr lang="en-US" sz="1900" dirty="0" smtClean="0"/>
              <a:t>A </a:t>
            </a:r>
            <a:r>
              <a:rPr lang="en-US" sz="1900" dirty="0"/>
              <a:t>food package is formally represented as</a:t>
            </a:r>
            <a:r>
              <a:rPr lang="en-US" sz="1900" dirty="0" smtClean="0"/>
              <a:t>:</a:t>
            </a:r>
          </a:p>
          <a:p>
            <a:pPr lvl="1" eaLnBrk="1" hangingPunct="1"/>
            <a:endParaRPr lang="en-US" sz="1900" dirty="0"/>
          </a:p>
          <a:p>
            <a:pPr marL="685800" lvl="2" indent="0" eaLnBrk="1" hangingPunct="1">
              <a:buNone/>
            </a:pPr>
            <a:endParaRPr lang="en-US" sz="1900" dirty="0"/>
          </a:p>
          <a:p>
            <a:pPr lvl="2" eaLnBrk="1" hangingPunct="1"/>
            <a:r>
              <a:rPr lang="en-US" sz="1900" dirty="0" smtClean="0"/>
              <a:t>where </a:t>
            </a:r>
            <a:r>
              <a:rPr lang="en-US" sz="1900" i="1" dirty="0" err="1"/>
              <a:t>fI</a:t>
            </a:r>
            <a:r>
              <a:rPr lang="en-US" sz="1900" i="1" baseline="-25000" dirty="0" err="1"/>
              <a:t>i</a:t>
            </a:r>
            <a:r>
              <a:rPr lang="en-US" sz="1900" i="1" baseline="-25000" dirty="0"/>
              <a:t> </a:t>
            </a:r>
            <a:r>
              <a:rPr lang="en-US" sz="1900" dirty="0"/>
              <a:t>is a food item (e.g. noodle soup) and </a:t>
            </a:r>
            <a:r>
              <a:rPr lang="en-US" sz="1900" i="1" dirty="0"/>
              <a:t>m </a:t>
            </a:r>
            <a:r>
              <a:rPr lang="en-US" sz="1900" dirty="0"/>
              <a:t>is the number of food items part of the food package, each food item being classified as either a starter, main course, or a dessert. Additionally, each food item has a recipe associated as well as a set of values corresponding to the nutrients that are being considered. </a:t>
            </a:r>
          </a:p>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8</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Proposed Solution</a:t>
            </a:r>
            <a:br>
              <a:rPr lang="en-US" sz="3000" dirty="0" smtClean="0">
                <a:latin typeface="Arial" pitchFamily="34" charset="0"/>
                <a:cs typeface="Arial" pitchFamily="34" charset="0"/>
              </a:rPr>
            </a:br>
            <a:r>
              <a:rPr lang="en-US" sz="2000" dirty="0" err="1" smtClean="0">
                <a:latin typeface="Arial" pitchFamily="34" charset="0"/>
                <a:cs typeface="Arial" pitchFamily="34" charset="0"/>
              </a:rPr>
              <a:t>Solution</a:t>
            </a:r>
            <a:r>
              <a:rPr lang="en-US" sz="2000" dirty="0" smtClean="0">
                <a:latin typeface="Arial" pitchFamily="34" charset="0"/>
                <a:cs typeface="Arial" pitchFamily="34" charset="0"/>
              </a:rPr>
              <a:t>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12" name="Picture 11"/>
          <p:cNvPicPr>
            <a:picLocks noChangeAspect="1"/>
          </p:cNvPicPr>
          <p:nvPr/>
        </p:nvPicPr>
        <p:blipFill>
          <a:blip r:embed="rId4"/>
          <a:stretch>
            <a:fillRect/>
          </a:stretch>
        </p:blipFill>
        <p:spPr>
          <a:xfrm>
            <a:off x="2555776" y="4149080"/>
            <a:ext cx="2506657" cy="504056"/>
          </a:xfrm>
          <a:prstGeom prst="rect">
            <a:avLst/>
          </a:prstGeom>
        </p:spPr>
      </p:pic>
      <p:graphicFrame>
        <p:nvGraphicFramePr>
          <p:cNvPr id="15" name="Object 14"/>
          <p:cNvGraphicFramePr>
            <a:graphicFrameLocks noChangeAspect="1"/>
          </p:cNvGraphicFramePr>
          <p:nvPr>
            <p:extLst>
              <p:ext uri="{D42A27DB-BD31-4B8C-83A1-F6EECF244321}">
                <p14:modId xmlns:p14="http://schemas.microsoft.com/office/powerpoint/2010/main" val="670283866"/>
              </p:ext>
            </p:extLst>
          </p:nvPr>
        </p:nvGraphicFramePr>
        <p:xfrm>
          <a:off x="2555776" y="2237398"/>
          <a:ext cx="3672407" cy="468818"/>
        </p:xfrm>
        <a:graphic>
          <a:graphicData uri="http://schemas.openxmlformats.org/presentationml/2006/ole">
            <mc:AlternateContent xmlns:mc="http://schemas.openxmlformats.org/markup-compatibility/2006">
              <mc:Choice xmlns:v="urn:schemas-microsoft-com:vml" Requires="v">
                <p:oleObj spid="_x0000_s208908" name="Equation" r:id="rId5" imgW="1790700" imgH="228600" progId="Equation.3">
                  <p:embed/>
                </p:oleObj>
              </mc:Choice>
              <mc:Fallback>
                <p:oleObj name="Equation" r:id="rId5" imgW="1790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237398"/>
                        <a:ext cx="3672407" cy="468818"/>
                      </a:xfrm>
                      <a:prstGeom prst="rect">
                        <a:avLst/>
                      </a:prstGeom>
                      <a:noFill/>
                    </p:spPr>
                  </p:pic>
                </p:oleObj>
              </mc:Fallback>
            </mc:AlternateContent>
          </a:graphicData>
        </a:graphic>
      </p:graphicFrame>
    </p:spTree>
    <p:extLst>
      <p:ext uri="{BB962C8B-B14F-4D97-AF65-F5344CB8AC3E}">
        <p14:creationId xmlns:p14="http://schemas.microsoft.com/office/powerpoint/2010/main" val="2419405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9</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Proposed Solution</a:t>
            </a:r>
            <a:br>
              <a:rPr lang="en-US" sz="3000" dirty="0" smtClean="0">
                <a:latin typeface="Arial" pitchFamily="34" charset="0"/>
                <a:cs typeface="Arial" pitchFamily="34" charset="0"/>
              </a:rPr>
            </a:br>
            <a:r>
              <a:rPr lang="en-US" sz="2000" dirty="0" err="1" smtClean="0">
                <a:latin typeface="Arial" pitchFamily="34" charset="0"/>
                <a:cs typeface="Arial" pitchFamily="34" charset="0"/>
              </a:rPr>
              <a:t>Solution</a:t>
            </a:r>
            <a:r>
              <a:rPr lang="en-US" sz="2000" dirty="0" smtClean="0">
                <a:latin typeface="Arial" pitchFamily="34" charset="0"/>
                <a:cs typeface="Arial" pitchFamily="34" charset="0"/>
              </a:rPr>
              <a:t>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6" name="Picture 5" descr="SolutionMealsDish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16832"/>
            <a:ext cx="7056784" cy="3171916"/>
          </a:xfrm>
          <a:prstGeom prst="rect">
            <a:avLst/>
          </a:prstGeom>
          <a:noFill/>
          <a:ln>
            <a:noFill/>
          </a:ln>
        </p:spPr>
      </p:pic>
      <p:sp>
        <p:nvSpPr>
          <p:cNvPr id="2" name="TextBox 1"/>
          <p:cNvSpPr txBox="1"/>
          <p:nvPr/>
        </p:nvSpPr>
        <p:spPr>
          <a:xfrm>
            <a:off x="2555776" y="5166852"/>
            <a:ext cx="4032448" cy="338554"/>
          </a:xfrm>
          <a:prstGeom prst="rect">
            <a:avLst/>
          </a:prstGeom>
          <a:noFill/>
        </p:spPr>
        <p:txBody>
          <a:bodyPr wrap="square" rtlCol="0">
            <a:spAutoFit/>
          </a:bodyPr>
          <a:lstStyle/>
          <a:p>
            <a:r>
              <a:rPr lang="en-US" sz="1600" dirty="0" smtClean="0"/>
              <a:t>Figure 1. Solution representation diagram</a:t>
            </a:r>
            <a:endParaRPr lang="en-US" sz="1600" dirty="0"/>
          </a:p>
        </p:txBody>
      </p:sp>
    </p:spTree>
    <p:extLst>
      <p:ext uri="{BB962C8B-B14F-4D97-AF65-F5344CB8AC3E}">
        <p14:creationId xmlns:p14="http://schemas.microsoft.com/office/powerpoint/2010/main" val="2648551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48264</TotalTime>
  <Words>1263</Words>
  <Application>Microsoft Office PowerPoint</Application>
  <PresentationFormat>On-screen Show (4:3)</PresentationFormat>
  <Paragraphs>356</Paragraphs>
  <Slides>23</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5" baseType="lpstr">
      <vt:lpstr>Batang</vt:lpstr>
      <vt:lpstr>Arial</vt:lpstr>
      <vt:lpstr>Calibri</vt:lpstr>
      <vt:lpstr>Courier New</vt:lpstr>
      <vt:lpstr>Helvetica</vt:lpstr>
      <vt:lpstr>Symbol</vt:lpstr>
      <vt:lpstr>Times New Roman</vt:lpstr>
      <vt:lpstr>Tw Cen MT</vt:lpstr>
      <vt:lpstr>Wingdings</vt:lpstr>
      <vt:lpstr>Median</vt:lpstr>
      <vt:lpstr>Microsoft Equation 3.0</vt:lpstr>
      <vt:lpstr>Equation</vt:lpstr>
      <vt:lpstr>  Bio-Inspired Hybrid Technique for Generating Food Menu Recommendations Using Cuckoo Search Optimization    </vt:lpstr>
      <vt:lpstr>Agenda</vt:lpstr>
      <vt:lpstr>Introduction</vt:lpstr>
      <vt:lpstr>Introduction</vt:lpstr>
      <vt:lpstr>Objectives and Contributions</vt:lpstr>
      <vt:lpstr>Related Work</vt:lpstr>
      <vt:lpstr> Proposed Solution Problem Definition </vt:lpstr>
      <vt:lpstr> Proposed Solution Solution Representation </vt:lpstr>
      <vt:lpstr> Proposed Solution Solution Representation </vt:lpstr>
      <vt:lpstr> Proposed Solution Core Component </vt:lpstr>
      <vt:lpstr> Proposed Solution Core Component </vt:lpstr>
      <vt:lpstr>Proposed Solution Hybridization Component</vt:lpstr>
      <vt:lpstr>Proposed Solution Input/Output</vt:lpstr>
      <vt:lpstr>Proposed Solution Cuckoo Search Flow Diagram</vt:lpstr>
      <vt:lpstr> Prototip experimental (I) </vt:lpstr>
      <vt:lpstr> Prototip experimental (II) </vt:lpstr>
      <vt:lpstr> Prototip experimental (III) </vt:lpstr>
      <vt:lpstr> Rezultate experimentale (I) </vt:lpstr>
      <vt:lpstr> Rezultate experimentale (II) </vt:lpstr>
      <vt:lpstr> Rezultate experimentale (III) </vt:lpstr>
      <vt:lpstr> Rezultate experimentale (IV) </vt:lpstr>
      <vt:lpstr> Rezultate experimentale (V) </vt:lpstr>
      <vt:lpstr> Concluzii si dezvoltari ulterioare </vt:lpstr>
    </vt:vector>
  </TitlesOfParts>
  <Company>utcn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Sorin</dc:creator>
  <cp:lastModifiedBy>tiberiu boros</cp:lastModifiedBy>
  <cp:revision>926</cp:revision>
  <dcterms:created xsi:type="dcterms:W3CDTF">2008-05-22T10:09:44Z</dcterms:created>
  <dcterms:modified xsi:type="dcterms:W3CDTF">2015-06-21T15:15:08Z</dcterms:modified>
</cp:coreProperties>
</file>