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323" r:id="rId3"/>
    <p:sldId id="324" r:id="rId4"/>
    <p:sldId id="348" r:id="rId5"/>
    <p:sldId id="357" r:id="rId6"/>
    <p:sldId id="325" r:id="rId7"/>
    <p:sldId id="358" r:id="rId8"/>
    <p:sldId id="326" r:id="rId9"/>
    <p:sldId id="359" r:id="rId10"/>
    <p:sldId id="327" r:id="rId11"/>
    <p:sldId id="353" r:id="rId12"/>
    <p:sldId id="354" r:id="rId13"/>
    <p:sldId id="364" r:id="rId14"/>
    <p:sldId id="365" r:id="rId15"/>
    <p:sldId id="360" r:id="rId16"/>
    <p:sldId id="350" r:id="rId17"/>
    <p:sldId id="366" r:id="rId18"/>
    <p:sldId id="329" r:id="rId19"/>
    <p:sldId id="347" r:id="rId20"/>
    <p:sldId id="355" r:id="rId21"/>
    <p:sldId id="343" r:id="rId22"/>
    <p:sldId id="370" r:id="rId23"/>
    <p:sldId id="356" r:id="rId24"/>
    <p:sldId id="361" r:id="rId25"/>
    <p:sldId id="334" r:id="rId26"/>
    <p:sldId id="367" r:id="rId27"/>
    <p:sldId id="335" r:id="rId28"/>
    <p:sldId id="368" r:id="rId29"/>
    <p:sldId id="369" r:id="rId30"/>
    <p:sldId id="371" r:id="rId31"/>
    <p:sldId id="372" r:id="rId32"/>
    <p:sldId id="377" r:id="rId33"/>
    <p:sldId id="362" r:id="rId34"/>
    <p:sldId id="344" r:id="rId35"/>
    <p:sldId id="379" r:id="rId36"/>
    <p:sldId id="380" r:id="rId37"/>
    <p:sldId id="381" r:id="rId38"/>
    <p:sldId id="382" r:id="rId39"/>
    <p:sldId id="383" r:id="rId40"/>
    <p:sldId id="363" r:id="rId41"/>
    <p:sldId id="342" r:id="rId42"/>
    <p:sldId id="373" r:id="rId43"/>
    <p:sldId id="374" r:id="rId44"/>
    <p:sldId id="375" r:id="rId45"/>
    <p:sldId id="37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beriu boros" initials="tb" lastIdx="1" clrIdx="0">
    <p:extLst>
      <p:ext uri="{19B8F6BF-5375-455C-9EA6-DF929625EA0E}">
        <p15:presenceInfo xmlns:p15="http://schemas.microsoft.com/office/powerpoint/2012/main" userId="fedf2a91af72b6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5921" autoAdjust="0"/>
  </p:normalViewPr>
  <p:slideViewPr>
    <p:cSldViewPr>
      <p:cViewPr varScale="1">
        <p:scale>
          <a:sx n="64" d="100"/>
          <a:sy n="64" d="100"/>
        </p:scale>
        <p:origin x="852" y="60"/>
      </p:cViewPr>
      <p:guideLst>
        <p:guide orient="horz" pos="2160"/>
        <p:guide pos="2880"/>
      </p:guideLst>
    </p:cSldViewPr>
  </p:slideViewPr>
  <p:notesTextViewPr>
    <p:cViewPr>
      <p:scale>
        <a:sx n="300" d="100"/>
        <a:sy n="3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aRoot\Development%20Tools\Eclipse%20Workspace\diet4Elders\target\classes\data\cuckoo_search_data_all_vari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Root\Development%20Tools\Eclipse%20Workspace\diet4Elders\target\classes\data\cuckoo_search_data_all_varia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Fitness Value with Adjustable</a:t>
            </a:r>
            <a:r>
              <a:rPr lang="en-US" baseline="0"/>
              <a:t> Variables Variation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VersionRLRL</c:v>
          </c:tx>
          <c:spPr>
            <a:ln w="28575" cap="rnd">
              <a:solidFill>
                <a:schemeClr val="accent1"/>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cuckoo_search_data_all_variatio!$P$2:$P$9</c:f>
              <c:numCache>
                <c:formatCode>General</c:formatCode>
                <c:ptCount val="8"/>
                <c:pt idx="0">
                  <c:v>0.71065099835395795</c:v>
                </c:pt>
                <c:pt idx="1">
                  <c:v>0.72525137066841106</c:v>
                </c:pt>
                <c:pt idx="2">
                  <c:v>0.75834845304489096</c:v>
                </c:pt>
                <c:pt idx="3">
                  <c:v>0.76525863409042305</c:v>
                </c:pt>
                <c:pt idx="4">
                  <c:v>0.75690773725509597</c:v>
                </c:pt>
                <c:pt idx="5">
                  <c:v>0.76595936417579602</c:v>
                </c:pt>
                <c:pt idx="6">
                  <c:v>0.79095840454101496</c:v>
                </c:pt>
                <c:pt idx="7">
                  <c:v>0.789368772506713</c:v>
                </c:pt>
              </c:numCache>
            </c:numRef>
          </c:val>
          <c:smooth val="0"/>
        </c:ser>
        <c:ser>
          <c:idx val="1"/>
          <c:order val="1"/>
          <c:tx>
            <c:v>VersionUCUC</c:v>
          </c:tx>
          <c:spPr>
            <a:ln w="28575" cap="rnd">
              <a:solidFill>
                <a:schemeClr val="accent2"/>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cuckoo_search_data_all_variatio!$P$10:$P$17</c:f>
              <c:numCache>
                <c:formatCode>General</c:formatCode>
                <c:ptCount val="8"/>
                <c:pt idx="0">
                  <c:v>0.79419003129005405</c:v>
                </c:pt>
                <c:pt idx="1">
                  <c:v>0.79537920355796798</c:v>
                </c:pt>
                <c:pt idx="2">
                  <c:v>0.82657755017280499</c:v>
                </c:pt>
                <c:pt idx="3">
                  <c:v>0.82782307863235405</c:v>
                </c:pt>
                <c:pt idx="4">
                  <c:v>0.82300367355346604</c:v>
                </c:pt>
                <c:pt idx="5">
                  <c:v>0.82175278067588797</c:v>
                </c:pt>
                <c:pt idx="6">
                  <c:v>0.84010020494461002</c:v>
                </c:pt>
                <c:pt idx="7">
                  <c:v>0.837552070617675</c:v>
                </c:pt>
              </c:numCache>
            </c:numRef>
          </c:val>
          <c:smooth val="0"/>
        </c:ser>
        <c:ser>
          <c:idx val="2"/>
          <c:order val="2"/>
          <c:tx>
            <c:v>VersionUCHC</c:v>
          </c:tx>
          <c:spPr>
            <a:ln w="28575" cap="rnd">
              <a:solidFill>
                <a:schemeClr val="accent3"/>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cuckoo_search_data_all_variatio!$P$18:$P$25</c:f>
              <c:numCache>
                <c:formatCode>General</c:formatCode>
                <c:ptCount val="8"/>
                <c:pt idx="0">
                  <c:v>0.84946486949920597</c:v>
                </c:pt>
                <c:pt idx="1">
                  <c:v>0.84408707618713297</c:v>
                </c:pt>
                <c:pt idx="2">
                  <c:v>0.85444537401199305</c:v>
                </c:pt>
                <c:pt idx="3">
                  <c:v>0.84898334145545895</c:v>
                </c:pt>
                <c:pt idx="4">
                  <c:v>0.85476881265640203</c:v>
                </c:pt>
                <c:pt idx="5">
                  <c:v>0.85239675641059798</c:v>
                </c:pt>
                <c:pt idx="6">
                  <c:v>0.85801087021827604</c:v>
                </c:pt>
                <c:pt idx="7">
                  <c:v>0.85632712841033898</c:v>
                </c:pt>
              </c:numCache>
            </c:numRef>
          </c:val>
          <c:smooth val="0"/>
        </c:ser>
        <c:ser>
          <c:idx val="3"/>
          <c:order val="3"/>
          <c:tx>
            <c:v>VersionTSHC</c:v>
          </c:tx>
          <c:spPr>
            <a:ln w="28575" cap="rnd">
              <a:solidFill>
                <a:schemeClr val="accent4"/>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cuckoo_search_data_all_variatio!$P$26:$P$33</c:f>
              <c:numCache>
                <c:formatCode>General</c:formatCode>
                <c:ptCount val="8"/>
                <c:pt idx="0">
                  <c:v>0.85213807821273801</c:v>
                </c:pt>
                <c:pt idx="1">
                  <c:v>0.851710760593414</c:v>
                </c:pt>
                <c:pt idx="2">
                  <c:v>0.85710746049880904</c:v>
                </c:pt>
                <c:pt idx="3">
                  <c:v>0.85541208982467598</c:v>
                </c:pt>
                <c:pt idx="4">
                  <c:v>0.85581652522087004</c:v>
                </c:pt>
                <c:pt idx="5">
                  <c:v>0.85253548622131303</c:v>
                </c:pt>
                <c:pt idx="6">
                  <c:v>0.86001471877098001</c:v>
                </c:pt>
                <c:pt idx="7">
                  <c:v>0.85895714163780201</c:v>
                </c:pt>
              </c:numCache>
            </c:numRef>
          </c:val>
          <c:smooth val="0"/>
        </c:ser>
        <c:dLbls>
          <c:showLegendKey val="0"/>
          <c:showVal val="0"/>
          <c:showCatName val="0"/>
          <c:showSerName val="0"/>
          <c:showPercent val="0"/>
          <c:showBubbleSize val="0"/>
        </c:dLbls>
        <c:smooth val="0"/>
        <c:axId val="280900832"/>
        <c:axId val="280903968"/>
      </c:lineChart>
      <c:catAx>
        <c:axId val="28090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903968"/>
        <c:crosses val="autoZero"/>
        <c:auto val="1"/>
        <c:lblAlgn val="ctr"/>
        <c:lblOffset val="100"/>
        <c:noMultiLvlLbl val="0"/>
      </c:catAx>
      <c:valAx>
        <c:axId val="28090396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a:t>
                </a:r>
                <a:r>
                  <a:rPr lang="en-US" baseline="0"/>
                  <a:t> Value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900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Duration Values with Adjustable</a:t>
            </a:r>
            <a:r>
              <a:rPr lang="en-US" baseline="0"/>
              <a:t> Variables Variation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VersionRLRL</c:v>
          </c:tx>
          <c:spPr>
            <a:ln w="28575" cap="rnd">
              <a:solidFill>
                <a:schemeClr val="accent1"/>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cuckoo_search_data_all_variatio!$S$2:$S$9</c:f>
              <c:numCache>
                <c:formatCode>General</c:formatCode>
                <c:ptCount val="8"/>
                <c:pt idx="0">
                  <c:v>26.4</c:v>
                </c:pt>
                <c:pt idx="1">
                  <c:v>9</c:v>
                </c:pt>
                <c:pt idx="2">
                  <c:v>52.2</c:v>
                </c:pt>
                <c:pt idx="3">
                  <c:v>52</c:v>
                </c:pt>
                <c:pt idx="4">
                  <c:v>50.5</c:v>
                </c:pt>
                <c:pt idx="5">
                  <c:v>40.700000000000003</c:v>
                </c:pt>
                <c:pt idx="6">
                  <c:v>221.8</c:v>
                </c:pt>
                <c:pt idx="7">
                  <c:v>201.5</c:v>
                </c:pt>
              </c:numCache>
            </c:numRef>
          </c:val>
          <c:smooth val="0"/>
        </c:ser>
        <c:ser>
          <c:idx val="1"/>
          <c:order val="1"/>
          <c:tx>
            <c:v>VersionUCUC</c:v>
          </c:tx>
          <c:spPr>
            <a:ln w="28575" cap="rnd">
              <a:solidFill>
                <a:schemeClr val="accent2"/>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cuckoo_search_data_all_variatio!$S$10:$S$17</c:f>
              <c:numCache>
                <c:formatCode>General</c:formatCode>
                <c:ptCount val="8"/>
                <c:pt idx="0">
                  <c:v>16.7</c:v>
                </c:pt>
                <c:pt idx="1">
                  <c:v>9</c:v>
                </c:pt>
                <c:pt idx="2">
                  <c:v>53</c:v>
                </c:pt>
                <c:pt idx="3">
                  <c:v>54.2</c:v>
                </c:pt>
                <c:pt idx="4">
                  <c:v>44.2</c:v>
                </c:pt>
                <c:pt idx="5">
                  <c:v>38.5</c:v>
                </c:pt>
                <c:pt idx="6">
                  <c:v>218</c:v>
                </c:pt>
                <c:pt idx="7">
                  <c:v>189.3</c:v>
                </c:pt>
              </c:numCache>
            </c:numRef>
          </c:val>
          <c:smooth val="0"/>
        </c:ser>
        <c:ser>
          <c:idx val="2"/>
          <c:order val="2"/>
          <c:tx>
            <c:v>Version UCHC</c:v>
          </c:tx>
          <c:spPr>
            <a:ln w="28575" cap="rnd">
              <a:solidFill>
                <a:schemeClr val="accent3"/>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cuckoo_search_data_all_variatio!$S$18:$S$25</c:f>
              <c:numCache>
                <c:formatCode>General</c:formatCode>
                <c:ptCount val="8"/>
                <c:pt idx="0">
                  <c:v>62.2</c:v>
                </c:pt>
                <c:pt idx="1">
                  <c:v>21.7</c:v>
                </c:pt>
                <c:pt idx="2">
                  <c:v>248.6</c:v>
                </c:pt>
                <c:pt idx="3">
                  <c:v>108.5</c:v>
                </c:pt>
                <c:pt idx="4">
                  <c:v>253.1</c:v>
                </c:pt>
                <c:pt idx="5">
                  <c:v>91.6</c:v>
                </c:pt>
                <c:pt idx="6">
                  <c:v>1170</c:v>
                </c:pt>
                <c:pt idx="7">
                  <c:v>433.6</c:v>
                </c:pt>
              </c:numCache>
            </c:numRef>
          </c:val>
          <c:smooth val="0"/>
        </c:ser>
        <c:ser>
          <c:idx val="3"/>
          <c:order val="3"/>
          <c:tx>
            <c:v>Version TSHC</c:v>
          </c:tx>
          <c:spPr>
            <a:ln w="28575" cap="rnd">
              <a:solidFill>
                <a:schemeClr val="accent4"/>
              </a:solidFill>
              <a:round/>
            </a:ln>
            <a:effectLst/>
          </c:spPr>
          <c:marker>
            <c:symbol val="none"/>
          </c:marker>
          <c:cat>
            <c:multiLvlStrRef>
              <c:f>cuckoo_search_data_all_variatio!$C$1:$E$9</c:f>
              <c:multiLvlStrCache>
                <c:ptCount val="9"/>
                <c:lvl>
                  <c:pt idx="0">
                    <c:v>PA</c:v>
                  </c:pt>
                  <c:pt idx="1">
                    <c:v>0.3</c:v>
                  </c:pt>
                  <c:pt idx="2">
                    <c:v>0.8</c:v>
                  </c:pt>
                  <c:pt idx="3">
                    <c:v>0.3</c:v>
                  </c:pt>
                  <c:pt idx="4">
                    <c:v>0.8</c:v>
                  </c:pt>
                  <c:pt idx="5">
                    <c:v>0.3</c:v>
                  </c:pt>
                  <c:pt idx="6">
                    <c:v>0.8</c:v>
                  </c:pt>
                  <c:pt idx="7">
                    <c:v>0.3</c:v>
                  </c:pt>
                  <c:pt idx="8">
                    <c:v>0.8</c:v>
                  </c:pt>
                </c:lvl>
                <c:lvl>
                  <c:pt idx="0">
                    <c:v>Max Iterations</c:v>
                  </c:pt>
                  <c:pt idx="1">
                    <c:v>100</c:v>
                  </c:pt>
                  <c:pt idx="2">
                    <c:v>100</c:v>
                  </c:pt>
                  <c:pt idx="3">
                    <c:v>500</c:v>
                  </c:pt>
                  <c:pt idx="4">
                    <c:v>500</c:v>
                  </c:pt>
                  <c:pt idx="5">
                    <c:v>100</c:v>
                  </c:pt>
                  <c:pt idx="6">
                    <c:v>100</c:v>
                  </c:pt>
                  <c:pt idx="7">
                    <c:v>500</c:v>
                  </c:pt>
                  <c:pt idx="8">
                    <c:v>500</c:v>
                  </c:pt>
                </c:lvl>
                <c:lvl>
                  <c:pt idx="0">
                    <c:v>Nest Size</c:v>
                  </c:pt>
                  <c:pt idx="1">
                    <c:v>5</c:v>
                  </c:pt>
                  <c:pt idx="2">
                    <c:v>5</c:v>
                  </c:pt>
                  <c:pt idx="3">
                    <c:v>5</c:v>
                  </c:pt>
                  <c:pt idx="4">
                    <c:v>5</c:v>
                  </c:pt>
                  <c:pt idx="5">
                    <c:v>25</c:v>
                  </c:pt>
                  <c:pt idx="6">
                    <c:v>25</c:v>
                  </c:pt>
                  <c:pt idx="7">
                    <c:v>25</c:v>
                  </c:pt>
                  <c:pt idx="8">
                    <c:v>25</c:v>
                  </c:pt>
                </c:lvl>
              </c:multiLvlStrCache>
            </c:multiLvlStrRef>
          </c:cat>
          <c:val>
            <c:numRef>
              <c:f>cuckoo_search_data_all_variatio!$S$26:$S$33</c:f>
              <c:numCache>
                <c:formatCode>General</c:formatCode>
                <c:ptCount val="8"/>
                <c:pt idx="0">
                  <c:v>142.30000000000001</c:v>
                </c:pt>
                <c:pt idx="1">
                  <c:v>85.9</c:v>
                </c:pt>
                <c:pt idx="2">
                  <c:v>718.5</c:v>
                </c:pt>
                <c:pt idx="3">
                  <c:v>403.5</c:v>
                </c:pt>
                <c:pt idx="4">
                  <c:v>574.9</c:v>
                </c:pt>
                <c:pt idx="5">
                  <c:v>422.6</c:v>
                </c:pt>
                <c:pt idx="6">
                  <c:v>2758.9</c:v>
                </c:pt>
                <c:pt idx="7">
                  <c:v>1891.5</c:v>
                </c:pt>
              </c:numCache>
            </c:numRef>
          </c:val>
          <c:smooth val="0"/>
        </c:ser>
        <c:dLbls>
          <c:showLegendKey val="0"/>
          <c:showVal val="0"/>
          <c:showCatName val="0"/>
          <c:showSerName val="0"/>
          <c:showPercent val="0"/>
          <c:showBubbleSize val="0"/>
        </c:dLbls>
        <c:smooth val="0"/>
        <c:axId val="280901224"/>
        <c:axId val="280904752"/>
      </c:lineChart>
      <c:catAx>
        <c:axId val="28090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904752"/>
        <c:crosses val="autoZero"/>
        <c:auto val="1"/>
        <c:lblAlgn val="ctr"/>
        <c:lblOffset val="100"/>
        <c:noMultiLvlLbl val="0"/>
      </c:catAx>
      <c:valAx>
        <c:axId val="280904752"/>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Duration Value (ms)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901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5-06-22T11:34:12.413" idx="1">
    <p:pos x="10" y="10"/>
    <p:text>De schimbat cu o diagrama mai ok</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5D7DE1-F9A7-4E78-B77F-BC802F064812}" type="datetimeFigureOut">
              <a:rPr lang="en-US"/>
              <a:pPr>
                <a:defRPr/>
              </a:pPr>
              <a:t>6/22/2015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2B3C1F1-0923-4298-A897-D7878587578C}" type="slidenum">
              <a:rPr lang="en-US"/>
              <a:pPr>
                <a:defRPr/>
              </a:pPr>
              <a:t>‹#›</a:t>
            </a:fld>
            <a:endParaRPr lang="en-US"/>
          </a:p>
        </p:txBody>
      </p:sp>
    </p:spTree>
    <p:extLst>
      <p:ext uri="{BB962C8B-B14F-4D97-AF65-F5344CB8AC3E}">
        <p14:creationId xmlns:p14="http://schemas.microsoft.com/office/powerpoint/2010/main" val="368374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D12470-2358-4CFB-B8E9-17F6D90286C5}" type="datetimeFigureOut">
              <a:rPr lang="en-US"/>
              <a:pPr>
                <a:defRPr/>
              </a:pPr>
              <a:t>6/22/2015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FE5070B-6621-4AE2-B46A-F7251E0C9A49}" type="slidenum">
              <a:rPr lang="en-US"/>
              <a:pPr>
                <a:defRPr/>
              </a:pPr>
              <a:t>‹#›</a:t>
            </a:fld>
            <a:endParaRPr lang="en-US"/>
          </a:p>
        </p:txBody>
      </p:sp>
    </p:spTree>
    <p:extLst>
      <p:ext uri="{BB962C8B-B14F-4D97-AF65-F5344CB8AC3E}">
        <p14:creationId xmlns:p14="http://schemas.microsoft.com/office/powerpoint/2010/main" val="3167129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12</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13</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14</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16</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17</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18</a:t>
            </a:fld>
            <a:endParaRPr lang="en-US"/>
          </a:p>
        </p:txBody>
      </p:sp>
    </p:spTree>
    <p:extLst>
      <p:ext uri="{BB962C8B-B14F-4D97-AF65-F5344CB8AC3E}">
        <p14:creationId xmlns:p14="http://schemas.microsoft.com/office/powerpoint/2010/main" val="268708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19</a:t>
            </a:fld>
            <a:endParaRPr lang="en-US"/>
          </a:p>
        </p:txBody>
      </p:sp>
    </p:spTree>
    <p:extLst>
      <p:ext uri="{BB962C8B-B14F-4D97-AF65-F5344CB8AC3E}">
        <p14:creationId xmlns:p14="http://schemas.microsoft.com/office/powerpoint/2010/main" val="145393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20</a:t>
            </a:fld>
            <a:endParaRPr lang="en-US"/>
          </a:p>
        </p:txBody>
      </p:sp>
    </p:spTree>
    <p:extLst>
      <p:ext uri="{BB962C8B-B14F-4D97-AF65-F5344CB8AC3E}">
        <p14:creationId xmlns:p14="http://schemas.microsoft.com/office/powerpoint/2010/main" val="164495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2000" dirty="0" smtClean="0">
              <a:solidFill>
                <a:srgbClr val="FF0000"/>
              </a:solidFill>
            </a:endParaRPr>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21</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a:t>
            </a:fld>
            <a:endParaRPr lang="en-US"/>
          </a:p>
        </p:txBody>
      </p:sp>
    </p:spTree>
    <p:extLst>
      <p:ext uri="{BB962C8B-B14F-4D97-AF65-F5344CB8AC3E}">
        <p14:creationId xmlns:p14="http://schemas.microsoft.com/office/powerpoint/2010/main" val="190297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22</a:t>
            </a:fld>
            <a:endParaRPr lang="en-US"/>
          </a:p>
        </p:txBody>
      </p:sp>
    </p:spTree>
    <p:extLst>
      <p:ext uri="{BB962C8B-B14F-4D97-AF65-F5344CB8AC3E}">
        <p14:creationId xmlns:p14="http://schemas.microsoft.com/office/powerpoint/2010/main" val="418051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23</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24</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25</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26</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27</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28</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29</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30</a:t>
            </a:fld>
            <a:endParaRPr lang="en-US"/>
          </a:p>
        </p:txBody>
      </p:sp>
    </p:spTree>
    <p:extLst>
      <p:ext uri="{BB962C8B-B14F-4D97-AF65-F5344CB8AC3E}">
        <p14:creationId xmlns:p14="http://schemas.microsoft.com/office/powerpoint/2010/main" val="1714201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31</a:t>
            </a:fld>
            <a:endParaRPr lang="en-US"/>
          </a:p>
        </p:txBody>
      </p:sp>
    </p:spTree>
    <p:extLst>
      <p:ext uri="{BB962C8B-B14F-4D97-AF65-F5344CB8AC3E}">
        <p14:creationId xmlns:p14="http://schemas.microsoft.com/office/powerpoint/2010/main" val="150247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32</a:t>
            </a:fld>
            <a:endParaRPr lang="en-US"/>
          </a:p>
        </p:txBody>
      </p:sp>
    </p:spTree>
    <p:extLst>
      <p:ext uri="{BB962C8B-B14F-4D97-AF65-F5344CB8AC3E}">
        <p14:creationId xmlns:p14="http://schemas.microsoft.com/office/powerpoint/2010/main" val="1959764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33</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34</a:t>
            </a:fld>
            <a:endParaRPr lang="en-US"/>
          </a:p>
        </p:txBody>
      </p:sp>
    </p:spTree>
    <p:extLst>
      <p:ext uri="{BB962C8B-B14F-4D97-AF65-F5344CB8AC3E}">
        <p14:creationId xmlns:p14="http://schemas.microsoft.com/office/powerpoint/2010/main" val="2311998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35</a:t>
            </a:fld>
            <a:endParaRPr lang="en-US"/>
          </a:p>
        </p:txBody>
      </p:sp>
    </p:spTree>
    <p:extLst>
      <p:ext uri="{BB962C8B-B14F-4D97-AF65-F5344CB8AC3E}">
        <p14:creationId xmlns:p14="http://schemas.microsoft.com/office/powerpoint/2010/main" val="376868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36</a:t>
            </a:fld>
            <a:endParaRPr lang="en-US"/>
          </a:p>
        </p:txBody>
      </p:sp>
    </p:spTree>
    <p:extLst>
      <p:ext uri="{BB962C8B-B14F-4D97-AF65-F5344CB8AC3E}">
        <p14:creationId xmlns:p14="http://schemas.microsoft.com/office/powerpoint/2010/main" val="3262777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37</a:t>
            </a:fld>
            <a:endParaRPr lang="en-US"/>
          </a:p>
        </p:txBody>
      </p:sp>
    </p:spTree>
    <p:extLst>
      <p:ext uri="{BB962C8B-B14F-4D97-AF65-F5344CB8AC3E}">
        <p14:creationId xmlns:p14="http://schemas.microsoft.com/office/powerpoint/2010/main" val="270190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38</a:t>
            </a:fld>
            <a:endParaRPr lang="en-US"/>
          </a:p>
        </p:txBody>
      </p:sp>
    </p:spTree>
    <p:extLst>
      <p:ext uri="{BB962C8B-B14F-4D97-AF65-F5344CB8AC3E}">
        <p14:creationId xmlns:p14="http://schemas.microsoft.com/office/powerpoint/2010/main" val="2967610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39</a:t>
            </a:fld>
            <a:endParaRPr lang="en-US"/>
          </a:p>
        </p:txBody>
      </p:sp>
    </p:spTree>
    <p:extLst>
      <p:ext uri="{BB962C8B-B14F-4D97-AF65-F5344CB8AC3E}">
        <p14:creationId xmlns:p14="http://schemas.microsoft.com/office/powerpoint/2010/main" val="313741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40</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41</a:t>
            </a:fld>
            <a:endParaRPr lang="en-US"/>
          </a:p>
        </p:txBody>
      </p:sp>
    </p:spTree>
    <p:extLst>
      <p:ext uri="{BB962C8B-B14F-4D97-AF65-F5344CB8AC3E}">
        <p14:creationId xmlns:p14="http://schemas.microsoft.com/office/powerpoint/2010/main" val="63702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6</a:t>
            </a:fld>
            <a:endParaRPr lang="en-US"/>
          </a:p>
        </p:txBody>
      </p:sp>
    </p:spTree>
    <p:extLst>
      <p:ext uri="{BB962C8B-B14F-4D97-AF65-F5344CB8AC3E}">
        <p14:creationId xmlns:p14="http://schemas.microsoft.com/office/powerpoint/2010/main" val="136603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42</a:t>
            </a:fld>
            <a:endParaRPr lang="en-US"/>
          </a:p>
        </p:txBody>
      </p:sp>
    </p:spTree>
    <p:extLst>
      <p:ext uri="{BB962C8B-B14F-4D97-AF65-F5344CB8AC3E}">
        <p14:creationId xmlns:p14="http://schemas.microsoft.com/office/powerpoint/2010/main" val="4029455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43</a:t>
            </a:fld>
            <a:endParaRPr lang="en-US"/>
          </a:p>
        </p:txBody>
      </p:sp>
    </p:spTree>
    <p:extLst>
      <p:ext uri="{BB962C8B-B14F-4D97-AF65-F5344CB8AC3E}">
        <p14:creationId xmlns:p14="http://schemas.microsoft.com/office/powerpoint/2010/main" val="393179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44</a:t>
            </a:fld>
            <a:endParaRPr lang="en-US"/>
          </a:p>
        </p:txBody>
      </p:sp>
    </p:spTree>
    <p:extLst>
      <p:ext uri="{BB962C8B-B14F-4D97-AF65-F5344CB8AC3E}">
        <p14:creationId xmlns:p14="http://schemas.microsoft.com/office/powerpoint/2010/main" val="1333671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45</a:t>
            </a:fld>
            <a:endParaRPr lang="en-US"/>
          </a:p>
        </p:txBody>
      </p:sp>
    </p:spTree>
    <p:extLst>
      <p:ext uri="{BB962C8B-B14F-4D97-AF65-F5344CB8AC3E}">
        <p14:creationId xmlns:p14="http://schemas.microsoft.com/office/powerpoint/2010/main" val="339010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7</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8</a:t>
            </a:fld>
            <a:endParaRPr lang="en-US"/>
          </a:p>
        </p:txBody>
      </p:sp>
    </p:spTree>
    <p:extLst>
      <p:ext uri="{BB962C8B-B14F-4D97-AF65-F5344CB8AC3E}">
        <p14:creationId xmlns:p14="http://schemas.microsoft.com/office/powerpoint/2010/main" val="156041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9</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10</a:t>
            </a:fld>
            <a:endParaRPr lang="en-US"/>
          </a:p>
        </p:txBody>
      </p:sp>
    </p:spTree>
    <p:extLst>
      <p:ext uri="{BB962C8B-B14F-4D97-AF65-F5344CB8AC3E}">
        <p14:creationId xmlns:p14="http://schemas.microsoft.com/office/powerpoint/2010/main" val="24906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11</a:t>
            </a:fld>
            <a:endParaRPr lang="en-US"/>
          </a:p>
        </p:txBody>
      </p:sp>
    </p:spTree>
    <p:extLst>
      <p:ext uri="{BB962C8B-B14F-4D97-AF65-F5344CB8AC3E}">
        <p14:creationId xmlns:p14="http://schemas.microsoft.com/office/powerpoint/2010/main" val="1302712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3">
        <a:schemeClr val="bg1"/>
      </p:bgRef>
    </p:bg>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2743200" y="457200"/>
            <a:ext cx="6400800" cy="1066800"/>
          </a:xfrm>
          <a:prstGeom prst="rect">
            <a:avLst/>
          </a:prstGeom>
          <a:solidFill>
            <a:schemeClr val="bg1"/>
          </a:solidFill>
          <a:ln w="50800" cap="rnd" cmpd="dbl" algn="ctr">
            <a:noFill/>
            <a:miter lim="800000"/>
            <a:headEnd/>
            <a:tailEnd/>
          </a:ln>
        </p:spPr>
        <p:txBody>
          <a:bodyPr anchor="ctr"/>
          <a:lstStyle/>
          <a:p>
            <a:pPr algn="ctr" fontAlgn="auto">
              <a:spcBef>
                <a:spcPts val="0"/>
              </a:spcBef>
              <a:spcAft>
                <a:spcPts val="0"/>
              </a:spcAft>
              <a:defRPr/>
            </a:pPr>
            <a:endParaRPr lang="en-US">
              <a:solidFill>
                <a:schemeClr val="lt1"/>
              </a:solidFill>
              <a:latin typeface="Helvetica" pitchFamily="34" charset="0"/>
            </a:endParaRPr>
          </a:p>
        </p:txBody>
      </p:sp>
      <p:pic>
        <p:nvPicPr>
          <p:cNvPr id="6" name="Picture 2"/>
          <p:cNvPicPr>
            <a:picLocks noChangeAspect="1" noChangeArrowheads="1"/>
          </p:cNvPicPr>
          <p:nvPr userDrawn="1"/>
        </p:nvPicPr>
        <p:blipFill>
          <a:blip r:embed="rId2"/>
          <a:srcRect/>
          <a:stretch>
            <a:fillRect/>
          </a:stretch>
        </p:blipFill>
        <p:spPr bwMode="auto">
          <a:xfrm>
            <a:off x="609600" y="447675"/>
            <a:ext cx="1371600" cy="1035050"/>
          </a:xfrm>
          <a:prstGeom prst="rect">
            <a:avLst/>
          </a:prstGeom>
          <a:noFill/>
          <a:ln w="9525">
            <a:noFill/>
            <a:miter lim="800000"/>
            <a:headEnd/>
            <a:tailEnd/>
          </a:ln>
        </p:spPr>
      </p:pic>
      <p:sp>
        <p:nvSpPr>
          <p:cNvPr id="19" name="Title 18"/>
          <p:cNvSpPr>
            <a:spLocks noGrp="1"/>
          </p:cNvSpPr>
          <p:nvPr>
            <p:ph type="title"/>
          </p:nvPr>
        </p:nvSpPr>
        <p:spPr>
          <a:xfrm>
            <a:off x="0" y="2133600"/>
            <a:ext cx="9144000" cy="2667000"/>
          </a:xfrm>
        </p:spPr>
        <p:txBody>
          <a:bodyPr>
            <a:normAutofit/>
          </a:bodyPr>
          <a:lstStyle>
            <a:lvl1pPr algn="ctr">
              <a:defRPr sz="3800" baseline="0">
                <a:latin typeface="Helvetica" pitchFamily="34" charset="0"/>
              </a:defRPr>
            </a:lvl1pPr>
          </a:lstStyle>
          <a:p>
            <a:r>
              <a:rPr lang="en-US" smtClean="0"/>
              <a:t>Click to edit Master title style</a:t>
            </a:r>
            <a:endParaRPr lang="en-US" dirty="0"/>
          </a:p>
        </p:txBody>
      </p:sp>
      <p:sp>
        <p:nvSpPr>
          <p:cNvPr id="10" name="Text Placeholder 9"/>
          <p:cNvSpPr>
            <a:spLocks noGrp="1"/>
          </p:cNvSpPr>
          <p:nvPr>
            <p:ph type="body" sz="quarter" idx="10"/>
          </p:nvPr>
        </p:nvSpPr>
        <p:spPr>
          <a:xfrm>
            <a:off x="2819400" y="457200"/>
            <a:ext cx="6019800" cy="1066800"/>
          </a:xfrm>
        </p:spPr>
        <p:txBody>
          <a:bodyPr anchor="ctr">
            <a:noAutofit/>
          </a:bodyPr>
          <a:lstStyle>
            <a:lvl1pPr>
              <a:buFontTx/>
              <a:buNone/>
              <a:defRPr sz="14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1" hasCustomPrompt="1"/>
          </p:nvPr>
        </p:nvSpPr>
        <p:spPr>
          <a:xfrm>
            <a:off x="5181600" y="6019800"/>
            <a:ext cx="3505200" cy="457200"/>
          </a:xfrm>
        </p:spPr>
        <p:txBody>
          <a:bodyPr>
            <a:noAutofit/>
          </a:bodyPr>
          <a:lstStyle>
            <a:lvl1pPr algn="r">
              <a:buFontTx/>
              <a:buNone/>
              <a:defRPr sz="1800"/>
            </a:lvl1pPr>
          </a:lstStyle>
          <a:p>
            <a:r>
              <a:rPr lang="en-US" dirty="0" smtClean="0"/>
              <a:t>September 2009</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5"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6" name="TextBox 5"/>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a:t>
            </a:r>
            <a:endParaRPr lang="en-US" sz="1600" dirty="0">
              <a:solidFill>
                <a:schemeClr val="bg1"/>
              </a:solidFill>
              <a:latin typeface="Helvetica" pitchFamily="34" charset="0"/>
            </a:endParaRPr>
          </a:p>
        </p:txBody>
      </p:sp>
      <p:sp>
        <p:nvSpPr>
          <p:cNvPr id="13" name="Title 12"/>
          <p:cNvSpPr>
            <a:spLocks noGrp="1"/>
          </p:cNvSpPr>
          <p:nvPr>
            <p:ph type="title"/>
          </p:nvPr>
        </p:nvSpPr>
        <p:spPr>
          <a:xfrm>
            <a:off x="0" y="0"/>
            <a:ext cx="9144000" cy="1285860"/>
          </a:xfrm>
        </p:spPr>
        <p:txBody>
          <a:bodyPr/>
          <a:lstStyle>
            <a:lvl1pPr>
              <a:defRPr sz="3200">
                <a:latin typeface="Helvetica" pitchFamily="34" charset="0"/>
              </a:defRPr>
            </a:lvl1pPr>
          </a:lstStyle>
          <a:p>
            <a:r>
              <a:rPr lang="en-US" dirty="0" smtClean="0"/>
              <a:t>Click to edit Master title style</a:t>
            </a:r>
            <a:endParaRPr lang="en-US" dirty="0"/>
          </a:p>
        </p:txBody>
      </p:sp>
      <p:sp>
        <p:nvSpPr>
          <p:cNvPr id="11" name="Content Placeholder 7"/>
          <p:cNvSpPr>
            <a:spLocks noGrp="1"/>
          </p:cNvSpPr>
          <p:nvPr>
            <p:ph sz="quarter" idx="1"/>
          </p:nvPr>
        </p:nvSpPr>
        <p:spPr>
          <a:xfrm>
            <a:off x="0" y="1524000"/>
            <a:ext cx="9144000" cy="4976834"/>
          </a:xfrm>
        </p:spPr>
        <p:txBody>
          <a:bodyPr/>
          <a:lstStyle>
            <a:lvl1pPr>
              <a:buFont typeface="Courier New" pitchFamily="49" charset="0"/>
              <a:buChar char="o"/>
              <a:defRPr>
                <a:latin typeface="Arial" pitchFamily="34" charset="0"/>
                <a:cs typeface="Arial" pitchFamily="34" charset="0"/>
              </a:defRPr>
            </a:lvl1pPr>
            <a:lvl2pPr>
              <a:buFont typeface="Wingdings" pitchFamily="2" charset="2"/>
              <a:buChar char="§"/>
              <a:defRPr sz="2300">
                <a:latin typeface="Arial" pitchFamily="34" charset="0"/>
                <a:cs typeface="Arial" pitchFamily="34" charset="0"/>
              </a:defRPr>
            </a:lvl2pPr>
            <a:lvl3pPr>
              <a:buFont typeface="Courier New" pitchFamily="49" charset="0"/>
              <a:buChar char="o"/>
              <a:defRPr sz="2200">
                <a:latin typeface="Arial" pitchFamily="34" charset="0"/>
                <a:cs typeface="Arial"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3DFB7225-44B9-4496-9E91-E6B2A3B0794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6"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7" name="TextBox 6"/>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8" name="Content Placeholder 8"/>
          <p:cNvSpPr>
            <a:spLocks noGrp="1"/>
          </p:cNvSpPr>
          <p:nvPr>
            <p:ph sz="quarter" idx="1"/>
          </p:nvPr>
        </p:nvSpPr>
        <p:spPr>
          <a:xfrm>
            <a:off x="609600"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2"/>
          </p:nvPr>
        </p:nvSpPr>
        <p:spPr>
          <a:xfrm>
            <a:off x="4844901"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42F5EB75-4367-4022-B8A7-088A19304DC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4"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5" name="TextBox 4"/>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 </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6"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66E77A8A-9D66-4A54-8FBD-F74F21685A3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2"/>
          <p:cNvPicPr>
            <a:picLocks noChangeAspect="1" noChangeArrowheads="1"/>
          </p:cNvPicPr>
          <p:nvPr userDrawn="1"/>
        </p:nvPicPr>
        <p:blipFill>
          <a:blip r:embed="rId6"/>
          <a:srcRect/>
          <a:stretch>
            <a:fillRect/>
          </a:stretch>
        </p:blipFill>
        <p:spPr bwMode="auto">
          <a:xfrm>
            <a:off x="4763" y="6496050"/>
            <a:ext cx="9132887" cy="333375"/>
          </a:xfrm>
          <a:prstGeom prst="rect">
            <a:avLst/>
          </a:prstGeom>
          <a:noFill/>
          <a:ln w="9525">
            <a:noFill/>
            <a:miter lim="800000"/>
            <a:headEnd/>
            <a:tailEnd/>
          </a:ln>
        </p:spPr>
      </p:pic>
      <p:pic>
        <p:nvPicPr>
          <p:cNvPr id="1032" name="Picture 14"/>
          <p:cNvPicPr>
            <a:picLocks noChangeAspect="1" noChangeArrowheads="1"/>
          </p:cNvPicPr>
          <p:nvPr userDrawn="1"/>
        </p:nvPicPr>
        <p:blipFill>
          <a:blip r:embed="rId7"/>
          <a:srcRect/>
          <a:stretch>
            <a:fillRect/>
          </a:stretch>
        </p:blipFill>
        <p:spPr bwMode="auto">
          <a:xfrm>
            <a:off x="19050" y="6477000"/>
            <a:ext cx="466725" cy="352425"/>
          </a:xfrm>
          <a:prstGeom prst="rect">
            <a:avLst/>
          </a:prstGeom>
          <a:noFill/>
          <a:ln w="9525">
            <a:noFill/>
            <a:miter lim="800000"/>
            <a:headEnd/>
            <a:tailEnd/>
          </a:ln>
        </p:spPr>
      </p:pic>
      <p:sp>
        <p:nvSpPr>
          <p:cNvPr id="12" name="TextBox 11"/>
          <p:cNvSpPr txBox="1"/>
          <p:nvPr userDrawn="1"/>
        </p:nvSpPr>
        <p:spPr>
          <a:xfrm>
            <a:off x="533400" y="6500813"/>
            <a:ext cx="7924800" cy="338137"/>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Laboratory</a:t>
            </a:r>
          </a:p>
        </p:txBody>
      </p:sp>
      <p:sp>
        <p:nvSpPr>
          <p:cNvPr id="15" name="Slide Number Placeholder 14"/>
          <p:cNvSpPr txBox="1">
            <a:spLocks/>
          </p:cNvSpPr>
          <p:nvPr userDrawn="1"/>
        </p:nvSpPr>
        <p:spPr>
          <a:xfrm>
            <a:off x="8610600" y="6553200"/>
            <a:ext cx="457200" cy="228600"/>
          </a:xfrm>
          <a:prstGeom prst="rect">
            <a:avLst/>
          </a:prstGeom>
        </p:spPr>
        <p:txBody>
          <a:bodyPr/>
          <a:lstStyle>
            <a:lvl1pPr>
              <a:defRPr sz="1200" b="0">
                <a:latin typeface="Helvetica" pitchFamily="34" charset="0"/>
                <a:cs typeface="Arial" pitchFamily="34" charset="0"/>
              </a:defRPr>
            </a:lvl1pPr>
          </a:lstStyle>
          <a:p>
            <a:pPr algn="ctr" fontAlgn="auto">
              <a:spcBef>
                <a:spcPts val="0"/>
              </a:spcBef>
              <a:spcAft>
                <a:spcPts val="0"/>
              </a:spcAft>
              <a:defRPr/>
            </a:pPr>
            <a:fld id="{CD6D766A-9668-497A-87AC-014479035579}" type="slidenum">
              <a:rPr lang="en-US" smtClean="0">
                <a:solidFill>
                  <a:schemeClr val="bg1"/>
                </a:solidFill>
              </a:rPr>
              <a:pPr algn="ctr" fontAlgn="auto">
                <a:spcBef>
                  <a:spcPts val="0"/>
                </a:spcBef>
                <a:spcAft>
                  <a:spcPts val="0"/>
                </a:spcAft>
                <a:def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hf hdr="0" ftr="0" dt="0"/>
  <p:txStyles>
    <p:titleStyle>
      <a:lvl1pPr algn="l" rtl="0" eaLnBrk="0" fontAlgn="base" hangingPunct="0">
        <a:spcBef>
          <a:spcPct val="0"/>
        </a:spcBef>
        <a:spcAft>
          <a:spcPct val="0"/>
        </a:spcAft>
        <a:defRPr sz="4400" kern="1200">
          <a:solidFill>
            <a:schemeClr val="tx2"/>
          </a:solidFill>
          <a:latin typeface="Helvetica" pitchFamily="34" charset="0"/>
          <a:ea typeface="+mj-ea"/>
          <a:cs typeface="+mj-cs"/>
        </a:defRPr>
      </a:lvl1pPr>
      <a:lvl2pPr algn="l" rtl="0" eaLnBrk="0" fontAlgn="base" hangingPunct="0">
        <a:spcBef>
          <a:spcPct val="0"/>
        </a:spcBef>
        <a:spcAft>
          <a:spcPct val="0"/>
        </a:spcAft>
        <a:defRPr sz="4400">
          <a:solidFill>
            <a:schemeClr val="tx2"/>
          </a:solidFill>
          <a:latin typeface="Helvetica" pitchFamily="34" charset="0"/>
        </a:defRPr>
      </a:lvl2pPr>
      <a:lvl3pPr algn="l" rtl="0" eaLnBrk="0" fontAlgn="base" hangingPunct="0">
        <a:spcBef>
          <a:spcPct val="0"/>
        </a:spcBef>
        <a:spcAft>
          <a:spcPct val="0"/>
        </a:spcAft>
        <a:defRPr sz="4400">
          <a:solidFill>
            <a:schemeClr val="tx2"/>
          </a:solidFill>
          <a:latin typeface="Helvetica" pitchFamily="34" charset="0"/>
        </a:defRPr>
      </a:lvl3pPr>
      <a:lvl4pPr algn="l" rtl="0" eaLnBrk="0" fontAlgn="base" hangingPunct="0">
        <a:spcBef>
          <a:spcPct val="0"/>
        </a:spcBef>
        <a:spcAft>
          <a:spcPct val="0"/>
        </a:spcAft>
        <a:defRPr sz="4400">
          <a:solidFill>
            <a:schemeClr val="tx2"/>
          </a:solidFill>
          <a:latin typeface="Helvetica" pitchFamily="34" charset="0"/>
        </a:defRPr>
      </a:lvl4pPr>
      <a:lvl5pPr algn="l" rtl="0" eaLnBrk="0" fontAlgn="base" hangingPunct="0">
        <a:spcBef>
          <a:spcPct val="0"/>
        </a:spcBef>
        <a:spcAft>
          <a:spcPct val="0"/>
        </a:spcAft>
        <a:defRPr sz="4400">
          <a:solidFill>
            <a:schemeClr val="tx2"/>
          </a:solidFill>
          <a:latin typeface="Helvetica" pitchFamily="34" charset="0"/>
        </a:defRPr>
      </a:lvl5pPr>
      <a:lvl6pPr marL="457200" algn="l" rtl="0" fontAlgn="base">
        <a:spcBef>
          <a:spcPct val="0"/>
        </a:spcBef>
        <a:spcAft>
          <a:spcPct val="0"/>
        </a:spcAft>
        <a:defRPr sz="4400">
          <a:solidFill>
            <a:schemeClr val="tx2"/>
          </a:solidFill>
          <a:latin typeface="Helvetica" pitchFamily="34" charset="0"/>
        </a:defRPr>
      </a:lvl6pPr>
      <a:lvl7pPr marL="914400" algn="l" rtl="0" fontAlgn="base">
        <a:spcBef>
          <a:spcPct val="0"/>
        </a:spcBef>
        <a:spcAft>
          <a:spcPct val="0"/>
        </a:spcAft>
        <a:defRPr sz="4400">
          <a:solidFill>
            <a:schemeClr val="tx2"/>
          </a:solidFill>
          <a:latin typeface="Helvetica" pitchFamily="34" charset="0"/>
        </a:defRPr>
      </a:lvl7pPr>
      <a:lvl8pPr marL="1371600" algn="l" rtl="0" fontAlgn="base">
        <a:spcBef>
          <a:spcPct val="0"/>
        </a:spcBef>
        <a:spcAft>
          <a:spcPct val="0"/>
        </a:spcAft>
        <a:defRPr sz="4400">
          <a:solidFill>
            <a:schemeClr val="tx2"/>
          </a:solidFill>
          <a:latin typeface="Helvetica" pitchFamily="34" charset="0"/>
        </a:defRPr>
      </a:lvl8pPr>
      <a:lvl9pPr marL="1828800" algn="l" rtl="0" fontAlgn="base">
        <a:spcBef>
          <a:spcPct val="0"/>
        </a:spcBef>
        <a:spcAft>
          <a:spcPct val="0"/>
        </a:spcAft>
        <a:defRPr sz="4400">
          <a:solidFill>
            <a:schemeClr val="tx2"/>
          </a:solidFill>
          <a:latin typeface="Helvetica" pitchFamily="34" charset="0"/>
        </a:defRPr>
      </a:lvl9pPr>
    </p:titleStyle>
    <p:body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Helvetica"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Courier New" pitchFamily="49" charset="0"/>
        <a:buChar char="o"/>
        <a:defRPr sz="2600" kern="1200">
          <a:solidFill>
            <a:schemeClr val="tx1"/>
          </a:solidFill>
          <a:latin typeface="Helvetica"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300" kern="1200">
          <a:solidFill>
            <a:schemeClr val="tx1"/>
          </a:solidFill>
          <a:latin typeface="Helvetica" pitchFamily="34" charset="0"/>
          <a:ea typeface="+mn-ea"/>
          <a:cs typeface="+mn-cs"/>
        </a:defRPr>
      </a:lvl3pPr>
      <a:lvl4pPr marL="1371600" indent="-228600" algn="l" rtl="0" eaLnBrk="0" fontAlgn="base" hangingPunct="0">
        <a:spcBef>
          <a:spcPts val="400"/>
        </a:spcBef>
        <a:spcAft>
          <a:spcPct val="0"/>
        </a:spcAft>
        <a:buClr>
          <a:srgbClr val="A5AB81"/>
        </a:buClr>
        <a:buSzPct val="75000"/>
        <a:buFont typeface="Courier New" pitchFamily="49" charset="0"/>
        <a:buChar char="o"/>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209800"/>
            <a:ext cx="9144000" cy="2590800"/>
          </a:xfrm>
        </p:spPr>
        <p:txBody>
          <a:bodyPr>
            <a:normAutofit fontScale="90000"/>
          </a:bodyPr>
          <a:lstStyle/>
          <a:p>
            <a:pPr eaLnBrk="1" hangingPunct="1">
              <a:defRPr/>
            </a:pP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3100" b="1" dirty="0" smtClean="0">
                <a:latin typeface="Arial" panose="020B0604020202020204" pitchFamily="34" charset="0"/>
                <a:cs typeface="Arial" panose="020B0604020202020204" pitchFamily="34" charset="0"/>
              </a:rPr>
              <a:t/>
            </a:r>
            <a:br>
              <a:rPr lang="en-US" sz="3100" b="1" dirty="0" smtClean="0">
                <a:latin typeface="Arial" panose="020B0604020202020204" pitchFamily="34" charset="0"/>
                <a:cs typeface="Arial" panose="020B0604020202020204" pitchFamily="34" charset="0"/>
              </a:rPr>
            </a:br>
            <a:r>
              <a:rPr lang="en-US" sz="3100" b="1" dirty="0" smtClean="0">
                <a:latin typeface="Arial" panose="020B0604020202020204" pitchFamily="34" charset="0"/>
                <a:cs typeface="Arial" panose="020B0604020202020204" pitchFamily="34" charset="0"/>
              </a:rPr>
              <a:t>Bio-Inspired Hybrid Technique for Generating Food Menu Recommendations Using Cuckoo Search Optimization</a:t>
            </a:r>
            <a:r>
              <a:rPr lang="ro-RO" sz="3100" b="1" dirty="0" smtClean="0">
                <a:latin typeface="Arial" panose="020B0604020202020204" pitchFamily="34" charset="0"/>
                <a:cs typeface="Arial" panose="020B0604020202020204" pitchFamily="34" charset="0"/>
              </a:rPr>
              <a:t/>
            </a:r>
            <a:br>
              <a:rPr lang="ro-RO" sz="3100" b="1" dirty="0" smtClean="0">
                <a:latin typeface="Arial" panose="020B0604020202020204" pitchFamily="34" charset="0"/>
                <a:cs typeface="Arial" panose="020B0604020202020204" pitchFamily="34" charset="0"/>
              </a:rPr>
            </a:br>
            <a:r>
              <a:rPr lang="en-US" sz="3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o-RO" sz="3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ro-RO" sz="3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500" dirty="0" smtClean="0">
                <a:latin typeface="Arial" panose="020B0604020202020204" pitchFamily="34" charset="0"/>
                <a:cs typeface="Arial" panose="020B0604020202020204" pitchFamily="34" charset="0"/>
              </a:rPr>
              <a:t/>
            </a:r>
            <a:br>
              <a:rPr lang="en-US" sz="2500" dirty="0" smtClean="0">
                <a:latin typeface="Arial" panose="020B0604020202020204" pitchFamily="34" charset="0"/>
                <a:cs typeface="Arial" panose="020B0604020202020204" pitchFamily="34" charset="0"/>
              </a:rPr>
            </a:br>
            <a:endParaRPr lang="en-US" sz="2500" dirty="0" smtClean="0">
              <a:latin typeface="Arial" panose="020B0604020202020204" pitchFamily="34" charset="0"/>
              <a:cs typeface="Arial" panose="020B0604020202020204" pitchFamily="34" charset="0"/>
            </a:endParaRPr>
          </a:p>
        </p:txBody>
      </p:sp>
      <p:sp>
        <p:nvSpPr>
          <p:cNvPr id="6147" name="Text Placeholder 2"/>
          <p:cNvSpPr>
            <a:spLocks noGrp="1"/>
          </p:cNvSpPr>
          <p:nvPr>
            <p:ph type="body" sz="quarter" idx="10"/>
          </p:nvPr>
        </p:nvSpPr>
        <p:spPr>
          <a:xfrm>
            <a:off x="2667000" y="381000"/>
            <a:ext cx="6019800" cy="1066800"/>
          </a:xfrm>
        </p:spPr>
        <p:txBody>
          <a:bodyPr/>
          <a:lstStyle/>
          <a:p>
            <a:pPr eaLnBrk="1" hangingPunct="1"/>
            <a:r>
              <a:rPr lang="en-US" sz="1800" b="1" dirty="0" smtClean="0">
                <a:latin typeface="Arial" panose="020B0604020202020204" pitchFamily="34" charset="0"/>
                <a:cs typeface="Arial" panose="020B0604020202020204" pitchFamily="34" charset="0"/>
              </a:rPr>
              <a:t>Technical University of Cluj-Napoca</a:t>
            </a:r>
            <a:endParaRPr lang="ro-RO" sz="1800" b="1" dirty="0" smtClean="0">
              <a:latin typeface="Arial" panose="020B0604020202020204" pitchFamily="34" charset="0"/>
              <a:cs typeface="Arial" panose="020B0604020202020204" pitchFamily="34" charset="0"/>
            </a:endParaRPr>
          </a:p>
          <a:p>
            <a:pPr eaLnBrk="1" hangingPunct="1"/>
            <a:r>
              <a:rPr lang="en-US" sz="1800" b="1" dirty="0" smtClean="0">
                <a:latin typeface="Arial" panose="020B0604020202020204" pitchFamily="34" charset="0"/>
                <a:cs typeface="Arial" panose="020B0604020202020204" pitchFamily="34" charset="0"/>
              </a:rPr>
              <a:t>Computer Science Department</a:t>
            </a:r>
          </a:p>
        </p:txBody>
      </p:sp>
      <p:sp>
        <p:nvSpPr>
          <p:cNvPr id="6148" name="Text Placeholder 3"/>
          <p:cNvSpPr>
            <a:spLocks noGrp="1"/>
          </p:cNvSpPr>
          <p:nvPr>
            <p:ph type="body" sz="quarter" idx="11"/>
          </p:nvPr>
        </p:nvSpPr>
        <p:spPr>
          <a:xfrm>
            <a:off x="4419600" y="6248400"/>
            <a:ext cx="4419600" cy="457200"/>
          </a:xfrm>
        </p:spPr>
        <p:txBody>
          <a:bodyPr/>
          <a:lstStyle/>
          <a:p>
            <a:pPr marL="0" indent="0" eaLnBrk="1" hangingPunct="1"/>
            <a:r>
              <a:rPr lang="en-US" b="1" i="1" dirty="0" smtClean="0">
                <a:solidFill>
                  <a:schemeClr val="bg2">
                    <a:lumMod val="25000"/>
                  </a:schemeClr>
                </a:solidFill>
                <a:latin typeface="Arial" panose="020B0604020202020204" pitchFamily="34" charset="0"/>
                <a:cs typeface="Arial" panose="020B0604020202020204" pitchFamily="34" charset="0"/>
              </a:rPr>
              <a:t>July 2015</a:t>
            </a:r>
          </a:p>
        </p:txBody>
      </p:sp>
      <p:sp>
        <p:nvSpPr>
          <p:cNvPr id="5" name="Title 1"/>
          <p:cNvSpPr txBox="1">
            <a:spLocks/>
          </p:cNvSpPr>
          <p:nvPr/>
        </p:nvSpPr>
        <p:spPr bwMode="auto">
          <a:xfrm>
            <a:off x="0" y="4509120"/>
            <a:ext cx="7668344" cy="23488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defRPr/>
            </a:pPr>
            <a: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t/>
            </a:r>
            <a:b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br>
            <a: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t>Student</a:t>
            </a:r>
            <a:r>
              <a:rPr lang="ro-RO" sz="2100" b="1" dirty="0" smtClean="0">
                <a:solidFill>
                  <a:schemeClr val="tx2"/>
                </a:solidFill>
                <a:cs typeface="Arial" panose="020B0604020202020204" pitchFamily="34" charset="0"/>
              </a:rPr>
              <a:t>:		</a:t>
            </a:r>
            <a:r>
              <a:rPr lang="en-US" sz="2100" b="1" dirty="0" err="1" smtClean="0">
                <a:solidFill>
                  <a:schemeClr val="tx2"/>
                </a:solidFill>
                <a:cs typeface="Arial" panose="020B0604020202020204" pitchFamily="34" charset="0"/>
              </a:rPr>
              <a:t>Akos</a:t>
            </a:r>
            <a:r>
              <a:rPr lang="en-US" sz="2100" b="1" dirty="0" smtClean="0">
                <a:solidFill>
                  <a:schemeClr val="tx2"/>
                </a:solidFill>
                <a:cs typeface="Arial" panose="020B0604020202020204" pitchFamily="34" charset="0"/>
              </a:rPr>
              <a:t>-Tiberiu Boros</a:t>
            </a:r>
          </a:p>
          <a:p>
            <a:pPr>
              <a:defRPr/>
            </a:pPr>
            <a: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t/>
            </a:r>
            <a:b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br>
            <a:r>
              <a:rPr kumimoji="0" lang="en-US" sz="2100" b="1" i="0" u="none" strike="noStrike" kern="1200" cap="none" spc="0" normalizeH="0" baseline="0" noProof="0" dirty="0" smtClean="0">
                <a:ln>
                  <a:noFill/>
                </a:ln>
                <a:solidFill>
                  <a:schemeClr val="tx2"/>
                </a:solidFill>
                <a:effectLst/>
                <a:uLnTx/>
                <a:uFillTx/>
                <a:ea typeface="+mj-ea"/>
                <a:cs typeface="Arial" panose="020B0604020202020204" pitchFamily="34" charset="0"/>
              </a:rPr>
              <a:t>Supervisor</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a:t>
            </a:r>
            <a:r>
              <a:rPr kumimoji="0" lang="en-US" sz="2100" b="1" i="0" u="none" strike="noStrike" kern="1200" cap="none" spc="0" normalizeH="0" noProof="0" dirty="0" smtClean="0">
                <a:ln>
                  <a:noFill/>
                </a:ln>
                <a:solidFill>
                  <a:schemeClr val="tx2"/>
                </a:solidFill>
                <a:effectLst/>
                <a:uLnTx/>
                <a:uFillTx/>
                <a:ea typeface="+mj-ea"/>
                <a:cs typeface="Arial" panose="020B0604020202020204" pitchFamily="34" charset="0"/>
              </a:rPr>
              <a:t>		</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Prof</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 Dr. </a:t>
            </a:r>
            <a:r>
              <a:rPr kumimoji="0" lang="en-US" sz="2100" b="1" i="0" u="none" strike="noStrike" kern="1200" cap="none" spc="0" normalizeH="0" noProof="0" dirty="0" smtClean="0">
                <a:ln>
                  <a:noFill/>
                </a:ln>
                <a:solidFill>
                  <a:schemeClr val="tx2"/>
                </a:solidFill>
                <a:effectLst/>
                <a:uLnTx/>
                <a:uFillTx/>
                <a:ea typeface="+mj-ea"/>
                <a:cs typeface="Arial" panose="020B0604020202020204" pitchFamily="34" charset="0"/>
              </a:rPr>
              <a:t>E</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ng. Ioan SALOMIE</a:t>
            </a:r>
          </a:p>
          <a:p>
            <a:pPr marL="0" marR="0" lvl="0" indent="0" defTabSz="914400" rtl="0" eaLnBrk="1" fontAlgn="base" latinLnBrk="0" hangingPunct="1">
              <a:lnSpc>
                <a:spcPct val="100000"/>
              </a:lnSpc>
              <a:spcBef>
                <a:spcPct val="0"/>
              </a:spcBef>
              <a:spcAft>
                <a:spcPct val="0"/>
              </a:spcAft>
              <a:buClrTx/>
              <a:buSzTx/>
              <a:buFontTx/>
              <a:buNone/>
              <a:tabLst/>
              <a:defRPr/>
            </a:pPr>
            <a:r>
              <a:rPr lang="ro-RO" sz="2100" b="1" dirty="0" smtClean="0">
                <a:solidFill>
                  <a:schemeClr val="tx2"/>
                </a:solidFill>
                <a:ea typeface="+mj-ea"/>
                <a:cs typeface="Arial" panose="020B0604020202020204" pitchFamily="34" charset="0"/>
              </a:rPr>
              <a:t>			</a:t>
            </a:r>
            <a:r>
              <a:rPr lang="en-US" sz="2100" b="1" dirty="0" smtClean="0">
                <a:solidFill>
                  <a:schemeClr val="tx2"/>
                </a:solidFill>
                <a:ea typeface="+mj-ea"/>
                <a:cs typeface="Arial" panose="020B0604020202020204" pitchFamily="34" charset="0"/>
              </a:rPr>
              <a:t>Lecturer</a:t>
            </a:r>
            <a:r>
              <a:rPr lang="ro-RO" sz="2100" b="1" dirty="0" smtClean="0">
                <a:solidFill>
                  <a:schemeClr val="tx2"/>
                </a:solidFill>
                <a:ea typeface="+mj-ea"/>
                <a:cs typeface="Arial" panose="020B0604020202020204" pitchFamily="34" charset="0"/>
              </a:rPr>
              <a:t> </a:t>
            </a:r>
            <a:r>
              <a:rPr lang="ro-RO" sz="2100" b="1" dirty="0" smtClean="0">
                <a:solidFill>
                  <a:schemeClr val="tx2"/>
                </a:solidFill>
                <a:ea typeface="+mj-ea"/>
                <a:cs typeface="Arial" panose="020B0604020202020204" pitchFamily="34" charset="0"/>
              </a:rPr>
              <a:t>Dr. </a:t>
            </a:r>
            <a:r>
              <a:rPr lang="en-US" sz="2100" b="1" dirty="0" smtClean="0">
                <a:solidFill>
                  <a:schemeClr val="tx2"/>
                </a:solidFill>
                <a:ea typeface="+mj-ea"/>
                <a:cs typeface="Arial" panose="020B0604020202020204" pitchFamily="34" charset="0"/>
              </a:rPr>
              <a:t>E</a:t>
            </a:r>
            <a:r>
              <a:rPr lang="ro-RO" sz="2100" b="1" dirty="0" smtClean="0">
                <a:solidFill>
                  <a:schemeClr val="tx2"/>
                </a:solidFill>
                <a:ea typeface="+mj-ea"/>
                <a:cs typeface="Arial" panose="020B0604020202020204" pitchFamily="34" charset="0"/>
              </a:rPr>
              <a:t>ng. Viorica CHIFU</a:t>
            </a:r>
          </a:p>
          <a:p>
            <a:pPr marL="0" marR="0" lvl="0" indent="0" defTabSz="914400" rtl="0" eaLnBrk="1" fontAlgn="base" latinLnBrk="0" hangingPunct="1">
              <a:lnSpc>
                <a:spcPct val="100000"/>
              </a:lnSpc>
              <a:spcBef>
                <a:spcPct val="0"/>
              </a:spcBef>
              <a:spcAft>
                <a:spcPct val="0"/>
              </a:spcAft>
              <a:buClrTx/>
              <a:buSzTx/>
              <a:buFontTx/>
              <a:buNone/>
              <a:tabLst/>
              <a:defRPr/>
            </a:pP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			</a:t>
            </a:r>
            <a:r>
              <a:rPr kumimoji="0" lang="en-US" sz="2100" b="1" i="0" u="none" strike="noStrike" kern="1200" cap="none" spc="0" normalizeH="0" noProof="0" dirty="0" smtClean="0">
                <a:ln>
                  <a:noFill/>
                </a:ln>
                <a:solidFill>
                  <a:schemeClr val="tx2"/>
                </a:solidFill>
                <a:effectLst/>
                <a:uLnTx/>
                <a:uFillTx/>
                <a:ea typeface="+mj-ea"/>
                <a:cs typeface="Arial" panose="020B0604020202020204" pitchFamily="34" charset="0"/>
              </a:rPr>
              <a:t>Junior </a:t>
            </a:r>
            <a:r>
              <a:rPr kumimoji="0" lang="en-US" sz="2100" b="1" i="0" u="none" strike="noStrike" kern="1200" cap="none" spc="0" normalizeH="0" noProof="0" dirty="0" smtClean="0">
                <a:ln>
                  <a:noFill/>
                </a:ln>
                <a:solidFill>
                  <a:schemeClr val="tx2"/>
                </a:solidFill>
                <a:effectLst/>
                <a:uLnTx/>
                <a:uFillTx/>
                <a:ea typeface="+mj-ea"/>
                <a:cs typeface="Arial" panose="020B0604020202020204" pitchFamily="34" charset="0"/>
              </a:rPr>
              <a:t>lecturer </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Dr. </a:t>
            </a:r>
            <a:r>
              <a:rPr kumimoji="0" lang="en-US" sz="2100" b="1" i="0" u="none" strike="noStrike" kern="1200" cap="none" spc="0" normalizeH="0" noProof="0" dirty="0" smtClean="0">
                <a:ln>
                  <a:noFill/>
                </a:ln>
                <a:solidFill>
                  <a:schemeClr val="tx2"/>
                </a:solidFill>
                <a:effectLst/>
                <a:uLnTx/>
                <a:uFillTx/>
                <a:ea typeface="+mj-ea"/>
                <a:cs typeface="Arial" panose="020B0604020202020204" pitchFamily="34" charset="0"/>
              </a:rPr>
              <a:t>E</a:t>
            </a:r>
            <a:r>
              <a:rPr kumimoji="0" lang="ro-RO" sz="2100" b="1" i="0" u="none" strike="noStrike" kern="1200" cap="none" spc="0" normalizeH="0" noProof="0" dirty="0" smtClean="0">
                <a:ln>
                  <a:noFill/>
                </a:ln>
                <a:solidFill>
                  <a:schemeClr val="tx2"/>
                </a:solidFill>
                <a:effectLst/>
                <a:uLnTx/>
                <a:uFillTx/>
                <a:ea typeface="+mj-ea"/>
                <a:cs typeface="Arial" panose="020B0604020202020204" pitchFamily="34" charset="0"/>
              </a:rPr>
              <a:t>ng. Cristina POP</a:t>
            </a:r>
            <a: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ea typeface="+mj-ea"/>
                <a:cs typeface="Arial" panose="020B0604020202020204" pitchFamily="34" charset="0"/>
              </a:rPr>
              <a:t/>
            </a:r>
            <a:b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ea typeface="+mj-ea"/>
                <a:cs typeface="Arial" panose="020B0604020202020204" pitchFamily="34" charset="0"/>
              </a:rPr>
            </a:br>
            <a: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ea typeface="+mj-ea"/>
                <a:cs typeface="Arial" panose="020B0604020202020204" pitchFamily="34" charset="0"/>
              </a:rPr>
              <a:t/>
            </a:r>
            <a:b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ea typeface="+mj-ea"/>
                <a:cs typeface="Arial" panose="020B0604020202020204" pitchFamily="34" charset="0"/>
              </a:rPr>
            </a:br>
            <a:r>
              <a:rPr kumimoji="0" lang="en-US" sz="2100" b="0" i="0" u="none" strike="noStrike" kern="1200" cap="none" spc="0" normalizeH="0" baseline="0" noProof="0" dirty="0" smtClean="0">
                <a:ln>
                  <a:noFill/>
                </a:ln>
                <a:solidFill>
                  <a:schemeClr val="tx2"/>
                </a:solidFill>
                <a:effectLst/>
                <a:uLnTx/>
                <a:uFillTx/>
                <a:ea typeface="+mj-ea"/>
                <a:cs typeface="Arial" panose="020B0604020202020204" pitchFamily="34" charset="0"/>
              </a:rPr>
              <a:t/>
            </a:r>
            <a:br>
              <a:rPr kumimoji="0" lang="en-US" sz="2100" b="0" i="0" u="none" strike="noStrike" kern="1200" cap="none" spc="0" normalizeH="0" baseline="0" noProof="0" dirty="0" smtClean="0">
                <a:ln>
                  <a:noFill/>
                </a:ln>
                <a:solidFill>
                  <a:schemeClr val="tx2"/>
                </a:solidFill>
                <a:effectLst/>
                <a:uLnTx/>
                <a:uFillTx/>
                <a:ea typeface="+mj-ea"/>
                <a:cs typeface="Arial" panose="020B0604020202020204" pitchFamily="34" charset="0"/>
              </a:rPr>
            </a:br>
            <a:endParaRPr kumimoji="0" lang="en-US" sz="2100" b="0" i="0" u="none" strike="noStrike" kern="1200" cap="none" spc="0" normalizeH="0" baseline="0" noProof="0" dirty="0" smtClean="0">
              <a:ln>
                <a:noFill/>
              </a:ln>
              <a:solidFill>
                <a:schemeClr val="tx2"/>
              </a:solidFill>
              <a:effectLst/>
              <a:uLnTx/>
              <a:uFillTx/>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8610600" cy="4595826"/>
          </a:xfrm>
        </p:spPr>
        <p:txBody>
          <a:bodyPr/>
          <a:lstStyle/>
          <a:p>
            <a:pPr marL="593725" lvl="2" indent="-319088">
              <a:spcBef>
                <a:spcPts val="700"/>
              </a:spcBef>
              <a:buSzPct val="60000"/>
            </a:pPr>
            <a:endParaRPr lang="en-US" sz="1800" i="1" dirty="0" smtClean="0"/>
          </a:p>
          <a:p>
            <a:pPr marL="274637" lvl="2" indent="0" algn="just">
              <a:spcBef>
                <a:spcPts val="700"/>
              </a:spcBef>
              <a:buSzPct val="60000"/>
              <a:buNone/>
            </a:pPr>
            <a:r>
              <a:rPr lang="en-US" sz="1900" i="1" dirty="0" smtClean="0"/>
              <a:t>Given </a:t>
            </a:r>
            <a:r>
              <a:rPr lang="en-US" sz="1900" i="1" dirty="0"/>
              <a:t>a repository of food packages (i.e. set of food items corresponding to breakfast, lunch, dinner or snack) provided by several food providers, </a:t>
            </a:r>
            <a:r>
              <a:rPr lang="en-US" sz="1900" i="1" dirty="0" smtClean="0"/>
              <a:t>find an optimal combination </a:t>
            </a:r>
            <a:r>
              <a:rPr lang="en-US" sz="1900" i="1" dirty="0"/>
              <a:t>of food packages </a:t>
            </a:r>
            <a:r>
              <a:rPr lang="en-US" sz="1900" i="1" dirty="0" smtClean="0"/>
              <a:t>that represent the meals of the day taking into account:</a:t>
            </a:r>
          </a:p>
          <a:p>
            <a:pPr marL="1017587" lvl="3" indent="-285750" algn="just">
              <a:spcBef>
                <a:spcPts val="700"/>
              </a:spcBef>
              <a:buSzPct val="60000"/>
            </a:pPr>
            <a:r>
              <a:rPr lang="en-US" sz="1500" dirty="0" smtClean="0"/>
              <a:t>User’s profile (age, weight, height, gender, physical activity level)</a:t>
            </a:r>
          </a:p>
          <a:p>
            <a:pPr marL="1017587" lvl="3" indent="-285750" algn="just">
              <a:spcBef>
                <a:spcPts val="700"/>
              </a:spcBef>
              <a:buSzPct val="60000"/>
            </a:pPr>
            <a:r>
              <a:rPr lang="en-US" sz="1500" dirty="0" smtClean="0"/>
              <a:t>User’s preferences (likes and dislikes)</a:t>
            </a:r>
          </a:p>
          <a:p>
            <a:pPr marL="1017587" lvl="3" indent="-285750" algn="just">
              <a:spcBef>
                <a:spcPts val="700"/>
              </a:spcBef>
              <a:buSzPct val="60000"/>
            </a:pPr>
            <a:r>
              <a:rPr lang="en-US" sz="1500" dirty="0" smtClean="0"/>
              <a:t>User’s allergies</a:t>
            </a:r>
          </a:p>
          <a:p>
            <a:pPr marL="1017587" lvl="3" indent="-285750" algn="just">
              <a:spcBef>
                <a:spcPts val="700"/>
              </a:spcBef>
              <a:buSzPct val="60000"/>
            </a:pPr>
            <a:r>
              <a:rPr lang="en-US" sz="1500" dirty="0" smtClean="0"/>
              <a:t>Medical prescription</a:t>
            </a:r>
          </a:p>
          <a:p>
            <a:pPr marL="1017587" lvl="3" indent="-285750" algn="just">
              <a:spcBef>
                <a:spcPts val="700"/>
              </a:spcBef>
              <a:buSzPct val="60000"/>
            </a:pPr>
            <a:r>
              <a:rPr lang="en-US" sz="1500" dirty="0" smtClean="0"/>
              <a:t>Nutrients (daily recommended nutrient values)</a:t>
            </a:r>
          </a:p>
          <a:p>
            <a:pPr marL="1474787" lvl="4" indent="-285750" algn="just">
              <a:spcBef>
                <a:spcPts val="700"/>
              </a:spcBef>
              <a:buSzPct val="60000"/>
            </a:pPr>
            <a:r>
              <a:rPr lang="en-US" sz="1500" dirty="0" smtClean="0"/>
              <a:t>Micro-nutrients: vitamin A, B, C, D, iron, sodium, calcium</a:t>
            </a:r>
          </a:p>
          <a:p>
            <a:pPr marL="1474787" lvl="4" indent="-285750" algn="just">
              <a:spcBef>
                <a:spcPts val="700"/>
              </a:spcBef>
              <a:buSzPct val="60000"/>
            </a:pPr>
            <a:r>
              <a:rPr lang="en-US" sz="1500" dirty="0" smtClean="0"/>
              <a:t>Macro-nutrients: carbohydrates, proteins, fats</a:t>
            </a:r>
          </a:p>
          <a:p>
            <a:pPr marL="1474787" lvl="4" indent="-285750" algn="just">
              <a:spcBef>
                <a:spcPts val="700"/>
              </a:spcBef>
              <a:buSzPct val="60000"/>
            </a:pPr>
            <a:r>
              <a:rPr lang="en-US" sz="1500" dirty="0" smtClean="0"/>
              <a:t>Kilocalories	</a:t>
            </a:r>
          </a:p>
          <a:p>
            <a:pPr marL="1017587" lvl="3" indent="-285750" algn="just">
              <a:spcBef>
                <a:spcPts val="700"/>
              </a:spcBef>
              <a:buSzPct val="60000"/>
            </a:pPr>
            <a:r>
              <a:rPr lang="en-US" sz="1500" dirty="0" smtClean="0"/>
              <a:t>Cost and delivery time</a:t>
            </a:r>
            <a:endParaRPr lang="ro-RO" sz="15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10</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0" indent="0">
              <a:buNone/>
            </a:pPr>
            <a:r>
              <a:rPr lang="en-US" sz="1900" b="1" dirty="0"/>
              <a:t> </a:t>
            </a:r>
            <a:r>
              <a:rPr lang="en-US" sz="1900" b="1" dirty="0" smtClean="0"/>
              <a:t>   </a:t>
            </a:r>
            <a:r>
              <a:rPr lang="en-US" sz="2400" dirty="0" smtClean="0"/>
              <a:t>Solution Representation</a:t>
            </a:r>
            <a:endParaRPr lang="en-US" sz="1900" dirty="0" smtClean="0"/>
          </a:p>
          <a:p>
            <a:r>
              <a:rPr lang="en-US" sz="1900" dirty="0" smtClean="0"/>
              <a:t>Solution</a:t>
            </a:r>
          </a:p>
          <a:p>
            <a:pPr lvl="1"/>
            <a:endParaRPr lang="en-US" sz="1900" dirty="0"/>
          </a:p>
          <a:p>
            <a:pPr lvl="2"/>
            <a:endParaRPr lang="en-US" sz="1900" dirty="0" smtClean="0"/>
          </a:p>
          <a:p>
            <a:pPr lvl="2"/>
            <a:r>
              <a:rPr lang="en-US" sz="1900" i="1" dirty="0" err="1" smtClean="0"/>
              <a:t>fP</a:t>
            </a:r>
            <a:r>
              <a:rPr lang="en-US" sz="1900" i="1" baseline="-25000" dirty="0" err="1" smtClean="0"/>
              <a:t>b</a:t>
            </a:r>
            <a:r>
              <a:rPr lang="en-US" sz="1900" dirty="0"/>
              <a:t>, </a:t>
            </a:r>
            <a:r>
              <a:rPr lang="en-US" sz="1900" i="1" dirty="0"/>
              <a:t>fP</a:t>
            </a:r>
            <a:r>
              <a:rPr lang="en-US" sz="1900" i="1" baseline="-25000" dirty="0"/>
              <a:t>s1</a:t>
            </a:r>
            <a:r>
              <a:rPr lang="en-US" sz="1900" dirty="0"/>
              <a:t>, </a:t>
            </a:r>
            <a:r>
              <a:rPr lang="en-US" sz="1900" i="1" dirty="0" err="1"/>
              <a:t>fP</a:t>
            </a:r>
            <a:r>
              <a:rPr lang="en-US" sz="1900" i="1" baseline="-25000" dirty="0" err="1"/>
              <a:t>l</a:t>
            </a:r>
            <a:r>
              <a:rPr lang="en-US" sz="1900" dirty="0"/>
              <a:t>, </a:t>
            </a:r>
            <a:r>
              <a:rPr lang="en-US" sz="1900" i="1" dirty="0"/>
              <a:t>fP</a:t>
            </a:r>
            <a:r>
              <a:rPr lang="en-US" sz="1900" i="1" baseline="-25000" dirty="0"/>
              <a:t>s2</a:t>
            </a:r>
            <a:r>
              <a:rPr lang="en-US" sz="1900" dirty="0"/>
              <a:t> and </a:t>
            </a:r>
            <a:r>
              <a:rPr lang="en-US" sz="1900" i="1" dirty="0" err="1"/>
              <a:t>fP</a:t>
            </a:r>
            <a:r>
              <a:rPr lang="en-US" sz="1900" i="1" baseline="-25000" dirty="0" err="1"/>
              <a:t>d</a:t>
            </a:r>
            <a:r>
              <a:rPr lang="en-US" sz="1900" i="1" baseline="-25000" dirty="0"/>
              <a:t> </a:t>
            </a:r>
            <a:r>
              <a:rPr lang="en-US" sz="1900" i="1" baseline="-25000" dirty="0" smtClean="0"/>
              <a:t> </a:t>
            </a:r>
            <a:r>
              <a:rPr lang="en-US" sz="1900" i="1" dirty="0" smtClean="0"/>
              <a:t>- </a:t>
            </a:r>
            <a:r>
              <a:rPr lang="en-US" sz="1900" dirty="0" smtClean="0"/>
              <a:t>food </a:t>
            </a:r>
            <a:r>
              <a:rPr lang="en-US" sz="1900" dirty="0"/>
              <a:t>packages </a:t>
            </a:r>
            <a:r>
              <a:rPr lang="en-US" sz="1900" dirty="0" smtClean="0"/>
              <a:t>for </a:t>
            </a:r>
            <a:r>
              <a:rPr lang="en-US" sz="1900" dirty="0"/>
              <a:t>breakfast, the first snack, lunch, the second </a:t>
            </a:r>
            <a:r>
              <a:rPr lang="en-US" sz="1900" dirty="0" smtClean="0"/>
              <a:t>snack </a:t>
            </a:r>
            <a:r>
              <a:rPr lang="en-US" sz="1900" dirty="0"/>
              <a:t>and </a:t>
            </a:r>
            <a:r>
              <a:rPr lang="en-US" sz="1900" dirty="0" smtClean="0"/>
              <a:t>dinner</a:t>
            </a:r>
          </a:p>
          <a:p>
            <a:pPr eaLnBrk="1" hangingPunct="1"/>
            <a:r>
              <a:rPr lang="en-US" sz="1900" dirty="0" smtClean="0"/>
              <a:t>Food package</a:t>
            </a:r>
          </a:p>
          <a:p>
            <a:pPr lvl="1" eaLnBrk="1" hangingPunct="1"/>
            <a:endParaRPr lang="en-US" sz="1900" dirty="0"/>
          </a:p>
          <a:p>
            <a:pPr marL="685800" lvl="2" indent="0" eaLnBrk="1" hangingPunct="1">
              <a:buNone/>
            </a:pPr>
            <a:endParaRPr lang="en-US" sz="1900" dirty="0"/>
          </a:p>
          <a:p>
            <a:pPr lvl="2" eaLnBrk="1" hangingPunct="1"/>
            <a:r>
              <a:rPr lang="en-US" sz="1900" i="1" dirty="0" err="1" smtClean="0"/>
              <a:t>fI</a:t>
            </a:r>
            <a:r>
              <a:rPr lang="en-US" sz="1900" i="1" baseline="-25000" dirty="0" err="1" smtClean="0"/>
              <a:t>i</a:t>
            </a:r>
            <a:r>
              <a:rPr lang="en-US" sz="1900" i="1" baseline="-25000" dirty="0" smtClean="0"/>
              <a:t>  </a:t>
            </a:r>
            <a:r>
              <a:rPr lang="en-US" sz="1900" i="1" dirty="0" smtClean="0"/>
              <a:t>- </a:t>
            </a:r>
            <a:r>
              <a:rPr lang="en-US" sz="1900" dirty="0" smtClean="0"/>
              <a:t>food </a:t>
            </a:r>
            <a:r>
              <a:rPr lang="en-US" sz="1900" dirty="0" smtClean="0"/>
              <a:t>item (dish)</a:t>
            </a:r>
            <a:endParaRPr lang="en-US" sz="1900" dirty="0" smtClean="0"/>
          </a:p>
          <a:p>
            <a:pPr lvl="2" eaLnBrk="1" hangingPunct="1"/>
            <a:r>
              <a:rPr lang="en-US" sz="1900" i="1" dirty="0" smtClean="0"/>
              <a:t>m </a:t>
            </a:r>
            <a:r>
              <a:rPr lang="en-US" sz="1900" i="1" dirty="0" smtClean="0"/>
              <a:t>– number of food items (dishes) contained in a food package</a:t>
            </a: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11</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a:t>
            </a:r>
            <a:r>
              <a:rPr lang="en-US" sz="2000" dirty="0" smtClean="0">
                <a:latin typeface="Arial" pitchFamily="34" charset="0"/>
                <a:cs typeface="Arial" pitchFamily="34" charset="0"/>
              </a:rPr>
              <a:t>Representation (I) </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12" name="Picture 11"/>
          <p:cNvPicPr>
            <a:picLocks noChangeAspect="1"/>
          </p:cNvPicPr>
          <p:nvPr/>
        </p:nvPicPr>
        <p:blipFill>
          <a:blip r:embed="rId4"/>
          <a:stretch>
            <a:fillRect/>
          </a:stretch>
        </p:blipFill>
        <p:spPr>
          <a:xfrm>
            <a:off x="1835696" y="4136989"/>
            <a:ext cx="2880320" cy="579194"/>
          </a:xfrm>
          <a:prstGeom prst="rect">
            <a:avLst/>
          </a:prstGeom>
        </p:spPr>
      </p:pic>
      <p:graphicFrame>
        <p:nvGraphicFramePr>
          <p:cNvPr id="15" name="Object 14"/>
          <p:cNvGraphicFramePr>
            <a:graphicFrameLocks noChangeAspect="1"/>
          </p:cNvGraphicFramePr>
          <p:nvPr>
            <p:extLst>
              <p:ext uri="{D42A27DB-BD31-4B8C-83A1-F6EECF244321}">
                <p14:modId xmlns:p14="http://schemas.microsoft.com/office/powerpoint/2010/main" val="3920615255"/>
              </p:ext>
            </p:extLst>
          </p:nvPr>
        </p:nvGraphicFramePr>
        <p:xfrm>
          <a:off x="1691680" y="2276872"/>
          <a:ext cx="4392488" cy="480301"/>
        </p:xfrm>
        <a:graphic>
          <a:graphicData uri="http://schemas.openxmlformats.org/presentationml/2006/ole">
            <mc:AlternateContent xmlns:mc="http://schemas.openxmlformats.org/markup-compatibility/2006">
              <mc:Choice xmlns:v="urn:schemas-microsoft-com:vml" Requires="v">
                <p:oleObj spid="_x0000_s209075" name="Equation" r:id="rId5" imgW="2095200" imgH="228600" progId="Equation.3">
                  <p:embed/>
                </p:oleObj>
              </mc:Choice>
              <mc:Fallback>
                <p:oleObj name="Equation" r:id="rId5" imgW="2095200" imgH="228600" progId="Equation.3">
                  <p:embed/>
                  <p:pic>
                    <p:nvPicPr>
                      <p:cNvPr id="0" name=""/>
                      <p:cNvPicPr>
                        <a:picLocks noChangeAspect="1" noChangeArrowheads="1"/>
                      </p:cNvPicPr>
                      <p:nvPr/>
                    </p:nvPicPr>
                    <p:blipFill>
                      <a:blip r:embed="rId6"/>
                      <a:srcRect/>
                      <a:stretch>
                        <a:fillRect/>
                      </a:stretch>
                    </p:blipFill>
                    <p:spPr bwMode="auto">
                      <a:xfrm>
                        <a:off x="1691680" y="2276872"/>
                        <a:ext cx="4392488" cy="480301"/>
                      </a:xfrm>
                      <a:prstGeom prst="rect">
                        <a:avLst/>
                      </a:prstGeom>
                      <a:noFill/>
                    </p:spPr>
                  </p:pic>
                </p:oleObj>
              </mc:Fallback>
            </mc:AlternateContent>
          </a:graphicData>
        </a:graphic>
      </p:graphicFrame>
    </p:spTree>
    <p:extLst>
      <p:ext uri="{BB962C8B-B14F-4D97-AF65-F5344CB8AC3E}">
        <p14:creationId xmlns:p14="http://schemas.microsoft.com/office/powerpoint/2010/main" val="241940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12</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a:t>
            </a:r>
            <a:r>
              <a:rPr lang="en-US" sz="2000" dirty="0" smtClean="0">
                <a:latin typeface="Arial" pitchFamily="34" charset="0"/>
                <a:cs typeface="Arial" pitchFamily="34" charset="0"/>
              </a:rPr>
              <a:t>Representation (II) </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6" name="Picture 5" descr="SolutionMealsDish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16832"/>
            <a:ext cx="7056784" cy="3171916"/>
          </a:xfrm>
          <a:prstGeom prst="rect">
            <a:avLst/>
          </a:prstGeom>
          <a:noFill/>
          <a:ln>
            <a:noFill/>
          </a:ln>
        </p:spPr>
      </p:pic>
      <p:sp>
        <p:nvSpPr>
          <p:cNvPr id="2" name="TextBox 1"/>
          <p:cNvSpPr txBox="1"/>
          <p:nvPr/>
        </p:nvSpPr>
        <p:spPr>
          <a:xfrm>
            <a:off x="2555776" y="5166852"/>
            <a:ext cx="4032448" cy="338554"/>
          </a:xfrm>
          <a:prstGeom prst="rect">
            <a:avLst/>
          </a:prstGeom>
          <a:noFill/>
        </p:spPr>
        <p:txBody>
          <a:bodyPr wrap="square" rtlCol="0">
            <a:spAutoFit/>
          </a:bodyPr>
          <a:lstStyle/>
          <a:p>
            <a:r>
              <a:rPr lang="en-US" sz="1600" dirty="0" smtClean="0"/>
              <a:t>Figure 1. Solution representation diagram</a:t>
            </a:r>
            <a:endParaRPr lang="en-US" sz="1600" dirty="0"/>
          </a:p>
        </p:txBody>
      </p:sp>
    </p:spTree>
    <p:extLst>
      <p:ext uri="{BB962C8B-B14F-4D97-AF65-F5344CB8AC3E}">
        <p14:creationId xmlns:p14="http://schemas.microsoft.com/office/powerpoint/2010/main" val="264855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13</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a:t>
            </a:r>
            <a:r>
              <a:rPr lang="en-US" sz="2000" dirty="0" smtClean="0">
                <a:latin typeface="Arial" pitchFamily="34" charset="0"/>
                <a:cs typeface="Arial" pitchFamily="34" charset="0"/>
              </a:rPr>
              <a:t>Evaluation (I)</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dirty="0" smtClean="0"/>
              <a:t>Solution Evaluation Criteria</a:t>
            </a:r>
          </a:p>
          <a:p>
            <a:pPr lvl="1"/>
            <a:r>
              <a:rPr lang="en-US" sz="1400" dirty="0" smtClean="0"/>
              <a:t>Nutrients </a:t>
            </a:r>
            <a:endParaRPr lang="en-US" sz="1400" dirty="0"/>
          </a:p>
          <a:p>
            <a:pPr lvl="2"/>
            <a:r>
              <a:rPr lang="en-US" sz="1400" dirty="0"/>
              <a:t>Kilocalories</a:t>
            </a:r>
          </a:p>
          <a:p>
            <a:pPr lvl="2"/>
            <a:r>
              <a:rPr lang="en-US" sz="1400" dirty="0"/>
              <a:t>Macro-nutrients: carbohydrates, proteins, fats,</a:t>
            </a:r>
          </a:p>
          <a:p>
            <a:pPr lvl="2"/>
            <a:r>
              <a:rPr lang="en-US" sz="1400" dirty="0"/>
              <a:t>Micro-nutrients: vitamin A, B, C, D, calcium, iron, sodium </a:t>
            </a:r>
          </a:p>
          <a:p>
            <a:pPr lvl="1"/>
            <a:r>
              <a:rPr lang="en-US" sz="1400" dirty="0"/>
              <a:t>Deviation of the quantities of the previously mentioned items from the desired ones;</a:t>
            </a:r>
          </a:p>
          <a:p>
            <a:pPr lvl="1"/>
            <a:r>
              <a:rPr lang="en-US" sz="1400" dirty="0"/>
              <a:t>Doctor's prescription;</a:t>
            </a:r>
          </a:p>
          <a:p>
            <a:pPr lvl="1"/>
            <a:r>
              <a:rPr lang="en-US" sz="1400" dirty="0"/>
              <a:t>Patient's preferences;</a:t>
            </a:r>
          </a:p>
          <a:p>
            <a:pPr lvl="1"/>
            <a:r>
              <a:rPr lang="en-US" sz="1400" dirty="0"/>
              <a:t>Cost </a:t>
            </a:r>
            <a:r>
              <a:rPr lang="en-US" sz="1400" dirty="0" smtClean="0"/>
              <a:t>and delivery time of food packages</a:t>
            </a:r>
            <a:endParaRPr lang="en-US" sz="800" dirty="0" smtClean="0"/>
          </a:p>
          <a:p>
            <a:pPr marL="0" indent="0">
              <a:buFont typeface="Courier New" pitchFamily="49" charset="0"/>
              <a:buNone/>
            </a:pPr>
            <a:endParaRPr lang="en-US" sz="1900" b="1" dirty="0" smtClean="0"/>
          </a:p>
          <a:p>
            <a:pPr lvl="1" eaLnBrk="1" hangingPunct="1"/>
            <a:endParaRPr lang="en-US" sz="2100" b="1" dirty="0" smtClean="0"/>
          </a:p>
          <a:p>
            <a:pPr lvl="1" eaLnBrk="1" hangingPunct="1"/>
            <a:endParaRPr lang="en-US" sz="2100" b="1" dirty="0" smtClean="0"/>
          </a:p>
        </p:txBody>
      </p:sp>
    </p:spTree>
    <p:extLst>
      <p:ext uri="{BB962C8B-B14F-4D97-AF65-F5344CB8AC3E}">
        <p14:creationId xmlns:p14="http://schemas.microsoft.com/office/powerpoint/2010/main" val="182540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14</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a:t>
            </a:r>
            <a:r>
              <a:rPr lang="en-US" sz="2000" dirty="0" smtClean="0">
                <a:latin typeface="Arial" pitchFamily="34" charset="0"/>
                <a:cs typeface="Arial" pitchFamily="34" charset="0"/>
              </a:rPr>
              <a:t>Evaluation (II)</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600" dirty="0" smtClean="0"/>
              <a:t>The fitness function returns a value from 0 to 1 and is </a:t>
            </a:r>
            <a:r>
              <a:rPr lang="en-US" sz="1600" b="1" dirty="0" smtClean="0"/>
              <a:t>maximized, </a:t>
            </a:r>
            <a:r>
              <a:rPr lang="en-US" sz="1600" dirty="0" smtClean="0"/>
              <a:t>i.e. the ideal or optimal value is </a:t>
            </a:r>
            <a:r>
              <a:rPr lang="en-US" sz="1600" b="1" dirty="0" smtClean="0"/>
              <a:t>1</a:t>
            </a:r>
            <a:r>
              <a:rPr lang="en-US" sz="1600" dirty="0" smtClean="0"/>
              <a:t>, and </a:t>
            </a:r>
            <a:r>
              <a:rPr lang="en-US" sz="1600" b="1" dirty="0" smtClean="0"/>
              <a:t>0</a:t>
            </a:r>
            <a:r>
              <a:rPr lang="en-US" sz="1600" dirty="0" smtClean="0"/>
              <a:t> is the worst. </a:t>
            </a:r>
            <a:r>
              <a:rPr lang="en-US" sz="1600" dirty="0" smtClean="0">
                <a:solidFill>
                  <a:srgbClr val="FF0000"/>
                </a:solidFill>
              </a:rPr>
              <a:t>// </a:t>
            </a:r>
            <a:r>
              <a:rPr lang="en-US" sz="1600" dirty="0" err="1" smtClean="0">
                <a:solidFill>
                  <a:srgbClr val="FF0000"/>
                </a:solidFill>
              </a:rPr>
              <a:t>mai</a:t>
            </a:r>
            <a:r>
              <a:rPr lang="en-US" sz="1600" dirty="0" smtClean="0">
                <a:solidFill>
                  <a:srgbClr val="FF0000"/>
                </a:solidFill>
              </a:rPr>
              <a:t> </a:t>
            </a:r>
            <a:r>
              <a:rPr lang="en-US" sz="1600" dirty="0" err="1" smtClean="0">
                <a:solidFill>
                  <a:srgbClr val="FF0000"/>
                </a:solidFill>
              </a:rPr>
              <a:t>pe</a:t>
            </a:r>
            <a:r>
              <a:rPr lang="en-US" sz="1600" dirty="0" smtClean="0">
                <a:solidFill>
                  <a:srgbClr val="FF0000"/>
                </a:solidFill>
              </a:rPr>
              <a:t> </a:t>
            </a:r>
            <a:r>
              <a:rPr lang="en-US" sz="1600" dirty="0" err="1" smtClean="0">
                <a:solidFill>
                  <a:srgbClr val="FF0000"/>
                </a:solidFill>
              </a:rPr>
              <a:t>scurt</a:t>
            </a:r>
            <a:endParaRPr lang="en-US" sz="1600" dirty="0" smtClean="0">
              <a:solidFill>
                <a:srgbClr val="FF0000"/>
              </a:solidFill>
            </a:endParaRPr>
          </a:p>
          <a:p>
            <a:pPr marL="0" indent="0">
              <a:buNone/>
            </a:pPr>
            <a:endParaRPr lang="en-US" sz="1600" dirty="0"/>
          </a:p>
          <a:p>
            <a:pPr marL="0" indent="0">
              <a:buNone/>
            </a:pPr>
            <a:endParaRPr lang="en-US" sz="1600" dirty="0" smtClean="0"/>
          </a:p>
          <a:p>
            <a:pPr marL="0" indent="0">
              <a:buNone/>
            </a:pPr>
            <a:r>
              <a:rPr lang="en-US" sz="1600" dirty="0" smtClean="0"/>
              <a:t>Where  </a:t>
            </a:r>
          </a:p>
          <a:p>
            <a:pPr lvl="1"/>
            <a:r>
              <a:rPr lang="en-US" sz="1400" i="1" dirty="0" smtClean="0"/>
              <a:t>fitness</a:t>
            </a:r>
            <a:r>
              <a:rPr lang="en-US" sz="1400" i="1" baseline="-25000" dirty="0" smtClean="0"/>
              <a:t>1 </a:t>
            </a:r>
            <a:r>
              <a:rPr lang="en-US" sz="1400" dirty="0"/>
              <a:t>evaluates the quality of a solution from the nutritionist’s recommended diet perspective, </a:t>
            </a:r>
            <a:endParaRPr lang="en-US" sz="1400" dirty="0" smtClean="0"/>
          </a:p>
          <a:p>
            <a:pPr lvl="1"/>
            <a:r>
              <a:rPr lang="en-US" sz="1400" i="1" dirty="0" smtClean="0"/>
              <a:t>fitness</a:t>
            </a:r>
            <a:r>
              <a:rPr lang="en-US" sz="1400" i="1" baseline="-25000" dirty="0" smtClean="0"/>
              <a:t>2 </a:t>
            </a:r>
            <a:r>
              <a:rPr lang="en-US" sz="1400" dirty="0"/>
              <a:t>evaluates the quality of a solution from the older adult’s culinary preferences, and </a:t>
            </a:r>
            <a:endParaRPr lang="en-US" sz="1400" dirty="0" smtClean="0"/>
          </a:p>
          <a:p>
            <a:pPr lvl="1"/>
            <a:r>
              <a:rPr lang="en-US" sz="1400" i="1" dirty="0" smtClean="0"/>
              <a:t>fitness</a:t>
            </a:r>
            <a:r>
              <a:rPr lang="en-US" sz="1400" i="1" baseline="-25000" dirty="0" smtClean="0"/>
              <a:t>3</a:t>
            </a:r>
            <a:r>
              <a:rPr lang="en-US" sz="1400" dirty="0" smtClean="0"/>
              <a:t> </a:t>
            </a:r>
            <a:r>
              <a:rPr lang="en-US" sz="1400" dirty="0"/>
              <a:t>evaluates the quality of a solution from the older adult’s cost and delivery time constraints. </a:t>
            </a:r>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2593585610"/>
              </p:ext>
            </p:extLst>
          </p:nvPr>
        </p:nvGraphicFramePr>
        <p:xfrm>
          <a:off x="395686" y="4286620"/>
          <a:ext cx="8214913" cy="942580"/>
        </p:xfrm>
        <a:graphic>
          <a:graphicData uri="http://schemas.openxmlformats.org/drawingml/2006/table">
            <a:tbl>
              <a:tblPr firstRow="1" firstCol="1" bandRow="1">
                <a:tableStyleId>{5940675A-B579-460E-94D1-54222C63F5DA}</a:tableStyleId>
              </a:tblPr>
              <a:tblGrid>
                <a:gridCol w="2092478"/>
                <a:gridCol w="6122435"/>
              </a:tblGrid>
              <a:tr h="253658">
                <a:tc>
                  <a:txBody>
                    <a:bodyPr/>
                    <a:lstStyle/>
                    <a:p>
                      <a:pPr marL="0" marR="0" indent="0" algn="l">
                        <a:spcBef>
                          <a:spcPts val="0"/>
                        </a:spcBef>
                        <a:spcAft>
                          <a:spcPts val="0"/>
                        </a:spcAft>
                      </a:pPr>
                      <a:r>
                        <a:rPr lang="en-US" sz="1600" b="1" dirty="0" smtClean="0">
                          <a:effectLst/>
                        </a:rPr>
                        <a:t>Fitness function level</a:t>
                      </a:r>
                      <a:endParaRPr lang="en-US" sz="1800" b="1" dirty="0">
                        <a:effectLst/>
                        <a:latin typeface="Times New Roman"/>
                        <a:ea typeface="Batang"/>
                      </a:endParaRPr>
                    </a:p>
                  </a:txBody>
                  <a:tcPr marL="68580" marR="68580" marT="0" marB="0"/>
                </a:tc>
                <a:tc>
                  <a:txBody>
                    <a:bodyPr/>
                    <a:lstStyle/>
                    <a:p>
                      <a:pPr marL="0" marR="0" indent="457200" algn="just">
                        <a:spcBef>
                          <a:spcPts val="0"/>
                        </a:spcBef>
                        <a:spcAft>
                          <a:spcPts val="0"/>
                        </a:spcAft>
                      </a:pPr>
                      <a:r>
                        <a:rPr lang="en-US" sz="1600" b="1" dirty="0">
                          <a:effectLst/>
                        </a:rPr>
                        <a:t>Evaluation by</a:t>
                      </a:r>
                      <a:endParaRPr lang="en-US" sz="1800" b="1" dirty="0">
                        <a:effectLst/>
                        <a:latin typeface="Times New Roman"/>
                        <a:ea typeface="Batang"/>
                      </a:endParaRPr>
                    </a:p>
                  </a:txBody>
                  <a:tcPr marL="68580" marR="68580" marT="0" marB="0"/>
                </a:tc>
              </a:tr>
              <a:tr h="187530">
                <a:tc>
                  <a:txBody>
                    <a:bodyPr/>
                    <a:lstStyle/>
                    <a:p>
                      <a:pPr marL="0" marR="0" indent="457200" algn="l">
                        <a:spcBef>
                          <a:spcPts val="0"/>
                        </a:spcBef>
                        <a:spcAft>
                          <a:spcPts val="0"/>
                        </a:spcAft>
                      </a:pPr>
                      <a:r>
                        <a:rPr lang="en-US" sz="1400" dirty="0" smtClean="0">
                          <a:effectLst/>
                        </a:rPr>
                        <a:t>fitness1</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Deviation of kilocalories, macro and micro-nutrients from the desired values</a:t>
                      </a:r>
                      <a:endParaRPr lang="en-US" sz="1600" dirty="0">
                        <a:effectLst/>
                        <a:latin typeface="Times New Roman"/>
                        <a:ea typeface="Batang"/>
                      </a:endParaRPr>
                    </a:p>
                  </a:txBody>
                  <a:tcPr marL="68580" marR="68580" marT="0" marB="0"/>
                </a:tc>
              </a:tr>
              <a:tr h="262202">
                <a:tc>
                  <a:txBody>
                    <a:bodyPr/>
                    <a:lstStyle/>
                    <a:p>
                      <a:pPr marL="0" marR="0" indent="457200" algn="l">
                        <a:spcBef>
                          <a:spcPts val="0"/>
                        </a:spcBef>
                        <a:spcAft>
                          <a:spcPts val="0"/>
                        </a:spcAft>
                      </a:pPr>
                      <a:r>
                        <a:rPr lang="en-US" sz="1400" dirty="0" smtClean="0">
                          <a:effectLst/>
                        </a:rPr>
                        <a:t>fitness2</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Existence/absence of required/restricted or (un)desired food items</a:t>
                      </a:r>
                      <a:endParaRPr lang="en-US" sz="1600" dirty="0">
                        <a:effectLst/>
                        <a:latin typeface="Times New Roman"/>
                        <a:ea typeface="Batang"/>
                      </a:endParaRPr>
                    </a:p>
                  </a:txBody>
                  <a:tcPr marL="68580" marR="68580" marT="0" marB="0"/>
                </a:tc>
              </a:tr>
              <a:tr h="0">
                <a:tc>
                  <a:txBody>
                    <a:bodyPr/>
                    <a:lstStyle/>
                    <a:p>
                      <a:pPr marL="0" marR="0" indent="457200" algn="l">
                        <a:spcBef>
                          <a:spcPts val="0"/>
                        </a:spcBef>
                        <a:spcAft>
                          <a:spcPts val="0"/>
                        </a:spcAft>
                      </a:pPr>
                      <a:r>
                        <a:rPr lang="en-US" sz="1400" dirty="0" smtClean="0">
                          <a:effectLst/>
                        </a:rPr>
                        <a:t>fitness3</a:t>
                      </a:r>
                      <a:endParaRPr lang="en-US" sz="16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400" dirty="0">
                          <a:effectLst/>
                        </a:rPr>
                        <a:t>Cost and delivery time</a:t>
                      </a:r>
                      <a:endParaRPr lang="en-US" sz="1600" dirty="0">
                        <a:effectLst/>
                        <a:latin typeface="Times New Roman"/>
                        <a:ea typeface="Batang"/>
                      </a:endParaRPr>
                    </a:p>
                  </a:txBody>
                  <a:tcPr marL="68580" marR="68580" marT="0" marB="0"/>
                </a:tc>
              </a:tr>
            </a:tbl>
          </a:graphicData>
        </a:graphic>
      </p:graphicFrame>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0848"/>
            <a:ext cx="5119023" cy="79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392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t>Cuckoo Search Technique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323528" y="1600200"/>
            <a:ext cx="8442647" cy="4709120"/>
          </a:xfrm>
        </p:spPr>
        <p:txBody>
          <a:bodyPr/>
          <a:lstStyle/>
          <a:p>
            <a:pPr algn="just">
              <a:spcBef>
                <a:spcPts val="0"/>
              </a:spcBef>
              <a:spcAft>
                <a:spcPts val="0"/>
              </a:spcAft>
            </a:pPr>
            <a:r>
              <a:rPr lang="en-US" sz="2000" dirty="0" smtClean="0">
                <a:ea typeface="Batang" panose="02030600000101010101" pitchFamily="18" charset="-127"/>
              </a:rPr>
              <a:t>Objectives</a:t>
            </a:r>
          </a:p>
          <a:p>
            <a:pPr lvl="1" algn="just">
              <a:spcBef>
                <a:spcPts val="0"/>
              </a:spcBef>
              <a:spcAft>
                <a:spcPts val="0"/>
              </a:spcAft>
            </a:pPr>
            <a:r>
              <a:rPr lang="en-US" sz="1600" dirty="0" smtClean="0">
                <a:ea typeface="Batang" panose="02030600000101010101" pitchFamily="18" charset="-127"/>
              </a:rPr>
              <a:t>Generate food menu </a:t>
            </a:r>
            <a:r>
              <a:rPr lang="en-US" sz="1600" dirty="0" err="1" smtClean="0">
                <a:ea typeface="Batang" panose="02030600000101010101" pitchFamily="18" charset="-127"/>
              </a:rPr>
              <a:t>recomendations</a:t>
            </a:r>
            <a:endParaRPr lang="en-US" sz="1400" dirty="0" smtClean="0">
              <a:ea typeface="Batang" panose="02030600000101010101" pitchFamily="18" charset="-127"/>
            </a:endParaRPr>
          </a:p>
          <a:p>
            <a:pPr lvl="1" algn="just">
              <a:spcBef>
                <a:spcPts val="0"/>
              </a:spcBef>
              <a:spcAft>
                <a:spcPts val="0"/>
              </a:spcAft>
            </a:pPr>
            <a:r>
              <a:rPr lang="en-US" sz="1400" dirty="0" smtClean="0">
                <a:ea typeface="Batang" panose="02030600000101010101" pitchFamily="18" charset="-127"/>
              </a:rPr>
              <a:t>Adapt </a:t>
            </a:r>
            <a:r>
              <a:rPr lang="en-US" sz="1400" dirty="0" smtClean="0">
                <a:ea typeface="Batang" panose="02030600000101010101" pitchFamily="18" charset="-127"/>
              </a:rPr>
              <a:t>and </a:t>
            </a:r>
            <a:r>
              <a:rPr lang="en-US" sz="1400" dirty="0" smtClean="0">
                <a:ea typeface="Batang" panose="02030600000101010101" pitchFamily="18" charset="-127"/>
              </a:rPr>
              <a:t>hybridize </a:t>
            </a:r>
            <a:r>
              <a:rPr lang="en-US" sz="1400" dirty="0" smtClean="0">
                <a:ea typeface="Batang" panose="02030600000101010101" pitchFamily="18" charset="-127"/>
              </a:rPr>
              <a:t>the Cuckoo Search meta-heuristic</a:t>
            </a:r>
            <a:r>
              <a:rPr lang="en-US" sz="1400" dirty="0" smtClean="0">
                <a:solidFill>
                  <a:srgbClr val="FF0000"/>
                </a:solidFill>
                <a:ea typeface="Batang" panose="02030600000101010101" pitchFamily="18" charset="-127"/>
              </a:rPr>
              <a:t> </a:t>
            </a:r>
            <a:r>
              <a:rPr lang="en-US" sz="1400" dirty="0" smtClean="0">
                <a:ea typeface="Batang" panose="02030600000101010101" pitchFamily="18" charset="-127"/>
              </a:rPr>
              <a:t>[Yang 2010] </a:t>
            </a:r>
          </a:p>
          <a:p>
            <a:pPr marL="595312" lvl="2" indent="0">
              <a:lnSpc>
                <a:spcPts val="1680"/>
              </a:lnSpc>
              <a:spcBef>
                <a:spcPts val="0"/>
              </a:spcBef>
              <a:spcAft>
                <a:spcPts val="120"/>
              </a:spcAft>
              <a:buNone/>
            </a:pPr>
            <a:endParaRPr lang="en-US" sz="1300" dirty="0">
              <a:ea typeface="Batang" panose="02030600000101010101" pitchFamily="18" charset="-127"/>
            </a:endParaRPr>
          </a:p>
          <a:p>
            <a:r>
              <a:rPr lang="en-US" sz="2000" dirty="0" smtClean="0"/>
              <a:t>Combines principles from </a:t>
            </a:r>
            <a:endParaRPr lang="en-US" sz="2100" dirty="0" smtClean="0"/>
          </a:p>
          <a:p>
            <a:pPr lvl="1"/>
            <a:r>
              <a:rPr lang="en-US" sz="1500" dirty="0" smtClean="0"/>
              <a:t>Cuckoo Search</a:t>
            </a:r>
          </a:p>
          <a:p>
            <a:pPr lvl="1"/>
            <a:r>
              <a:rPr lang="en-US" sz="1500" dirty="0" smtClean="0"/>
              <a:t>Genetic algorithms</a:t>
            </a:r>
          </a:p>
          <a:p>
            <a:pPr lvl="1"/>
            <a:r>
              <a:rPr lang="en-US" sz="1500" dirty="0" err="1" smtClean="0"/>
              <a:t>Tabu</a:t>
            </a:r>
            <a:r>
              <a:rPr lang="en-US" sz="1500" dirty="0" smtClean="0"/>
              <a:t> Search, Hill Climbing and Uniform Crossover </a:t>
            </a:r>
            <a:r>
              <a:rPr lang="en-US" sz="1500" dirty="0" smtClean="0"/>
              <a:t>heuristics</a:t>
            </a:r>
          </a:p>
          <a:p>
            <a:pPr lvl="1"/>
            <a:endParaRPr lang="ro-RO" sz="1500" dirty="0" smtClean="0"/>
          </a:p>
          <a:p>
            <a:r>
              <a:rPr lang="en-US" sz="2000" dirty="0" smtClean="0"/>
              <a:t>Cuckoo Search Algorithm Principles</a:t>
            </a:r>
          </a:p>
          <a:p>
            <a:pPr marL="938212" lvl="2" indent="-342900">
              <a:lnSpc>
                <a:spcPts val="1680"/>
              </a:lnSpc>
              <a:spcBef>
                <a:spcPts val="0"/>
              </a:spcBef>
              <a:spcAft>
                <a:spcPts val="120"/>
              </a:spcAft>
            </a:pPr>
            <a:r>
              <a:rPr lang="en-US" sz="1600" dirty="0">
                <a:solidFill>
                  <a:srgbClr val="252525"/>
                </a:solidFill>
                <a:ea typeface="Times New Roman" panose="02020603050405020304" pitchFamily="18" charset="0"/>
              </a:rPr>
              <a:t>Each cuckoo lays one egg at a time, and dumps its egg in a randomly chosen nest;</a:t>
            </a:r>
            <a:endParaRPr lang="en-US" sz="1600" dirty="0">
              <a:ea typeface="Batang" panose="02030600000101010101" pitchFamily="18" charset="-127"/>
            </a:endParaRPr>
          </a:p>
          <a:p>
            <a:pPr marL="938212" lvl="2" indent="-342900">
              <a:lnSpc>
                <a:spcPts val="1680"/>
              </a:lnSpc>
              <a:spcBef>
                <a:spcPts val="0"/>
              </a:spcBef>
              <a:spcAft>
                <a:spcPts val="120"/>
              </a:spcAft>
            </a:pPr>
            <a:r>
              <a:rPr lang="en-US" sz="1600" dirty="0">
                <a:solidFill>
                  <a:srgbClr val="252525"/>
                </a:solidFill>
                <a:ea typeface="Times New Roman" panose="02020603050405020304" pitchFamily="18" charset="0"/>
              </a:rPr>
              <a:t>The best nests with high quality of eggs will carry over to the next generation;</a:t>
            </a:r>
            <a:endParaRPr lang="en-US" sz="1600" dirty="0">
              <a:ea typeface="Batang" panose="02030600000101010101" pitchFamily="18" charset="-127"/>
            </a:endParaRPr>
          </a:p>
          <a:p>
            <a:pPr marL="938212" lvl="2" indent="-342900">
              <a:lnSpc>
                <a:spcPts val="1680"/>
              </a:lnSpc>
              <a:spcBef>
                <a:spcPts val="0"/>
              </a:spcBef>
              <a:spcAft>
                <a:spcPts val="120"/>
              </a:spcAft>
            </a:pPr>
            <a:r>
              <a:rPr lang="en-US" sz="1600" dirty="0">
                <a:solidFill>
                  <a:srgbClr val="252525"/>
                </a:solidFill>
                <a:ea typeface="Times New Roman" panose="02020603050405020304" pitchFamily="18" charset="0"/>
              </a:rPr>
              <a:t>The number of available hosts nests is fixed, and the egg laid by a cuckoo is discovered by the host bird with a probability pa </a:t>
            </a:r>
            <a:r>
              <a:rPr lang="en-US" sz="1600" dirty="0">
                <a:solidFill>
                  <a:srgbClr val="222222"/>
                </a:solidFill>
                <a:ea typeface="Batang" panose="02030600000101010101" pitchFamily="18" charset="-127"/>
              </a:rPr>
              <a:t>∈ (0,1)</a:t>
            </a:r>
            <a:r>
              <a:rPr lang="en-US" sz="1600" dirty="0">
                <a:solidFill>
                  <a:srgbClr val="252525"/>
                </a:solidFill>
                <a:ea typeface="Times New Roman" panose="02020603050405020304" pitchFamily="18" charset="0"/>
              </a:rPr>
              <a:t>. Discovering operate on some set of worst nests, and discovered solutions dumped from farther calculations.</a:t>
            </a:r>
            <a:endParaRPr lang="ro-RO" sz="2800" dirty="0">
              <a:solidFill>
                <a:srgbClr val="FF0000"/>
              </a:solidFill>
            </a:endParaRPr>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16</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91308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17</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14" name="Rectangle 13"/>
          <p:cNvSpPr/>
          <p:nvPr/>
        </p:nvSpPr>
        <p:spPr>
          <a:xfrm>
            <a:off x="-11563" y="1700808"/>
            <a:ext cx="8777737" cy="2139047"/>
          </a:xfrm>
          <a:prstGeom prst="rect">
            <a:avLst/>
          </a:prstGeom>
        </p:spPr>
        <p:txBody>
          <a:bodyPr wrap="square">
            <a:spAutoFit/>
          </a:bodyPr>
          <a:lstStyle/>
          <a:p>
            <a:pPr marL="366713" lvl="1" indent="0">
              <a:buNone/>
            </a:pPr>
            <a:r>
              <a:rPr lang="en-US" sz="1900" b="1" dirty="0" smtClean="0"/>
              <a:t>Core Component</a:t>
            </a:r>
          </a:p>
          <a:p>
            <a:pPr marL="366713" lvl="1" indent="0">
              <a:buNone/>
            </a:pPr>
            <a:endParaRPr lang="en-US" sz="1900" dirty="0" smtClean="0">
              <a:solidFill>
                <a:srgbClr val="FF0000"/>
              </a:solidFill>
            </a:endParaRPr>
          </a:p>
          <a:p>
            <a:pPr marL="366713" lvl="1" indent="0">
              <a:buNone/>
            </a:pPr>
            <a:r>
              <a:rPr lang="en-US" sz="1900" dirty="0" smtClean="0">
                <a:solidFill>
                  <a:srgbClr val="FF0000"/>
                </a:solidFill>
              </a:rPr>
              <a:t>The </a:t>
            </a:r>
            <a:r>
              <a:rPr lang="en-US" sz="1900" dirty="0">
                <a:solidFill>
                  <a:srgbClr val="FF0000"/>
                </a:solidFill>
              </a:rPr>
              <a:t>core component</a:t>
            </a:r>
            <a:r>
              <a:rPr lang="en-US" sz="1900" b="1" dirty="0">
                <a:solidFill>
                  <a:srgbClr val="FF0000"/>
                </a:solidFill>
              </a:rPr>
              <a:t> </a:t>
            </a:r>
            <a:r>
              <a:rPr lang="en-US" sz="1900" dirty="0">
                <a:solidFill>
                  <a:srgbClr val="FF0000"/>
                </a:solidFill>
              </a:rPr>
              <a:t>of the model is the Cuckoo Search Optimization-based component which is defined by mapping the concepts from the state of the art Cuckoo Search Optimization algorithm to the concepts associated to the problem of generating the optimal combination of food packages for the meals of the day as follows.</a:t>
            </a:r>
          </a:p>
        </p:txBody>
      </p:sp>
    </p:spTree>
    <p:extLst>
      <p:ext uri="{BB962C8B-B14F-4D97-AF65-F5344CB8AC3E}">
        <p14:creationId xmlns:p14="http://schemas.microsoft.com/office/powerpoint/2010/main" val="1577601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18</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53448042"/>
              </p:ext>
            </p:extLst>
          </p:nvPr>
        </p:nvGraphicFramePr>
        <p:xfrm>
          <a:off x="179512" y="1628799"/>
          <a:ext cx="8744272" cy="4716537"/>
        </p:xfrm>
        <a:graphic>
          <a:graphicData uri="http://schemas.openxmlformats.org/drawingml/2006/table">
            <a:tbl>
              <a:tblPr firstRow="1">
                <a:tableStyleId>{5940675A-B579-460E-94D1-54222C63F5DA}</a:tableStyleId>
              </a:tblPr>
              <a:tblGrid>
                <a:gridCol w="1872208"/>
                <a:gridCol w="6872064"/>
              </a:tblGrid>
              <a:tr h="390190">
                <a:tc>
                  <a:txBody>
                    <a:bodyPr/>
                    <a:lstStyle/>
                    <a:p>
                      <a:pPr marL="0" marR="0" indent="0" algn="l">
                        <a:spcBef>
                          <a:spcPts val="0"/>
                        </a:spcBef>
                        <a:spcAft>
                          <a:spcPts val="0"/>
                        </a:spcAft>
                      </a:pPr>
                      <a:r>
                        <a:rPr lang="en-US" sz="1800" b="1" dirty="0" smtClean="0">
                          <a:latin typeface="Arial" pitchFamily="34" charset="0"/>
                          <a:cs typeface="Arial" pitchFamily="34" charset="0"/>
                        </a:rPr>
                        <a:t>Biological Concepts</a:t>
                      </a:r>
                      <a:endParaRPr lang="en-US" sz="1800" b="1"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800" b="1" dirty="0" smtClean="0">
                          <a:latin typeface="Arial" pitchFamily="34" charset="0"/>
                          <a:cs typeface="Arial" pitchFamily="34" charset="0"/>
                        </a:rPr>
                        <a:t>Concepts from our Optimization Problem</a:t>
                      </a:r>
                      <a:endParaRPr lang="en-US" sz="1800" b="1" dirty="0">
                        <a:latin typeface="Arial" pitchFamily="34" charset="0"/>
                        <a:ea typeface="Calibri"/>
                        <a:cs typeface="Arial" pitchFamily="34" charset="0"/>
                      </a:endParaRPr>
                    </a:p>
                  </a:txBody>
                  <a:tcPr marL="68580" marR="68580" marT="0" marB="0"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Egg from a nest</a:t>
                      </a:r>
                      <a:endParaRPr lang="en-US" sz="18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Food package</a:t>
                      </a:r>
                      <a:r>
                        <a:rPr kumimoji="0" lang="en-US" sz="1800" kern="1200" baseline="0" dirty="0" smtClean="0">
                          <a:effectLst/>
                          <a:latin typeface="Arial" pitchFamily="34" charset="0"/>
                          <a:cs typeface="Arial" pitchFamily="34" charset="0"/>
                        </a:rPr>
                        <a:t> (a day’s meal that can be breakfast, lunch, </a:t>
                      </a:r>
                      <a:r>
                        <a:rPr kumimoji="0" lang="en-US" sz="1800" kern="1200" baseline="0" dirty="0" err="1" smtClean="0">
                          <a:effectLst/>
                          <a:latin typeface="Arial" pitchFamily="34" charset="0"/>
                          <a:cs typeface="Arial" pitchFamily="34" charset="0"/>
                        </a:rPr>
                        <a:t>etc</a:t>
                      </a:r>
                      <a:r>
                        <a:rPr kumimoji="0" lang="en-US" sz="1800" kern="1200" baseline="0" dirty="0" smtClean="0">
                          <a:effectLst/>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Arial" pitchFamily="34" charset="0"/>
                        <a:ea typeface="Calibri"/>
                        <a:cs typeface="Arial" pitchFamily="34" charset="0"/>
                      </a:endParaRPr>
                    </a:p>
                  </a:txBody>
                  <a:tcPr marL="68580" marR="68580" marT="0" marB="0"/>
                </a:tc>
              </a:tr>
              <a:tr h="220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Cuckoo egg</a:t>
                      </a:r>
                      <a:endParaRPr lang="en-US" sz="18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Same</a:t>
                      </a:r>
                      <a:endParaRPr lang="en-US" sz="1800" dirty="0" smtClean="0">
                        <a:latin typeface="Arial" pitchFamily="34" charset="0"/>
                        <a:ea typeface="Calibri"/>
                        <a:cs typeface="Arial" pitchFamily="34" charset="0"/>
                      </a:endParaRPr>
                    </a:p>
                  </a:txBody>
                  <a:tcPr marL="68580" marR="68580" marT="0" marB="0"/>
                </a:tc>
              </a:tr>
              <a:tr h="912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Nest</a:t>
                      </a:r>
                      <a:endParaRPr lang="en-US" sz="1800" dirty="0" smtClean="0">
                        <a:latin typeface="Arial" pitchFamily="34" charset="0"/>
                        <a:cs typeface="Arial" pitchFamily="34" charset="0"/>
                      </a:endParaRPr>
                    </a:p>
                    <a:p>
                      <a:pPr marL="0" marR="0" indent="0" algn="l">
                        <a:spcBef>
                          <a:spcPts val="0"/>
                        </a:spcBef>
                        <a:spcAft>
                          <a:spcPts val="0"/>
                        </a:spcAft>
                      </a:pPr>
                      <a:endParaRPr lang="en-US" sz="18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Solution</a:t>
                      </a:r>
                      <a:r>
                        <a:rPr lang="en-US" sz="1800" baseline="0" dirty="0" smtClean="0">
                          <a:latin typeface="Arial" pitchFamily="34" charset="0"/>
                          <a:cs typeface="Arial" pitchFamily="34" charset="0"/>
                        </a:rPr>
                        <a:t> containing all the 5 meals of a day. Each nest contains exactly 5 eggs which correspond to the meals of a day: breakfast, lunch, dinner, snack1 and </a:t>
                      </a:r>
                      <a:r>
                        <a:rPr lang="en-US" sz="1800" baseline="0" dirty="0" smtClean="0">
                          <a:latin typeface="Arial" pitchFamily="34" charset="0"/>
                          <a:cs typeface="Arial" pitchFamily="34" charset="0"/>
                        </a:rPr>
                        <a:t>snack2</a:t>
                      </a:r>
                      <a:endParaRPr lang="en-US" sz="1800" dirty="0" smtClean="0">
                        <a:latin typeface="Arial" pitchFamily="34" charset="0"/>
                        <a:cs typeface="Arial" pitchFamily="34" charset="0"/>
                      </a:endParaRPr>
                    </a:p>
                  </a:txBody>
                  <a:tcPr marL="68580" marR="68580" marT="0" marB="0"/>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Best Nest</a:t>
                      </a:r>
                      <a:endParaRPr lang="en-US" sz="1800" dirty="0" smtClean="0">
                        <a:latin typeface="Arial" pitchFamily="34" charset="0"/>
                        <a:cs typeface="Arial" pitchFamily="34" charset="0"/>
                      </a:endParaRPr>
                    </a:p>
                    <a:p>
                      <a:pPr marL="0" marR="0" indent="0" algn="l">
                        <a:spcBef>
                          <a:spcPts val="0"/>
                        </a:spcBef>
                        <a:spcAft>
                          <a:spcPts val="0"/>
                        </a:spcAft>
                      </a:pPr>
                      <a:endParaRPr lang="en-US" sz="18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The solution with the highest fitness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Arial" pitchFamily="34" charset="0"/>
                        <a:ea typeface="Calibri"/>
                        <a:cs typeface="Arial" pitchFamily="34" charset="0"/>
                      </a:endParaRPr>
                    </a:p>
                  </a:txBody>
                  <a:tcPr marL="68580" marR="68580" marT="0" marB="0"/>
                </a:tc>
              </a:tr>
              <a:tr h="524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latin typeface="Arial" pitchFamily="34" charset="0"/>
                          <a:cs typeface="Arial" pitchFamily="34" charset="0"/>
                        </a:rPr>
                        <a:t>Cuckoo</a:t>
                      </a:r>
                      <a:endParaRPr lang="en-US" sz="1800" dirty="0" smtClean="0">
                        <a:latin typeface="Arial" pitchFamily="34" charset="0"/>
                        <a:cs typeface="Arial" pitchFamily="34" charset="0"/>
                      </a:endParaRPr>
                    </a:p>
                    <a:p>
                      <a:pPr marL="0" marR="0" indent="0" algn="l">
                        <a:spcBef>
                          <a:spcPts val="0"/>
                        </a:spcBef>
                        <a:spcAft>
                          <a:spcPts val="0"/>
                        </a:spcAft>
                      </a:pPr>
                      <a:endParaRPr lang="en-US" sz="18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itchFamily="34" charset="0"/>
                          <a:cs typeface="Arial" pitchFamily="34" charset="0"/>
                        </a:rPr>
                        <a:t>Cuckoo</a:t>
                      </a:r>
                      <a:r>
                        <a:rPr lang="en-US" sz="1800" baseline="0" dirty="0" smtClean="0">
                          <a:latin typeface="Arial" pitchFamily="34" charset="0"/>
                          <a:cs typeface="Arial" pitchFamily="34" charset="0"/>
                        </a:rPr>
                        <a:t> generates new eggs that will replace the eggs from a nest</a:t>
                      </a:r>
                      <a:endParaRPr lang="en-US" sz="1800" dirty="0" smtClean="0">
                        <a:latin typeface="Arial" pitchFamily="34" charset="0"/>
                        <a:ea typeface="Calibri"/>
                        <a:cs typeface="Arial" pitchFamily="34" charset="0"/>
                      </a:endParaRPr>
                    </a:p>
                  </a:txBody>
                  <a:tcPr marL="68580" marR="68580" marT="0" marB="0"/>
                </a:tc>
              </a:tr>
              <a:tr h="786589">
                <a:tc>
                  <a:txBody>
                    <a:bodyPr/>
                    <a:lstStyle/>
                    <a:p>
                      <a:pPr marL="0" marR="0" indent="0" algn="l">
                        <a:spcBef>
                          <a:spcPts val="0"/>
                        </a:spcBef>
                        <a:spcAft>
                          <a:spcPts val="0"/>
                        </a:spcAft>
                      </a:pPr>
                      <a:r>
                        <a:rPr kumimoji="0" lang="en-US" sz="1800" kern="1200" dirty="0" smtClean="0">
                          <a:effectLst/>
                          <a:latin typeface="Arial" pitchFamily="34" charset="0"/>
                          <a:cs typeface="Arial" pitchFamily="34" charset="0"/>
                        </a:rPr>
                        <a:t>Breeding</a:t>
                      </a:r>
                      <a:endParaRPr lang="en-US" sz="18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800" dirty="0">
                          <a:effectLst/>
                          <a:latin typeface="Arial" pitchFamily="34" charset="0"/>
                          <a:cs typeface="Arial" pitchFamily="34" charset="0"/>
                        </a:rPr>
                        <a:t>Crossover strategies applied between a combination of food packages and the current optimal combination of food packages</a:t>
                      </a:r>
                      <a:endParaRPr lang="en-US" sz="1800" dirty="0">
                        <a:effectLst/>
                        <a:latin typeface="Arial" panose="020B0604020202020204" pitchFamily="34" charset="0"/>
                        <a:ea typeface="Batang" panose="02030600000101010101" pitchFamily="18" charset="-127"/>
                        <a:cs typeface="Arial" panose="020B0604020202020204" pitchFamily="34" charset="0"/>
                      </a:endParaRPr>
                    </a:p>
                  </a:txBody>
                  <a:tcPr marL="68580" marR="68580" marT="0" marB="0"/>
                </a:tc>
              </a:tr>
              <a:tr h="361578">
                <a:tc>
                  <a:txBody>
                    <a:bodyPr/>
                    <a:lstStyle/>
                    <a:p>
                      <a:pPr marL="0" marR="0" indent="0" algn="l">
                        <a:spcBef>
                          <a:spcPts val="0"/>
                        </a:spcBef>
                        <a:spcAft>
                          <a:spcPts val="0"/>
                        </a:spcAft>
                      </a:pPr>
                      <a:r>
                        <a:rPr kumimoji="0" lang="en-US" sz="1800" kern="1200" dirty="0" smtClean="0">
                          <a:effectLst/>
                          <a:latin typeface="Arial" pitchFamily="34" charset="0"/>
                          <a:cs typeface="Arial" pitchFamily="34" charset="0"/>
                        </a:rPr>
                        <a:t>Building a new nest</a:t>
                      </a:r>
                      <a:endParaRPr lang="en-US" sz="18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kumimoji="0" lang="en-US" sz="1800" kern="1200" dirty="0" smtClean="0">
                          <a:effectLst/>
                          <a:latin typeface="Arial" pitchFamily="34" charset="0"/>
                          <a:cs typeface="Arial" pitchFamily="34" charset="0"/>
                        </a:rPr>
                        <a:t>Hill Climbing, </a:t>
                      </a:r>
                      <a:r>
                        <a:rPr kumimoji="0" lang="en-US" sz="1800" kern="1200" dirty="0" err="1" smtClean="0">
                          <a:effectLst/>
                          <a:latin typeface="Arial" pitchFamily="34" charset="0"/>
                          <a:cs typeface="Arial" pitchFamily="34" charset="0"/>
                        </a:rPr>
                        <a:t>Tabu</a:t>
                      </a:r>
                      <a:r>
                        <a:rPr kumimoji="0" lang="en-US" sz="1800" kern="1200" dirty="0" smtClean="0">
                          <a:effectLst/>
                          <a:latin typeface="Arial" pitchFamily="34" charset="0"/>
                          <a:cs typeface="Arial" pitchFamily="34" charset="0"/>
                        </a:rPr>
                        <a:t> Search-based strategies for improving a combination of food packages</a:t>
                      </a:r>
                      <a:endParaRPr lang="en-US" sz="1800" dirty="0">
                        <a:latin typeface="Arial" pitchFamily="34" charset="0"/>
                        <a:ea typeface="Calibri"/>
                        <a:cs typeface="Arial" pitchFamily="34" charset="0"/>
                      </a:endParaRPr>
                    </a:p>
                  </a:txBody>
                  <a:tcPr marL="68580" marR="68580" marT="0" marB="0" anchor="ctr"/>
                </a:tc>
              </a:tr>
            </a:tbl>
          </a:graphicData>
        </a:graphic>
      </p:graphicFrame>
      <p:sp>
        <p:nvSpPr>
          <p:cNvPr id="10"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Model</a:t>
            </a:r>
            <a:endParaRPr lang="ro-RO" sz="1900" dirty="0" smtClean="0"/>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19</a:t>
            </a:fld>
            <a:endParaRPr lang="en-US" smtClean="0"/>
          </a:p>
        </p:txBody>
      </p:sp>
      <p:sp>
        <p:nvSpPr>
          <p:cNvPr id="2" name="Content Placeholder 1"/>
          <p:cNvSpPr>
            <a:spLocks noGrp="1"/>
          </p:cNvSpPr>
          <p:nvPr>
            <p:ph sz="quarter" idx="1"/>
          </p:nvPr>
        </p:nvSpPr>
        <p:spPr>
          <a:xfrm>
            <a:off x="251520" y="1524000"/>
            <a:ext cx="8816280" cy="4857328"/>
          </a:xfrm>
        </p:spPr>
        <p:txBody>
          <a:bodyPr/>
          <a:lstStyle/>
          <a:p>
            <a:pPr marL="0" lvl="1" indent="0">
              <a:spcBef>
                <a:spcPts val="700"/>
              </a:spcBef>
              <a:buClr>
                <a:schemeClr val="accent2"/>
              </a:buClr>
              <a:buSzPct val="60000"/>
              <a:buNone/>
            </a:pPr>
            <a:r>
              <a:rPr lang="en-US" sz="1900" b="1" dirty="0" smtClean="0"/>
              <a:t>Hybridization Components</a:t>
            </a:r>
          </a:p>
          <a:p>
            <a:pPr lvl="1"/>
            <a:r>
              <a:rPr lang="en-US" sz="1900" dirty="0" smtClean="0"/>
              <a:t>For the Cuckoo Generation Strategy</a:t>
            </a:r>
          </a:p>
          <a:p>
            <a:pPr lvl="2"/>
            <a:r>
              <a:rPr lang="en-US" sz="1900" dirty="0" smtClean="0"/>
              <a:t>Random </a:t>
            </a:r>
            <a:r>
              <a:rPr lang="en-US" sz="1900" b="1" dirty="0" smtClean="0"/>
              <a:t>Levy Flights</a:t>
            </a:r>
            <a:r>
              <a:rPr lang="en-US" sz="1900" dirty="0" smtClean="0"/>
              <a:t> Solution Generation</a:t>
            </a:r>
          </a:p>
          <a:p>
            <a:pPr lvl="2"/>
            <a:r>
              <a:rPr lang="en-US" sz="1900" b="1" dirty="0" smtClean="0"/>
              <a:t>Crossover</a:t>
            </a:r>
            <a:r>
              <a:rPr lang="en-US" sz="1900" dirty="0" smtClean="0"/>
              <a:t> between selected nest and best nest</a:t>
            </a:r>
          </a:p>
          <a:p>
            <a:pPr lvl="2"/>
            <a:r>
              <a:rPr lang="en-US" sz="1900" b="1" dirty="0" err="1" smtClean="0"/>
              <a:t>Tabu</a:t>
            </a:r>
            <a:r>
              <a:rPr lang="en-US" sz="1900" b="1" dirty="0" smtClean="0"/>
              <a:t> Search</a:t>
            </a:r>
            <a:r>
              <a:rPr lang="en-US" sz="1900" dirty="0" smtClean="0"/>
              <a:t> heuristic applied on current nest</a:t>
            </a:r>
          </a:p>
          <a:p>
            <a:pPr lvl="1"/>
            <a:r>
              <a:rPr lang="en-US" sz="1900" dirty="0" smtClean="0"/>
              <a:t>For the New Nest Generation Strategy</a:t>
            </a:r>
          </a:p>
          <a:p>
            <a:pPr lvl="2"/>
            <a:r>
              <a:rPr lang="en-US" sz="1900" dirty="0"/>
              <a:t>Random </a:t>
            </a:r>
            <a:r>
              <a:rPr lang="en-US" sz="1900" b="1" dirty="0"/>
              <a:t>Levy Flights</a:t>
            </a:r>
            <a:r>
              <a:rPr lang="en-US" sz="1900" dirty="0"/>
              <a:t> Solution Generation</a:t>
            </a:r>
          </a:p>
          <a:p>
            <a:pPr lvl="2"/>
            <a:r>
              <a:rPr lang="en-US" sz="1900" b="1" dirty="0"/>
              <a:t>Crossover</a:t>
            </a:r>
            <a:r>
              <a:rPr lang="en-US" sz="1900" dirty="0"/>
              <a:t> between selected nest and best nest</a:t>
            </a:r>
          </a:p>
          <a:p>
            <a:pPr lvl="2"/>
            <a:r>
              <a:rPr lang="en-US" sz="1900" b="1" dirty="0" smtClean="0"/>
              <a:t>Hill Climbing </a:t>
            </a:r>
            <a:r>
              <a:rPr lang="en-US" sz="1900" dirty="0" smtClean="0"/>
              <a:t>heuristic </a:t>
            </a:r>
            <a:r>
              <a:rPr lang="en-US" sz="1900" dirty="0"/>
              <a:t>applied on current nest</a:t>
            </a:r>
          </a:p>
          <a:p>
            <a:pPr lvl="2"/>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endParaRPr lang="en-US" sz="30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144000" cy="4495800"/>
          </a:xfrm>
        </p:spPr>
        <p:txBody>
          <a:bodyPr/>
          <a:lstStyle/>
          <a:p>
            <a:pPr eaLnBrk="1" hangingPunct="1"/>
            <a:r>
              <a:rPr lang="en-US" sz="2300" dirty="0" smtClean="0">
                <a:latin typeface="Arial" pitchFamily="34" charset="0"/>
                <a:cs typeface="Arial" pitchFamily="34" charset="0"/>
              </a:rPr>
              <a:t>Introduction</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endParaRPr lang="en-US"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20</a:t>
            </a:fld>
            <a:endParaRPr lang="en-US" smtClean="0"/>
          </a:p>
        </p:txBody>
      </p:sp>
      <p:sp>
        <p:nvSpPr>
          <p:cNvPr id="2" name="Content Placeholder 1"/>
          <p:cNvSpPr>
            <a:spLocks noGrp="1"/>
          </p:cNvSpPr>
          <p:nvPr>
            <p:ph sz="quarter" idx="1"/>
          </p:nvPr>
        </p:nvSpPr>
        <p:spPr>
          <a:xfrm>
            <a:off x="0" y="1524000"/>
            <a:ext cx="9067800" cy="4857328"/>
          </a:xfrm>
        </p:spPr>
        <p:txBody>
          <a:bodyPr/>
          <a:lstStyle/>
          <a:p>
            <a:pPr marL="319088" lvl="1" indent="-319088">
              <a:spcBef>
                <a:spcPts val="700"/>
              </a:spcBef>
              <a:buClr>
                <a:schemeClr val="accent2"/>
              </a:buClr>
              <a:buSzPct val="60000"/>
              <a:buFont typeface="Courier New" pitchFamily="49" charset="0"/>
              <a:buChar char="o"/>
            </a:pPr>
            <a:r>
              <a:rPr lang="en-US" sz="1900" b="1" dirty="0" smtClean="0"/>
              <a:t>Input</a:t>
            </a:r>
            <a:r>
              <a:rPr lang="en-US" sz="1900" dirty="0" smtClean="0"/>
              <a:t>:</a:t>
            </a:r>
          </a:p>
          <a:p>
            <a:pPr marL="593725" lvl="2" indent="-319088">
              <a:spcBef>
                <a:spcPts val="700"/>
              </a:spcBef>
              <a:buSzPct val="60000"/>
            </a:pPr>
            <a:r>
              <a:rPr lang="en-US" sz="1800" dirty="0" smtClean="0"/>
              <a:t>Cuckoo Search Optimization</a:t>
            </a:r>
          </a:p>
          <a:p>
            <a:pPr marL="1050925" lvl="3" indent="-319088">
              <a:spcBef>
                <a:spcPts val="700"/>
              </a:spcBef>
              <a:buSzPct val="60000"/>
            </a:pPr>
            <a:r>
              <a:rPr lang="en-US" sz="1600" dirty="0" err="1" smtClean="0"/>
              <a:t>nestNumber</a:t>
            </a:r>
            <a:r>
              <a:rPr lang="en-US" sz="1600" dirty="0" smtClean="0"/>
              <a:t> – represents the number of nests</a:t>
            </a:r>
          </a:p>
          <a:p>
            <a:pPr marL="1050925" lvl="3" indent="-319088">
              <a:spcBef>
                <a:spcPts val="700"/>
              </a:spcBef>
              <a:buSzPct val="60000"/>
            </a:pPr>
            <a:r>
              <a:rPr lang="en-US" sz="1600" dirty="0" err="1" smtClean="0"/>
              <a:t>maxIterations</a:t>
            </a:r>
            <a:r>
              <a:rPr lang="en-US" sz="1600" dirty="0" smtClean="0"/>
              <a:t> – represents the maximum number of iterations</a:t>
            </a:r>
          </a:p>
          <a:p>
            <a:pPr marL="1050925" lvl="3" indent="-319088">
              <a:spcBef>
                <a:spcPts val="700"/>
              </a:spcBef>
              <a:buSzPct val="60000"/>
            </a:pPr>
            <a:r>
              <a:rPr lang="en-US" sz="1600" dirty="0" smtClean="0"/>
              <a:t>PA – is the coefficient by which a host bird discovers the intrusion</a:t>
            </a:r>
          </a:p>
          <a:p>
            <a:pPr marL="593725" lvl="2" indent="-319088">
              <a:spcBef>
                <a:spcPts val="700"/>
              </a:spcBef>
              <a:buSzPct val="60000"/>
            </a:pPr>
            <a:r>
              <a:rPr lang="en-US" sz="1800" dirty="0" smtClean="0"/>
              <a:t>Hill Climbing Heuristic</a:t>
            </a:r>
          </a:p>
          <a:p>
            <a:pPr marL="1050925" lvl="3" indent="-319088">
              <a:spcBef>
                <a:spcPts val="700"/>
              </a:spcBef>
              <a:buSzPct val="60000"/>
            </a:pPr>
            <a:r>
              <a:rPr lang="en-US" sz="1600" dirty="0" err="1" smtClean="0"/>
              <a:t>hillNeighSize</a:t>
            </a:r>
            <a:r>
              <a:rPr lang="en-US" sz="1600" dirty="0" smtClean="0"/>
              <a:t> – size of Hill Climbing neighborhood</a:t>
            </a:r>
          </a:p>
          <a:p>
            <a:pPr marL="593725" lvl="2" indent="-319088">
              <a:spcBef>
                <a:spcPts val="700"/>
              </a:spcBef>
              <a:buSzPct val="60000"/>
            </a:pPr>
            <a:r>
              <a:rPr lang="en-US" sz="1800" dirty="0" err="1" smtClean="0"/>
              <a:t>Tabu</a:t>
            </a:r>
            <a:r>
              <a:rPr lang="en-US" sz="1800" dirty="0" smtClean="0"/>
              <a:t> Search Heuristic</a:t>
            </a:r>
          </a:p>
          <a:p>
            <a:pPr marL="1050925" lvl="3" indent="-319088">
              <a:spcBef>
                <a:spcPts val="700"/>
              </a:spcBef>
              <a:buSzPct val="60000"/>
            </a:pPr>
            <a:r>
              <a:rPr lang="en-US" sz="1600" dirty="0" err="1" smtClean="0"/>
              <a:t>maxIterations</a:t>
            </a:r>
            <a:r>
              <a:rPr lang="en-US" sz="1600" dirty="0" smtClean="0"/>
              <a:t> – max number of iterations</a:t>
            </a:r>
          </a:p>
          <a:p>
            <a:pPr marL="1050925" lvl="3" indent="-319088">
              <a:spcBef>
                <a:spcPts val="700"/>
              </a:spcBef>
              <a:buSzPct val="60000"/>
            </a:pPr>
            <a:r>
              <a:rPr lang="en-US" sz="1600" dirty="0" err="1" smtClean="0"/>
              <a:t>tabuSize</a:t>
            </a:r>
            <a:r>
              <a:rPr lang="en-US" sz="1600" dirty="0" smtClean="0"/>
              <a:t> – size of </a:t>
            </a:r>
            <a:r>
              <a:rPr lang="en-US" sz="1600" dirty="0" err="1" smtClean="0"/>
              <a:t>tabu</a:t>
            </a:r>
            <a:r>
              <a:rPr lang="en-US" sz="1600" dirty="0" smtClean="0"/>
              <a:t> search</a:t>
            </a:r>
          </a:p>
          <a:p>
            <a:pPr marL="1050925" lvl="3" indent="-319088">
              <a:spcBef>
                <a:spcPts val="700"/>
              </a:spcBef>
              <a:buSzPct val="60000"/>
            </a:pPr>
            <a:r>
              <a:rPr lang="en-US" sz="1600" dirty="0" err="1" smtClean="0"/>
              <a:t>tabuNeighSize</a:t>
            </a:r>
            <a:r>
              <a:rPr lang="en-US" sz="1600" dirty="0"/>
              <a:t> – size </a:t>
            </a:r>
            <a:r>
              <a:rPr lang="en-US" sz="1600" dirty="0" err="1" smtClean="0"/>
              <a:t>Tabu</a:t>
            </a:r>
            <a:r>
              <a:rPr lang="en-US" sz="1600" dirty="0" smtClean="0"/>
              <a:t> Search neighborhood</a:t>
            </a:r>
            <a:endParaRPr lang="en-US" sz="1600" dirty="0"/>
          </a:p>
          <a:p>
            <a:pPr marL="319088" lvl="1" indent="-319088">
              <a:spcBef>
                <a:spcPts val="700"/>
              </a:spcBef>
              <a:buSzPct val="60000"/>
            </a:pPr>
            <a:r>
              <a:rPr lang="en-US" sz="1900" b="1" dirty="0" smtClean="0"/>
              <a:t>Output</a:t>
            </a:r>
          </a:p>
          <a:p>
            <a:pPr marL="593725" lvl="2" indent="-319088">
              <a:spcBef>
                <a:spcPts val="700"/>
              </a:spcBef>
              <a:buSzPct val="60000"/>
            </a:pPr>
            <a:r>
              <a:rPr lang="en-US" sz="1800" dirty="0" smtClean="0"/>
              <a:t>Solution – the output will be the best solution that has been reached </a:t>
            </a:r>
            <a:endParaRPr lang="en-US" sz="1800" dirty="0"/>
          </a:p>
          <a:p>
            <a:pPr lvl="2"/>
            <a:endParaRPr lang="en-US" dirty="0"/>
          </a:p>
        </p:txBody>
      </p:sp>
      <p:sp>
        <p:nvSpPr>
          <p:cNvPr id="7"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Tree>
    <p:extLst>
      <p:ext uri="{BB962C8B-B14F-4D97-AF65-F5344CB8AC3E}">
        <p14:creationId xmlns:p14="http://schemas.microsoft.com/office/powerpoint/2010/main" val="386361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90943" y="1524000"/>
            <a:ext cx="5362114" cy="497681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
        <p:nvSpPr>
          <p:cNvPr id="5" name="TextBox 4"/>
          <p:cNvSpPr txBox="1"/>
          <p:nvPr/>
        </p:nvSpPr>
        <p:spPr>
          <a:xfrm>
            <a:off x="3275856" y="6053859"/>
            <a:ext cx="3096345" cy="400110"/>
          </a:xfrm>
          <a:prstGeom prst="rect">
            <a:avLst/>
          </a:prstGeom>
          <a:noFill/>
        </p:spPr>
        <p:txBody>
          <a:bodyPr wrap="square" rtlCol="0">
            <a:spAutoFit/>
          </a:bodyPr>
          <a:lstStyle/>
          <a:p>
            <a:r>
              <a:rPr lang="en-US" sz="2000" dirty="0" smtClean="0"/>
              <a:t>Hybridization strategies</a:t>
            </a:r>
            <a:endParaRPr lang="en-US" sz="2400" dirty="0"/>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351452" y="1619867"/>
            <a:ext cx="6945151" cy="4121919"/>
          </a:xfrm>
        </p:spPr>
      </p:pic>
    </p:spTree>
    <p:extLst>
      <p:ext uri="{BB962C8B-B14F-4D97-AF65-F5344CB8AC3E}">
        <p14:creationId xmlns:p14="http://schemas.microsoft.com/office/powerpoint/2010/main" val="424260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Hybrid Versions</a:t>
            </a:r>
            <a:endParaRPr lang="ro-RO" sz="1900" dirty="0" smtClean="0"/>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val="3067897067"/>
              </p:ext>
            </p:extLst>
          </p:nvPr>
        </p:nvGraphicFramePr>
        <p:xfrm>
          <a:off x="395536" y="2191338"/>
          <a:ext cx="8136904" cy="3864837"/>
        </p:xfrm>
        <a:graphic>
          <a:graphicData uri="http://schemas.openxmlformats.org/drawingml/2006/table">
            <a:tbl>
              <a:tblPr firstRow="1" firstCol="1" bandRow="1">
                <a:tableStyleId>{5940675A-B579-460E-94D1-54222C63F5DA}</a:tableStyleId>
              </a:tblPr>
              <a:tblGrid>
                <a:gridCol w="2885793"/>
                <a:gridCol w="3594927"/>
                <a:gridCol w="1656184"/>
              </a:tblGrid>
              <a:tr h="718004">
                <a:tc>
                  <a:txBody>
                    <a:bodyPr/>
                    <a:lstStyle/>
                    <a:p>
                      <a:pPr marL="0" marR="0" indent="0" algn="l">
                        <a:spcBef>
                          <a:spcPts val="0"/>
                        </a:spcBef>
                        <a:spcAft>
                          <a:spcPts val="0"/>
                        </a:spcAft>
                      </a:pPr>
                      <a:r>
                        <a:rPr lang="en-US" sz="2000" b="1" dirty="0">
                          <a:effectLst/>
                        </a:rPr>
                        <a:t>Cuckoo Generation Strategy</a:t>
                      </a:r>
                      <a:endParaRPr lang="en-US" sz="2000" b="1"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2000" b="1" dirty="0">
                          <a:effectLst/>
                        </a:rPr>
                        <a:t>New Nest Generation Strategy</a:t>
                      </a:r>
                      <a:endParaRPr lang="en-US" sz="2000" b="1"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2000" b="1" dirty="0">
                          <a:effectLst/>
                        </a:rPr>
                        <a:t>Acronym</a:t>
                      </a:r>
                      <a:endParaRPr lang="en-US" sz="2000" b="1" dirty="0">
                        <a:effectLst/>
                        <a:latin typeface="Times New Roman"/>
                        <a:ea typeface="Batang"/>
                      </a:endParaRPr>
                    </a:p>
                  </a:txBody>
                  <a:tcPr marL="68580" marR="68580" marT="0" marB="0"/>
                </a:tc>
              </a:tr>
              <a:tr h="513752">
                <a:tc>
                  <a:txBody>
                    <a:bodyPr/>
                    <a:lstStyle/>
                    <a:p>
                      <a:pPr marL="0" marR="0" indent="0" algn="l">
                        <a:spcBef>
                          <a:spcPts val="0"/>
                        </a:spcBef>
                        <a:spcAft>
                          <a:spcPts val="0"/>
                        </a:spcAft>
                      </a:pPr>
                      <a:r>
                        <a:rPr lang="en-US" sz="1800" dirty="0">
                          <a:effectLst/>
                        </a:rPr>
                        <a:t>Random Levy flight solution generation</a:t>
                      </a:r>
                      <a:endParaRPr lang="en-US" sz="1800"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800" dirty="0">
                          <a:effectLst/>
                        </a:rPr>
                        <a:t>Random Levy flight solution generation</a:t>
                      </a:r>
                      <a:endParaRPr lang="en-US" sz="1800"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800" dirty="0" smtClean="0">
                          <a:effectLst/>
                        </a:rPr>
                        <a:t>RLRL</a:t>
                      </a:r>
                      <a:r>
                        <a:rPr lang="en-US" sz="1800" dirty="0" smtClean="0">
                          <a:effectLst/>
                        </a:rPr>
                        <a:t>,</a:t>
                      </a:r>
                      <a:r>
                        <a:rPr lang="en-US" sz="1800" baseline="0" dirty="0" smtClean="0">
                          <a:effectLst/>
                        </a:rPr>
                        <a:t> the </a:t>
                      </a:r>
                      <a:r>
                        <a:rPr lang="en-US" sz="1800" b="1" baseline="0" dirty="0" smtClean="0">
                          <a:effectLst/>
                        </a:rPr>
                        <a:t>classic version</a:t>
                      </a:r>
                      <a:endParaRPr lang="en-US" sz="1800" b="1" dirty="0">
                        <a:effectLst/>
                        <a:latin typeface="Times New Roman"/>
                        <a:ea typeface="Batang"/>
                      </a:endParaRPr>
                    </a:p>
                  </a:txBody>
                  <a:tcPr marL="68580" marR="68580" marT="0" marB="0"/>
                </a:tc>
              </a:tr>
              <a:tr h="949906">
                <a:tc>
                  <a:txBody>
                    <a:bodyPr/>
                    <a:lstStyle/>
                    <a:p>
                      <a:pPr marL="0" marR="0" indent="0" algn="l">
                        <a:spcBef>
                          <a:spcPts val="0"/>
                        </a:spcBef>
                        <a:spcAft>
                          <a:spcPts val="0"/>
                        </a:spcAft>
                      </a:pPr>
                      <a:r>
                        <a:rPr lang="en-US" sz="1800">
                          <a:effectLst/>
                        </a:rPr>
                        <a:t>Uniform Crossover between current nest and best solution</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a:effectLst/>
                        </a:rPr>
                        <a:t>Uniform Crossover between current nest and best solution</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dirty="0" smtClean="0">
                          <a:effectLst/>
                        </a:rPr>
                        <a:t>UCUC</a:t>
                      </a:r>
                      <a:endParaRPr lang="en-US" sz="1800" dirty="0">
                        <a:effectLst/>
                      </a:endParaRPr>
                    </a:p>
                  </a:txBody>
                  <a:tcPr marL="68580" marR="68580" marT="0" marB="0"/>
                </a:tc>
              </a:tr>
              <a:tr h="949906">
                <a:tc>
                  <a:txBody>
                    <a:bodyPr/>
                    <a:lstStyle/>
                    <a:p>
                      <a:pPr marL="0" marR="0" indent="0" algn="l">
                        <a:spcBef>
                          <a:spcPts val="0"/>
                        </a:spcBef>
                        <a:spcAft>
                          <a:spcPts val="0"/>
                        </a:spcAft>
                      </a:pPr>
                      <a:r>
                        <a:rPr lang="en-US" sz="1800">
                          <a:effectLst/>
                        </a:rPr>
                        <a:t>Uniform Crossover between current nest and best solution</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a:effectLst/>
                        </a:rPr>
                        <a:t>Hill Climbing heuristic applied on old nest</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dirty="0" smtClean="0">
                          <a:effectLst/>
                        </a:rPr>
                        <a:t>UCHC</a:t>
                      </a:r>
                      <a:endParaRPr lang="en-US" sz="1800" dirty="0">
                        <a:effectLst/>
                        <a:latin typeface="Times New Roman"/>
                        <a:ea typeface="Batang"/>
                      </a:endParaRPr>
                    </a:p>
                  </a:txBody>
                  <a:tcPr marL="68580" marR="68580" marT="0" marB="0"/>
                </a:tc>
              </a:tr>
              <a:tr h="698381">
                <a:tc>
                  <a:txBody>
                    <a:bodyPr/>
                    <a:lstStyle/>
                    <a:p>
                      <a:pPr marL="0" marR="0" indent="0" algn="l">
                        <a:spcBef>
                          <a:spcPts val="0"/>
                        </a:spcBef>
                        <a:spcAft>
                          <a:spcPts val="0"/>
                        </a:spcAft>
                      </a:pPr>
                      <a:r>
                        <a:rPr lang="en-US" sz="1800">
                          <a:effectLst/>
                        </a:rPr>
                        <a:t>Tabu Search heuristic applied on current nest</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a:effectLst/>
                        </a:rPr>
                        <a:t>Hill Climbing heuristic applied on old nest</a:t>
                      </a:r>
                      <a:endParaRPr lang="en-US" sz="1800">
                        <a:effectLst/>
                        <a:latin typeface="Times New Roman"/>
                        <a:ea typeface="Batang"/>
                      </a:endParaRPr>
                    </a:p>
                  </a:txBody>
                  <a:tcPr marL="68580" marR="68580" marT="0" marB="0"/>
                </a:tc>
                <a:tc>
                  <a:txBody>
                    <a:bodyPr/>
                    <a:lstStyle/>
                    <a:p>
                      <a:pPr marL="0" marR="0" indent="0" algn="l">
                        <a:spcBef>
                          <a:spcPts val="0"/>
                        </a:spcBef>
                        <a:spcAft>
                          <a:spcPts val="0"/>
                        </a:spcAft>
                      </a:pPr>
                      <a:r>
                        <a:rPr lang="en-US" sz="1800" dirty="0" smtClean="0">
                          <a:effectLst/>
                        </a:rPr>
                        <a:t>TSHC</a:t>
                      </a:r>
                      <a:endParaRPr lang="en-US" sz="1800" dirty="0">
                        <a:effectLst/>
                        <a:latin typeface="Times New Roman"/>
                        <a:ea typeface="Batang"/>
                      </a:endParaRPr>
                    </a:p>
                  </a:txBody>
                  <a:tcPr marL="68580" marR="68580" marT="0" marB="0"/>
                </a:tc>
              </a:tr>
            </a:tbl>
          </a:graphicData>
        </a:graphic>
      </p:graphicFrame>
    </p:spTree>
    <p:extLst>
      <p:ext uri="{BB962C8B-B14F-4D97-AF65-F5344CB8AC3E}">
        <p14:creationId xmlns:p14="http://schemas.microsoft.com/office/powerpoint/2010/main" val="4058667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latin typeface="Arial" pitchFamily="34" charset="0"/>
                <a:cs typeface="Arial" pitchFamily="34" charset="0"/>
              </a:rPr>
              <a:t>Experimental Prototype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24</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System Architecture</a:t>
            </a:r>
            <a:endParaRPr lang="en-US" sz="3100" dirty="0" smtClean="0">
              <a:latin typeface="Arial" pitchFamily="34" charset="0"/>
              <a:cs typeface="Arial" pitchFamily="34" charset="0"/>
            </a:endParaRPr>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7584" y="1700808"/>
            <a:ext cx="6991159" cy="4704928"/>
          </a:xfrm>
        </p:spPr>
      </p:pic>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a:t>
            </a:r>
            <a:r>
              <a:rPr lang="en-US" sz="3100" dirty="0" smtClean="0">
                <a:latin typeface="Arial" pitchFamily="34" charset="0"/>
                <a:cs typeface="Arial" pitchFamily="34" charset="0"/>
              </a:rPr>
              <a:t>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Detailed System Architecture</a:t>
            </a: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4018" name="Picture 2" descr="C:\Users\User\AppData\Roaming\Skype\tibi.boros92\media_messaging\media_cache\^B0CAAF25B8B375E33038F6F6A7319DB6F8090A6C6707D3317F^pimgpsh_fullsize_dis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343" y="1533736"/>
            <a:ext cx="4135313" cy="47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10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0" y="1556792"/>
            <a:ext cx="9144000" cy="4944042"/>
          </a:xfrm>
        </p:spPr>
        <p:txBody>
          <a:bodyPr/>
          <a:lstStyle/>
          <a:p>
            <a:pPr marL="0" indent="0">
              <a:buNone/>
            </a:pPr>
            <a:r>
              <a:rPr lang="en-US" sz="1800" noProof="1" smtClean="0"/>
              <a:t>The ontology holds information about food providers, food packages, meal variants, dishes, recipes, ingredients, nutritional values and medical restrictions</a:t>
            </a:r>
          </a:p>
          <a:p>
            <a:pPr marL="0" indent="0">
              <a:buNone/>
            </a:pPr>
            <a:r>
              <a:rPr lang="en-US" sz="1600" dirty="0"/>
              <a:t>The hierarchy of the ontologies is presented below: </a:t>
            </a:r>
          </a:p>
          <a:p>
            <a:r>
              <a:rPr lang="en-US" sz="1600" dirty="0">
                <a:sym typeface="Symbol"/>
              </a:rPr>
              <a:t></a:t>
            </a:r>
            <a:r>
              <a:rPr lang="en-US" sz="1600" dirty="0"/>
              <a:t> </a:t>
            </a:r>
            <a:r>
              <a:rPr lang="en-US" sz="1600" b="1" dirty="0"/>
              <a:t>Nutrition care process ontology.</a:t>
            </a:r>
            <a:r>
              <a:rPr lang="en-US" sz="1600" dirty="0"/>
              <a:t>  This ontology is composed of four ontologies: nutrition assessment, nutrition diagnostic, nutrition intervention and nutrition monitoring</a:t>
            </a:r>
          </a:p>
          <a:p>
            <a:r>
              <a:rPr lang="en-US" sz="1600" dirty="0">
                <a:sym typeface="Symbol"/>
              </a:rPr>
              <a:t></a:t>
            </a:r>
            <a:r>
              <a:rPr lang="en-US" sz="1600" dirty="0"/>
              <a:t> </a:t>
            </a:r>
            <a:r>
              <a:rPr lang="en-US" sz="1600" b="1" dirty="0"/>
              <a:t>Nutrition assessment ontology.</a:t>
            </a:r>
            <a:r>
              <a:rPr lang="en-US" sz="1600" dirty="0"/>
              <a:t> This ontology holds information about food recipes, dishes, dish types and basic food ingredients. </a:t>
            </a:r>
          </a:p>
          <a:p>
            <a:r>
              <a:rPr lang="en-US" sz="1600" dirty="0">
                <a:sym typeface="Symbol"/>
              </a:rPr>
              <a:t></a:t>
            </a:r>
            <a:r>
              <a:rPr lang="en-US" sz="1600" dirty="0"/>
              <a:t> </a:t>
            </a:r>
            <a:r>
              <a:rPr lang="en-US" sz="1600" b="1" dirty="0"/>
              <a:t>PIPS food ontology. </a:t>
            </a:r>
            <a:r>
              <a:rPr lang="en-US" sz="1600" dirty="0"/>
              <a:t>This ontology contains a hierarchy of foods categorized by type (egg products, fruits, grain products, </a:t>
            </a:r>
            <a:r>
              <a:rPr lang="en-US" sz="1600" dirty="0" err="1"/>
              <a:t>etc</a:t>
            </a:r>
            <a:r>
              <a:rPr lang="en-US" sz="1600" dirty="0"/>
              <a:t> )</a:t>
            </a:r>
          </a:p>
          <a:p>
            <a:r>
              <a:rPr lang="en-US" sz="1600" dirty="0">
                <a:sym typeface="Symbol"/>
              </a:rPr>
              <a:t></a:t>
            </a:r>
            <a:r>
              <a:rPr lang="en-US" sz="1600" dirty="0"/>
              <a:t> </a:t>
            </a:r>
            <a:r>
              <a:rPr lang="en-US" sz="1600" b="1" dirty="0"/>
              <a:t>Nutrition intervention ontology.</a:t>
            </a:r>
            <a:r>
              <a:rPr lang="en-US" sz="1600" dirty="0"/>
              <a:t> This ontology contains data about the nutrition prescription, nutrition education and food ordering. </a:t>
            </a:r>
          </a:p>
          <a:p>
            <a:r>
              <a:rPr lang="en-US" sz="1600" dirty="0">
                <a:sym typeface="Symbol"/>
              </a:rPr>
              <a:t></a:t>
            </a:r>
            <a:r>
              <a:rPr lang="en-US" sz="1600" dirty="0"/>
              <a:t> </a:t>
            </a:r>
            <a:r>
              <a:rPr lang="en-US" sz="1600" b="1" dirty="0"/>
              <a:t>Nutrition monitoring ontology.</a:t>
            </a:r>
            <a:r>
              <a:rPr lang="en-US" sz="1600" dirty="0"/>
              <a:t> This ontology represents the care process ontology and contains information specific for an elder such as: anthropometric measurements, biochemical data, food intake, health profile, </a:t>
            </a:r>
            <a:r>
              <a:rPr lang="en-US" sz="1600" dirty="0" err="1"/>
              <a:t>mediteranean</a:t>
            </a:r>
            <a:r>
              <a:rPr lang="en-US" sz="1600" dirty="0"/>
              <a:t> diet adherence, p[</a:t>
            </a:r>
            <a:r>
              <a:rPr lang="en-US" sz="1600" dirty="0" err="1"/>
              <a:t>ersonal</a:t>
            </a:r>
            <a:r>
              <a:rPr lang="en-US" sz="1600" dirty="0"/>
              <a:t> data and physical activity</a:t>
            </a:r>
          </a:p>
          <a:p>
            <a:pPr marL="0" indent="0">
              <a:buNone/>
            </a:pPr>
            <a:r>
              <a:rPr lang="en-US" sz="1800" noProof="1" smtClean="0"/>
              <a:t>// </a:t>
            </a:r>
            <a:r>
              <a:rPr lang="en-US" sz="1800" noProof="1" smtClean="0">
                <a:solidFill>
                  <a:srgbClr val="FF0000"/>
                </a:solidFill>
              </a:rPr>
              <a:t>Specifica doar ce ai folosit tu, nu ne intereseaza restul + core luat</a:t>
            </a:r>
            <a:endParaRPr lang="ro-RO" sz="1800" noProof="1"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sp>
        <p:nvSpPr>
          <p:cNvPr id="2" name="Content Placeholder 1"/>
          <p:cNvSpPr>
            <a:spLocks noGrp="1"/>
          </p:cNvSpPr>
          <p:nvPr>
            <p:ph sz="quarter" idx="1"/>
          </p:nvPr>
        </p:nvSpPr>
        <p:spPr/>
        <p:txBody>
          <a:bodyPr/>
          <a:lstStyle/>
          <a:p>
            <a:endParaRPr lang="en-US"/>
          </a:p>
        </p:txBody>
      </p:sp>
      <p:pic>
        <p:nvPicPr>
          <p:cNvPr id="8" name="Picture 7"/>
          <p:cNvPicPr/>
          <p:nvPr/>
        </p:nvPicPr>
        <p:blipFill>
          <a:blip r:embed="rId3"/>
          <a:stretch>
            <a:fillRect/>
          </a:stretch>
        </p:blipFill>
        <p:spPr>
          <a:xfrm>
            <a:off x="2800350" y="1712129"/>
            <a:ext cx="3543300" cy="4600575"/>
          </a:xfrm>
          <a:prstGeom prst="rect">
            <a:avLst/>
          </a:prstGeom>
        </p:spPr>
      </p:pic>
    </p:spTree>
    <p:extLst>
      <p:ext uri="{BB962C8B-B14F-4D97-AF65-F5344CB8AC3E}">
        <p14:creationId xmlns:p14="http://schemas.microsoft.com/office/powerpoint/2010/main" val="4291097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pic>
        <p:nvPicPr>
          <p:cNvPr id="8" name="Content Placeholder 7"/>
          <p:cNvPicPr>
            <a:picLocks noGrp="1"/>
          </p:cNvPicPr>
          <p:nvPr>
            <p:ph sz="quarter" idx="1"/>
          </p:nvPr>
        </p:nvPicPr>
        <p:blipFill>
          <a:blip r:embed="rId3"/>
          <a:stretch>
            <a:fillRect/>
          </a:stretch>
        </p:blipFill>
        <p:spPr>
          <a:xfrm>
            <a:off x="2663788" y="1692052"/>
            <a:ext cx="3816424" cy="4464496"/>
          </a:xfrm>
          <a:prstGeom prst="rect">
            <a:avLst/>
          </a:prstGeom>
        </p:spPr>
      </p:pic>
    </p:spTree>
    <p:extLst>
      <p:ext uri="{BB962C8B-B14F-4D97-AF65-F5344CB8AC3E}">
        <p14:creationId xmlns:p14="http://schemas.microsoft.com/office/powerpoint/2010/main" val="230878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Introduction (I)</a:t>
            </a:r>
            <a:endParaRPr lang="en-US" sz="3000" dirty="0" smtClean="0">
              <a:solidFill>
                <a:schemeClr val="tx1"/>
              </a:solidFill>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929222"/>
          </a:xfrm>
        </p:spPr>
        <p:txBody>
          <a:bodyPr/>
          <a:lstStyle/>
          <a:p>
            <a:pPr eaLnBrk="1" hangingPunct="1"/>
            <a:r>
              <a:rPr lang="en-US" sz="2400" dirty="0" smtClean="0">
                <a:latin typeface="Arial" pitchFamily="34" charset="0"/>
                <a:cs typeface="Arial" pitchFamily="34" charset="0"/>
              </a:rPr>
              <a:t>Context</a:t>
            </a:r>
            <a:endParaRPr lang="en-US" sz="2800" dirty="0" smtClean="0">
              <a:latin typeface="Arial" pitchFamily="34" charset="0"/>
              <a:cs typeface="Arial" pitchFamily="34" charset="0"/>
            </a:endParaRPr>
          </a:p>
          <a:p>
            <a:pPr lvl="1"/>
            <a:r>
              <a:rPr lang="en-US" sz="1800" dirty="0"/>
              <a:t>In Europe </a:t>
            </a:r>
            <a:r>
              <a:rPr lang="en-US" sz="1800" u="sng" dirty="0"/>
              <a:t>over 15%</a:t>
            </a:r>
            <a:r>
              <a:rPr lang="en-US" sz="1800" dirty="0"/>
              <a:t> of the elderly population is affected by </a:t>
            </a:r>
            <a:r>
              <a:rPr lang="en-US" sz="1800" dirty="0" smtClean="0"/>
              <a:t>malnutrition</a:t>
            </a:r>
          </a:p>
          <a:p>
            <a:pPr lvl="1"/>
            <a:endParaRPr lang="en-US" sz="1800" dirty="0"/>
          </a:p>
          <a:p>
            <a:pPr lvl="1"/>
            <a:r>
              <a:rPr lang="en-US" sz="1800" dirty="0"/>
              <a:t>Recent studies have shown that the ratio of retirees to workers in Europe will double to </a:t>
            </a:r>
            <a:r>
              <a:rPr lang="en-US" sz="1800" u="sng" dirty="0"/>
              <a:t>0.54 by </a:t>
            </a:r>
            <a:r>
              <a:rPr lang="en-US" sz="1800" u="sng" dirty="0" smtClean="0"/>
              <a:t>2050</a:t>
            </a:r>
          </a:p>
          <a:p>
            <a:pPr lvl="1"/>
            <a:endParaRPr lang="en-US" sz="1800" b="1" u="sng" dirty="0"/>
          </a:p>
          <a:p>
            <a:pPr lvl="1"/>
            <a:r>
              <a:rPr lang="en-US" sz="1800" dirty="0"/>
              <a:t>The growth of senior population will result a need of medical care services that the</a:t>
            </a:r>
            <a:r>
              <a:rPr lang="en-US" sz="1800" b="1" dirty="0"/>
              <a:t> </a:t>
            </a:r>
            <a:r>
              <a:rPr lang="en-US" sz="1800" u="sng" dirty="0"/>
              <a:t>current medical care systems cannot </a:t>
            </a:r>
            <a:r>
              <a:rPr lang="en-US" sz="1800" u="sng" dirty="0" smtClean="0"/>
              <a:t>withstand</a:t>
            </a:r>
            <a:endParaRPr lang="en-US" sz="1800" u="sng" dirty="0"/>
          </a:p>
          <a:p>
            <a:pPr lvl="1"/>
            <a:endParaRPr lang="en-US" sz="1800" dirty="0" smtClean="0"/>
          </a:p>
          <a:p>
            <a:pPr lvl="1"/>
            <a:endParaRPr lang="en-US" sz="1800" dirty="0"/>
          </a:p>
          <a:p>
            <a:pPr lvl="1"/>
            <a:endParaRPr lang="en-US" sz="2000" dirty="0"/>
          </a:p>
          <a:p>
            <a:pPr lvl="1" eaLnBrk="1" hangingPunct="1">
              <a:buNone/>
            </a:pPr>
            <a:endParaRPr lang="en-US" sz="1900" dirty="0" smtClean="0">
              <a:latin typeface="Arial" pitchFamily="34" charset="0"/>
              <a:cs typeface="Arial" pitchFamily="34" charset="0"/>
            </a:endParaRP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30</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a:t>
            </a:r>
            <a:r>
              <a:rPr lang="en-US" sz="2000" dirty="0" smtClean="0">
                <a:latin typeface="Arial" pitchFamily="34" charset="0"/>
                <a:cs typeface="Arial" pitchFamily="34" charset="0"/>
              </a:rPr>
              <a:t>Design (I)</a:t>
            </a:r>
            <a:endParaRPr lang="en-US" sz="3100" dirty="0" smtClean="0">
              <a:latin typeface="Arial" pitchFamily="34" charset="0"/>
              <a:cs typeface="Arial" pitchFamily="34" charset="0"/>
            </a:endParaRPr>
          </a:p>
        </p:txBody>
      </p:sp>
      <p:pic>
        <p:nvPicPr>
          <p:cNvPr id="6" name="Picture 5"/>
          <p:cNvPicPr>
            <a:picLocks noChangeAspect="1"/>
          </p:cNvPicPr>
          <p:nvPr/>
        </p:nvPicPr>
        <p:blipFill>
          <a:blip r:embed="rId3"/>
          <a:stretch>
            <a:fillRect/>
          </a:stretch>
        </p:blipFill>
        <p:spPr>
          <a:xfrm>
            <a:off x="599494" y="1628800"/>
            <a:ext cx="8011106" cy="4564346"/>
          </a:xfrm>
          <a:prstGeom prst="rect">
            <a:avLst/>
          </a:prstGeom>
        </p:spPr>
      </p:pic>
    </p:spTree>
    <p:extLst>
      <p:ext uri="{BB962C8B-B14F-4D97-AF65-F5344CB8AC3E}">
        <p14:creationId xmlns:p14="http://schemas.microsoft.com/office/powerpoint/2010/main" val="1835361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a:t>
            </a:r>
            <a:r>
              <a:rPr lang="en-US" sz="2000" dirty="0" smtClean="0">
                <a:latin typeface="Arial" pitchFamily="34" charset="0"/>
                <a:cs typeface="Arial" pitchFamily="34" charset="0"/>
              </a:rPr>
              <a:t>Design (II)</a:t>
            </a:r>
            <a:endParaRPr lang="en-US" sz="3100" dirty="0" smtClean="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467544" y="1628800"/>
            <a:ext cx="7155360" cy="4555579"/>
          </a:xfrm>
          <a:prstGeom prst="rect">
            <a:avLst/>
          </a:prstGeom>
        </p:spPr>
      </p:pic>
    </p:spTree>
    <p:extLst>
      <p:ext uri="{BB962C8B-B14F-4D97-AF65-F5344CB8AC3E}">
        <p14:creationId xmlns:p14="http://schemas.microsoft.com/office/powerpoint/2010/main" val="884424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Database Source</a:t>
            </a:r>
            <a:endParaRPr lang="en-US" sz="3100" dirty="0" smtClean="0">
              <a:latin typeface="Arial" pitchFamily="34" charset="0"/>
              <a:cs typeface="Arial" pitchFamily="34" charset="0"/>
            </a:endParaRPr>
          </a:p>
        </p:txBody>
      </p:sp>
      <p:pic>
        <p:nvPicPr>
          <p:cNvPr id="9" name="Content Placeholder 8"/>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63588" y="1628800"/>
            <a:ext cx="7416824" cy="3960440"/>
          </a:xfrm>
          <a:prstGeom prst="rect">
            <a:avLst/>
          </a:prstGeom>
          <a:noFill/>
          <a:ln>
            <a:noFill/>
          </a:ln>
        </p:spPr>
      </p:pic>
      <p:sp>
        <p:nvSpPr>
          <p:cNvPr id="12" name="TextBox 11"/>
          <p:cNvSpPr txBox="1"/>
          <p:nvPr/>
        </p:nvSpPr>
        <p:spPr>
          <a:xfrm>
            <a:off x="1835696" y="5737974"/>
            <a:ext cx="5944504" cy="646331"/>
          </a:xfrm>
          <a:prstGeom prst="rect">
            <a:avLst/>
          </a:prstGeom>
          <a:noFill/>
        </p:spPr>
        <p:txBody>
          <a:bodyPr wrap="square" rtlCol="0">
            <a:spAutoFit/>
          </a:bodyPr>
          <a:lstStyle/>
          <a:p>
            <a:r>
              <a:rPr lang="en-US" dirty="0" smtClean="0"/>
              <a:t>Nutritional Information of Feta Cheese from </a:t>
            </a:r>
            <a:r>
              <a:rPr lang="en-US" dirty="0" smtClean="0"/>
              <a:t>USDA </a:t>
            </a:r>
          </a:p>
          <a:p>
            <a:r>
              <a:rPr lang="en-US" dirty="0"/>
              <a:t>[http://</a:t>
            </a:r>
            <a:r>
              <a:rPr lang="en-US" dirty="0" smtClean="0"/>
              <a:t>ndb.nal.usda.gov/ndb/search]</a:t>
            </a:r>
            <a:endParaRPr lang="en-US" dirty="0"/>
          </a:p>
        </p:txBody>
      </p:sp>
    </p:spTree>
    <p:extLst>
      <p:ext uri="{BB962C8B-B14F-4D97-AF65-F5344CB8AC3E}">
        <p14:creationId xmlns:p14="http://schemas.microsoft.com/office/powerpoint/2010/main" val="41452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Experimental Results</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33</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a:latin typeface="Arial" pitchFamily="34" charset="0"/>
                <a:cs typeface="Arial" pitchFamily="34" charset="0"/>
              </a:rPr>
              <a:t/>
            </a:r>
            <a:br>
              <a:rPr lang="en-US" sz="3100" dirty="0">
                <a:latin typeface="Arial" pitchFamily="34" charset="0"/>
                <a:cs typeface="Arial" pitchFamily="34" charset="0"/>
              </a:rPr>
            </a:br>
            <a:r>
              <a:rPr lang="en-US" sz="31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The purpose of the experiments are to:</a:t>
            </a:r>
            <a:endParaRPr lang="en-US" sz="2400" dirty="0"/>
          </a:p>
          <a:p>
            <a:pPr lvl="1"/>
            <a:r>
              <a:rPr lang="en-US" sz="1800" dirty="0" smtClean="0"/>
              <a:t>Validate results</a:t>
            </a:r>
            <a:endParaRPr lang="en-US" sz="1800" dirty="0"/>
          </a:p>
          <a:p>
            <a:pPr lvl="1"/>
            <a:r>
              <a:rPr lang="en-US" sz="1800" dirty="0" smtClean="0"/>
              <a:t>Obtain Best </a:t>
            </a:r>
            <a:r>
              <a:rPr lang="en-US" sz="1800" dirty="0"/>
              <a:t>setup of adjustable parameters – tuning the </a:t>
            </a:r>
            <a:r>
              <a:rPr lang="en-US" sz="1800" dirty="0" smtClean="0"/>
              <a:t>algorithm</a:t>
            </a:r>
            <a:endParaRPr lang="en-US" sz="2400" dirty="0" smtClean="0"/>
          </a:p>
          <a:p>
            <a:r>
              <a:rPr lang="en-US" sz="2400" dirty="0" smtClean="0"/>
              <a:t>Tests have used combinations of 3 adjustable parameters</a:t>
            </a:r>
          </a:p>
          <a:p>
            <a:pPr lvl="1"/>
            <a:r>
              <a:rPr lang="en-US" sz="1800" dirty="0" smtClean="0"/>
              <a:t>For each combination of adjustable parameter 10 runs have been made</a:t>
            </a:r>
            <a:endParaRPr lang="en-US" sz="2400" dirty="0"/>
          </a:p>
          <a:p>
            <a:r>
              <a:rPr lang="en-US" sz="2400" dirty="0" smtClean="0"/>
              <a:t>Search space:</a:t>
            </a:r>
          </a:p>
          <a:p>
            <a:pPr lvl="1"/>
            <a:r>
              <a:rPr lang="en-US" sz="1800" dirty="0"/>
              <a:t>394 </a:t>
            </a:r>
            <a:r>
              <a:rPr lang="en-US" sz="1800" dirty="0" smtClean="0"/>
              <a:t>breakfast meals</a:t>
            </a:r>
            <a:endParaRPr lang="en-US" sz="1800" dirty="0"/>
          </a:p>
          <a:p>
            <a:pPr lvl="1"/>
            <a:r>
              <a:rPr lang="en-US" sz="1800" dirty="0" smtClean="0"/>
              <a:t>144.242 lunch meals</a:t>
            </a:r>
            <a:endParaRPr lang="en-US" sz="1800" dirty="0"/>
          </a:p>
          <a:p>
            <a:pPr lvl="1"/>
            <a:r>
              <a:rPr lang="en-US" sz="1800" dirty="0" smtClean="0"/>
              <a:t>5041 dinner meals</a:t>
            </a:r>
            <a:endParaRPr lang="en-US" sz="1800" dirty="0"/>
          </a:p>
          <a:p>
            <a:pPr lvl="1"/>
            <a:r>
              <a:rPr lang="en-US" sz="1800" dirty="0" smtClean="0"/>
              <a:t>137 snack meals</a:t>
            </a:r>
            <a:endParaRPr lang="en-US" sz="1800" dirty="0"/>
          </a:p>
          <a:p>
            <a:pPr lvl="1"/>
            <a:r>
              <a:rPr lang="en-US" sz="1800" dirty="0" smtClean="0"/>
              <a:t>Thus all possible combinations are  </a:t>
            </a:r>
            <a:endParaRPr lang="en-US" sz="1800" dirty="0" smtClean="0"/>
          </a:p>
          <a:p>
            <a:pPr marL="1143000" lvl="3" indent="0">
              <a:buNone/>
            </a:pPr>
            <a:r>
              <a:rPr lang="en-US" sz="1500" b="1" dirty="0" smtClean="0"/>
              <a:t>394 </a:t>
            </a:r>
            <a:r>
              <a:rPr lang="en-US" sz="1500" b="1" dirty="0"/>
              <a:t>* 144.242 * 5041 * </a:t>
            </a:r>
            <a:r>
              <a:rPr lang="en-US" sz="1500" b="1" dirty="0"/>
              <a:t>137 = </a:t>
            </a:r>
            <a:r>
              <a:rPr lang="en-US" sz="1500" b="1" dirty="0" smtClean="0"/>
              <a:t>39.248.695.061.716</a:t>
            </a:r>
            <a:endParaRPr lang="en-US" sz="1500" b="1" dirty="0" smtClean="0">
              <a:solidFill>
                <a:srgbClr val="FF0000"/>
              </a:solidFill>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Results</a:t>
            </a:r>
            <a:br>
              <a:rPr lang="en-US" sz="3100" dirty="0" smtClean="0">
                <a:latin typeface="Arial" pitchFamily="34" charset="0"/>
                <a:cs typeface="Arial" pitchFamily="34" charset="0"/>
              </a:rPr>
            </a:br>
            <a:r>
              <a:rPr lang="en-US" sz="2000" dirty="0" smtClean="0">
                <a:latin typeface="Arial" pitchFamily="34" charset="0"/>
                <a:cs typeface="Arial" pitchFamily="34" charset="0"/>
              </a:rPr>
              <a:t>System Configuration</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System Configuration</a:t>
            </a:r>
            <a:endParaRPr lang="en-US" sz="1800" dirty="0"/>
          </a:p>
          <a:p>
            <a:pPr lvl="1"/>
            <a:r>
              <a:rPr lang="en-US" sz="1800" dirty="0"/>
              <a:t>Processor: Intel® Core™ i7 2670QM/2630QM Processor</a:t>
            </a:r>
          </a:p>
          <a:p>
            <a:pPr lvl="1"/>
            <a:r>
              <a:rPr lang="en-US" sz="1800" dirty="0"/>
              <a:t>Memory: 8096MB DDR3</a:t>
            </a:r>
          </a:p>
          <a:p>
            <a:pPr lvl="1"/>
            <a:r>
              <a:rPr lang="en-US" sz="1800" dirty="0"/>
              <a:t>OS: Microsoft Windows 8 64bit</a:t>
            </a:r>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69722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smtClean="0"/>
              <a:t>Test Scenario</a:t>
            </a:r>
            <a:endParaRPr lang="en-US" sz="1800" dirty="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83966500"/>
              </p:ext>
            </p:extLst>
          </p:nvPr>
        </p:nvGraphicFramePr>
        <p:xfrm>
          <a:off x="611560" y="2492896"/>
          <a:ext cx="3600400" cy="3816425"/>
        </p:xfrm>
        <a:graphic>
          <a:graphicData uri="http://schemas.openxmlformats.org/drawingml/2006/table">
            <a:tbl>
              <a:tblPr firstRow="1" bandRow="1">
                <a:tableStyleId>{793D81CF-94F2-401A-BA57-92F5A7B2D0C5}</a:tableStyleId>
              </a:tblPr>
              <a:tblGrid>
                <a:gridCol w="1800200"/>
                <a:gridCol w="1800200"/>
              </a:tblGrid>
              <a:tr h="350064">
                <a:tc>
                  <a:txBody>
                    <a:bodyPr/>
                    <a:lstStyle/>
                    <a:p>
                      <a:pPr marL="0" marR="0" indent="0" algn="just">
                        <a:spcBef>
                          <a:spcPts val="0"/>
                        </a:spcBef>
                        <a:spcAft>
                          <a:spcPts val="0"/>
                        </a:spcAft>
                      </a:pPr>
                      <a:r>
                        <a:rPr lang="en-US" sz="1200" dirty="0">
                          <a:effectLst/>
                        </a:rPr>
                        <a:t>User Parameter</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dirty="0">
                          <a:effectLst/>
                        </a:rPr>
                        <a:t>Value</a:t>
                      </a:r>
                      <a:endParaRPr lang="en-US" sz="1200" dirty="0">
                        <a:effectLst/>
                        <a:latin typeface="Times New Roman" panose="02020603050405020304" pitchFamily="18" charset="0"/>
                        <a:ea typeface="Batang" panose="02030600000101010101" pitchFamily="18" charset="-127"/>
                      </a:endParaRPr>
                    </a:p>
                  </a:txBody>
                  <a:tcPr marL="68580" marR="68580" marT="0" marB="0"/>
                </a:tc>
              </a:tr>
              <a:tr h="375381">
                <a:tc>
                  <a:txBody>
                    <a:bodyPr/>
                    <a:lstStyle/>
                    <a:p>
                      <a:pPr marL="0" marR="0" indent="0" algn="just">
                        <a:spcBef>
                          <a:spcPts val="0"/>
                        </a:spcBef>
                        <a:spcAft>
                          <a:spcPts val="0"/>
                        </a:spcAft>
                      </a:pPr>
                      <a:r>
                        <a:rPr lang="en-US" sz="1200">
                          <a:effectLst/>
                        </a:rPr>
                        <a:t>Age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70 years</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Gender</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Male</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Height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78 kg</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Weight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172 cm</a:t>
                      </a:r>
                      <a:endParaRPr lang="en-US" sz="1200">
                        <a:effectLst/>
                        <a:latin typeface="Times New Roman" panose="02020603050405020304" pitchFamily="18" charset="0"/>
                        <a:ea typeface="Batang" panose="02030600000101010101" pitchFamily="18" charset="-127"/>
                      </a:endParaRPr>
                    </a:p>
                  </a:txBody>
                  <a:tcPr marL="68580" marR="68580" marT="0" marB="0"/>
                </a:tc>
              </a:tr>
              <a:tr h="375381">
                <a:tc>
                  <a:txBody>
                    <a:bodyPr/>
                    <a:lstStyle/>
                    <a:p>
                      <a:pPr marL="0" marR="0" indent="0" algn="just">
                        <a:spcBef>
                          <a:spcPts val="0"/>
                        </a:spcBef>
                        <a:spcAft>
                          <a:spcPts val="0"/>
                        </a:spcAft>
                      </a:pPr>
                      <a:r>
                        <a:rPr lang="en-US" sz="1200">
                          <a:effectLst/>
                        </a:rPr>
                        <a:t>PAF</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1.5</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Likes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Lettuce, apricot</a:t>
                      </a:r>
                      <a:endParaRPr lang="en-US" sz="1200">
                        <a:effectLst/>
                        <a:latin typeface="Times New Roman" panose="02020603050405020304" pitchFamily="18" charset="0"/>
                        <a:ea typeface="Batang" panose="02030600000101010101" pitchFamily="18" charset="-127"/>
                      </a:endParaRPr>
                    </a:p>
                  </a:txBody>
                  <a:tcPr marL="68580" marR="68580" marT="0" marB="0"/>
                </a:tc>
              </a:tr>
              <a:tr h="350064">
                <a:tc>
                  <a:txBody>
                    <a:bodyPr/>
                    <a:lstStyle/>
                    <a:p>
                      <a:pPr marL="0" marR="0" indent="0" algn="just">
                        <a:spcBef>
                          <a:spcPts val="0"/>
                        </a:spcBef>
                        <a:spcAft>
                          <a:spcPts val="0"/>
                        </a:spcAft>
                      </a:pPr>
                      <a:r>
                        <a:rPr lang="en-US" sz="1200">
                          <a:effectLst/>
                        </a:rPr>
                        <a:t>Dislikes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Pepper</a:t>
                      </a:r>
                      <a:endParaRPr lang="en-US" sz="1200">
                        <a:effectLst/>
                        <a:latin typeface="Times New Roman" panose="02020603050405020304" pitchFamily="18" charset="0"/>
                        <a:ea typeface="Batang" panose="02030600000101010101" pitchFamily="18" charset="-127"/>
                      </a:endParaRPr>
                    </a:p>
                  </a:txBody>
                  <a:tcPr marL="68580" marR="68580" marT="0" marB="0"/>
                </a:tc>
              </a:tr>
              <a:tr h="640536">
                <a:tc>
                  <a:txBody>
                    <a:bodyPr/>
                    <a:lstStyle/>
                    <a:p>
                      <a:pPr marL="0" marR="0" indent="0" algn="just">
                        <a:spcBef>
                          <a:spcPts val="0"/>
                        </a:spcBef>
                        <a:spcAft>
                          <a:spcPts val="0"/>
                        </a:spcAft>
                      </a:pPr>
                      <a:r>
                        <a:rPr lang="en-US" sz="1200">
                          <a:effectLst/>
                        </a:rPr>
                        <a:t>Preferred delivery time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40 minutes</a:t>
                      </a:r>
                      <a:endParaRPr lang="en-US" sz="1200">
                        <a:effectLst/>
                        <a:latin typeface="Times New Roman" panose="02020603050405020304" pitchFamily="18" charset="0"/>
                        <a:ea typeface="Batang" panose="02030600000101010101" pitchFamily="18" charset="-127"/>
                      </a:endParaRPr>
                    </a:p>
                  </a:txBody>
                  <a:tcPr marL="68580" marR="68580" marT="0" marB="0"/>
                </a:tc>
              </a:tr>
              <a:tr h="324743">
                <a:tc>
                  <a:txBody>
                    <a:bodyPr/>
                    <a:lstStyle/>
                    <a:p>
                      <a:pPr marL="0" marR="0" indent="0" algn="just">
                        <a:spcBef>
                          <a:spcPts val="0"/>
                        </a:spcBef>
                        <a:spcAft>
                          <a:spcPts val="0"/>
                        </a:spcAft>
                      </a:pPr>
                      <a:r>
                        <a:rPr lang="en-US" sz="1200">
                          <a:effectLst/>
                        </a:rPr>
                        <a:t>Preferred cost</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dirty="0">
                          <a:effectLst/>
                        </a:rPr>
                        <a:t>65 RON</a:t>
                      </a:r>
                      <a:endParaRPr lang="en-US" sz="1200" dirty="0">
                        <a:effectLst/>
                        <a:latin typeface="Times New Roman" panose="02020603050405020304" pitchFamily="18" charset="0"/>
                        <a:ea typeface="Batang" panose="02030600000101010101" pitchFamily="18" charset="-127"/>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37207264"/>
              </p:ext>
            </p:extLst>
          </p:nvPr>
        </p:nvGraphicFramePr>
        <p:xfrm>
          <a:off x="4788024" y="2492896"/>
          <a:ext cx="3960440" cy="3816424"/>
        </p:xfrm>
        <a:graphic>
          <a:graphicData uri="http://schemas.openxmlformats.org/drawingml/2006/table">
            <a:tbl>
              <a:tblPr firstRow="1" firstCol="1" bandRow="1">
                <a:tableStyleId>{793D81CF-94F2-401A-BA57-92F5A7B2D0C5}</a:tableStyleId>
              </a:tblPr>
              <a:tblGrid>
                <a:gridCol w="2039168"/>
                <a:gridCol w="943170"/>
                <a:gridCol w="978102"/>
              </a:tblGrid>
              <a:tr h="291822">
                <a:tc>
                  <a:txBody>
                    <a:bodyPr/>
                    <a:lstStyle/>
                    <a:p>
                      <a:pPr marL="0" marR="0" indent="0" algn="just">
                        <a:spcBef>
                          <a:spcPts val="0"/>
                        </a:spcBef>
                        <a:spcAft>
                          <a:spcPts val="0"/>
                        </a:spcAft>
                      </a:pPr>
                      <a:r>
                        <a:rPr lang="en-US" sz="1200" dirty="0">
                          <a:effectLst/>
                        </a:rPr>
                        <a:t>Nutrient</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Value</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UM</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dirty="0">
                          <a:effectLst/>
                        </a:rPr>
                        <a:t>Energy</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2287</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KCal</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Carbohydrates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314</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dirty="0">
                          <a:effectLst/>
                        </a:rPr>
                        <a:t>Proteins</a:t>
                      </a:r>
                      <a:endParaRPr lang="en-US" sz="12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128</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436596">
                <a:tc>
                  <a:txBody>
                    <a:bodyPr/>
                    <a:lstStyle/>
                    <a:p>
                      <a:pPr marL="0" marR="0" indent="0" algn="just">
                        <a:spcBef>
                          <a:spcPts val="0"/>
                        </a:spcBef>
                        <a:spcAft>
                          <a:spcPts val="0"/>
                        </a:spcAft>
                      </a:pPr>
                      <a:r>
                        <a:rPr lang="en-US" sz="1200">
                          <a:effectLst/>
                        </a:rPr>
                        <a:t>Lipids</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[114, 200]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Calcium</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1200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Sodium</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1500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291822">
                <a:tc>
                  <a:txBody>
                    <a:bodyPr/>
                    <a:lstStyle/>
                    <a:p>
                      <a:pPr marL="0" marR="0" indent="0" algn="just">
                        <a:spcBef>
                          <a:spcPts val="0"/>
                        </a:spcBef>
                        <a:spcAft>
                          <a:spcPts val="0"/>
                        </a:spcAft>
                      </a:pPr>
                      <a:r>
                        <a:rPr lang="en-US" sz="1200">
                          <a:effectLst/>
                        </a:rPr>
                        <a:t>Iron</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8</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34269">
                <a:tc>
                  <a:txBody>
                    <a:bodyPr/>
                    <a:lstStyle/>
                    <a:p>
                      <a:pPr marL="0" marR="0" indent="0" algn="just">
                        <a:spcBef>
                          <a:spcPts val="0"/>
                        </a:spcBef>
                        <a:spcAft>
                          <a:spcPts val="0"/>
                        </a:spcAft>
                      </a:pPr>
                      <a:r>
                        <a:rPr lang="en-US" sz="1200">
                          <a:effectLst/>
                        </a:rPr>
                        <a:t>Vitamin A</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900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350">
                          <a:effectLst/>
                        </a:rPr>
                        <a:t>µg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Vitamin B</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1.3</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13045">
                <a:tc>
                  <a:txBody>
                    <a:bodyPr/>
                    <a:lstStyle/>
                    <a:p>
                      <a:pPr marL="0" marR="0" indent="0" algn="just">
                        <a:spcBef>
                          <a:spcPts val="0"/>
                        </a:spcBef>
                        <a:spcAft>
                          <a:spcPts val="0"/>
                        </a:spcAft>
                      </a:pPr>
                      <a:r>
                        <a:rPr lang="en-US" sz="1200">
                          <a:effectLst/>
                        </a:rPr>
                        <a:t>Vitamin C</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90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Mg</a:t>
                      </a:r>
                      <a:endParaRPr lang="en-US" sz="1200">
                        <a:effectLst/>
                        <a:latin typeface="Times New Roman" panose="02020603050405020304" pitchFamily="18" charset="0"/>
                        <a:ea typeface="Batang" panose="02030600000101010101" pitchFamily="18" charset="-127"/>
                      </a:endParaRPr>
                    </a:p>
                  </a:txBody>
                  <a:tcPr marL="68580" marR="68580" marT="0" marB="0"/>
                </a:tc>
              </a:tr>
              <a:tr h="334269">
                <a:tc>
                  <a:txBody>
                    <a:bodyPr/>
                    <a:lstStyle/>
                    <a:p>
                      <a:pPr marL="0" marR="0" indent="0" algn="just">
                        <a:spcBef>
                          <a:spcPts val="0"/>
                        </a:spcBef>
                        <a:spcAft>
                          <a:spcPts val="0"/>
                        </a:spcAft>
                      </a:pPr>
                      <a:r>
                        <a:rPr lang="en-US" sz="1200">
                          <a:effectLst/>
                        </a:rPr>
                        <a:t>Vitamin D</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200">
                          <a:effectLst/>
                        </a:rPr>
                        <a:t>20</a:t>
                      </a:r>
                      <a:endParaRPr lang="en-US" sz="12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indent="0" algn="just">
                        <a:spcBef>
                          <a:spcPts val="0"/>
                        </a:spcBef>
                        <a:spcAft>
                          <a:spcPts val="0"/>
                        </a:spcAft>
                      </a:pPr>
                      <a:r>
                        <a:rPr lang="en-US" sz="1350" dirty="0">
                          <a:effectLst/>
                        </a:rPr>
                        <a:t>µg</a:t>
                      </a:r>
                      <a:endParaRPr lang="en-US" sz="1200" dirty="0">
                        <a:effectLst/>
                        <a:latin typeface="Times New Roman" panose="02020603050405020304" pitchFamily="18" charset="0"/>
                        <a:ea typeface="Batang" panose="02030600000101010101" pitchFamily="18" charset="-127"/>
                      </a:endParaRPr>
                    </a:p>
                  </a:txBody>
                  <a:tcPr marL="68580" marR="68580" marT="0" marB="0"/>
                </a:tc>
              </a:tr>
            </a:tbl>
          </a:graphicData>
        </a:graphic>
      </p:graphicFrame>
      <p:sp>
        <p:nvSpPr>
          <p:cNvPr id="4" name="TextBox 3"/>
          <p:cNvSpPr txBox="1"/>
          <p:nvPr/>
        </p:nvSpPr>
        <p:spPr>
          <a:xfrm>
            <a:off x="611560" y="2060848"/>
            <a:ext cx="2232248" cy="369332"/>
          </a:xfrm>
          <a:prstGeom prst="rect">
            <a:avLst/>
          </a:prstGeom>
          <a:noFill/>
        </p:spPr>
        <p:txBody>
          <a:bodyPr wrap="square" rtlCol="0">
            <a:spAutoFit/>
          </a:bodyPr>
          <a:lstStyle/>
          <a:p>
            <a:r>
              <a:rPr lang="en-US" dirty="0" smtClean="0"/>
              <a:t>Personal Profile</a:t>
            </a:r>
            <a:endParaRPr lang="en-US" dirty="0"/>
          </a:p>
        </p:txBody>
      </p:sp>
      <p:sp>
        <p:nvSpPr>
          <p:cNvPr id="10" name="TextBox 9"/>
          <p:cNvSpPr txBox="1"/>
          <p:nvPr/>
        </p:nvSpPr>
        <p:spPr>
          <a:xfrm>
            <a:off x="4716016" y="2060848"/>
            <a:ext cx="3456384" cy="369332"/>
          </a:xfrm>
          <a:prstGeom prst="rect">
            <a:avLst/>
          </a:prstGeom>
          <a:noFill/>
        </p:spPr>
        <p:txBody>
          <a:bodyPr wrap="square" rtlCol="0">
            <a:spAutoFit/>
          </a:bodyPr>
          <a:lstStyle/>
          <a:p>
            <a:r>
              <a:rPr lang="en-US" dirty="0" smtClean="0"/>
              <a:t>Optimal Nutritional Values</a:t>
            </a:r>
            <a:endParaRPr lang="en-US" dirty="0"/>
          </a:p>
        </p:txBody>
      </p:sp>
    </p:spTree>
    <p:extLst>
      <p:ext uri="{BB962C8B-B14F-4D97-AF65-F5344CB8AC3E}">
        <p14:creationId xmlns:p14="http://schemas.microsoft.com/office/powerpoint/2010/main" val="2297896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Result Comparison</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endParaRPr lang="en-US" sz="1800" dirty="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554485251"/>
              </p:ext>
            </p:extLst>
          </p:nvPr>
        </p:nvGraphicFramePr>
        <p:xfrm>
          <a:off x="179512" y="1916832"/>
          <a:ext cx="8568955" cy="1656182"/>
        </p:xfrm>
        <a:graphic>
          <a:graphicData uri="http://schemas.openxmlformats.org/drawingml/2006/table">
            <a:tbl>
              <a:tblPr firstRow="1" bandRow="1">
                <a:tableStyleId>{793D81CF-94F2-401A-BA57-92F5A7B2D0C5}</a:tableStyleId>
              </a:tblPr>
              <a:tblGrid>
                <a:gridCol w="1256779"/>
                <a:gridCol w="812464"/>
                <a:gridCol w="812464"/>
                <a:gridCol w="812464"/>
                <a:gridCol w="812464"/>
                <a:gridCol w="812464"/>
                <a:gridCol w="812464"/>
                <a:gridCol w="812464"/>
                <a:gridCol w="812464"/>
                <a:gridCol w="812464"/>
              </a:tblGrid>
              <a:tr h="515954">
                <a:tc>
                  <a:txBody>
                    <a:bodyPr/>
                    <a:lstStyle/>
                    <a:p>
                      <a:pPr algn="ctr" fontAlgn="b"/>
                      <a:r>
                        <a:rPr lang="en-US" sz="1100" u="none" strike="noStrike" dirty="0" err="1">
                          <a:effectLst/>
                        </a:rPr>
                        <a:t>AlgVersion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Nest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Max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Hill-Climb </a:t>
                      </a:r>
                      <a:r>
                        <a:rPr lang="en-US" sz="1100" u="none" strike="noStrike" dirty="0" err="1">
                          <a:effectLst/>
                        </a:rPr>
                        <a:t>negih</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TabuSearchIters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neigh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Fitness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Duration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VersionRLRL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0.756908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50.5</a:t>
                      </a:r>
                    </a:p>
                  </a:txBody>
                  <a:tcPr marL="9525" marR="9525" marT="9525" marB="0" anchor="b"/>
                </a:tc>
              </a:tr>
              <a:tr h="285057">
                <a:tc>
                  <a:txBody>
                    <a:bodyPr/>
                    <a:lstStyle/>
                    <a:p>
                      <a:pPr algn="l" fontAlgn="b"/>
                      <a:r>
                        <a:rPr lang="en-US" sz="1100" u="none" strike="noStrike" dirty="0" err="1" smtClean="0">
                          <a:effectLst/>
                        </a:rPr>
                        <a:t>VersionUCUC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0.823004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44.2</a:t>
                      </a:r>
                    </a:p>
                  </a:txBody>
                  <a:tcPr marL="9525" marR="9525" marT="9525" marB="0" anchor="b"/>
                </a:tc>
              </a:tr>
              <a:tr h="285057">
                <a:tc>
                  <a:txBody>
                    <a:bodyPr/>
                    <a:lstStyle/>
                    <a:p>
                      <a:pPr algn="l" fontAlgn="b"/>
                      <a:r>
                        <a:rPr lang="en-US" sz="1100" u="none" strike="noStrike" dirty="0" err="1" smtClean="0">
                          <a:effectLst/>
                        </a:rPr>
                        <a:t>VersionUCHC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0.854769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253.1</a:t>
                      </a:r>
                    </a:p>
                  </a:txBody>
                  <a:tcPr marL="9525" marR="9525" marT="9525" marB="0" anchor="b"/>
                </a:tc>
              </a:tr>
              <a:tr h="285057">
                <a:tc>
                  <a:txBody>
                    <a:bodyPr/>
                    <a:lstStyle/>
                    <a:p>
                      <a:pPr algn="l" fontAlgn="b"/>
                      <a:r>
                        <a:rPr lang="en-US" sz="1100" u="none" strike="noStrike" dirty="0" err="1" smtClean="0">
                          <a:effectLst/>
                        </a:rPr>
                        <a:t>VersionTSHC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dirty="0" smtClean="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0.855817</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574.9</a:t>
                      </a:r>
                    </a:p>
                  </a:txBody>
                  <a:tcPr marL="9525" marR="9525" marT="9525"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33593260"/>
              </p:ext>
            </p:extLst>
          </p:nvPr>
        </p:nvGraphicFramePr>
        <p:xfrm>
          <a:off x="251520" y="4465804"/>
          <a:ext cx="8568955" cy="1656182"/>
        </p:xfrm>
        <a:graphic>
          <a:graphicData uri="http://schemas.openxmlformats.org/drawingml/2006/table">
            <a:tbl>
              <a:tblPr firstRow="1" bandRow="1">
                <a:tableStyleId>{793D81CF-94F2-401A-BA57-92F5A7B2D0C5}</a:tableStyleId>
              </a:tblPr>
              <a:tblGrid>
                <a:gridCol w="1256779"/>
                <a:gridCol w="812464"/>
                <a:gridCol w="812464"/>
                <a:gridCol w="812464"/>
                <a:gridCol w="812464"/>
                <a:gridCol w="812464"/>
                <a:gridCol w="812464"/>
                <a:gridCol w="812464"/>
                <a:gridCol w="812464"/>
                <a:gridCol w="812464"/>
              </a:tblGrid>
              <a:tr h="515954">
                <a:tc>
                  <a:txBody>
                    <a:bodyPr/>
                    <a:lstStyle/>
                    <a:p>
                      <a:pPr algn="ctr" fontAlgn="b"/>
                      <a:r>
                        <a:rPr lang="en-US" sz="1100" u="none" strike="noStrike" dirty="0" err="1">
                          <a:effectLst/>
                        </a:rPr>
                        <a:t>AlgVersion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Nest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Max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Hill-Climb </a:t>
                      </a:r>
                      <a:r>
                        <a:rPr lang="en-US" sz="1100" u="none" strike="noStrike" dirty="0" err="1">
                          <a:effectLst/>
                        </a:rPr>
                        <a:t>negih</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smtClean="0">
                          <a:effectLst/>
                        </a:rPr>
                        <a:t>TabuSearch</a:t>
                      </a:r>
                      <a:r>
                        <a:rPr lang="en-US" sz="1100" u="none" strike="noStrike" dirty="0" smtClean="0">
                          <a:effectLst/>
                        </a:rPr>
                        <a:t> Iterations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effectLst/>
                        </a:rPr>
                        <a:t>Tabu</a:t>
                      </a:r>
                      <a:r>
                        <a:rPr lang="en-US" sz="1100" u="none" strike="noStrike" dirty="0">
                          <a:effectLst/>
                        </a:rPr>
                        <a:t> neigh size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Fitness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Duration </a:t>
                      </a:r>
                      <a:r>
                        <a:rPr lang="en-US" sz="1100" u="none" strike="noStrike" dirty="0" err="1">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VersionRLRL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0.789369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201.5</a:t>
                      </a:r>
                      <a:endParaRPr lang="en-US" sz="1100" b="0" i="0" u="none" strike="noStrike" dirty="0">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VersionUCUC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0.837552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189.3</a:t>
                      </a:r>
                      <a:endParaRPr lang="en-US" sz="1100" b="0" i="0" u="none" strike="noStrike">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VersionUCHC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0.856327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433.6</a:t>
                      </a:r>
                      <a:endParaRPr lang="en-US" sz="1100" b="0" i="0" u="none" strike="noStrike">
                        <a:solidFill>
                          <a:srgbClr val="000000"/>
                        </a:solidFill>
                        <a:effectLst/>
                        <a:latin typeface="Calibri" panose="020F0502020204030204" pitchFamily="34" charset="0"/>
                      </a:endParaRPr>
                    </a:p>
                  </a:txBody>
                  <a:tcPr marL="9525" marR="9525" marT="9525" marB="0" anchor="b"/>
                </a:tc>
              </a:tr>
              <a:tr h="285057">
                <a:tc>
                  <a:txBody>
                    <a:bodyPr/>
                    <a:lstStyle/>
                    <a:p>
                      <a:pPr algn="l" fontAlgn="b"/>
                      <a:r>
                        <a:rPr lang="en-US" sz="1100" u="none" strike="noStrike" dirty="0" err="1" smtClean="0">
                          <a:effectLst/>
                        </a:rPr>
                        <a:t>VersionTSHC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0.858957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1891.5</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6" name="Rectangle 5"/>
          <p:cNvSpPr/>
          <p:nvPr/>
        </p:nvSpPr>
        <p:spPr>
          <a:xfrm>
            <a:off x="251520" y="1484784"/>
            <a:ext cx="6912768" cy="369332"/>
          </a:xfrm>
          <a:prstGeom prst="rect">
            <a:avLst/>
          </a:prstGeom>
        </p:spPr>
        <p:txBody>
          <a:bodyPr wrap="square">
            <a:spAutoFit/>
          </a:bodyPr>
          <a:lstStyle/>
          <a:p>
            <a:r>
              <a:rPr lang="en-US" dirty="0" smtClean="0"/>
              <a:t>Comparative analysis based on the fitness value and duration</a:t>
            </a:r>
            <a:endParaRPr lang="en-US" dirty="0"/>
          </a:p>
        </p:txBody>
      </p:sp>
      <p:sp>
        <p:nvSpPr>
          <p:cNvPr id="7" name="Rectangle 6"/>
          <p:cNvSpPr/>
          <p:nvPr/>
        </p:nvSpPr>
        <p:spPr>
          <a:xfrm>
            <a:off x="269096" y="3848100"/>
            <a:ext cx="8407360" cy="646331"/>
          </a:xfrm>
          <a:prstGeom prst="rect">
            <a:avLst/>
          </a:prstGeom>
        </p:spPr>
        <p:txBody>
          <a:bodyPr wrap="square">
            <a:spAutoFit/>
          </a:bodyPr>
          <a:lstStyle/>
          <a:p>
            <a:r>
              <a:rPr lang="en-US" dirty="0" smtClean="0"/>
              <a:t>Comparative analysis based on the fitness value and duration with </a:t>
            </a:r>
            <a:r>
              <a:rPr lang="en-US" dirty="0" smtClean="0">
                <a:solidFill>
                  <a:srgbClr val="FF0000"/>
                </a:solidFill>
              </a:rPr>
              <a:t>equilibrium tradeoff -  </a:t>
            </a:r>
            <a:r>
              <a:rPr lang="en-US" dirty="0" err="1" smtClean="0">
                <a:solidFill>
                  <a:srgbClr val="FF0000"/>
                </a:solidFill>
              </a:rPr>
              <a:t>ce</a:t>
            </a:r>
            <a:r>
              <a:rPr lang="en-US" dirty="0" smtClean="0">
                <a:solidFill>
                  <a:srgbClr val="FF0000"/>
                </a:solidFill>
              </a:rPr>
              <a:t> </a:t>
            </a:r>
            <a:r>
              <a:rPr lang="en-US" dirty="0" err="1" smtClean="0">
                <a:solidFill>
                  <a:srgbClr val="FF0000"/>
                </a:solidFill>
              </a:rPr>
              <a:t>inseamna</a:t>
            </a:r>
            <a:r>
              <a:rPr lang="en-US" dirty="0" smtClean="0">
                <a:solidFill>
                  <a:srgbClr val="FF0000"/>
                </a:solidFill>
              </a:rPr>
              <a:t> </a:t>
            </a:r>
            <a:r>
              <a:rPr lang="en-US" dirty="0" err="1" smtClean="0">
                <a:solidFill>
                  <a:srgbClr val="FF0000"/>
                </a:solidFill>
              </a:rPr>
              <a:t>echilibru</a:t>
            </a:r>
            <a:r>
              <a:rPr lang="en-US" dirty="0" smtClean="0">
                <a:solidFill>
                  <a:srgbClr val="FF0000"/>
                </a:solidFill>
              </a:rPr>
              <a:t>?</a:t>
            </a:r>
            <a:endParaRPr lang="ro-RO" dirty="0">
              <a:solidFill>
                <a:srgbClr val="FF0000"/>
              </a:solidFill>
            </a:endParaRPr>
          </a:p>
        </p:txBody>
      </p:sp>
    </p:spTree>
    <p:extLst>
      <p:ext uri="{BB962C8B-B14F-4D97-AF65-F5344CB8AC3E}">
        <p14:creationId xmlns:p14="http://schemas.microsoft.com/office/powerpoint/2010/main" val="512917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Chart 11"/>
          <p:cNvGraphicFramePr/>
          <p:nvPr>
            <p:extLst>
              <p:ext uri="{D42A27DB-BD31-4B8C-83A1-F6EECF244321}">
                <p14:modId xmlns:p14="http://schemas.microsoft.com/office/powerpoint/2010/main" val="3263072193"/>
              </p:ext>
            </p:extLst>
          </p:nvPr>
        </p:nvGraphicFramePr>
        <p:xfrm>
          <a:off x="1043608" y="1844824"/>
          <a:ext cx="6560503" cy="4294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2897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Experimental Results</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Test Scenario</a:t>
            </a:r>
            <a:endParaRPr lang="en-US" sz="3100"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hart 6"/>
          <p:cNvGraphicFramePr/>
          <p:nvPr>
            <p:extLst>
              <p:ext uri="{D42A27DB-BD31-4B8C-83A1-F6EECF244321}">
                <p14:modId xmlns:p14="http://schemas.microsoft.com/office/powerpoint/2010/main" val="1140620972"/>
              </p:ext>
            </p:extLst>
          </p:nvPr>
        </p:nvGraphicFramePr>
        <p:xfrm>
          <a:off x="1115616" y="1772816"/>
          <a:ext cx="6394460" cy="4294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642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smtClean="0">
                <a:latin typeface="Arial" pitchFamily="34" charset="0"/>
                <a:cs typeface="Arial" pitchFamily="34" charset="0"/>
              </a:rPr>
              <a:t>Introduction (II)</a:t>
            </a:r>
            <a:endParaRPr lang="en-US" sz="3000" dirty="0"/>
          </a:p>
        </p:txBody>
      </p:sp>
      <p:sp>
        <p:nvSpPr>
          <p:cNvPr id="3" name="Content Placeholder 2"/>
          <p:cNvSpPr>
            <a:spLocks noGrp="1"/>
          </p:cNvSpPr>
          <p:nvPr>
            <p:ph sz="quarter" idx="1"/>
          </p:nvPr>
        </p:nvSpPr>
        <p:spPr/>
        <p:txBody>
          <a:bodyPr/>
          <a:lstStyle/>
          <a:p>
            <a:r>
              <a:rPr lang="en-US" sz="2400" dirty="0" smtClean="0"/>
              <a:t>Motivation</a:t>
            </a:r>
            <a:endParaRPr lang="en-US" dirty="0" smtClean="0"/>
          </a:p>
          <a:p>
            <a:pPr lvl="1"/>
            <a:r>
              <a:rPr lang="en-US" sz="2000" u="sng" dirty="0" smtClean="0"/>
              <a:t>Prevent malnutrition</a:t>
            </a:r>
            <a:r>
              <a:rPr lang="en-US" sz="2000" dirty="0" smtClean="0"/>
              <a:t> amongst the senior population</a:t>
            </a:r>
            <a:endParaRPr lang="en-US" sz="2000" dirty="0"/>
          </a:p>
          <a:p>
            <a:pPr lvl="1"/>
            <a:endParaRPr lang="en-US" dirty="0" smtClean="0"/>
          </a:p>
          <a:p>
            <a:pPr lvl="1"/>
            <a:r>
              <a:rPr lang="en-US" sz="2000" u="sng" dirty="0" smtClean="0"/>
              <a:t>Reduce heath care costs</a:t>
            </a:r>
            <a:r>
              <a:rPr lang="en-US" sz="2000" dirty="0" smtClean="0"/>
              <a:t> </a:t>
            </a:r>
            <a:r>
              <a:rPr lang="en-US" sz="2000" dirty="0"/>
              <a:t>by using the proposed automated </a:t>
            </a:r>
            <a:r>
              <a:rPr lang="en-US" sz="2000" dirty="0" err="1"/>
              <a:t>carer</a:t>
            </a:r>
            <a:r>
              <a:rPr lang="en-US" sz="2000" dirty="0"/>
              <a:t> for nutrition </a:t>
            </a:r>
            <a:endParaRPr lang="en-US" sz="2000" dirty="0" smtClean="0"/>
          </a:p>
          <a:p>
            <a:pPr lvl="1"/>
            <a:endParaRPr lang="en-US" sz="2000" dirty="0"/>
          </a:p>
          <a:p>
            <a:pPr lvl="1"/>
            <a:r>
              <a:rPr lang="en-US" sz="2000" u="sng" dirty="0"/>
              <a:t>Improve</a:t>
            </a:r>
            <a:r>
              <a:rPr lang="en-US" sz="2000" dirty="0"/>
              <a:t> the overall medical </a:t>
            </a:r>
            <a:r>
              <a:rPr lang="en-US" sz="2000" dirty="0" smtClean="0"/>
              <a:t>care </a:t>
            </a:r>
            <a:r>
              <a:rPr lang="en-US" sz="2000" dirty="0"/>
              <a:t>experience</a:t>
            </a:r>
          </a:p>
          <a:p>
            <a:endParaRPr lang="en-US" dirty="0"/>
          </a:p>
        </p:txBody>
      </p:sp>
      <p:sp>
        <p:nvSpPr>
          <p:cNvPr id="4" name="Slide Number Placeholder 3"/>
          <p:cNvSpPr>
            <a:spLocks noGrp="1"/>
          </p:cNvSpPr>
          <p:nvPr>
            <p:ph type="sldNum" sz="quarter" idx="10"/>
          </p:nvPr>
        </p:nvSpPr>
        <p:spPr/>
        <p:txBody>
          <a:bodyPr/>
          <a:lstStyle/>
          <a:p>
            <a:pPr>
              <a:defRPr/>
            </a:pPr>
            <a:fld id="{3DFB7225-44B9-4496-9E91-E6B2A3B07946}" type="slidenum">
              <a:rPr lang="en-US" smtClean="0"/>
              <a:pPr>
                <a:defRPr/>
              </a:pPr>
              <a:t>4</a:t>
            </a:fld>
            <a:endParaRPr lang="en-US" dirty="0"/>
          </a:p>
        </p:txBody>
      </p:sp>
    </p:spTree>
    <p:extLst>
      <p:ext uri="{BB962C8B-B14F-4D97-AF65-F5344CB8AC3E}">
        <p14:creationId xmlns:p14="http://schemas.microsoft.com/office/powerpoint/2010/main" val="584627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40</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
            </a:r>
            <a:br>
              <a:rPr lang="en-US" sz="3100" dirty="0" smtClean="0">
                <a:latin typeface="Arial" pitchFamily="34" charset="0"/>
                <a:cs typeface="Arial" pitchFamily="34" charset="0"/>
              </a:rPr>
            </a:br>
            <a:r>
              <a:rPr lang="ro-RO" sz="3100" dirty="0" smtClean="0">
                <a:latin typeface="Arial" pitchFamily="34" charset="0"/>
                <a:cs typeface="Arial" pitchFamily="34" charset="0"/>
              </a:rPr>
              <a:t>Concl</a:t>
            </a:r>
            <a:r>
              <a:rPr lang="en-US" sz="3100" dirty="0" err="1" smtClean="0">
                <a:latin typeface="Arial" pitchFamily="34" charset="0"/>
                <a:cs typeface="Arial" pitchFamily="34" charset="0"/>
              </a:rPr>
              <a:t>usions</a:t>
            </a:r>
            <a:r>
              <a:rPr lang="en-US" sz="3100" dirty="0" smtClean="0">
                <a:latin typeface="Arial" pitchFamily="34" charset="0"/>
                <a:cs typeface="Arial" pitchFamily="34" charset="0"/>
              </a:rPr>
              <a:t> and Future Development</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3999" cy="5000660"/>
          </a:xfrm>
        </p:spPr>
        <p:txBody>
          <a:bodyPr/>
          <a:lstStyle/>
          <a:p>
            <a:r>
              <a:rPr lang="en-US" sz="2400" dirty="0" smtClean="0"/>
              <a:t>A technique which adapts and hybridizes the Cuckoo Search meta-heuristic </a:t>
            </a:r>
            <a:r>
              <a:rPr lang="en-US" sz="2400" dirty="0" smtClean="0">
                <a:solidFill>
                  <a:srgbClr val="FF0000"/>
                </a:solidFill>
              </a:rPr>
              <a:t>[ref] </a:t>
            </a:r>
            <a:r>
              <a:rPr lang="en-US" sz="2400" dirty="0" smtClean="0"/>
              <a:t>for generating food menu recommendations has been developed</a:t>
            </a:r>
          </a:p>
          <a:p>
            <a:pPr lvl="1"/>
            <a:r>
              <a:rPr lang="en-US" sz="1800" dirty="0" smtClean="0"/>
              <a:t>An experimental prototype has been developed</a:t>
            </a:r>
          </a:p>
          <a:p>
            <a:pPr lvl="1"/>
            <a:r>
              <a:rPr lang="en-US" sz="1800" dirty="0" smtClean="0"/>
              <a:t>Experimental results have been made on different user profiles</a:t>
            </a:r>
          </a:p>
          <a:p>
            <a:pPr lvl="1"/>
            <a:r>
              <a:rPr lang="en-US" sz="1800" dirty="0" smtClean="0">
                <a:solidFill>
                  <a:srgbClr val="FF0000"/>
                </a:solidFill>
              </a:rPr>
              <a:t>Care </a:t>
            </a:r>
            <a:r>
              <a:rPr lang="en-US" sz="1800" dirty="0" err="1" smtClean="0">
                <a:solidFill>
                  <a:srgbClr val="FF0000"/>
                </a:solidFill>
              </a:rPr>
              <a:t>varianta</a:t>
            </a:r>
            <a:r>
              <a:rPr lang="en-US" sz="1800" dirty="0" smtClean="0">
                <a:solidFill>
                  <a:srgbClr val="FF0000"/>
                </a:solidFill>
              </a:rPr>
              <a:t> </a:t>
            </a:r>
            <a:r>
              <a:rPr lang="en-US" sz="1800" dirty="0" err="1" smtClean="0">
                <a:solidFill>
                  <a:srgbClr val="FF0000"/>
                </a:solidFill>
              </a:rPr>
              <a:t>hibrida</a:t>
            </a:r>
            <a:r>
              <a:rPr lang="en-US" sz="1800" dirty="0" smtClean="0">
                <a:solidFill>
                  <a:srgbClr val="FF0000"/>
                </a:solidFill>
              </a:rPr>
              <a:t> </a:t>
            </a:r>
            <a:r>
              <a:rPr lang="en-US" sz="1800" dirty="0" err="1" smtClean="0">
                <a:solidFill>
                  <a:srgbClr val="FF0000"/>
                </a:solidFill>
              </a:rPr>
              <a:t>este</a:t>
            </a:r>
            <a:r>
              <a:rPr lang="en-US" sz="1800" dirty="0" smtClean="0">
                <a:solidFill>
                  <a:srgbClr val="FF0000"/>
                </a:solidFill>
              </a:rPr>
              <a:t> </a:t>
            </a:r>
            <a:r>
              <a:rPr lang="en-US" sz="1800" dirty="0" err="1" smtClean="0">
                <a:solidFill>
                  <a:srgbClr val="FF0000"/>
                </a:solidFill>
              </a:rPr>
              <a:t>mai</a:t>
            </a:r>
            <a:r>
              <a:rPr lang="en-US" sz="1800" dirty="0" smtClean="0">
                <a:solidFill>
                  <a:srgbClr val="FF0000"/>
                </a:solidFill>
              </a:rPr>
              <a:t> </a:t>
            </a:r>
            <a:r>
              <a:rPr lang="en-US" sz="1800" dirty="0" err="1" smtClean="0">
                <a:solidFill>
                  <a:srgbClr val="FF0000"/>
                </a:solidFill>
              </a:rPr>
              <a:t>buna</a:t>
            </a:r>
            <a:r>
              <a:rPr lang="en-US" sz="1800" dirty="0" smtClean="0">
                <a:solidFill>
                  <a:srgbClr val="FF0000"/>
                </a:solidFill>
              </a:rPr>
              <a:t> (</a:t>
            </a:r>
            <a:r>
              <a:rPr lang="en-US" sz="1800" dirty="0" err="1" smtClean="0">
                <a:solidFill>
                  <a:srgbClr val="FF0000"/>
                </a:solidFill>
              </a:rPr>
              <a:t>concluzii</a:t>
            </a:r>
            <a:r>
              <a:rPr lang="en-US" sz="1800" dirty="0" smtClean="0">
                <a:solidFill>
                  <a:srgbClr val="FF0000"/>
                </a:solidFill>
              </a:rPr>
              <a:t> din </a:t>
            </a:r>
            <a:r>
              <a:rPr lang="en-US" sz="1800" dirty="0" err="1" smtClean="0">
                <a:solidFill>
                  <a:srgbClr val="FF0000"/>
                </a:solidFill>
              </a:rPr>
              <a:t>prisma</a:t>
            </a:r>
            <a:r>
              <a:rPr lang="en-US" sz="1800" dirty="0" smtClean="0">
                <a:solidFill>
                  <a:srgbClr val="FF0000"/>
                </a:solidFill>
              </a:rPr>
              <a:t> </a:t>
            </a:r>
            <a:r>
              <a:rPr lang="en-US" sz="1800" dirty="0" err="1" smtClean="0">
                <a:solidFill>
                  <a:srgbClr val="FF0000"/>
                </a:solidFill>
              </a:rPr>
              <a:t>rezultatelor</a:t>
            </a:r>
            <a:r>
              <a:rPr lang="en-US" sz="1800" dirty="0" smtClean="0">
                <a:solidFill>
                  <a:srgbClr val="FF0000"/>
                </a:solidFill>
              </a:rPr>
              <a:t> </a:t>
            </a:r>
            <a:r>
              <a:rPr lang="en-US" sz="1800" dirty="0" err="1" smtClean="0">
                <a:solidFill>
                  <a:srgbClr val="FF0000"/>
                </a:solidFill>
              </a:rPr>
              <a:t>obtinute</a:t>
            </a:r>
            <a:r>
              <a:rPr lang="en-US" sz="1800" dirty="0" smtClean="0">
                <a:solidFill>
                  <a:srgbClr val="FF0000"/>
                </a:solidFill>
              </a:rPr>
              <a:t>)</a:t>
            </a:r>
          </a:p>
          <a:p>
            <a:pPr lvl="1"/>
            <a:endParaRPr lang="en-US" sz="1800" dirty="0" smtClean="0"/>
          </a:p>
          <a:p>
            <a:r>
              <a:rPr lang="en-US" sz="2400" dirty="0" smtClean="0"/>
              <a:t>Contributions</a:t>
            </a:r>
          </a:p>
          <a:p>
            <a:pPr lvl="1"/>
            <a:r>
              <a:rPr lang="en-US" sz="1800" dirty="0" smtClean="0"/>
              <a:t>In collaboration with the Distributed Systems Research Laboratory collective, together with my </a:t>
            </a:r>
            <a:r>
              <a:rPr lang="en-US" sz="1800" dirty="0" err="1" smtClean="0"/>
              <a:t>collegue</a:t>
            </a:r>
            <a:r>
              <a:rPr lang="en-US" sz="1800" dirty="0" smtClean="0"/>
              <a:t> Cristian </a:t>
            </a:r>
            <a:r>
              <a:rPr lang="en-US" sz="1800" dirty="0" err="1" smtClean="0"/>
              <a:t>Prigoana</a:t>
            </a:r>
            <a:r>
              <a:rPr lang="en-US" sz="1800" dirty="0" smtClean="0"/>
              <a:t> have contributed to the elaboration of the article entitled “</a:t>
            </a:r>
            <a:r>
              <a:rPr lang="en-US" sz="1800" b="1" i="1" dirty="0"/>
              <a:t>Hybrid Honey Bees Mating Optimization Method for Generating Healthy Menus for Older </a:t>
            </a:r>
            <a:r>
              <a:rPr lang="en-US" sz="1800" b="1" i="1" dirty="0" smtClean="0"/>
              <a:t>Adults</a:t>
            </a:r>
            <a:r>
              <a:rPr lang="en-US" sz="1800" dirty="0" smtClean="0"/>
              <a:t>” that has been submitted to the </a:t>
            </a:r>
            <a:r>
              <a:rPr lang="en-US" sz="1800" b="1" dirty="0" smtClean="0"/>
              <a:t>11</a:t>
            </a:r>
            <a:r>
              <a:rPr lang="en-US" sz="1800" b="1" baseline="30000" dirty="0" smtClean="0"/>
              <a:t>th</a:t>
            </a:r>
            <a:r>
              <a:rPr lang="en-US" sz="1800" b="1" dirty="0" smtClean="0"/>
              <a:t> </a:t>
            </a:r>
            <a:r>
              <a:rPr lang="en-US" sz="1800" b="1" dirty="0"/>
              <a:t>(</a:t>
            </a:r>
            <a:r>
              <a:rPr lang="en-US" sz="1800" b="1" dirty="0" smtClean="0"/>
              <a:t>ICCP) International Conference on Intelligent Computer Communication and Processing </a:t>
            </a:r>
            <a:endParaRPr lang="en-US" sz="1900" b="1"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pic>
        <p:nvPicPr>
          <p:cNvPr id="4" name="Content Placeholder 3"/>
          <p:cNvPicPr>
            <a:picLocks noGrp="1" noChangeAspect="1"/>
          </p:cNvPicPr>
          <p:nvPr>
            <p:ph sz="quarter" idx="1"/>
          </p:nvPr>
        </p:nvPicPr>
        <p:blipFill>
          <a:blip r:embed="rId3"/>
          <a:stretch>
            <a:fillRect/>
          </a:stretch>
        </p:blipFill>
        <p:spPr>
          <a:xfrm>
            <a:off x="539552" y="1628800"/>
            <a:ext cx="6554022" cy="4608512"/>
          </a:xfrm>
          <a:prstGeom prst="rect">
            <a:avLst/>
          </a:prstGeom>
        </p:spPr>
      </p:pic>
    </p:spTree>
    <p:extLst>
      <p:ext uri="{BB962C8B-B14F-4D97-AF65-F5344CB8AC3E}">
        <p14:creationId xmlns:p14="http://schemas.microsoft.com/office/powerpoint/2010/main" val="4074505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Hill Climbing Heuristic for Solution Optimization</a:t>
            </a:r>
            <a:endParaRPr lang="ro-RO" sz="1900" dirty="0" smtClean="0"/>
          </a:p>
        </p:txBody>
      </p:sp>
      <p:sp>
        <p:nvSpPr>
          <p:cNvPr id="2" name="Content Placeholder 1"/>
          <p:cNvSpPr>
            <a:spLocks noGrp="1"/>
          </p:cNvSpPr>
          <p:nvPr>
            <p:ph sz="quarter" idx="1"/>
          </p:nvPr>
        </p:nvSpPr>
        <p:spPr/>
        <p:txBody>
          <a:bodyPr/>
          <a:lstStyle/>
          <a:p>
            <a:endParaRPr lang="en-US"/>
          </a:p>
        </p:txBody>
      </p:sp>
      <p:pic>
        <p:nvPicPr>
          <p:cNvPr id="3" name="Picture 2"/>
          <p:cNvPicPr>
            <a:picLocks noChangeAspect="1"/>
          </p:cNvPicPr>
          <p:nvPr/>
        </p:nvPicPr>
        <p:blipFill>
          <a:blip r:embed="rId3"/>
          <a:stretch>
            <a:fillRect/>
          </a:stretch>
        </p:blipFill>
        <p:spPr>
          <a:xfrm>
            <a:off x="179512" y="1628800"/>
            <a:ext cx="7438295" cy="3672408"/>
          </a:xfrm>
          <a:prstGeom prst="rect">
            <a:avLst/>
          </a:prstGeom>
        </p:spPr>
      </p:pic>
    </p:spTree>
    <p:extLst>
      <p:ext uri="{BB962C8B-B14F-4D97-AF65-F5344CB8AC3E}">
        <p14:creationId xmlns:p14="http://schemas.microsoft.com/office/powerpoint/2010/main" val="2658980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a:t>Crossover based creation of new solution</a:t>
            </a:r>
            <a:endParaRPr lang="ro-RO" sz="1900" dirty="0" smtClean="0"/>
          </a:p>
        </p:txBody>
      </p:sp>
      <p:pic>
        <p:nvPicPr>
          <p:cNvPr id="4" name="Picture 3"/>
          <p:cNvPicPr>
            <a:picLocks noChangeAspect="1"/>
          </p:cNvPicPr>
          <p:nvPr/>
        </p:nvPicPr>
        <p:blipFill>
          <a:blip r:embed="rId3"/>
          <a:stretch>
            <a:fillRect/>
          </a:stretch>
        </p:blipFill>
        <p:spPr>
          <a:xfrm>
            <a:off x="251520" y="1700808"/>
            <a:ext cx="7344816" cy="4149688"/>
          </a:xfrm>
          <a:prstGeom prst="rect">
            <a:avLst/>
          </a:prstGeom>
        </p:spPr>
      </p:pic>
    </p:spTree>
    <p:extLst>
      <p:ext uri="{BB962C8B-B14F-4D97-AF65-F5344CB8AC3E}">
        <p14:creationId xmlns:p14="http://schemas.microsoft.com/office/powerpoint/2010/main" val="3455866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45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Crossover based creation of new solution</a:t>
            </a:r>
            <a:endParaRPr lang="ro-RO" sz="1900" dirty="0" smtClean="0"/>
          </a:p>
        </p:txBody>
      </p:sp>
      <p:pic>
        <p:nvPicPr>
          <p:cNvPr id="9" name="Content Placeholder 8" descr="C:\Users\tiberiu\Downloads\aa (4).pn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8553450" cy="3905250"/>
          </a:xfrm>
          <a:prstGeom prst="rect">
            <a:avLst/>
          </a:prstGeom>
          <a:noFill/>
          <a:ln>
            <a:noFill/>
          </a:ln>
        </p:spPr>
      </p:pic>
    </p:spTree>
    <p:extLst>
      <p:ext uri="{BB962C8B-B14F-4D97-AF65-F5344CB8AC3E}">
        <p14:creationId xmlns:p14="http://schemas.microsoft.com/office/powerpoint/2010/main" val="9978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Objectives and Contributions</a:t>
            </a: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5000660"/>
          </a:xfrm>
        </p:spPr>
        <p:txBody>
          <a:bodyPr/>
          <a:lstStyle/>
          <a:p>
            <a:r>
              <a:rPr lang="en-US" sz="2300" dirty="0" smtClean="0"/>
              <a:t>Development of a hybrid technique inspired from the breeding behavior of the cuckoo birds for generating personalized food menu recommendations</a:t>
            </a:r>
            <a:r>
              <a:rPr lang="ro-RO" sz="2300" dirty="0" smtClean="0">
                <a:latin typeface="Arial" pitchFamily="34" charset="0"/>
                <a:cs typeface="Arial" pitchFamily="34" charset="0"/>
              </a:rPr>
              <a:t>.</a:t>
            </a:r>
            <a:r>
              <a:rPr lang="vi-VN" sz="2300" dirty="0" smtClean="0">
                <a:latin typeface="Arial" pitchFamily="34" charset="0"/>
                <a:cs typeface="Arial" pitchFamily="34" charset="0"/>
              </a:rPr>
              <a:t> </a:t>
            </a:r>
            <a:endParaRPr lang="en-US" sz="2300" dirty="0" smtClean="0">
              <a:latin typeface="Arial" pitchFamily="34" charset="0"/>
              <a:cs typeface="Arial" pitchFamily="34" charset="0"/>
            </a:endParaRPr>
          </a:p>
          <a:p>
            <a:pPr lvl="1"/>
            <a:r>
              <a:rPr lang="en-US" sz="1900" dirty="0" smtClean="0"/>
              <a:t>Development of an ontology model to fit the medical and nutritional domain</a:t>
            </a:r>
          </a:p>
          <a:p>
            <a:pPr lvl="1"/>
            <a:r>
              <a:rPr lang="en-US" sz="1900" dirty="0" smtClean="0"/>
              <a:t>Design of a database fit to the nutritional domain and population with authentic food ingredients together with their nutritional information</a:t>
            </a:r>
          </a:p>
          <a:p>
            <a:pPr lvl="1"/>
            <a:r>
              <a:rPr lang="en-US" sz="1900" dirty="0" smtClean="0"/>
              <a:t>Development of hybrid cuckoo search based </a:t>
            </a:r>
            <a:r>
              <a:rPr lang="en-US" sz="1900" dirty="0" smtClean="0"/>
              <a:t>technique</a:t>
            </a:r>
            <a:endParaRPr lang="en-US" sz="1900" dirty="0" smtClean="0"/>
          </a:p>
          <a:p>
            <a:pPr lvl="1"/>
            <a:r>
              <a:rPr lang="en-US" sz="1900" dirty="0" smtClean="0"/>
              <a:t>Development of an experimental prototype</a:t>
            </a:r>
          </a:p>
          <a:p>
            <a:pPr lvl="1"/>
            <a:r>
              <a:rPr lang="en-US" sz="1900" dirty="0" smtClean="0"/>
              <a:t>Testing and evaluating the classic version of the algorithm and the hybrid </a:t>
            </a:r>
            <a:r>
              <a:rPr lang="en-US" sz="1900" dirty="0" smtClean="0"/>
              <a:t>versions using the developed experimental prototype</a:t>
            </a:r>
            <a:endParaRPr lang="ro-RO" sz="1900" dirty="0" smtClean="0"/>
          </a:p>
          <a:p>
            <a:pPr lvl="1"/>
            <a:endParaRPr lang="ro-RO" sz="1900" dirty="0" smtClean="0">
              <a:latin typeface="Arial" pitchFamily="34" charset="0"/>
              <a:cs typeface="Arial" pitchFamily="34" charset="0"/>
            </a:endParaRPr>
          </a:p>
          <a:p>
            <a:pPr>
              <a:buNone/>
            </a:pPr>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latin typeface="Arial" pitchFamily="34" charset="0"/>
                <a:cs typeface="Arial" pitchFamily="34" charset="0"/>
              </a:rPr>
              <a:t>Related Work</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7</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Related Work</a:t>
            </a:r>
          </a:p>
        </p:txBody>
      </p:sp>
      <p:sp>
        <p:nvSpPr>
          <p:cNvPr id="7171" name="Content Placeholder 3"/>
          <p:cNvSpPr>
            <a:spLocks noGrp="1"/>
          </p:cNvSpPr>
          <p:nvPr>
            <p:ph sz="quarter" idx="1"/>
          </p:nvPr>
        </p:nvSpPr>
        <p:spPr>
          <a:xfrm>
            <a:off x="612775" y="1600200"/>
            <a:ext cx="8153400" cy="4495800"/>
          </a:xfrm>
        </p:spPr>
        <p:txBody>
          <a:bodyPr/>
          <a:lstStyle/>
          <a:p>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8</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1369117809"/>
              </p:ext>
            </p:extLst>
          </p:nvPr>
        </p:nvGraphicFramePr>
        <p:xfrm>
          <a:off x="285720" y="1643050"/>
          <a:ext cx="8643998" cy="4460001"/>
        </p:xfrm>
        <a:graphic>
          <a:graphicData uri="http://schemas.openxmlformats.org/drawingml/2006/table">
            <a:tbl>
              <a:tblPr/>
              <a:tblGrid>
                <a:gridCol w="2774112"/>
                <a:gridCol w="5869886"/>
              </a:tblGrid>
              <a:tr h="428628">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Approach</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Description</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357322">
                <a:tc>
                  <a:txBody>
                    <a:bodyPr/>
                    <a:lstStyle/>
                    <a:p>
                      <a:pPr marL="0" marR="0" algn="l">
                        <a:spcBef>
                          <a:spcPts val="200"/>
                        </a:spcBef>
                        <a:spcAft>
                          <a:spcPts val="200"/>
                        </a:spcAft>
                      </a:pPr>
                      <a:r>
                        <a:rPr lang="en-US" sz="1800" baseline="0" dirty="0" smtClean="0">
                          <a:latin typeface="Arial" pitchFamily="34" charset="0"/>
                          <a:ea typeface="Calibri"/>
                          <a:cs typeface="Arial" pitchFamily="34" charset="0"/>
                        </a:rPr>
                        <a:t>Genetic algorithm based techniques</a:t>
                      </a:r>
                      <a:endParaRPr lang="ro-RO" sz="1800" baseline="0" dirty="0" smtClean="0">
                        <a:latin typeface="Arial" pitchFamily="34" charset="0"/>
                        <a:ea typeface="Calibri"/>
                        <a:cs typeface="Arial" pitchFamily="34" charset="0"/>
                      </a:endParaRPr>
                    </a:p>
                    <a:p>
                      <a:pPr marL="0" marR="0" algn="l">
                        <a:spcBef>
                          <a:spcPts val="200"/>
                        </a:spcBef>
                        <a:spcAft>
                          <a:spcPts val="200"/>
                        </a:spcAft>
                      </a:pPr>
                      <a:r>
                        <a:rPr lang="ro-RO" sz="1800" baseline="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Gall 2005</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530225" algn="l"/>
                        </a:tabLst>
                      </a:pPr>
                      <a:r>
                        <a:rPr lang="en-US" sz="1800" dirty="0" smtClean="0">
                          <a:latin typeface="Arial" pitchFamily="34" charset="0"/>
                          <a:ea typeface="Calibri"/>
                          <a:cs typeface="Arial" pitchFamily="34" charset="0"/>
                        </a:rPr>
                        <a:t>Generates food menu recommendations for preventing</a:t>
                      </a:r>
                      <a:r>
                        <a:rPr lang="en-US" sz="1800" baseline="0" dirty="0" smtClean="0">
                          <a:latin typeface="Arial" pitchFamily="34" charset="0"/>
                          <a:ea typeface="Calibri"/>
                          <a:cs typeface="Arial" pitchFamily="34" charset="0"/>
                        </a:rPr>
                        <a:t> cardio-vascular conditions</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0198">
                <a:tc>
                  <a:txBody>
                    <a:bodyPr/>
                    <a:lstStyle/>
                    <a:p>
                      <a:pPr marL="0" marR="0" algn="l">
                        <a:spcBef>
                          <a:spcPts val="200"/>
                        </a:spcBef>
                        <a:spcAft>
                          <a:spcPts val="200"/>
                        </a:spcAft>
                      </a:pPr>
                      <a:r>
                        <a:rPr lang="en-US" sz="1800" dirty="0" smtClean="0">
                          <a:latin typeface="Arial" pitchFamily="34" charset="0"/>
                          <a:ea typeface="Calibri"/>
                          <a:cs typeface="Arial" pitchFamily="34" charset="0"/>
                        </a:rPr>
                        <a:t>Clustering</a:t>
                      </a:r>
                      <a:r>
                        <a:rPr lang="en-US" sz="1800" baseline="0" dirty="0" smtClean="0">
                          <a:latin typeface="Arial" pitchFamily="34" charset="0"/>
                          <a:ea typeface="Calibri"/>
                          <a:cs typeface="Arial" pitchFamily="34" charset="0"/>
                        </a:rPr>
                        <a:t> based technique</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err="1" smtClean="0">
                          <a:latin typeface="Arial" pitchFamily="34" charset="0"/>
                          <a:ea typeface="Calibri"/>
                          <a:cs typeface="Arial" pitchFamily="34" charset="0"/>
                        </a:rPr>
                        <a:t>Usthasopha</a:t>
                      </a:r>
                      <a:r>
                        <a:rPr lang="en-US" sz="1800" dirty="0" smtClean="0">
                          <a:latin typeface="Arial" pitchFamily="34" charset="0"/>
                          <a:ea typeface="Calibri"/>
                          <a:cs typeface="Arial" pitchFamily="34" charset="0"/>
                        </a:rPr>
                        <a:t> 2010</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 food menu recommendations for the main</a:t>
                      </a:r>
                      <a:r>
                        <a:rPr lang="en-US" sz="1800" baseline="0" dirty="0" smtClean="0">
                          <a:latin typeface="Arial" pitchFamily="34" charset="0"/>
                          <a:ea typeface="Calibri"/>
                          <a:cs typeface="Arial" pitchFamily="34" charset="0"/>
                        </a:rPr>
                        <a:t> meals of a day.</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853">
                <a:tc>
                  <a:txBody>
                    <a:bodyPr/>
                    <a:lstStyle/>
                    <a:p>
                      <a:pPr marL="0" marR="0" algn="l">
                        <a:spcBef>
                          <a:spcPts val="200"/>
                        </a:spcBef>
                        <a:spcAft>
                          <a:spcPts val="200"/>
                        </a:spcAft>
                      </a:pPr>
                      <a:r>
                        <a:rPr lang="en-US" sz="1800" dirty="0" smtClean="0">
                          <a:latin typeface="Arial" pitchFamily="34" charset="0"/>
                          <a:ea typeface="Calibri"/>
                          <a:cs typeface="Arial" pitchFamily="34" charset="0"/>
                        </a:rPr>
                        <a:t>Method</a:t>
                      </a:r>
                      <a:r>
                        <a:rPr lang="en-US" sz="1800" baseline="0" dirty="0" smtClean="0">
                          <a:latin typeface="Arial" pitchFamily="34" charset="0"/>
                          <a:ea typeface="Calibri"/>
                          <a:cs typeface="Arial" pitchFamily="34" charset="0"/>
                        </a:rPr>
                        <a:t> based on rough sets theory</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Kashima </a:t>
                      </a:r>
                      <a:r>
                        <a:rPr lang="ro-RO" sz="1800" noProof="1" smtClean="0">
                          <a:latin typeface="Arial" pitchFamily="34" charset="0"/>
                          <a:ea typeface="Calibri"/>
                          <a:cs typeface="Arial" pitchFamily="34" charset="0"/>
                        </a:rPr>
                        <a:t>2011]</a:t>
                      </a:r>
                      <a:endParaRPr lang="ro-RO" sz="1800" noProof="1">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a:t>
                      </a:r>
                      <a:r>
                        <a:rPr lang="en-US" sz="1800" baseline="0" dirty="0" smtClean="0">
                          <a:latin typeface="Arial" pitchFamily="34" charset="0"/>
                          <a:ea typeface="Calibri"/>
                          <a:cs typeface="Arial" pitchFamily="34" charset="0"/>
                        </a:rPr>
                        <a:t> personalized food menu recommendations</a:t>
                      </a:r>
                      <a:r>
                        <a:rPr lang="en-US"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a:t>
                      </a:r>
                      <a:r>
                        <a:rPr lang="en-US" sz="1800" baseline="0" dirty="0" smtClean="0">
                          <a:latin typeface="Arial" pitchFamily="34" charset="0"/>
                          <a:ea typeface="Calibri"/>
                          <a:cs typeface="Arial" pitchFamily="34" charset="0"/>
                        </a:rPr>
                        <a:t> the user’s preferences into consideration by use of </a:t>
                      </a:r>
                      <a:r>
                        <a:rPr lang="en-US" sz="1800" baseline="0" dirty="0" err="1" smtClean="0">
                          <a:latin typeface="Arial" pitchFamily="34" charset="0"/>
                          <a:ea typeface="Calibri"/>
                          <a:cs typeface="Arial" pitchFamily="34" charset="0"/>
                        </a:rPr>
                        <a:t>questionaires</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9</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48855</TotalTime>
  <Words>1988</Words>
  <Application>Microsoft Office PowerPoint</Application>
  <PresentationFormat>On-screen Show (4:3)</PresentationFormat>
  <Paragraphs>569</Paragraphs>
  <Slides>45</Slides>
  <Notes>43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Batang</vt:lpstr>
      <vt:lpstr>Arial</vt:lpstr>
      <vt:lpstr>Calibri</vt:lpstr>
      <vt:lpstr>Courier New</vt:lpstr>
      <vt:lpstr>Helvetica</vt:lpstr>
      <vt:lpstr>Symbol</vt:lpstr>
      <vt:lpstr>Times New Roman</vt:lpstr>
      <vt:lpstr>Tw Cen MT</vt:lpstr>
      <vt:lpstr>Wingdings</vt:lpstr>
      <vt:lpstr>Median</vt:lpstr>
      <vt:lpstr>Microsoft Equation 3.0</vt:lpstr>
      <vt:lpstr>  Bio-Inspired Hybrid Technique for Generating Food Menu Recommendations Using Cuckoo Search Optimization    </vt:lpstr>
      <vt:lpstr>Agenda</vt:lpstr>
      <vt:lpstr>Introduction (I)</vt:lpstr>
      <vt:lpstr>Introduction (II)</vt:lpstr>
      <vt:lpstr>Agenda</vt:lpstr>
      <vt:lpstr>Objectives and Contributions</vt:lpstr>
      <vt:lpstr>Agenda</vt:lpstr>
      <vt:lpstr>Related Work</vt:lpstr>
      <vt:lpstr>Agenda</vt:lpstr>
      <vt:lpstr> Problem Definition Overview </vt:lpstr>
      <vt:lpstr> Problem Definition Solution Representation (I)  </vt:lpstr>
      <vt:lpstr> Problem Definition Solution Representation (II)  </vt:lpstr>
      <vt:lpstr> Problem Definition Solution Evaluation (I) </vt:lpstr>
      <vt:lpstr> Problem Definition Solution Evaluation (II) </vt:lpstr>
      <vt:lpstr>Agenda</vt:lpstr>
      <vt:lpstr> Cuckoo Search Technique Overview </vt:lpstr>
      <vt:lpstr> Cuckoo Search Technique Cuckoo Search Model </vt:lpstr>
      <vt:lpstr> Cuckoo Search Technique Cuckoo Search Model </vt:lpstr>
      <vt:lpstr>Cuckoo Search Technique Cuckoo Search Model</vt:lpstr>
      <vt:lpstr>Cuckoo Search Technique Cuckoo Search Algorithm</vt:lpstr>
      <vt:lpstr>Cuckoo Search Technique Cuckoo Search Algorithm</vt:lpstr>
      <vt:lpstr>Cuckoo Search Technique Cuckoo Search Algorithm</vt:lpstr>
      <vt:lpstr>Proposed Solution Cuckoo Search Hybrid Versions</vt:lpstr>
      <vt:lpstr>Agenda</vt:lpstr>
      <vt:lpstr>Experimental Prototype System Architecture</vt:lpstr>
      <vt:lpstr>Experimental Prototype Detailed System Architecture</vt:lpstr>
      <vt:lpstr>Experimental Prototype Ontology Classes</vt:lpstr>
      <vt:lpstr>Experimental Prototype Ontology Classes</vt:lpstr>
      <vt:lpstr>Experimental Prototype Ontology Classes</vt:lpstr>
      <vt:lpstr>Experimental Prototype Database Design (I)</vt:lpstr>
      <vt:lpstr>Experimental Prototype Database Design (II)</vt:lpstr>
      <vt:lpstr>Experimental Prototype Database Source</vt:lpstr>
      <vt:lpstr>Agenda</vt:lpstr>
      <vt:lpstr> Experimental Results </vt:lpstr>
      <vt:lpstr> Experimental Results System Configuration </vt:lpstr>
      <vt:lpstr>Experimental Results Test Scenario</vt:lpstr>
      <vt:lpstr>Experimental Results Result Comparison</vt:lpstr>
      <vt:lpstr>Experimental Results Test Scenario</vt:lpstr>
      <vt:lpstr>Experimental Results Test Scenario</vt:lpstr>
      <vt:lpstr>Agenda</vt:lpstr>
      <vt:lpstr> Conclusions and Future Development </vt:lpstr>
      <vt:lpstr>Cuckoo Search Technique Cuckoo Search Algorithm</vt:lpstr>
      <vt:lpstr>Cuckoo Search Technique Hill Climbing Heuristic for Solution Optimization</vt:lpstr>
      <vt:lpstr>Cuckoo Search Technique Crossover based creation of new solution</vt:lpstr>
      <vt:lpstr>Cuckoo Search Technique Crossover based creation of new solution</vt:lpstr>
    </vt:vector>
  </TitlesOfParts>
  <Company>utcn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Sorin</dc:creator>
  <cp:lastModifiedBy>tiberiu boros</cp:lastModifiedBy>
  <cp:revision>1079</cp:revision>
  <dcterms:created xsi:type="dcterms:W3CDTF">2008-05-22T10:09:44Z</dcterms:created>
  <dcterms:modified xsi:type="dcterms:W3CDTF">2015-06-22T10:37:08Z</dcterms:modified>
</cp:coreProperties>
</file>