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ABA"/>
    <a:srgbClr val="0A1F37"/>
    <a:srgbClr val="FFFFFF"/>
    <a:srgbClr val="0064A0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230" autoAdjust="0"/>
  </p:normalViewPr>
  <p:slideViewPr>
    <p:cSldViewPr>
      <p:cViewPr>
        <p:scale>
          <a:sx n="100" d="100"/>
          <a:sy n="100" d="100"/>
        </p:scale>
        <p:origin x="954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1F527-D449-427F-B7BD-16022EBED6E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099E-A7A1-4F80-8800-3492113B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	Lumina -&gt; Sa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intreb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…De cate </a:t>
            </a:r>
            <a:r>
              <a:rPr lang="en-US" dirty="0" err="1" smtClean="0"/>
              <a:t>ori</a:t>
            </a:r>
            <a:r>
              <a:rPr lang="en-US" dirty="0" smtClean="0"/>
              <a:t> s-a </a:t>
            </a:r>
            <a:r>
              <a:rPr lang="en-US" dirty="0" err="1" smtClean="0"/>
              <a:t>intamplat</a:t>
            </a:r>
            <a:r>
              <a:rPr lang="en-US" dirty="0" smtClean="0"/>
              <a:t>…</a:t>
            </a:r>
            <a:r>
              <a:rPr lang="en-US" dirty="0" err="1" smtClean="0"/>
              <a:t>intri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in </a:t>
            </a:r>
            <a:r>
              <a:rPr lang="en-US" dirty="0" err="1" smtClean="0"/>
              <a:t>graba</a:t>
            </a:r>
            <a:r>
              <a:rPr lang="en-US" dirty="0" smtClean="0"/>
              <a:t>, </a:t>
            </a:r>
            <a:r>
              <a:rPr lang="en-US" dirty="0" err="1" smtClean="0"/>
              <a:t>aprinzi</a:t>
            </a:r>
            <a:r>
              <a:rPr lang="en-US" dirty="0" smtClean="0"/>
              <a:t> </a:t>
            </a:r>
            <a:r>
              <a:rPr lang="en-US" dirty="0" err="1" smtClean="0"/>
              <a:t>lumina</a:t>
            </a:r>
            <a:r>
              <a:rPr lang="en-US" dirty="0" smtClean="0"/>
              <a:t>…</a:t>
            </a:r>
            <a:r>
              <a:rPr lang="en-US" dirty="0" err="1" smtClean="0"/>
              <a:t>iei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repede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imediat</a:t>
            </a:r>
            <a:r>
              <a:rPr lang="en-US" dirty="0" smtClean="0"/>
              <a:t> </a:t>
            </a:r>
            <a:r>
              <a:rPr lang="en-US" dirty="0" err="1" smtClean="0"/>
              <a:t>pleci</a:t>
            </a:r>
            <a:r>
              <a:rPr lang="en-US" dirty="0" smtClean="0"/>
              <a:t>, </a:t>
            </a:r>
            <a:r>
              <a:rPr lang="en-US" dirty="0" err="1" smtClean="0"/>
              <a:t>inchui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pleci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drum </a:t>
            </a:r>
            <a:r>
              <a:rPr lang="en-US" dirty="0" err="1" smtClean="0"/>
              <a:t>realizezi</a:t>
            </a:r>
            <a:r>
              <a:rPr lang="en-US" dirty="0" smtClean="0"/>
              <a:t> AH </a:t>
            </a:r>
            <a:r>
              <a:rPr lang="en-US" dirty="0" err="1" smtClean="0"/>
              <a:t>lumina</a:t>
            </a:r>
            <a:r>
              <a:rPr lang="en-US" dirty="0" smtClean="0"/>
              <a:t>,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tarziu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intorci</a:t>
            </a:r>
            <a:r>
              <a:rPr lang="en-US" dirty="0" smtClean="0"/>
              <a:t>. </a:t>
            </a:r>
            <a:r>
              <a:rPr lang="en-US" dirty="0" err="1" smtClean="0"/>
              <a:t>Stiati</a:t>
            </a:r>
            <a:r>
              <a:rPr lang="en-US" dirty="0" smtClean="0"/>
              <a:t> ca in </a:t>
            </a:r>
            <a:r>
              <a:rPr lang="en-US" dirty="0" err="1" smtClean="0"/>
              <a:t>medie</a:t>
            </a:r>
            <a:r>
              <a:rPr lang="en-US" dirty="0" smtClean="0"/>
              <a:t> un om </a:t>
            </a:r>
            <a:r>
              <a:rPr lang="en-US" dirty="0" err="1" smtClean="0"/>
              <a:t>uita</a:t>
            </a:r>
            <a:r>
              <a:rPr lang="en-US" dirty="0" smtClean="0"/>
              <a:t> </a:t>
            </a:r>
            <a:r>
              <a:rPr lang="en-US" dirty="0" err="1" smtClean="0"/>
              <a:t>macar</a:t>
            </a:r>
            <a:r>
              <a:rPr lang="en-US" dirty="0" smtClean="0"/>
              <a:t> o data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saptamana</a:t>
            </a:r>
            <a:r>
              <a:rPr lang="en-US" dirty="0" smtClean="0"/>
              <a:t> un </a:t>
            </a:r>
            <a:r>
              <a:rPr lang="en-US" dirty="0" err="1" smtClean="0"/>
              <a:t>bec</a:t>
            </a:r>
            <a:r>
              <a:rPr lang="en-US" dirty="0" smtClean="0"/>
              <a:t> </a:t>
            </a:r>
            <a:r>
              <a:rPr lang="en-US" dirty="0" err="1" smtClean="0"/>
              <a:t>aprins</a:t>
            </a:r>
            <a:r>
              <a:rPr lang="en-US" dirty="0" smtClean="0"/>
              <a:t>? </a:t>
            </a:r>
            <a:r>
              <a:rPr lang="en-US" dirty="0" err="1" smtClean="0"/>
              <a:t>Dupa</a:t>
            </a:r>
            <a:r>
              <a:rPr lang="en-US" dirty="0" smtClean="0"/>
              <a:t> un </a:t>
            </a:r>
            <a:r>
              <a:rPr lang="en-US" dirty="0" err="1" smtClean="0"/>
              <a:t>simplu</a:t>
            </a:r>
            <a:r>
              <a:rPr lang="en-US" dirty="0" smtClean="0"/>
              <a:t>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33 lei/an…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bec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trezesti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in 15- 20 min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dulap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gasesti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stim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faptul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current. Ce current?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mine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…cum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Event processing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1,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acestora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alt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miscarea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lumina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automat.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incarcatorului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cantitate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foarte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mica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automat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arhitectura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proiectului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format din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diverse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Raspberry 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colecteaza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prize,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 Event Processing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inapoi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comenzi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de..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prize,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evidentiat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trimiterea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intrerupatoarele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acestora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099E-A7A1-4F80-8800-3492113BF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109" y="2484"/>
            <a:ext cx="12188891" cy="6855516"/>
          </a:xfrm>
          <a:prstGeom prst="rect">
            <a:avLst/>
          </a:prstGeom>
          <a:gradFill flip="none" rotWithShape="1">
            <a:gsLst>
              <a:gs pos="36000">
                <a:srgbClr val="09192F"/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5013177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588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48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588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9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8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48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88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21062" y="921141"/>
            <a:ext cx="48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UT Sans"/>
              </a:rPr>
              <a:t>EFICIENTIZAREA CONSUMULUI DE ENERGIE ELECTRICĂ A UNEI CASE INTELIGENTE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7588" y="251594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UT Sans"/>
              </a:rPr>
              <a:t>Raicu</a:t>
            </a:r>
            <a:r>
              <a:rPr lang="en-US" sz="24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UT Sans"/>
              </a:rPr>
              <a:t>Tiberiu</a:t>
            </a:r>
            <a:endParaRPr lang="en-US" sz="2400" dirty="0">
              <a:solidFill>
                <a:schemeClr val="bg2"/>
              </a:solidFill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63372" y="1448780"/>
            <a:ext cx="78488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2"/>
                </a:solidFill>
                <a:latin typeface="UT Sans"/>
              </a:rPr>
              <a:t>  </a:t>
            </a:r>
            <a:r>
              <a:rPr lang="en-US" sz="2800" dirty="0" err="1" smtClean="0">
                <a:solidFill>
                  <a:schemeClr val="bg2"/>
                </a:solidFill>
                <a:latin typeface="UT Sans"/>
              </a:rPr>
              <a:t>Agendă</a:t>
            </a:r>
            <a:r>
              <a:rPr lang="en-US" sz="2800" dirty="0" smtClean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UT Sans"/>
              </a:rPr>
              <a:t>:</a:t>
            </a:r>
          </a:p>
          <a:p>
            <a:pPr lvl="1" algn="just">
              <a:lnSpc>
                <a:spcPct val="150000"/>
              </a:lnSpc>
            </a:pPr>
            <a:endParaRPr lang="ro-RO" sz="2000" dirty="0">
              <a:solidFill>
                <a:schemeClr val="bg2"/>
              </a:solidFill>
              <a:latin typeface="UT Symbols" charset="0"/>
              <a:ea typeface="UT Symbols" charset="0"/>
              <a:cs typeface="UT Symbols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Arhitectură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proiect</a:t>
            </a:r>
            <a:endParaRPr lang="ro-RO" sz="2000" dirty="0">
              <a:solidFill>
                <a:schemeClr val="bg2"/>
              </a:solidFill>
              <a:latin typeface="UT Sans Bold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endParaRPr lang="ro-RO" sz="2000" dirty="0">
              <a:solidFill>
                <a:schemeClr val="bg2"/>
              </a:solidFill>
              <a:latin typeface="UT Sans" pitchFamily="50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solidFill>
                  <a:schemeClr val="bg2"/>
                </a:solidFill>
                <a:latin typeface="UT Sans"/>
              </a:rPr>
              <a:t>Tehnologii</a:t>
            </a:r>
            <a:r>
              <a:rPr lang="en-US" sz="2000" dirty="0">
                <a:solidFill>
                  <a:schemeClr val="bg2"/>
                </a:solidFill>
                <a:latin typeface="UT San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UT Sans"/>
              </a:rPr>
              <a:t>folosite</a:t>
            </a:r>
            <a:endParaRPr lang="en-US" sz="2000" dirty="0">
              <a:solidFill>
                <a:schemeClr val="bg2"/>
              </a:solidFill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94" y="2025208"/>
            <a:ext cx="1128411" cy="24632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2158468"/>
            <a:ext cx="1124712" cy="2196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UT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UT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48" y="732069"/>
            <a:ext cx="1445878" cy="144587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7467011" y="3014954"/>
            <a:ext cx="1368152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964068">
            <a:off x="4301571" y="1690982"/>
            <a:ext cx="2589257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40117">
            <a:off x="4269630" y="4374151"/>
            <a:ext cx="2340730" cy="252028"/>
          </a:xfrm>
          <a:prstGeom prst="rightArrow">
            <a:avLst>
              <a:gd name="adj1" fmla="val 50000"/>
              <a:gd name="adj2" fmla="val 16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87" y="5783144"/>
            <a:ext cx="401762" cy="401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5553" y="5823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100W</a:t>
            </a:r>
            <a:endParaRPr lang="en-US" dirty="0">
              <a:latin typeface="UT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3591" y="58237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  <a:endParaRPr lang="en-US" dirty="0">
              <a:latin typeface="UT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950" y="58237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8 ore</a:t>
            </a:r>
            <a:endParaRPr lang="en-US" dirty="0">
              <a:latin typeface="UT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0693" y="58275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  <a:endParaRPr lang="en-US" dirty="0">
              <a:latin typeface="UT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6474" y="58237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0,8kW</a:t>
            </a:r>
            <a:endParaRPr lang="en-US" dirty="0">
              <a:latin typeface="UT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6810" y="58275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  <a:endParaRPr lang="en-US" dirty="0">
              <a:latin typeface="UT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7010" y="5825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52 </a:t>
            </a:r>
            <a:r>
              <a:rPr lang="en-US" dirty="0" err="1">
                <a:latin typeface="UT Sans"/>
              </a:rPr>
              <a:t>săptămâni</a:t>
            </a:r>
            <a:endParaRPr lang="en-US" dirty="0">
              <a:latin typeface="UT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9678" y="583554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41kW</a:t>
            </a:r>
            <a:endParaRPr lang="en-US" dirty="0">
              <a:latin typeface="UT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9007" y="58237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  <a:endParaRPr lang="en-US" dirty="0">
              <a:latin typeface="UT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28101" y="5835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10960" y="58355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0,5 lei/kW</a:t>
            </a:r>
            <a:endParaRPr lang="en-US" dirty="0">
              <a:latin typeface="UT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20597" y="58355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33 lei/an</a:t>
            </a:r>
            <a:endParaRPr lang="en-US" dirty="0">
              <a:latin typeface="UT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7008" y="58355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 Sans"/>
              </a:rPr>
              <a:t>X</a:t>
            </a:r>
            <a:endParaRPr lang="en-US" dirty="0">
              <a:latin typeface="UT San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6140" y="4185084"/>
            <a:ext cx="1752584" cy="1008112"/>
          </a:xfrm>
          <a:prstGeom prst="roundRect">
            <a:avLst/>
          </a:prstGeom>
          <a:solidFill>
            <a:srgbClr val="0A1F37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81686" y="446811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biect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7" grpId="0" animBg="1"/>
      <p:bldP spid="2" grpId="0"/>
      <p:bldP spid="3" grpId="0"/>
      <p:bldP spid="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16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84" y="3583772"/>
            <a:ext cx="1128411" cy="24632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7" y="3717032"/>
            <a:ext cx="1124712" cy="2196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5801" y="1607047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38803" y="1742643"/>
            <a:ext cx="2304256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053641" y="4926827"/>
            <a:ext cx="3098831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448053" y="3369878"/>
            <a:ext cx="1639428" cy="252028"/>
          </a:xfrm>
          <a:prstGeom prst="rightArrow">
            <a:avLst>
              <a:gd name="adj1" fmla="val 50000"/>
              <a:gd name="adj2" fmla="val 16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87" y="1160389"/>
            <a:ext cx="1394284" cy="13942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45" y="2110676"/>
            <a:ext cx="887995" cy="8879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03" y="1082582"/>
            <a:ext cx="1472091" cy="14720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14" y="1484784"/>
            <a:ext cx="252867" cy="4320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77" y="4437112"/>
            <a:ext cx="1231458" cy="12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15581" y="1448781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COMPLEX </a:t>
            </a:r>
            <a:endParaRPr lang="en-US" sz="2400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4173" y="1448779"/>
            <a:ext cx="128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EVENT </a:t>
            </a:r>
            <a:endParaRPr lang="en-US" sz="2400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7889" y="1448780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T Sans"/>
              </a:rPr>
              <a:t>PROCESSING </a:t>
            </a:r>
            <a:endParaRPr lang="en-US" sz="2400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5929" y="3914626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979876" y="3320988"/>
            <a:ext cx="1872208" cy="1080120"/>
          </a:xfrm>
          <a:prstGeom prst="roundRect">
            <a:avLst/>
          </a:prstGeom>
          <a:noFill/>
          <a:ln w="38100">
            <a:solidFill>
              <a:srgbClr val="288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Motorul</a:t>
            </a:r>
            <a:endParaRPr lang="en-US" sz="2000" dirty="0"/>
          </a:p>
          <a:p>
            <a:pPr algn="ctr"/>
            <a:r>
              <a:rPr lang="en-US" sz="2000" dirty="0"/>
              <a:t>CEP</a:t>
            </a:r>
            <a:endParaRPr lang="en-US" sz="2000" dirty="0"/>
          </a:p>
        </p:txBody>
      </p:sp>
      <p:sp>
        <p:nvSpPr>
          <p:cNvPr id="29" name="Right Arrow 28"/>
          <p:cNvSpPr/>
          <p:nvPr/>
        </p:nvSpPr>
        <p:spPr>
          <a:xfrm rot="2024744">
            <a:off x="3663045" y="2936308"/>
            <a:ext cx="1389223" cy="171619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627654">
            <a:off x="3724019" y="3491031"/>
            <a:ext cx="1162726" cy="173736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256325">
            <a:off x="3566521" y="4772189"/>
            <a:ext cx="1570611" cy="169145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109577" y="3790480"/>
            <a:ext cx="1653948" cy="173636"/>
          </a:xfrm>
          <a:prstGeom prst="rightArrow">
            <a:avLst>
              <a:gd name="adj1" fmla="val 50000"/>
              <a:gd name="adj2" fmla="val 2122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18872" y="3553879"/>
            <a:ext cx="1511004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3194" y="238209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135560" y="3156811"/>
            <a:ext cx="1492918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73194" y="3308956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135560" y="4993634"/>
            <a:ext cx="1492918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73194" y="514420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126517" y="2258869"/>
            <a:ext cx="1511004" cy="612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258848" y="370602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UT Sans"/>
              </a:rPr>
              <a:t>Eveniment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5" grpId="0"/>
      <p:bldP spid="26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7500056" y="2340217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Aplicație achiziție și control</a:t>
            </a:r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068108" y="1700808"/>
            <a:ext cx="2736842" cy="42484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459327" y="1700808"/>
            <a:ext cx="2736842" cy="42484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500056" y="4308140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Aplicație </a:t>
            </a:r>
            <a:r>
              <a:rPr lang="ro-RO" b="1" dirty="0"/>
              <a:t>simulare senzori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891644" y="2340217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Aplicație </a:t>
            </a:r>
            <a:r>
              <a:rPr lang="ro-RO" b="1" dirty="0"/>
              <a:t>server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2891644" y="4308140"/>
            <a:ext cx="187220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Aplicatie</a:t>
            </a:r>
            <a:r>
              <a:rPr lang="en-GB" b="1" dirty="0"/>
              <a:t> </a:t>
            </a:r>
            <a:r>
              <a:rPr lang="en-GB" b="1" dirty="0"/>
              <a:t>UI</a:t>
            </a:r>
            <a:endParaRPr lang="en-US" b="1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7788188" y="3556934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8765916" y="3569094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3143672" y="3536042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121400" y="3548202"/>
            <a:ext cx="305984" cy="572225"/>
          </a:xfrm>
          <a:prstGeom prst="downArrow">
            <a:avLst>
              <a:gd name="adj1" fmla="val 50000"/>
              <a:gd name="adj2" fmla="val 8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ular Arrow 1"/>
          <p:cNvSpPr/>
          <p:nvPr/>
        </p:nvSpPr>
        <p:spPr>
          <a:xfrm>
            <a:off x="4427384" y="1562966"/>
            <a:ext cx="3513795" cy="1579923"/>
          </a:xfrm>
          <a:prstGeom prst="circularArrow">
            <a:avLst>
              <a:gd name="adj1" fmla="val 6018"/>
              <a:gd name="adj2" fmla="val 676153"/>
              <a:gd name="adj3" fmla="val 20614381"/>
              <a:gd name="adj4" fmla="val 11051976"/>
              <a:gd name="adj5" fmla="val 14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10800000">
            <a:off x="4472349" y="2577408"/>
            <a:ext cx="3408409" cy="1548172"/>
          </a:xfrm>
          <a:prstGeom prst="circularArrow">
            <a:avLst>
              <a:gd name="adj1" fmla="val 6018"/>
              <a:gd name="adj2" fmla="val 750597"/>
              <a:gd name="adj3" fmla="val 20614381"/>
              <a:gd name="adj4" fmla="val 11051976"/>
              <a:gd name="adj5" fmla="val 14306"/>
            </a:avLst>
          </a:prstGeom>
          <a:solidFill>
            <a:srgbClr val="288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341672"/>
            <a:ext cx="1944216" cy="5310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3532" y="1186826"/>
            <a:ext cx="280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UT Sans"/>
              </a:rPr>
              <a:t>Tehnologii</a:t>
            </a:r>
            <a:r>
              <a:rPr lang="en-US" sz="2400" dirty="0">
                <a:solidFill>
                  <a:schemeClr val="bg1"/>
                </a:solidFill>
                <a:latin typeface="UT Sans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UT Sans"/>
              </a:rPr>
              <a:t>folosite</a:t>
            </a:r>
            <a:r>
              <a:rPr lang="en-US" sz="2400" dirty="0" smtClean="0">
                <a:solidFill>
                  <a:schemeClr val="bg1"/>
                </a:solidFill>
                <a:latin typeface="UT Sans"/>
              </a:rPr>
              <a:t> :</a:t>
            </a:r>
            <a:endParaRPr lang="en-US" sz="2400" dirty="0">
              <a:solidFill>
                <a:schemeClr val="bg1"/>
              </a:solidFill>
              <a:latin typeface="UT Sans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103254" y="3853985"/>
            <a:ext cx="512083" cy="2653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57" y="4334456"/>
            <a:ext cx="1600413" cy="16004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76" y="3888472"/>
            <a:ext cx="1359461" cy="1521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89" y="5339884"/>
            <a:ext cx="1810434" cy="13860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64" y="2165752"/>
            <a:ext cx="1568481" cy="15684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84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89" y="2143364"/>
            <a:ext cx="2976346" cy="15579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52778" y="1809784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UT Sans"/>
              </a:rPr>
              <a:t>FRONT-END</a:t>
            </a:r>
            <a:endParaRPr lang="en-US" dirty="0">
              <a:solidFill>
                <a:schemeClr val="bg1"/>
              </a:solidFill>
              <a:latin typeface="UT San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8068" y="1809784"/>
            <a:ext cx="4104456" cy="4356082"/>
            <a:chOff x="7283159" y="1787954"/>
            <a:chExt cx="4094280" cy="44992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425" y="4974091"/>
              <a:ext cx="2354014" cy="832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21" y="5043770"/>
              <a:ext cx="679767" cy="124340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50623" y="2838385"/>
              <a:ext cx="12843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Verdana" panose="020B0604030504040204" pitchFamily="34" charset="0"/>
                  <a:ea typeface="Verdana" panose="020B0604030504040204" pitchFamily="34" charset="0"/>
                </a:rPr>
                <a:t>CEP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159" y="3280489"/>
              <a:ext cx="2438400" cy="2438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450" y="2398977"/>
              <a:ext cx="2069071" cy="52335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607" y="3055156"/>
              <a:ext cx="1833104" cy="12215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945111" y="1787954"/>
              <a:ext cx="1776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UT Sans"/>
                </a:rPr>
                <a:t>BACK-END</a:t>
              </a:r>
              <a:endParaRPr lang="en-US" dirty="0">
                <a:solidFill>
                  <a:schemeClr val="bg1"/>
                </a:solidFill>
                <a:latin typeface="U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288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UT Sans</vt:lpstr>
      <vt:lpstr>UT Sans Bold</vt:lpstr>
      <vt:lpstr>UT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67</cp:revision>
  <dcterms:created xsi:type="dcterms:W3CDTF">2017-10-19T09:49:50Z</dcterms:created>
  <dcterms:modified xsi:type="dcterms:W3CDTF">2019-05-07T19:32:50Z</dcterms:modified>
</cp:coreProperties>
</file>