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ABA"/>
    <a:srgbClr val="0A1F37"/>
    <a:srgbClr val="FFFFFF"/>
    <a:srgbClr val="0064A0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230" autoAdjust="0"/>
  </p:normalViewPr>
  <p:slideViewPr>
    <p:cSldViewPr>
      <p:cViewPr varScale="1">
        <p:scale>
          <a:sx n="99" d="100"/>
          <a:sy n="99" d="100"/>
        </p:scale>
        <p:origin x="10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1F527-D449-427F-B7BD-16022EBED6E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099E-A7A1-4F80-8800-3492113B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	Lumina -&gt; Sa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intreb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…De cate </a:t>
            </a:r>
            <a:r>
              <a:rPr lang="en-US" dirty="0" err="1"/>
              <a:t>ori</a:t>
            </a:r>
            <a:r>
              <a:rPr lang="en-US" dirty="0"/>
              <a:t> s-a </a:t>
            </a:r>
            <a:r>
              <a:rPr lang="en-US" dirty="0" err="1"/>
              <a:t>intamplat</a:t>
            </a:r>
            <a:r>
              <a:rPr lang="en-US" dirty="0"/>
              <a:t>…</a:t>
            </a:r>
            <a:r>
              <a:rPr lang="en-US" dirty="0" err="1"/>
              <a:t>intri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in </a:t>
            </a:r>
            <a:r>
              <a:rPr lang="en-US" dirty="0" err="1"/>
              <a:t>graba</a:t>
            </a:r>
            <a:r>
              <a:rPr lang="en-US" dirty="0"/>
              <a:t>, </a:t>
            </a:r>
            <a:r>
              <a:rPr lang="en-US" dirty="0" err="1"/>
              <a:t>aprinzi</a:t>
            </a:r>
            <a:r>
              <a:rPr lang="en-US" dirty="0"/>
              <a:t> </a:t>
            </a:r>
            <a:r>
              <a:rPr lang="en-US" dirty="0" err="1"/>
              <a:t>lumina</a:t>
            </a:r>
            <a:r>
              <a:rPr lang="en-US" dirty="0"/>
              <a:t>…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pleci</a:t>
            </a:r>
            <a:r>
              <a:rPr lang="en-US" dirty="0"/>
              <a:t>, </a:t>
            </a:r>
            <a:r>
              <a:rPr lang="en-US" dirty="0" err="1"/>
              <a:t>inchui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pleci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drum </a:t>
            </a:r>
            <a:r>
              <a:rPr lang="en-US" dirty="0" err="1"/>
              <a:t>realizezi</a:t>
            </a:r>
            <a:r>
              <a:rPr lang="en-US" dirty="0"/>
              <a:t> AH </a:t>
            </a:r>
            <a:r>
              <a:rPr lang="en-US" dirty="0" err="1"/>
              <a:t>lumina</a:t>
            </a:r>
            <a:r>
              <a:rPr lang="en-US" dirty="0"/>
              <a:t>,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intorci</a:t>
            </a:r>
            <a:r>
              <a:rPr lang="en-US" dirty="0"/>
              <a:t>. </a:t>
            </a:r>
            <a:r>
              <a:rPr lang="en-US" dirty="0" err="1"/>
              <a:t>Stiati</a:t>
            </a:r>
            <a:r>
              <a:rPr lang="en-US" dirty="0"/>
              <a:t> ca in </a:t>
            </a:r>
            <a:r>
              <a:rPr lang="en-US" dirty="0" err="1"/>
              <a:t>medie</a:t>
            </a:r>
            <a:r>
              <a:rPr lang="en-US" dirty="0"/>
              <a:t> un om </a:t>
            </a:r>
            <a:r>
              <a:rPr lang="en-US" dirty="0" err="1"/>
              <a:t>uita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data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saptamana</a:t>
            </a:r>
            <a:r>
              <a:rPr lang="en-US" dirty="0"/>
              <a:t> un </a:t>
            </a:r>
            <a:r>
              <a:rPr lang="en-US" dirty="0" err="1"/>
              <a:t>bec</a:t>
            </a:r>
            <a:r>
              <a:rPr lang="en-US" dirty="0"/>
              <a:t> </a:t>
            </a:r>
            <a:r>
              <a:rPr lang="en-US" dirty="0" err="1"/>
              <a:t>aprins</a:t>
            </a:r>
            <a:r>
              <a:rPr lang="en-US" dirty="0"/>
              <a:t>? </a:t>
            </a:r>
            <a:r>
              <a:rPr lang="en-US" dirty="0" err="1"/>
              <a:t>Dupa</a:t>
            </a:r>
            <a:r>
              <a:rPr lang="en-US" dirty="0"/>
              <a:t> un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33 lei/an…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bec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trezesti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in 15- 20 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dulap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stim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current. Ce current?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trezesti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in 15- 20 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dulap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stim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current. Ce current?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mine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…cum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Event processing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1,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lumina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cantitate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foarte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mica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automat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arhitectura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format din 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diverse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Raspberry 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colecteaza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prize,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 Event Processing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inapoi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de..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prize,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evidentiat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9" y="2484"/>
            <a:ext cx="12188891" cy="6855516"/>
          </a:xfrm>
          <a:prstGeom prst="rect">
            <a:avLst/>
          </a:prstGeom>
          <a:gradFill flip="none" rotWithShape="1">
            <a:gsLst>
              <a:gs pos="36000">
                <a:srgbClr val="09192F"/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5013177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588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48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588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9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8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88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21062" y="921141"/>
            <a:ext cx="48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UT Sans"/>
              </a:rPr>
              <a:t>EFICIENTIZAREA CONSUMULUI DE ENERGIE ELECTRICĂ A UNEI CASE INTELIGENTE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7588" y="25159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UT Sans"/>
              </a:rPr>
              <a:t>Raicu</a:t>
            </a:r>
            <a:r>
              <a:rPr lang="en-US" sz="24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UT Sans"/>
              </a:rPr>
              <a:t>Tiberiu</a:t>
            </a:r>
            <a:endParaRPr lang="en-US" sz="2400" dirty="0">
              <a:solidFill>
                <a:schemeClr val="bg2"/>
              </a:solidFill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63372" y="1448780"/>
            <a:ext cx="7848872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2"/>
                </a:solidFill>
                <a:latin typeface="UT Sans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UT Sans"/>
              </a:rPr>
              <a:t>Agendă</a:t>
            </a:r>
            <a:r>
              <a:rPr lang="en-US" sz="2800" dirty="0">
                <a:solidFill>
                  <a:schemeClr val="bg2"/>
                </a:solidFill>
                <a:latin typeface="UT Sans"/>
              </a:rPr>
              <a:t> :</a:t>
            </a:r>
          </a:p>
          <a:p>
            <a:pPr algn="just"/>
            <a:endParaRPr lang="ro-RO" sz="2000" dirty="0">
              <a:solidFill>
                <a:schemeClr val="bg2"/>
              </a:solidFill>
              <a:latin typeface="UT Symbols" charset="0"/>
              <a:ea typeface="UT Symbols" charset="0"/>
              <a:cs typeface="UT Symbols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Prezentare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scenarii</a:t>
            </a:r>
            <a:endParaRPr lang="ro-RO" sz="2000" dirty="0">
              <a:solidFill>
                <a:schemeClr val="bg2"/>
              </a:solidFill>
              <a:latin typeface="UT Sans" pitchFamily="50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Arhitectura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proiectului</a:t>
            </a:r>
            <a:endParaRPr lang="en-US" sz="2000" dirty="0">
              <a:solidFill>
                <a:schemeClr val="bg2"/>
              </a:solidFill>
              <a:latin typeface="UT Sans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Tehnologiile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folosite</a:t>
            </a:r>
            <a:endParaRPr lang="en-US" sz="2000" dirty="0">
              <a:solidFill>
                <a:schemeClr val="bg2"/>
              </a:solidFill>
              <a:latin typeface="UT Sans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94" y="2025208"/>
            <a:ext cx="1128411" cy="24632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2158468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48" y="732069"/>
            <a:ext cx="1445878" cy="144587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7467011" y="3014954"/>
            <a:ext cx="1368152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64068">
            <a:off x="4301571" y="1690982"/>
            <a:ext cx="2589257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40117">
            <a:off x="4269630" y="4374151"/>
            <a:ext cx="2340730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87" y="5783144"/>
            <a:ext cx="401762" cy="401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5553" y="5823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100W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3591" y="58237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6950" y="58237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8 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0693" y="58275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6474" y="58237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0,8kW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6810" y="58275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7010" y="5825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52 </a:t>
            </a:r>
            <a:r>
              <a:rPr lang="en-US" dirty="0" err="1">
                <a:latin typeface="UT Sans"/>
              </a:rPr>
              <a:t>săptămâni</a:t>
            </a:r>
            <a:endParaRPr lang="en-US" dirty="0">
              <a:latin typeface="UT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678" y="583554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41kW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9007" y="58237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28101" y="5835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10960" y="58355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0,5 lei/kW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20597" y="58355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33 lei/an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67008" y="58355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56140" y="4185084"/>
            <a:ext cx="1752584" cy="1008112"/>
          </a:xfrm>
          <a:prstGeom prst="roundRect">
            <a:avLst/>
          </a:prstGeom>
          <a:solidFill>
            <a:srgbClr val="0A1F3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81686" y="446811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Obiect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7" grpId="0" animBg="1"/>
      <p:bldP spid="2" grpId="0"/>
      <p:bldP spid="3" grpId="0"/>
      <p:bldP spid="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16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4" y="3583772"/>
            <a:ext cx="1128411" cy="2463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7" y="3717032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5801" y="1607047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 10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38803" y="1742643"/>
            <a:ext cx="2304256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053641" y="4926827"/>
            <a:ext cx="3098831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448053" y="3369878"/>
            <a:ext cx="1639428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87" y="1160389"/>
            <a:ext cx="1394284" cy="13942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45" y="2110676"/>
            <a:ext cx="887995" cy="887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03" y="1082582"/>
            <a:ext cx="1472091" cy="1472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4" y="1484784"/>
            <a:ext cx="252867" cy="4320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77" y="4437112"/>
            <a:ext cx="1231458" cy="12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693FF-3EA2-46DC-82D7-68AE556341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38" y="1824209"/>
            <a:ext cx="998240" cy="998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B3C894-ADC5-414D-9474-FC6D4655C50E}"/>
              </a:ext>
            </a:extLst>
          </p:cNvPr>
          <p:cNvSpPr txBox="1"/>
          <p:nvPr/>
        </p:nvSpPr>
        <p:spPr>
          <a:xfrm>
            <a:off x="2315580" y="2123274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A6D06-E3B6-42B3-9886-A320B07E6174}"/>
              </a:ext>
            </a:extLst>
          </p:cNvPr>
          <p:cNvSpPr txBox="1"/>
          <p:nvPr/>
        </p:nvSpPr>
        <p:spPr>
          <a:xfrm>
            <a:off x="3312969" y="2123274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F95D5-3F2F-43D7-AD76-6A2392743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90" y="1198947"/>
            <a:ext cx="2201912" cy="22487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931868-6C3C-4E1E-97C7-C45A6C86709A}"/>
              </a:ext>
            </a:extLst>
          </p:cNvPr>
          <p:cNvSpPr txBox="1"/>
          <p:nvPr/>
        </p:nvSpPr>
        <p:spPr>
          <a:xfrm>
            <a:off x="5104005" y="212327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3545E3-2F39-4713-BD93-27A02F2763C4}"/>
              </a:ext>
            </a:extLst>
          </p:cNvPr>
          <p:cNvSpPr txBox="1"/>
          <p:nvPr/>
        </p:nvSpPr>
        <p:spPr>
          <a:xfrm>
            <a:off x="5756980" y="212327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10B17-CC43-4C8E-B6C5-DFBF56E87E98}"/>
              </a:ext>
            </a:extLst>
          </p:cNvPr>
          <p:cNvSpPr txBox="1"/>
          <p:nvPr/>
        </p:nvSpPr>
        <p:spPr>
          <a:xfrm>
            <a:off x="6696856" y="2123273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39A33-77C7-4430-BDD5-2EE3587F3F66}"/>
              </a:ext>
            </a:extLst>
          </p:cNvPr>
          <p:cNvSpPr txBox="1"/>
          <p:nvPr/>
        </p:nvSpPr>
        <p:spPr>
          <a:xfrm>
            <a:off x="1214771" y="3247654"/>
            <a:ext cx="480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UT Sans"/>
                <a:ea typeface="Verdana" panose="020B0604030504040204" pitchFamily="34" charset="0"/>
              </a:rPr>
              <a:t>De ce nu folosim mai multe panouri solare?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08F3E4-B678-42E4-8064-18BDD706C3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4516">
            <a:off x="6822864" y="3628183"/>
            <a:ext cx="986192" cy="9861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AD655A-2426-49B6-9EA5-EBA80AA74B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20" y="4121279"/>
            <a:ext cx="1429140" cy="14291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DE9459-40F0-4FDE-9325-6B2CAFBC7B1D}"/>
              </a:ext>
            </a:extLst>
          </p:cNvPr>
          <p:cNvSpPr/>
          <p:nvPr/>
        </p:nvSpPr>
        <p:spPr>
          <a:xfrm>
            <a:off x="9369803" y="4725144"/>
            <a:ext cx="1661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</a:rPr>
              <a:t>€ €</a:t>
            </a:r>
            <a:endParaRPr lang="ro-RO" sz="2400" dirty="0">
              <a:solidFill>
                <a:schemeClr val="bg1"/>
              </a:solidFill>
            </a:endParaRPr>
          </a:p>
          <a:p>
            <a:endParaRPr lang="ro-RO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C00AB-CBB1-4E3F-BFEF-234F17C6073B}"/>
              </a:ext>
            </a:extLst>
          </p:cNvPr>
          <p:cNvSpPr txBox="1"/>
          <p:nvPr/>
        </p:nvSpPr>
        <p:spPr>
          <a:xfrm>
            <a:off x="8832516" y="472514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3E23E-DB86-47ED-8FA2-D0DB5843CBE5}"/>
              </a:ext>
            </a:extLst>
          </p:cNvPr>
          <p:cNvSpPr txBox="1"/>
          <p:nvPr/>
        </p:nvSpPr>
        <p:spPr>
          <a:xfrm>
            <a:off x="718758" y="4940587"/>
            <a:ext cx="639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  <a:latin typeface="UT Sans"/>
                <a:ea typeface="Verdana" panose="020B0604030504040204" pitchFamily="34" charset="0"/>
              </a:rPr>
              <a:t>Cum am putea utiliza cat mai eficient energia de la panou?</a:t>
            </a:r>
          </a:p>
        </p:txBody>
      </p:sp>
    </p:spTree>
    <p:extLst>
      <p:ext uri="{BB962C8B-B14F-4D97-AF65-F5344CB8AC3E}">
        <p14:creationId xmlns:p14="http://schemas.microsoft.com/office/powerpoint/2010/main" val="18982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4" grpId="0"/>
      <p:bldP spid="25" grpId="0"/>
      <p:bldP spid="26" grpId="0"/>
      <p:bldP spid="27" grpId="0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75720" y="1415887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COMPLEX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7615" y="1406501"/>
            <a:ext cx="128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EVENT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5979" y="1397115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PROCESSING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D7FC2-AE14-489F-980F-14AE8A17808E}"/>
              </a:ext>
            </a:extLst>
          </p:cNvPr>
          <p:cNvGrpSpPr/>
          <p:nvPr/>
        </p:nvGrpSpPr>
        <p:grpSpPr>
          <a:xfrm>
            <a:off x="5337755" y="2558824"/>
            <a:ext cx="5510674" cy="2464456"/>
            <a:chOff x="2126517" y="2258869"/>
            <a:chExt cx="8189570" cy="3346833"/>
          </a:xfrm>
        </p:grpSpPr>
        <p:sp>
          <p:nvSpPr>
            <p:cNvPr id="25" name="TextBox 24"/>
            <p:cNvSpPr txBox="1"/>
            <p:nvPr/>
          </p:nvSpPr>
          <p:spPr>
            <a:xfrm>
              <a:off x="2703236" y="3704283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9876" y="2258869"/>
              <a:ext cx="1872208" cy="3346833"/>
            </a:xfrm>
            <a:prstGeom prst="roundRect">
              <a:avLst/>
            </a:prstGeom>
            <a:noFill/>
            <a:ln w="38100">
              <a:solidFill>
                <a:srgbClr val="288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Motorul</a:t>
              </a:r>
              <a:endParaRPr lang="en-US" sz="2000" dirty="0"/>
            </a:p>
            <a:p>
              <a:pPr algn="ctr"/>
              <a:r>
                <a:rPr lang="en-US" sz="2000" dirty="0"/>
                <a:t>CEP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802766" y="2507170"/>
              <a:ext cx="1059390" cy="182701"/>
            </a:xfrm>
            <a:prstGeom prst="rightArrow">
              <a:avLst>
                <a:gd name="adj1" fmla="val 50000"/>
                <a:gd name="adj2" fmla="val 21225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802766" y="3379424"/>
              <a:ext cx="1059390" cy="182701"/>
            </a:xfrm>
            <a:prstGeom prst="rightArrow">
              <a:avLst>
                <a:gd name="adj1" fmla="val 50000"/>
                <a:gd name="adj2" fmla="val 21225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783525" y="5157146"/>
              <a:ext cx="1059390" cy="182701"/>
            </a:xfrm>
            <a:prstGeom prst="rightArrow">
              <a:avLst>
                <a:gd name="adj1" fmla="val 50000"/>
                <a:gd name="adj2" fmla="val 21225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7109578" y="3768879"/>
              <a:ext cx="1442545" cy="195237"/>
            </a:xfrm>
            <a:prstGeom prst="rightArrow">
              <a:avLst>
                <a:gd name="adj1" fmla="val 50000"/>
                <a:gd name="adj2" fmla="val 21225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805084" y="3566576"/>
              <a:ext cx="1511003" cy="6120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87711" y="2345713"/>
              <a:ext cx="103104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UT Sans"/>
                </a:rPr>
                <a:t>Eveniment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35560" y="3156811"/>
              <a:ext cx="1492918" cy="6120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87711" y="3225535"/>
              <a:ext cx="103104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UT Sans"/>
                </a:rPr>
                <a:t>Eveniment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44603" y="4947555"/>
              <a:ext cx="1492918" cy="6120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97135" y="5032069"/>
              <a:ext cx="103104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UT Sans"/>
                </a:rPr>
                <a:t>Eveniment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26517" y="2258869"/>
              <a:ext cx="1511004" cy="6120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899802" y="3624507"/>
              <a:ext cx="103104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UT Sans"/>
                </a:rPr>
                <a:t>Eveniment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129F32-5F84-4A3B-B807-55C02E14AC9D}"/>
              </a:ext>
            </a:extLst>
          </p:cNvPr>
          <p:cNvSpPr txBox="1"/>
          <p:nvPr/>
        </p:nvSpPr>
        <p:spPr>
          <a:xfrm>
            <a:off x="2682052" y="1415886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ESPER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95DDF-4563-487E-AA7B-90ACD841E4AB}"/>
              </a:ext>
            </a:extLst>
          </p:cNvPr>
          <p:cNvSpPr txBox="1"/>
          <p:nvPr/>
        </p:nvSpPr>
        <p:spPr>
          <a:xfrm>
            <a:off x="898356" y="2704227"/>
            <a:ext cx="3367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bg1"/>
                </a:solidFill>
                <a:latin typeface="UT Sans"/>
              </a:rPr>
              <a:t>Reacționarea în timp real la fluxuri mari de date</a:t>
            </a:r>
            <a:r>
              <a:rPr lang="en-US" sz="2000" dirty="0">
                <a:solidFill>
                  <a:schemeClr val="bg1"/>
                </a:solidFill>
                <a:latin typeface="UT Sans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1FF60-DE0B-4D75-9BC3-9999919251F1}"/>
              </a:ext>
            </a:extLst>
          </p:cNvPr>
          <p:cNvSpPr txBox="1"/>
          <p:nvPr/>
        </p:nvSpPr>
        <p:spPr>
          <a:xfrm>
            <a:off x="874228" y="3405441"/>
            <a:ext cx="394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bg1"/>
                </a:solidFill>
                <a:latin typeface="UT Sans"/>
              </a:rPr>
              <a:t>Limbajul este asemănător cu SQL</a:t>
            </a:r>
            <a:endParaRPr lang="en-US" sz="2000" dirty="0">
              <a:solidFill>
                <a:schemeClr val="bg1"/>
              </a:solidFill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5905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103833" y="2002469"/>
            <a:ext cx="2312647" cy="19272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880758" y="1694114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955540" y="1694114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28224" y="4673195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/>
              <a:t>Aplicație simulare senzori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171564" y="2002470"/>
            <a:ext cx="2275490" cy="18493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314167" y="4673195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Aplicatie</a:t>
            </a:r>
            <a:r>
              <a:rPr lang="en-GB" sz="1400" b="1" dirty="0"/>
              <a:t> UI</a:t>
            </a:r>
            <a:endParaRPr lang="en-US" sz="1400" b="1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8576380" y="4015333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9535211" y="4015333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2615427" y="3985677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574258" y="4015332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B308C4-5A4F-4411-8DF5-0FF920C6C364}"/>
              </a:ext>
            </a:extLst>
          </p:cNvPr>
          <p:cNvSpPr/>
          <p:nvPr/>
        </p:nvSpPr>
        <p:spPr>
          <a:xfrm>
            <a:off x="4929252" y="872717"/>
            <a:ext cx="846734" cy="8213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52F11-0270-4731-A0E3-EBA241EA429E}"/>
              </a:ext>
            </a:extLst>
          </p:cNvPr>
          <p:cNvSpPr txBox="1"/>
          <p:nvPr/>
        </p:nvSpPr>
        <p:spPr>
          <a:xfrm>
            <a:off x="4907379" y="524687"/>
            <a:ext cx="87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Exchange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FB02322-E098-4DCB-BE29-E7AA4629CED3}"/>
              </a:ext>
            </a:extLst>
          </p:cNvPr>
          <p:cNvSpPr/>
          <p:nvPr/>
        </p:nvSpPr>
        <p:spPr>
          <a:xfrm>
            <a:off x="3640537" y="1163584"/>
            <a:ext cx="1084112" cy="767506"/>
          </a:xfrm>
          <a:prstGeom prst="bentArrow">
            <a:avLst>
              <a:gd name="adj1" fmla="val 12831"/>
              <a:gd name="adj2" fmla="val 12703"/>
              <a:gd name="adj3" fmla="val 50000"/>
              <a:gd name="adj4" fmla="val 57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7CD12-1F82-4C81-A63C-7BA669AFE500}"/>
              </a:ext>
            </a:extLst>
          </p:cNvPr>
          <p:cNvSpPr/>
          <p:nvPr/>
        </p:nvSpPr>
        <p:spPr>
          <a:xfrm>
            <a:off x="6386054" y="750502"/>
            <a:ext cx="1260140" cy="10180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1BB4D7-2FFF-49A3-9946-EE2E78334591}"/>
              </a:ext>
            </a:extLst>
          </p:cNvPr>
          <p:cNvSpPr/>
          <p:nvPr/>
        </p:nvSpPr>
        <p:spPr>
          <a:xfrm>
            <a:off x="6510332" y="898737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8EAA3-11FD-4F4B-81E2-4D6F491602DC}"/>
              </a:ext>
            </a:extLst>
          </p:cNvPr>
          <p:cNvSpPr/>
          <p:nvPr/>
        </p:nvSpPr>
        <p:spPr>
          <a:xfrm>
            <a:off x="6508574" y="1170466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6C40C3-0364-4B1C-9D70-33D745142E05}"/>
              </a:ext>
            </a:extLst>
          </p:cNvPr>
          <p:cNvSpPr/>
          <p:nvPr/>
        </p:nvSpPr>
        <p:spPr>
          <a:xfrm>
            <a:off x="6508574" y="1442195"/>
            <a:ext cx="1011584" cy="182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Down Arrow 44">
            <a:extLst>
              <a:ext uri="{FF2B5EF4-FFF2-40B4-BE49-F238E27FC236}">
                <a16:creationId xmlns:a16="http://schemas.microsoft.com/office/drawing/2014/main" id="{905886DA-430A-4919-95ED-FA1A1DC84819}"/>
              </a:ext>
            </a:extLst>
          </p:cNvPr>
          <p:cNvSpPr/>
          <p:nvPr/>
        </p:nvSpPr>
        <p:spPr>
          <a:xfrm rot="16200000">
            <a:off x="5960125" y="1071515"/>
            <a:ext cx="254571" cy="375982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6B98F-13BF-428F-B0A7-6E1BD59D9BF1}"/>
              </a:ext>
            </a:extLst>
          </p:cNvPr>
          <p:cNvSpPr txBox="1"/>
          <p:nvPr/>
        </p:nvSpPr>
        <p:spPr>
          <a:xfrm>
            <a:off x="6674369" y="39109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Queue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28" name="Down Arrow 44">
            <a:extLst>
              <a:ext uri="{FF2B5EF4-FFF2-40B4-BE49-F238E27FC236}">
                <a16:creationId xmlns:a16="http://schemas.microsoft.com/office/drawing/2014/main" id="{87F09D6C-04FE-460A-8083-D2E60E229655}"/>
              </a:ext>
            </a:extLst>
          </p:cNvPr>
          <p:cNvSpPr/>
          <p:nvPr/>
        </p:nvSpPr>
        <p:spPr>
          <a:xfrm rot="16200000">
            <a:off x="5219670" y="875297"/>
            <a:ext cx="254570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44">
            <a:extLst>
              <a:ext uri="{FF2B5EF4-FFF2-40B4-BE49-F238E27FC236}">
                <a16:creationId xmlns:a16="http://schemas.microsoft.com/office/drawing/2014/main" id="{46B08BE2-DA2C-4569-8818-DEAFE471AA48}"/>
              </a:ext>
            </a:extLst>
          </p:cNvPr>
          <p:cNvSpPr/>
          <p:nvPr/>
        </p:nvSpPr>
        <p:spPr>
          <a:xfrm rot="5400000">
            <a:off x="5203006" y="1142737"/>
            <a:ext cx="254572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7617DFAB-831B-474C-B245-CB16DF7E34CB}"/>
              </a:ext>
            </a:extLst>
          </p:cNvPr>
          <p:cNvSpPr/>
          <p:nvPr/>
        </p:nvSpPr>
        <p:spPr>
          <a:xfrm rot="5400000">
            <a:off x="8004916" y="1039386"/>
            <a:ext cx="778722" cy="976174"/>
          </a:xfrm>
          <a:prstGeom prst="bentArrow">
            <a:avLst>
              <a:gd name="adj1" fmla="val 12831"/>
              <a:gd name="adj2" fmla="val 13564"/>
              <a:gd name="adj3" fmla="val 50000"/>
              <a:gd name="adj4" fmla="val 4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D6076A-1A45-4599-8BAE-25EAFCCD1324}"/>
              </a:ext>
            </a:extLst>
          </p:cNvPr>
          <p:cNvSpPr/>
          <p:nvPr/>
        </p:nvSpPr>
        <p:spPr>
          <a:xfrm>
            <a:off x="6747527" y="3026415"/>
            <a:ext cx="851091" cy="8213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86D25-D112-4584-8835-5BB92D7015A2}"/>
              </a:ext>
            </a:extLst>
          </p:cNvPr>
          <p:cNvSpPr txBox="1"/>
          <p:nvPr/>
        </p:nvSpPr>
        <p:spPr>
          <a:xfrm>
            <a:off x="6733496" y="2694115"/>
            <a:ext cx="87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Exchange</a:t>
            </a:r>
            <a:endParaRPr lang="ro-RO" sz="1400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BC1680-53BD-4FFB-B147-C748050A4213}"/>
              </a:ext>
            </a:extLst>
          </p:cNvPr>
          <p:cNvSpPr/>
          <p:nvPr/>
        </p:nvSpPr>
        <p:spPr>
          <a:xfrm>
            <a:off x="4926946" y="2927134"/>
            <a:ext cx="1260140" cy="1019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7992C1-2039-465B-A66E-93E77AFAF3FC}"/>
              </a:ext>
            </a:extLst>
          </p:cNvPr>
          <p:cNvSpPr/>
          <p:nvPr/>
        </p:nvSpPr>
        <p:spPr>
          <a:xfrm>
            <a:off x="5051224" y="3077318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F085A6-A635-4B02-B96A-9EEC314DD60F}"/>
              </a:ext>
            </a:extLst>
          </p:cNvPr>
          <p:cNvSpPr/>
          <p:nvPr/>
        </p:nvSpPr>
        <p:spPr>
          <a:xfrm>
            <a:off x="5049466" y="3349047"/>
            <a:ext cx="1011584" cy="18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66D705-5887-417E-AB1E-99FD94E443D2}"/>
              </a:ext>
            </a:extLst>
          </p:cNvPr>
          <p:cNvSpPr/>
          <p:nvPr/>
        </p:nvSpPr>
        <p:spPr>
          <a:xfrm>
            <a:off x="5049466" y="3620776"/>
            <a:ext cx="1011584" cy="182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Down Arrow 44">
            <a:extLst>
              <a:ext uri="{FF2B5EF4-FFF2-40B4-BE49-F238E27FC236}">
                <a16:creationId xmlns:a16="http://schemas.microsoft.com/office/drawing/2014/main" id="{1504AB4D-5115-491A-B034-BC28CCD0B9B2}"/>
              </a:ext>
            </a:extLst>
          </p:cNvPr>
          <p:cNvSpPr/>
          <p:nvPr/>
        </p:nvSpPr>
        <p:spPr>
          <a:xfrm rot="5400000">
            <a:off x="6314055" y="3252890"/>
            <a:ext cx="254571" cy="375982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4F5FC-700B-45EC-8E9C-6C709BFF10EB}"/>
              </a:ext>
            </a:extLst>
          </p:cNvPr>
          <p:cNvSpPr txBox="1"/>
          <p:nvPr/>
        </p:nvSpPr>
        <p:spPr>
          <a:xfrm>
            <a:off x="5202952" y="257492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T Sans"/>
              </a:rPr>
              <a:t>Queue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47" name="Down Arrow 44">
            <a:extLst>
              <a:ext uri="{FF2B5EF4-FFF2-40B4-BE49-F238E27FC236}">
                <a16:creationId xmlns:a16="http://schemas.microsoft.com/office/drawing/2014/main" id="{7305366E-051B-4C9F-AD77-AAF428298082}"/>
              </a:ext>
            </a:extLst>
          </p:cNvPr>
          <p:cNvSpPr/>
          <p:nvPr/>
        </p:nvSpPr>
        <p:spPr>
          <a:xfrm rot="16200000">
            <a:off x="7048013" y="3028995"/>
            <a:ext cx="254570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4">
            <a:extLst>
              <a:ext uri="{FF2B5EF4-FFF2-40B4-BE49-F238E27FC236}">
                <a16:creationId xmlns:a16="http://schemas.microsoft.com/office/drawing/2014/main" id="{7E366F65-F2B1-4869-AA9D-363432B5D69E}"/>
              </a:ext>
            </a:extLst>
          </p:cNvPr>
          <p:cNvSpPr/>
          <p:nvPr/>
        </p:nvSpPr>
        <p:spPr>
          <a:xfrm rot="5400000">
            <a:off x="7031349" y="3296435"/>
            <a:ext cx="254572" cy="572225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44">
            <a:extLst>
              <a:ext uri="{FF2B5EF4-FFF2-40B4-BE49-F238E27FC236}">
                <a16:creationId xmlns:a16="http://schemas.microsoft.com/office/drawing/2014/main" id="{157D6434-BEDA-495E-A500-D61BF601E24D}"/>
              </a:ext>
            </a:extLst>
          </p:cNvPr>
          <p:cNvSpPr/>
          <p:nvPr/>
        </p:nvSpPr>
        <p:spPr>
          <a:xfrm rot="5400000">
            <a:off x="4545300" y="3219922"/>
            <a:ext cx="254571" cy="335073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44">
            <a:extLst>
              <a:ext uri="{FF2B5EF4-FFF2-40B4-BE49-F238E27FC236}">
                <a16:creationId xmlns:a16="http://schemas.microsoft.com/office/drawing/2014/main" id="{F347F54A-5682-4B74-AFBF-673E87B6E846}"/>
              </a:ext>
            </a:extLst>
          </p:cNvPr>
          <p:cNvSpPr/>
          <p:nvPr/>
        </p:nvSpPr>
        <p:spPr>
          <a:xfrm rot="5400000">
            <a:off x="7723012" y="3230313"/>
            <a:ext cx="254571" cy="348607"/>
          </a:xfrm>
          <a:prstGeom prst="downArrow">
            <a:avLst>
              <a:gd name="adj1" fmla="val 50000"/>
              <a:gd name="adj2" fmla="val 8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F0269-3062-4407-B092-A4DA051A80A6}"/>
              </a:ext>
            </a:extLst>
          </p:cNvPr>
          <p:cNvSpPr txBox="1"/>
          <p:nvPr/>
        </p:nvSpPr>
        <p:spPr>
          <a:xfrm>
            <a:off x="9454281" y="2588100"/>
            <a:ext cx="1152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</a:rPr>
              <a:t>Aplicație achiziție și control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6F6BE0-41F6-4B0F-ACEF-FE31334FE615}"/>
              </a:ext>
            </a:extLst>
          </p:cNvPr>
          <p:cNvSpPr/>
          <p:nvPr/>
        </p:nvSpPr>
        <p:spPr>
          <a:xfrm>
            <a:off x="8210670" y="2145810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T Sans"/>
              </a:rPr>
              <a:t>Modul </a:t>
            </a:r>
            <a:r>
              <a:rPr lang="en-US" sz="1200" dirty="0" err="1">
                <a:latin typeface="UT Sans"/>
              </a:rPr>
              <a:t>recep</a:t>
            </a:r>
            <a:r>
              <a:rPr lang="ro-RO" sz="1200" dirty="0" err="1"/>
              <a:t>ționare</a:t>
            </a:r>
            <a:r>
              <a:rPr lang="ro-RO" sz="1200" dirty="0"/>
              <a:t> instrucțiuni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E255B5-17B3-4262-BA6B-031168557576}"/>
              </a:ext>
            </a:extLst>
          </p:cNvPr>
          <p:cNvSpPr/>
          <p:nvPr/>
        </p:nvSpPr>
        <p:spPr>
          <a:xfrm>
            <a:off x="8214816" y="3000271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latin typeface="UT Sans"/>
              </a:rPr>
              <a:t>Modul trimitere date</a:t>
            </a:r>
            <a:endParaRPr lang="ro-RO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77982-2336-4C06-A831-31F800AA1357}"/>
              </a:ext>
            </a:extLst>
          </p:cNvPr>
          <p:cNvSpPr txBox="1"/>
          <p:nvPr/>
        </p:nvSpPr>
        <p:spPr>
          <a:xfrm>
            <a:off x="2195850" y="2616784"/>
            <a:ext cx="1046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</a:rPr>
              <a:t>Aplicație</a:t>
            </a:r>
            <a:r>
              <a:rPr lang="ro-RO" sz="1600" b="1" dirty="0">
                <a:solidFill>
                  <a:schemeClr val="bg1"/>
                </a:solidFill>
              </a:rPr>
              <a:t> </a:t>
            </a:r>
            <a:r>
              <a:rPr lang="ro-RO" sz="1400" b="1" dirty="0">
                <a:solidFill>
                  <a:schemeClr val="bg1"/>
                </a:solidFill>
              </a:rPr>
              <a:t>server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3652ADA-CADE-40E6-9365-A5A74ACCD0B8}"/>
              </a:ext>
            </a:extLst>
          </p:cNvPr>
          <p:cNvSpPr/>
          <p:nvPr/>
        </p:nvSpPr>
        <p:spPr>
          <a:xfrm>
            <a:off x="3130247" y="2118142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T Sans"/>
              </a:rPr>
              <a:t>Modul </a:t>
            </a:r>
            <a:r>
              <a:rPr lang="ro-RO" sz="1200" dirty="0">
                <a:latin typeface="UT Sans"/>
              </a:rPr>
              <a:t>trimitere</a:t>
            </a:r>
            <a:r>
              <a:rPr lang="ro-RO" sz="1200" dirty="0"/>
              <a:t> instrucțiuni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5D51617-7874-4B4D-A56F-A5C526E3EE76}"/>
              </a:ext>
            </a:extLst>
          </p:cNvPr>
          <p:cNvSpPr/>
          <p:nvPr/>
        </p:nvSpPr>
        <p:spPr>
          <a:xfrm>
            <a:off x="3127542" y="2965460"/>
            <a:ext cx="1199416" cy="7846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latin typeface="UT Sans"/>
              </a:rPr>
              <a:t>Modul recepționare date</a:t>
            </a:r>
            <a:endParaRPr lang="ro-RO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666748-8D06-4E7A-BCF0-17FC0F67B75B}"/>
              </a:ext>
            </a:extLst>
          </p:cNvPr>
          <p:cNvSpPr txBox="1"/>
          <p:nvPr/>
        </p:nvSpPr>
        <p:spPr>
          <a:xfrm>
            <a:off x="2158846" y="1694114"/>
            <a:ext cx="69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  <a:latin typeface="UT Sans"/>
              </a:rPr>
              <a:t>Laptop</a:t>
            </a:r>
            <a:endParaRPr lang="ro-RO" b="1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4FE13B-99EC-43B4-94E2-2A660ED87D90}"/>
              </a:ext>
            </a:extLst>
          </p:cNvPr>
          <p:cNvSpPr txBox="1"/>
          <p:nvPr/>
        </p:nvSpPr>
        <p:spPr>
          <a:xfrm>
            <a:off x="9259652" y="1701218"/>
            <a:ext cx="112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>
                <a:solidFill>
                  <a:schemeClr val="bg1"/>
                </a:solidFill>
                <a:latin typeface="UT Sans"/>
              </a:rPr>
              <a:t>Raspberry</a:t>
            </a:r>
            <a:r>
              <a:rPr lang="ro-RO" sz="1400" b="1" dirty="0">
                <a:solidFill>
                  <a:schemeClr val="bg1"/>
                </a:solidFill>
                <a:latin typeface="UT Sans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14692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3532" y="1186826"/>
            <a:ext cx="280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UT Sans"/>
              </a:rPr>
              <a:t>Tehnologii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T Sans"/>
              </a:rPr>
              <a:t>folosite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: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3103254" y="3853985"/>
            <a:ext cx="512083" cy="2653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57" y="4334456"/>
            <a:ext cx="1600413" cy="1600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76" y="3888472"/>
            <a:ext cx="1359461" cy="1521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89" y="5339884"/>
            <a:ext cx="1810434" cy="13860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64" y="2165752"/>
            <a:ext cx="1568481" cy="15684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89" y="2143364"/>
            <a:ext cx="2976346" cy="15579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2778" y="1809784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FRONT-END</a:t>
            </a:r>
            <a:endParaRPr lang="en-US" dirty="0">
              <a:solidFill>
                <a:schemeClr val="bg1"/>
              </a:solidFill>
              <a:latin typeface="UT San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8068" y="1809784"/>
            <a:ext cx="4104456" cy="4356082"/>
            <a:chOff x="7283159" y="1787954"/>
            <a:chExt cx="4094280" cy="44992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425" y="4974091"/>
              <a:ext cx="2354014" cy="832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21" y="5043770"/>
              <a:ext cx="679767" cy="12434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0623" y="2838385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CEP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159" y="3280489"/>
              <a:ext cx="2438400" cy="2438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450" y="2398977"/>
              <a:ext cx="2069071" cy="52335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607" y="3055156"/>
              <a:ext cx="1833104" cy="12215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945111" y="1787954"/>
              <a:ext cx="1776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UT Sans"/>
                </a:rPr>
                <a:t>BACK-END</a:t>
              </a:r>
              <a:endParaRPr lang="en-US" dirty="0">
                <a:solidFill>
                  <a:schemeClr val="bg1"/>
                </a:solidFill>
                <a:latin typeface="U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9535" y="2967335"/>
            <a:ext cx="2032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b="1" dirty="0">
                <a:solidFill>
                  <a:schemeClr val="bg1"/>
                </a:solidFill>
                <a:latin typeface="UT Sans"/>
              </a:rPr>
              <a:t>DEMO</a:t>
            </a:r>
            <a:endParaRPr lang="en-US" sz="5400" b="1" dirty="0">
              <a:solidFill>
                <a:schemeClr val="bg1"/>
              </a:solidFill>
              <a:latin typeface="U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50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442</Words>
  <Application>Microsoft Office PowerPoint</Application>
  <PresentationFormat>Widescreen</PresentationFormat>
  <Paragraphs>79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UT Sans</vt:lpstr>
      <vt:lpstr>UT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Raicu, Tiberiu (ext) (CT RDA BAM CON-RO)</cp:lastModifiedBy>
  <cp:revision>84</cp:revision>
  <dcterms:created xsi:type="dcterms:W3CDTF">2017-10-19T09:49:50Z</dcterms:created>
  <dcterms:modified xsi:type="dcterms:W3CDTF">2019-05-08T17:01:44Z</dcterms:modified>
</cp:coreProperties>
</file>