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Relationship Id="rId9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Orbit_modeling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semi-latus rectum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2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7AA0D68-4285-452A-A9C6-824B07C441EF}"/>
              </a:ext>
            </a:extLst>
          </p:cNvPr>
          <p:cNvGrpSpPr/>
          <p:nvPr/>
        </p:nvGrpSpPr>
        <p:grpSpPr>
          <a:xfrm>
            <a:off x="8011486" y="144779"/>
            <a:ext cx="3967163" cy="3068203"/>
            <a:chOff x="8011486" y="144779"/>
            <a:chExt cx="3967163" cy="306820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687B85B-FE7E-4046-BB40-3DEAA3070F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86" y="144779"/>
              <a:ext cx="3967163" cy="3068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F9980E2-822E-4194-BF40-BCEB5FAB0CD8}"/>
                </a:ext>
              </a:extLst>
            </p:cNvPr>
            <p:cNvSpPr/>
            <p:nvPr/>
          </p:nvSpPr>
          <p:spPr>
            <a:xfrm>
              <a:off x="10577351" y="1720825"/>
              <a:ext cx="278003" cy="225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winkliges Dreieck 8">
              <a:extLst>
                <a:ext uri="{FF2B5EF4-FFF2-40B4-BE49-F238E27FC236}">
                  <a16:creationId xmlns:a16="http://schemas.microsoft.com/office/drawing/2014/main" id="{D15F1A33-B781-4562-B8B7-0FB8E24B84B1}"/>
                </a:ext>
              </a:extLst>
            </p:cNvPr>
            <p:cNvSpPr/>
            <p:nvPr/>
          </p:nvSpPr>
          <p:spPr>
            <a:xfrm flipH="1">
              <a:off x="8883941" y="750772"/>
              <a:ext cx="1126331" cy="918638"/>
            </a:xfrm>
            <a:prstGeom prst="rtTriangle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833A7DF8-EF2F-4012-9F07-376E34F38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40" y="4182702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0CDF2-6249-44C3-BC35-9F28EA9A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49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/>
              <a:t>Problem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orbit</a:t>
            </a:r>
            <a:r>
              <a:rPr lang="de-DE" b="1" dirty="0"/>
              <a:t> </a:t>
            </a:r>
            <a:r>
              <a:rPr lang="de-DE" b="1" dirty="0" err="1"/>
              <a:t>animation</a:t>
            </a:r>
            <a:r>
              <a:rPr lang="de-DE" b="1" dirty="0"/>
              <a:t> so </a:t>
            </a:r>
            <a:r>
              <a:rPr lang="de-DE" b="1" dirty="0" err="1"/>
              <a:t>far</a:t>
            </a:r>
            <a:endParaRPr lang="de-DE" b="1" dirty="0"/>
          </a:p>
          <a:p>
            <a:r>
              <a:rPr lang="de-DE" dirty="0"/>
              <a:t>I </a:t>
            </a:r>
            <a:r>
              <a:rPr lang="de-DE" dirty="0" err="1"/>
              <a:t>use</a:t>
            </a:r>
            <a:r>
              <a:rPr lang="de-DE" dirty="0"/>
              <a:t> same-</a:t>
            </a:r>
            <a:r>
              <a:rPr lang="de-DE" dirty="0" err="1"/>
              <a:t>sized</a:t>
            </a:r>
            <a:r>
              <a:rPr lang="de-DE" dirty="0"/>
              <a:t> angle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Same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angles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fast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(</a:t>
            </a:r>
            <a:r>
              <a:rPr lang="de-DE" dirty="0" err="1"/>
              <a:t>sun</a:t>
            </a:r>
            <a:r>
              <a:rPr lang="de-DE" dirty="0"/>
              <a:t>) and slow </a:t>
            </a:r>
            <a:r>
              <a:rPr lang="de-DE" dirty="0" err="1"/>
              <a:t>speeds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opposite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reality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same </a:t>
            </a:r>
            <a:r>
              <a:rPr lang="de-DE" dirty="0" err="1">
                <a:sym typeface="Wingdings" panose="05000000000000000000" pitchFamily="2" charset="2"/>
              </a:rPr>
              <a:t>sized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angles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angle </a:t>
            </a:r>
            <a:r>
              <a:rPr lang="de-DE" dirty="0" err="1">
                <a:sym typeface="Wingdings" panose="05000000000000000000" pitchFamily="2" charset="2"/>
              </a:rPr>
              <a:t>section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shown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violates</a:t>
            </a:r>
            <a:r>
              <a:rPr lang="de-DE" dirty="0">
                <a:sym typeface="Wingdings" panose="05000000000000000000" pitchFamily="2" charset="2"/>
              </a:rPr>
              <a:t> Keplers </a:t>
            </a:r>
            <a:r>
              <a:rPr lang="de-DE" dirty="0" err="1">
                <a:sym typeface="Wingdings" panose="05000000000000000000" pitchFamily="2" charset="2"/>
              </a:rPr>
              <a:t>second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law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7EDCC3-2DEB-49AA-9C49-D33B1A71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0" y="1400959"/>
            <a:ext cx="2715433" cy="2697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376B0C-15AB-4DAC-994D-4D26F60F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8" y="1308681"/>
            <a:ext cx="1643062" cy="1602659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76B0A53-0B07-47D8-A5EF-B0DDD2AD950A}"/>
              </a:ext>
            </a:extLst>
          </p:cNvPr>
          <p:cNvCxnSpPr>
            <a:cxnSpLocks/>
          </p:cNvCxnSpPr>
          <p:nvPr/>
        </p:nvCxnSpPr>
        <p:spPr>
          <a:xfrm flipH="1">
            <a:off x="2780861" y="1308681"/>
            <a:ext cx="1672077" cy="1300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E7EF536-39FB-47F6-AB00-BC5828B0017C}"/>
              </a:ext>
            </a:extLst>
          </p:cNvPr>
          <p:cNvSpPr/>
          <p:nvPr/>
        </p:nvSpPr>
        <p:spPr>
          <a:xfrm>
            <a:off x="2780861" y="2608975"/>
            <a:ext cx="411061" cy="411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EF4B5F8-9C1A-4CFA-8741-5E040C787CAC}"/>
              </a:ext>
            </a:extLst>
          </p:cNvPr>
          <p:cNvCxnSpPr>
            <a:cxnSpLocks/>
          </p:cNvCxnSpPr>
          <p:nvPr/>
        </p:nvCxnSpPr>
        <p:spPr>
          <a:xfrm flipH="1">
            <a:off x="2780030" y="2911340"/>
            <a:ext cx="1611518" cy="108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056D38D2-3898-44C3-B283-8F823FF65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21" y="1473752"/>
            <a:ext cx="3405669" cy="227044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33BA2D-4EBB-489D-B545-5940CB38E547}"/>
              </a:ext>
            </a:extLst>
          </p:cNvPr>
          <p:cNvSpPr txBox="1"/>
          <p:nvPr/>
        </p:nvSpPr>
        <p:spPr>
          <a:xfrm>
            <a:off x="6617097" y="2380157"/>
            <a:ext cx="6561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6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84753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den>
                      </m:f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2022B52-EF4A-4F2F-91A5-C3B962E835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043627" y="1810139"/>
            <a:ext cx="6384" cy="88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B3E1E32-E458-478D-9286-FD2594FE2256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050011" y="2691882"/>
            <a:ext cx="174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/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blipFill>
                <a:blip r:embed="rId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/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blipFill>
                <a:blip r:embed="rId5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gen 9">
            <a:extLst>
              <a:ext uri="{FF2B5EF4-FFF2-40B4-BE49-F238E27FC236}">
                <a16:creationId xmlns:a16="http://schemas.microsoft.com/office/drawing/2014/main" id="{EA517898-8ED4-4CC4-A2EB-CA055EAA6929}"/>
              </a:ext>
            </a:extLst>
          </p:cNvPr>
          <p:cNvSpPr/>
          <p:nvPr/>
        </p:nvSpPr>
        <p:spPr>
          <a:xfrm>
            <a:off x="8160298" y="1717775"/>
            <a:ext cx="3766657" cy="1948214"/>
          </a:xfrm>
          <a:prstGeom prst="arc">
            <a:avLst>
              <a:gd name="adj1" fmla="val 149045"/>
              <a:gd name="adj2" fmla="val 0"/>
            </a:avLst>
          </a:prstGeom>
          <a:ln w="22225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/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9052377-138A-4434-A03C-00ACB8832A67}"/>
              </a:ext>
            </a:extLst>
          </p:cNvPr>
          <p:cNvSpPr/>
          <p:nvPr/>
        </p:nvSpPr>
        <p:spPr>
          <a:xfrm flipV="1">
            <a:off x="11739573" y="2734002"/>
            <a:ext cx="81342" cy="8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25E2AB9-9DB3-4BD7-9D48-0B482C6B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43" y="3378806"/>
            <a:ext cx="6616285" cy="3333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Simulating </a:t>
                </a:r>
                <a:r>
                  <a:rPr lang="de-DE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Newtons Law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-body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endParaRPr lang="de-DE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=+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1800" b="1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pointing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Kartesian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  <a:b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dirty="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i="1" dirty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sun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earth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  <a:blipFill>
                <a:blip r:embed="rId4"/>
                <a:stretch>
                  <a:fillRect l="-464" t="-1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/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/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/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  <a:blipFill>
                <a:blip r:embed="rId7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/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  <a:blipFill>
                <a:blip r:embed="rId8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7557BF5-61E3-4CE2-A498-9923F6E6FA8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735597" y="1669583"/>
            <a:ext cx="641409" cy="7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/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blipFill>
                <a:blip r:embed="rId9"/>
                <a:stretch>
                  <a:fillRect t="-22951" r="-16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21DD59-1083-470C-B50B-919C15F94F20}"/>
              </a:ext>
            </a:extLst>
          </p:cNvPr>
          <p:cNvCxnSpPr>
            <a:stCxn id="9" idx="3"/>
          </p:cNvCxnSpPr>
          <p:nvPr/>
        </p:nvCxnSpPr>
        <p:spPr>
          <a:xfrm flipH="1">
            <a:off x="10133901" y="1669583"/>
            <a:ext cx="243105" cy="285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/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de-DE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blipFill>
                <a:blip r:embed="rId10"/>
                <a:stretch>
                  <a:fillRect l="-2000" t="-23333" r="-2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/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blipFill>
                <a:blip r:embed="rId11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</p:spPr>
            <p:txBody>
              <a:bodyPr/>
              <a:lstStyle/>
              <a:p>
                <a:r>
                  <a:rPr lang="de-DE" dirty="0"/>
                  <a:t>Simulation Problem</a:t>
                </a:r>
              </a:p>
              <a:p>
                <a:pPr lvl="1"/>
                <a:r>
                  <a:rPr lang="de-DE" dirty="0"/>
                  <a:t>Simulation </a:t>
                </a:r>
                <a:r>
                  <a:rPr lang="de-DE" dirty="0" err="1"/>
                  <a:t>showed</a:t>
                </a:r>
                <a:r>
                  <a:rPr lang="de-DE" dirty="0"/>
                  <a:t> </a:t>
                </a:r>
                <a:r>
                  <a:rPr lang="de-DE" dirty="0" err="1"/>
                  <a:t>instabilities</a:t>
                </a:r>
                <a:r>
                  <a:rPr lang="de-DE" dirty="0"/>
                  <a:t> (</a:t>
                </a:r>
                <a:r>
                  <a:rPr lang="de-DE" dirty="0" err="1"/>
                  <a:t>bodys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ejected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huge</a:t>
                </a:r>
                <a:r>
                  <a:rPr lang="de-DE" dirty="0"/>
                  <a:t> </a:t>
                </a:r>
                <a:r>
                  <a:rPr lang="de-DE" dirty="0" err="1"/>
                  <a:t>gravitational</a:t>
                </a:r>
                <a:r>
                  <a:rPr lang="de-DE" dirty="0"/>
                  <a:t> </a:t>
                </a:r>
                <a:r>
                  <a:rPr lang="de-DE" dirty="0" err="1"/>
                  <a:t>forces</a:t>
                </a:r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Forgot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hand</a:t>
                </a:r>
                <a:r>
                  <a:rPr lang="de-DE" dirty="0"/>
                  <a:t> </a:t>
                </a:r>
                <a:r>
                  <a:rPr lang="de-DE" dirty="0" err="1"/>
                  <a:t>side</a:t>
                </a:r>
                <a:r>
                  <a:rPr lang="de-DE" dirty="0"/>
                  <a:t> (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cancels</a:t>
                </a:r>
                <a:r>
                  <a:rPr lang="de-DE" dirty="0"/>
                  <a:t> out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) such </a:t>
                </a:r>
                <a:r>
                  <a:rPr lang="de-DE" dirty="0" err="1"/>
                  <a:t>that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earth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sun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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 err="1">
                    <a:sym typeface="Wingdings" panose="05000000000000000000" pitchFamily="2" charset="2"/>
                  </a:rPr>
                  <a:t>Therefore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gravitational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force</a:t>
                </a:r>
                <a:r>
                  <a:rPr lang="de-DE" dirty="0">
                    <a:sym typeface="Wingdings" panose="05000000000000000000" pitchFamily="2" charset="2"/>
                  </a:rPr>
                  <a:t> was </a:t>
                </a:r>
                <a:r>
                  <a:rPr lang="de-DE" dirty="0" err="1">
                    <a:sym typeface="Wingdings" panose="05000000000000000000" pitchFamily="2" charset="2"/>
                  </a:rPr>
                  <a:t>too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weak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>
                    <a:sym typeface="Wingdings" panose="05000000000000000000" pitchFamily="2" charset="2"/>
                  </a:rPr>
                  <a:t>and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body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escaped</a:t>
                </a:r>
                <a:r>
                  <a:rPr lang="de-DE" dirty="0">
                    <a:sym typeface="Wingdings" panose="05000000000000000000" pitchFamily="2" charset="2"/>
                  </a:rPr>
                  <a:t> ist </a:t>
                </a:r>
                <a:r>
                  <a:rPr lang="de-DE" dirty="0" err="1">
                    <a:sym typeface="Wingdings" panose="05000000000000000000" pitchFamily="2" charset="2"/>
                  </a:rPr>
                  <a:t>orbit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Decreasing </a:t>
                </a:r>
                <a:r>
                  <a:rPr lang="de-DE" b="1" dirty="0" err="1"/>
                  <a:t>calculation</a:t>
                </a:r>
                <a:r>
                  <a:rPr lang="de-DE" b="1" dirty="0"/>
                  <a:t> time </a:t>
                </a:r>
                <a:r>
                  <a:rPr lang="de-DE" b="1" dirty="0" err="1"/>
                  <a:t>by</a:t>
                </a:r>
                <a:r>
                  <a:rPr lang="de-DE" b="1" dirty="0"/>
                  <a:t> </a:t>
                </a:r>
                <a:r>
                  <a:rPr lang="de-DE" b="1" dirty="0" err="1"/>
                  <a:t>improving</a:t>
                </a:r>
                <a:r>
                  <a:rPr lang="de-DE" b="1" dirty="0"/>
                  <a:t> </a:t>
                </a:r>
                <a:r>
                  <a:rPr lang="de-DE" b="1" dirty="0" err="1"/>
                  <a:t>numerics</a:t>
                </a:r>
                <a:endParaRPr lang="de-DE" b="1" dirty="0"/>
              </a:p>
              <a:p>
                <a:r>
                  <a:rPr lang="de-DE" dirty="0"/>
                  <a:t>Simulink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64bit </a:t>
                </a:r>
                <a:r>
                  <a:rPr lang="de-DE" dirty="0" err="1"/>
                  <a:t>floating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1.0</a:t>
                </a:r>
              </a:p>
              <a:p>
                <a:r>
                  <a:rPr lang="de-DE" dirty="0" err="1"/>
                  <a:t>For</a:t>
                </a:r>
                <a:r>
                  <a:rPr lang="de-DE" dirty="0"/>
                  <a:t> large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decrease</a:t>
                </a:r>
                <a:endParaRPr lang="de-DE" dirty="0"/>
              </a:p>
              <a:p>
                <a:r>
                  <a:rPr lang="de-DE" dirty="0" err="1"/>
                  <a:t>Therefore</a:t>
                </a:r>
                <a:r>
                  <a:rPr lang="de-DE" dirty="0"/>
                  <a:t>: </a:t>
                </a:r>
                <a:r>
                  <a:rPr lang="de-DE" dirty="0" err="1"/>
                  <a:t>Scaling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(</a:t>
                </a:r>
                <a:r>
                  <a:rPr lang="de-DE" dirty="0" err="1"/>
                  <a:t>especially</a:t>
                </a:r>
                <a:r>
                  <a:rPr lang="de-DE" dirty="0"/>
                  <a:t>)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integrator</a:t>
                </a:r>
                <a:r>
                  <a:rPr lang="de-DE" dirty="0"/>
                  <a:t> and </a:t>
                </a:r>
                <a:r>
                  <a:rPr lang="de-DE" dirty="0" err="1"/>
                  <a:t>rescaling</a:t>
                </a:r>
                <a:r>
                  <a:rPr lang="de-DE" dirty="0"/>
                  <a:t> at ist </a:t>
                </a:r>
                <a:r>
                  <a:rPr lang="de-DE" dirty="0" err="1"/>
                  <a:t>output</a:t>
                </a:r>
                <a:r>
                  <a:rPr lang="de-DE" dirty="0"/>
                  <a:t> </a:t>
                </a:r>
                <a:r>
                  <a:rPr lang="de-DE" dirty="0" err="1"/>
                  <a:t>makes</a:t>
                </a:r>
                <a:r>
                  <a:rPr lang="de-DE" dirty="0"/>
                  <a:t> sense: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br>
                  <a:rPr lang="de-DE" dirty="0"/>
                </a:br>
                <a:br>
                  <a:rPr lang="de-DE" dirty="0"/>
                </a:br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dynamic</a:t>
                </a:r>
                <a:r>
                  <a:rPr lang="de-DE" dirty="0"/>
                  <a:t> </a:t>
                </a:r>
                <a:r>
                  <a:rPr lang="de-DE" dirty="0" err="1"/>
                  <a:t>equations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: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≈1⋅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  <a:blipFill>
                <a:blip r:embed="rId2"/>
                <a:stretch>
                  <a:fillRect l="-1217" t="-2408" r="-12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8F15C841-FE6D-4E70-9CED-2131A029D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70" t="20244" r="29110" b="59348"/>
          <a:stretch/>
        </p:blipFill>
        <p:spPr>
          <a:xfrm>
            <a:off x="4043492" y="2971799"/>
            <a:ext cx="3426933" cy="128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1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23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br>
                  <a:rPr lang="de-DE" dirty="0"/>
                </a:b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, i.e.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and </a:t>
                </a:r>
                <a:r>
                  <a:rPr lang="de-DE" dirty="0" err="1"/>
                  <a:t>velocities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necessary</a:t>
                </a:r>
                <a:r>
                  <a:rPr lang="de-DE" dirty="0"/>
                  <a:t> </a:t>
                </a:r>
                <a:r>
                  <a:rPr lang="de-DE" dirty="0" err="1"/>
                  <a:t>velocity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bodies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elliptical</a:t>
                </a:r>
                <a:r>
                  <a:rPr lang="de-DE" dirty="0"/>
                  <a:t> </a:t>
                </a:r>
                <a:r>
                  <a:rPr lang="de-DE" dirty="0" err="1"/>
                  <a:t>orbits</a:t>
                </a:r>
                <a:r>
                  <a:rPr lang="de-DE" dirty="0"/>
                  <a:t> </a:t>
                </a:r>
                <a:r>
                  <a:rPr lang="de-DE" dirty="0" err="1"/>
                  <a:t>obviously</a:t>
                </a:r>
                <a:r>
                  <a:rPr lang="de-DE" dirty="0"/>
                  <a:t> </a:t>
                </a: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smaller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bigger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/>
                  <a:t>larger radii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  <a:blipFill>
                <a:blip r:embed="rId2"/>
                <a:stretch>
                  <a:fillRect l="-751" t="-1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325300" y="456356"/>
            <a:ext cx="3603844" cy="2736154"/>
            <a:chOff x="45656" y="210236"/>
            <a:chExt cx="1544260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186824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212349" y="821735"/>
              <a:ext cx="5182" cy="27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946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e 16">
            <a:extLst>
              <a:ext uri="{FF2B5EF4-FFF2-40B4-BE49-F238E27FC236}">
                <a16:creationId xmlns:a16="http://schemas.microsoft.com/office/drawing/2014/main" id="{F1C83F12-62D0-47F0-A5B4-B3F7D1F47490}"/>
              </a:ext>
            </a:extLst>
          </p:cNvPr>
          <p:cNvSpPr/>
          <p:nvPr/>
        </p:nvSpPr>
        <p:spPr>
          <a:xfrm>
            <a:off x="9383689" y="1108549"/>
            <a:ext cx="1431768" cy="143176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714809" cy="6560191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i="1" dirty="0" err="1"/>
                  <a:t>un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  <a:br>
                  <a:rPr lang="de-DE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sz="23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de-DE" sz="23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de-DE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(2)</m:t>
                    </m:r>
                  </m:oMath>
                </a14:m>
                <a:endParaRPr lang="de-DE" sz="23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In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case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unknown</a:t>
                </a:r>
                <a:r>
                  <a:rPr lang="de-DE" dirty="0"/>
                  <a:t> </a:t>
                </a:r>
                <a:r>
                  <a:rPr lang="de-DE" dirty="0" err="1"/>
                  <a:t>since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want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an </a:t>
                </a:r>
                <a:r>
                  <a:rPr lang="de-DE" dirty="0" err="1"/>
                  <a:t>oscillation</a:t>
                </a:r>
                <a:r>
                  <a:rPr lang="de-DE" dirty="0"/>
                  <a:t>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rotating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a </a:t>
                </a:r>
                <a:r>
                  <a:rPr lang="de-DE" dirty="0" err="1"/>
                  <a:t>fixed</a:t>
                </a:r>
                <a:r>
                  <a:rPr lang="de-DE" dirty="0"/>
                  <a:t> </a:t>
                </a:r>
                <a:r>
                  <a:rPr lang="de-DE" dirty="0" err="1"/>
                  <a:t>barycenter</a:t>
                </a:r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 err="1"/>
                  <a:t>Assuming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know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initial </a:t>
                </a:r>
                <a:r>
                  <a:rPr lang="de-DE" dirty="0" err="1"/>
                  <a:t>parameters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de-DE" sz="2800" b="0" dirty="0"/>
                </a:br>
                <a:r>
                  <a:rPr lang="de-DE" sz="2800" b="0" dirty="0" err="1"/>
                  <a:t>we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can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calculate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the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remaining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parameters</a:t>
                </a:r>
                <a:r>
                  <a:rPr lang="de-DE" sz="2800" b="0" dirty="0"/>
                  <a:t>:</a:t>
                </a:r>
              </a:p>
              <a:p>
                <a:pPr lvl="1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b="0" dirty="0" err="1"/>
                  <a:t>first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individual initial radii:</a:t>
                </a:r>
                <a:br>
                  <a:rPr lang="de-DE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de-DE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br>
                  <a:rPr lang="de-DE" b="1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rom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b="0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sz="3200" b="0" dirty="0" err="1"/>
                  <a:t>Using</a:t>
                </a:r>
                <a:r>
                  <a:rPr lang="de-DE" sz="3200" b="0" dirty="0"/>
                  <a:t> (2):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3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de-DE" sz="3200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714809" cy="6560191"/>
              </a:xfrm>
              <a:blipFill>
                <a:blip r:embed="rId2"/>
                <a:stretch>
                  <a:fillRect l="-420" t="-10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731494" y="456356"/>
            <a:ext cx="3197649" cy="2736154"/>
            <a:chOff x="219712" y="210236"/>
            <a:chExt cx="1370204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497152" y="867339"/>
              <a:ext cx="5329" cy="233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1146021" y="624867"/>
                  <a:ext cx="132341" cy="1660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021" y="624867"/>
                  <a:ext cx="132341" cy="166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365906" y="586143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06" y="586143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374339" y="923238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39" y="923238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426091" y="714560"/>
              <a:ext cx="152780" cy="152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30">
                  <a:extLst>
                    <a:ext uri="{FF2B5EF4-FFF2-40B4-BE49-F238E27FC236}">
                      <a16:creationId xmlns:a16="http://schemas.microsoft.com/office/drawing/2014/main" id="{704A5B8A-41D2-4615-B383-4C3081BFDA47}"/>
                    </a:ext>
                  </a:extLst>
                </p:cNvPr>
                <p:cNvSpPr txBox="1"/>
                <p:nvPr/>
              </p:nvSpPr>
              <p:spPr>
                <a:xfrm>
                  <a:off x="595515" y="622759"/>
                  <a:ext cx="132341" cy="1660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feld 30">
                  <a:extLst>
                    <a:ext uri="{FF2B5EF4-FFF2-40B4-BE49-F238E27FC236}">
                      <a16:creationId xmlns:a16="http://schemas.microsoft.com/office/drawing/2014/main" id="{704A5B8A-41D2-4615-B383-4C3081BFD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15" y="622759"/>
                  <a:ext cx="132341" cy="1660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4C65A9-6BC3-4D5E-A554-0B154436E456}"/>
              </a:ext>
            </a:extLst>
          </p:cNvPr>
          <p:cNvCxnSpPr>
            <a:cxnSpLocks/>
          </p:cNvCxnSpPr>
          <p:nvPr/>
        </p:nvCxnSpPr>
        <p:spPr>
          <a:xfrm flipH="1">
            <a:off x="9391394" y="1811569"/>
            <a:ext cx="7286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9D1FF40-E687-4BE8-AA29-78E1D0C47331}"/>
                  </a:ext>
                </a:extLst>
              </p:cNvPr>
              <p:cNvSpPr txBox="1"/>
              <p:nvPr/>
            </p:nvSpPr>
            <p:spPr>
              <a:xfrm>
                <a:off x="8355436" y="3417572"/>
                <a:ext cx="3836564" cy="111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Barycenter </a:t>
                </a:r>
                <a:r>
                  <a:rPr lang="de-DE" sz="1400" dirty="0" err="1"/>
                  <a:t>of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the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two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masses</a:t>
                </a:r>
                <a:endParaRPr lang="de-DE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𝑏𝑎𝑟𝑦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≝0</m:t>
                      </m:r>
                    </m:oMath>
                    <m:oMath xmlns:m="http://schemas.openxmlformats.org/officeDocument/2006/math">
                      <m:r>
                        <a:rPr lang="de-DE" sz="1400" b="0" i="0" smtClean="0">
                          <a:latin typeface="Cambria Math" panose="020405030504060302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400" b="1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de-DE" sz="1400" b="0" i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9D1FF40-E687-4BE8-AA29-78E1D0C4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36" y="3417572"/>
                <a:ext cx="3836564" cy="1119153"/>
              </a:xfrm>
              <a:prstGeom prst="rect">
                <a:avLst/>
              </a:prstGeom>
              <a:blipFill>
                <a:blip r:embed="rId9"/>
                <a:stretch>
                  <a:fillRect l="-477" t="-1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54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Breitbild</PresentationFormat>
  <Paragraphs>96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 Benzel</cp:lastModifiedBy>
  <cp:revision>152</cp:revision>
  <dcterms:created xsi:type="dcterms:W3CDTF">2020-12-21T20:58:53Z</dcterms:created>
  <dcterms:modified xsi:type="dcterms:W3CDTF">2020-12-25T21:25:57Z</dcterms:modified>
</cp:coreProperties>
</file>