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" initials="T" lastIdx="2" clrIdx="0">
    <p:extLst>
      <p:ext uri="{19B8F6BF-5375-455C-9EA6-DF929625EA0E}">
        <p15:presenceInfo xmlns:p15="http://schemas.microsoft.com/office/powerpoint/2012/main" userId="Ti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995E6-EE97-44C7-8CB6-0FF16210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2EA3BA-DCF0-401D-B73C-546B88F2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8FE80-22AE-4990-8AC7-5DF709A8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9DAF02-4E72-4A08-9825-BB43A3E6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1AC7F-4135-475D-8510-BEE465C3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3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83B80-31BA-4F16-9BA1-2F7B0349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A049A3-4FF9-43CC-842D-D6E8BC9C7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0FED4-12C4-4690-A2FC-18BC4121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DBE2D4-AEA6-48BC-BEAA-59F57559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BC627-0617-4A21-9F16-3AA380C8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0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56CD2-BB65-4A50-872B-749A22917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0E50B-2C4F-4D13-B895-9815D599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BBE432-0CB8-43EF-A307-6A1B83F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FBEED-CE76-43FF-B56D-18D3D590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6F3F53-D6AB-4549-A360-0DFB3C54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4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935B2-C0A4-4C4D-8304-5E5C08B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F5C481-170F-4B25-B0A1-C876CC3D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AA2AF-1E07-4E52-B48D-8CA4AB66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7AC6B-DCAD-4DC4-AB72-77C706D0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4DCC7-8E67-416A-AD75-3AE65A5C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9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D030F-FB08-4370-AD24-85D1C4FE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55648-ACF2-453D-BEB1-4EB19DA0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85921-450A-4F2E-8A6F-C89380DB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1D44E-A164-42E5-84FF-472BB59B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56718-7B9F-46D8-8579-36758E69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EFDD6-2A5C-4BB9-9674-313AA631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5437A-B117-4FB6-9342-8178E8F00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758749-DC1D-4EB3-AA99-98D158F7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7EFE9-452F-4A04-8103-A2930473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79895-6BDA-48BB-AE91-DDD9663B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AD73A-C7C4-41B1-8483-45801688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2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927B8-0AD7-4CC9-BE88-3185DC87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63A0EE-C81F-48C5-855A-340D5E658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8AC016-30F9-4936-B68E-0D641575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A94789-546F-4B5C-9977-CA40AFA82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978792-252A-4D6D-9F27-17EB22B56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C36579-249A-4F04-AB1C-603E08ED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A135FE-0E92-4F9D-B085-0F55B95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1538DF-DA81-41C5-9F08-09A18AE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26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69CD6-AF4F-4DB1-BCE4-C246BAC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AF34D8-3850-4D71-B54F-00F1B09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701BD-AE9C-42D9-83D3-056BA818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31FC17-4E28-42B8-A557-33E92F2C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94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1FA9A02-3D08-4C3A-B4AA-842602F0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E2FF53-BCD4-49C7-B050-56D3B4DB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5775AE-6410-4D1F-AF1E-3CD6083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8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24CBA-6C74-4C05-A25D-EDF927B5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EC549-465A-4183-B7E2-CAEC213B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531497-6A90-42E0-9455-AF1B8A35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7ABE2-16A0-4363-B790-061B7B1E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821F8F-43DC-462D-9EA3-E84FAC03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C9A0B-D25F-4BB6-8F6E-54E63948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03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7EB19-2FE1-4048-ADCF-5C44C223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EA7214-34EE-4C4F-847C-09A059135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B9B9D7-D6A5-45BF-8F86-56A5A0760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EB836C-7305-4D66-8BEC-B794437A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94B8-BB3E-4AB9-8BD5-5E2112388417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0E17D-0DA1-4973-8051-5BAC7A03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1E4D7F-A288-489F-AC6C-3BD07422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3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7D82ED-573D-48D9-81DE-4C917DEF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7C0F0-2BE6-4A5C-852C-204855B5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9B8AB7-08BD-4FC9-8B25-E0C8F04AD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94B8-BB3E-4AB9-8BD5-5E2112388417}" type="datetimeFigureOut">
              <a:rPr lang="de-DE" smtClean="0"/>
              <a:t>26.12.2020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59353F-4B0B-47E7-B22D-EF53636C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180C0D-6C19-42FB-8AE5-D3CDECFC1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011E4-6FF7-442D-8FAF-76104108EB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4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pedia.org/wiki/True_anomaly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en.wikipedia.org/wiki/Kepler_orbit#Development_of_the_law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Kepler's_laws_of_planetary_motion#Second_law" TargetMode="External"/><Relationship Id="rId9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en.wikipedia.org/wiki/Mean_motion#Mean_motion_and_Kepler's_law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en.wikipedia.org/wiki/Orbit_modeling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Ellipse basics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	semi-major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	semi-minor </a:t>
                </a:r>
                <a:r>
                  <a:rPr lang="de-DE" dirty="0" err="1"/>
                  <a:t>axis</a:t>
                </a:r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	linear </a:t>
                </a:r>
                <a:r>
                  <a:rPr lang="de-DE" dirty="0" err="1"/>
                  <a:t>eccentricity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	(</a:t>
                </a:r>
                <a:r>
                  <a:rPr lang="de-DE" dirty="0" err="1"/>
                  <a:t>basically</a:t>
                </a:r>
                <a:r>
                  <a:rPr lang="de-DE" dirty="0"/>
                  <a:t> </a:t>
                </a:r>
                <a:r>
                  <a:rPr lang="de-DE" dirty="0" err="1"/>
                  <a:t>tells</a:t>
                </a:r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far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foci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off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ellipse</a:t>
                </a:r>
                <a:r>
                  <a:rPr lang="de-DE" dirty="0"/>
                  <a:t> </a:t>
                </a:r>
                <a:r>
                  <a:rPr lang="de-DE" dirty="0" err="1"/>
                  <a:t>center</a:t>
                </a:r>
                <a:r>
                  <a:rPr lang="de-DE" dirty="0"/>
                  <a:t> M)</a:t>
                </a:r>
                <a:br>
                  <a:rPr lang="de-DE" dirty="0"/>
                </a:br>
                <a:endParaRPr lang="de-DE" dirty="0"/>
              </a:p>
              <a:p>
                <a:r>
                  <a:rPr lang="de-DE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	(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red</a:t>
                </a:r>
                <a:r>
                  <a:rPr lang="de-DE" dirty="0"/>
                  <a:t> </a:t>
                </a:r>
                <a:r>
                  <a:rPr lang="de-DE" dirty="0" err="1"/>
                  <a:t>triangle</a:t>
                </a:r>
                <a:r>
                  <a:rPr lang="de-DE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	semi-latus rectum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643098" cy="2308324"/>
              </a:xfrm>
              <a:prstGeom prst="rect">
                <a:avLst/>
              </a:prstGeom>
              <a:blipFill>
                <a:blip r:embed="rId2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>
            <a:extLst>
              <a:ext uri="{FF2B5EF4-FFF2-40B4-BE49-F238E27FC236}">
                <a16:creationId xmlns:a16="http://schemas.microsoft.com/office/drawing/2014/main" id="{96831CF4-116A-4EA0-9012-B3079489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675" y="3429000"/>
            <a:ext cx="4518974" cy="279398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7AA0D68-4285-452A-A9C6-824B07C441EF}"/>
              </a:ext>
            </a:extLst>
          </p:cNvPr>
          <p:cNvGrpSpPr/>
          <p:nvPr/>
        </p:nvGrpSpPr>
        <p:grpSpPr>
          <a:xfrm>
            <a:off x="8011486" y="144779"/>
            <a:ext cx="3967163" cy="3068203"/>
            <a:chOff x="8011486" y="144779"/>
            <a:chExt cx="3967163" cy="306820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7687B85B-FE7E-4046-BB40-3DEAA3070FBE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1486" y="144779"/>
              <a:ext cx="3967163" cy="3068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8F9980E2-822E-4194-BF40-BCEB5FAB0CD8}"/>
                </a:ext>
              </a:extLst>
            </p:cNvPr>
            <p:cNvSpPr/>
            <p:nvPr/>
          </p:nvSpPr>
          <p:spPr>
            <a:xfrm>
              <a:off x="10577351" y="1720825"/>
              <a:ext cx="278003" cy="225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winkliges Dreieck 8">
              <a:extLst>
                <a:ext uri="{FF2B5EF4-FFF2-40B4-BE49-F238E27FC236}">
                  <a16:creationId xmlns:a16="http://schemas.microsoft.com/office/drawing/2014/main" id="{D15F1A33-B781-4562-B8B7-0FB8E24B84B1}"/>
                </a:ext>
              </a:extLst>
            </p:cNvPr>
            <p:cNvSpPr/>
            <p:nvPr/>
          </p:nvSpPr>
          <p:spPr>
            <a:xfrm flipH="1">
              <a:off x="8883941" y="750772"/>
              <a:ext cx="1126331" cy="918638"/>
            </a:xfrm>
            <a:prstGeom prst="rtTriangle">
              <a:avLst/>
            </a:prstGeom>
            <a:solidFill>
              <a:srgbClr val="FF0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705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C36AD-91FB-446F-840D-2DC885161A26}"/>
              </a:ext>
            </a:extLst>
          </p:cNvPr>
          <p:cNvSpPr txBox="1"/>
          <p:nvPr/>
        </p:nvSpPr>
        <p:spPr>
          <a:xfrm>
            <a:off x="614494" y="558844"/>
            <a:ext cx="60946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elliptic orbit shape as a function in polar coordinates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/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hlinkClick r:id="rId2"/>
                  </a:rPr>
                  <a:t>Radial distance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from the central body (usually the sun) is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>
                    <a:hlinkClick r:id="rId3"/>
                  </a:rPr>
                  <a:t>true</a:t>
                </a:r>
                <a:r>
                  <a:rPr lang="de-DE" dirty="0">
                    <a:hlinkClick r:id="rId3"/>
                  </a:rPr>
                  <a:t> </a:t>
                </a:r>
                <a:r>
                  <a:rPr lang="de-DE" dirty="0" err="1">
                    <a:hlinkClick r:id="rId3"/>
                  </a:rPr>
                  <a:t>anomaly</a:t>
                </a:r>
                <a:r>
                  <a:rPr lang="de-DE" dirty="0"/>
                  <a:t>.</a:t>
                </a:r>
              </a:p>
              <a:p>
                <a:endParaRPr lang="de-DE" dirty="0"/>
              </a:p>
              <a:p>
                <a:r>
                  <a:rPr lang="en-US" sz="1800" u="sng" dirty="0" err="1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Keplers</a:t>
                </a:r>
                <a:r>
                  <a:rPr lang="en-US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 second law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states that 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a body (e.g. asteroid) orbiting a much heavier body (sun) in an arbitrary elliptical orbit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area A the connection line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between the two bodies passes in a certain amount of time t is always constant.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19A9E29-F0FC-4984-B3D8-60A729795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4" y="1551963"/>
                <a:ext cx="7465816" cy="3180358"/>
              </a:xfrm>
              <a:prstGeom prst="rect">
                <a:avLst/>
              </a:prstGeom>
              <a:blipFill>
                <a:blip r:embed="rId5"/>
                <a:stretch>
                  <a:fillRect l="-735" t="-1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259B9A5-A00E-4BCE-BD66-6BA9BA05264A}"/>
              </a:ext>
            </a:extLst>
          </p:cNvPr>
          <p:cNvGrpSpPr/>
          <p:nvPr/>
        </p:nvGrpSpPr>
        <p:grpSpPr>
          <a:xfrm>
            <a:off x="6585396" y="203887"/>
            <a:ext cx="5460424" cy="2854279"/>
            <a:chOff x="6370792" y="1126626"/>
            <a:chExt cx="5460424" cy="2854279"/>
          </a:xfrm>
        </p:grpSpPr>
        <p:pic>
          <p:nvPicPr>
            <p:cNvPr id="7" name="Grafik 6" descr="The Revolution of Planetary Motion: Johannes Kepler's ...">
              <a:extLst>
                <a:ext uri="{FF2B5EF4-FFF2-40B4-BE49-F238E27FC236}">
                  <a16:creationId xmlns:a16="http://schemas.microsoft.com/office/drawing/2014/main" id="{4515EC02-7CDF-430F-A046-39E122DDE571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792" y="1126626"/>
              <a:ext cx="5460424" cy="2854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194BD3DD-0064-4840-ABBB-C90B4FD19D6A}"/>
                </a:ext>
              </a:extLst>
            </p:cNvPr>
            <p:cNvCxnSpPr/>
            <p:nvPr/>
          </p:nvCxnSpPr>
          <p:spPr>
            <a:xfrm>
              <a:off x="10030019" y="2659418"/>
              <a:ext cx="9050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D948C70-66EF-431A-B685-54EABC6265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0736" y="1318884"/>
              <a:ext cx="1119283" cy="13405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ogen 13">
              <a:extLst>
                <a:ext uri="{FF2B5EF4-FFF2-40B4-BE49-F238E27FC236}">
                  <a16:creationId xmlns:a16="http://schemas.microsoft.com/office/drawing/2014/main" id="{2EA21716-AABD-4239-953C-D0CDD8CAB64B}"/>
                </a:ext>
              </a:extLst>
            </p:cNvPr>
            <p:cNvSpPr/>
            <p:nvPr/>
          </p:nvSpPr>
          <p:spPr>
            <a:xfrm>
              <a:off x="9751008" y="2395183"/>
              <a:ext cx="524976" cy="528472"/>
            </a:xfrm>
            <a:prstGeom prst="arc">
              <a:avLst>
                <a:gd name="adj1" fmla="val 14220035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/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4D736669-29BB-4C43-ACFD-C326C3522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660" y="2105421"/>
                  <a:ext cx="4045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/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65E0D2FF-DF59-4E49-984F-B81FC4C96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6424" y="1619819"/>
                  <a:ext cx="4045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833A7DF8-EF2F-4012-9F07-376E34F389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40" y="4182702"/>
            <a:ext cx="31432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7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0CDF2-6249-44C3-BC35-9F28EA9A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171"/>
            <a:ext cx="10515600" cy="58497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b="1" dirty="0"/>
              <a:t>Problem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orbit</a:t>
            </a:r>
            <a:r>
              <a:rPr lang="de-DE" b="1" dirty="0"/>
              <a:t> </a:t>
            </a:r>
            <a:r>
              <a:rPr lang="de-DE" b="1" dirty="0" err="1"/>
              <a:t>animation</a:t>
            </a:r>
            <a:r>
              <a:rPr lang="de-DE" b="1" dirty="0"/>
              <a:t> so </a:t>
            </a:r>
            <a:r>
              <a:rPr lang="de-DE" b="1" dirty="0" err="1"/>
              <a:t>far</a:t>
            </a:r>
            <a:endParaRPr lang="de-DE" b="1" dirty="0"/>
          </a:p>
          <a:p>
            <a:r>
              <a:rPr lang="de-DE" dirty="0"/>
              <a:t>I </a:t>
            </a:r>
            <a:r>
              <a:rPr lang="de-DE" dirty="0" err="1"/>
              <a:t>use</a:t>
            </a:r>
            <a:r>
              <a:rPr lang="de-DE" dirty="0"/>
              <a:t> same-</a:t>
            </a:r>
            <a:r>
              <a:rPr lang="de-DE" dirty="0" err="1"/>
              <a:t>sized</a:t>
            </a:r>
            <a:r>
              <a:rPr lang="de-DE" dirty="0"/>
              <a:t> angle </a:t>
            </a:r>
            <a:r>
              <a:rPr lang="de-DE" dirty="0" err="1"/>
              <a:t>steps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Same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angles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fast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focal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(</a:t>
            </a:r>
            <a:r>
              <a:rPr lang="de-DE" dirty="0" err="1"/>
              <a:t>sun</a:t>
            </a:r>
            <a:r>
              <a:rPr lang="de-DE" dirty="0"/>
              <a:t>) and slow </a:t>
            </a:r>
            <a:r>
              <a:rPr lang="de-DE" dirty="0" err="1"/>
              <a:t>speeds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focal</a:t>
            </a:r>
            <a:r>
              <a:rPr lang="de-DE" dirty="0"/>
              <a:t> </a:t>
            </a:r>
            <a:r>
              <a:rPr lang="de-DE" dirty="0" err="1"/>
              <a:t>point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exact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opposite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case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reality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because</a:t>
            </a:r>
            <a:r>
              <a:rPr lang="de-DE" dirty="0">
                <a:sym typeface="Wingdings" panose="05000000000000000000" pitchFamily="2" charset="2"/>
              </a:rPr>
              <a:t>: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same </a:t>
            </a:r>
            <a:r>
              <a:rPr lang="de-DE" dirty="0" err="1">
                <a:sym typeface="Wingdings" panose="05000000000000000000" pitchFamily="2" charset="2"/>
              </a:rPr>
              <a:t>sized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angles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every</a:t>
            </a:r>
            <a:r>
              <a:rPr lang="de-DE" dirty="0">
                <a:sym typeface="Wingdings" panose="05000000000000000000" pitchFamily="2" charset="2"/>
              </a:rPr>
              <a:t> angle </a:t>
            </a:r>
            <a:r>
              <a:rPr lang="de-DE" dirty="0" err="1">
                <a:sym typeface="Wingdings" panose="05000000000000000000" pitchFamily="2" charset="2"/>
              </a:rPr>
              <a:t>section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shown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amount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time </a:t>
            </a:r>
            <a:r>
              <a:rPr lang="de-DE" dirty="0" err="1">
                <a:sym typeface="Wingdings" panose="05000000000000000000" pitchFamily="2" charset="2"/>
              </a:rPr>
              <a:t>violates</a:t>
            </a:r>
            <a:r>
              <a:rPr lang="de-DE" dirty="0">
                <a:sym typeface="Wingdings" panose="05000000000000000000" pitchFamily="2" charset="2"/>
              </a:rPr>
              <a:t> Keplers </a:t>
            </a:r>
            <a:r>
              <a:rPr lang="de-DE" dirty="0" err="1">
                <a:sym typeface="Wingdings" panose="05000000000000000000" pitchFamily="2" charset="2"/>
              </a:rPr>
              <a:t>second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law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7EDCC3-2DEB-49AA-9C49-D33B1A71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0" y="1400959"/>
            <a:ext cx="2715433" cy="26970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376B0C-15AB-4DAC-994D-4D26F60F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8" y="1308681"/>
            <a:ext cx="1643062" cy="1602659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76B0A53-0B07-47D8-A5EF-B0DDD2AD950A}"/>
              </a:ext>
            </a:extLst>
          </p:cNvPr>
          <p:cNvCxnSpPr>
            <a:cxnSpLocks/>
          </p:cNvCxnSpPr>
          <p:nvPr/>
        </p:nvCxnSpPr>
        <p:spPr>
          <a:xfrm flipH="1">
            <a:off x="2780861" y="1308681"/>
            <a:ext cx="1672077" cy="1300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E7EF536-39FB-47F6-AB00-BC5828B0017C}"/>
              </a:ext>
            </a:extLst>
          </p:cNvPr>
          <p:cNvSpPr/>
          <p:nvPr/>
        </p:nvSpPr>
        <p:spPr>
          <a:xfrm>
            <a:off x="2780861" y="2608975"/>
            <a:ext cx="411061" cy="411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EF4B5F8-9C1A-4CFA-8741-5E040C787CAC}"/>
              </a:ext>
            </a:extLst>
          </p:cNvPr>
          <p:cNvCxnSpPr>
            <a:cxnSpLocks/>
          </p:cNvCxnSpPr>
          <p:nvPr/>
        </p:nvCxnSpPr>
        <p:spPr>
          <a:xfrm flipH="1">
            <a:off x="2780030" y="2911340"/>
            <a:ext cx="1611518" cy="1086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056D38D2-3898-44C3-B283-8F823FF65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21" y="1473752"/>
            <a:ext cx="3405669" cy="227044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33BA2D-4EBB-489D-B545-5940CB38E547}"/>
              </a:ext>
            </a:extLst>
          </p:cNvPr>
          <p:cNvSpPr txBox="1"/>
          <p:nvPr/>
        </p:nvSpPr>
        <p:spPr>
          <a:xfrm>
            <a:off x="6617097" y="2380157"/>
            <a:ext cx="6561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600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384753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Keplers</a:t>
                </a:r>
                <a:r>
                  <a:rPr lang="en-US" sz="1800" b="1" i="1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third law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tells the relationship between the orbital Period P and the semi-major axis a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 period time P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one complete orbit of an ellipse with the semi-major axis a is</a:t>
                </a:r>
                <a:endParaRPr lang="de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𝐺𝑀</m:t>
                          </m:r>
                        </m:den>
                      </m:f>
                      <m:sSup>
                        <m:sSup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sz="1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where</a:t>
                </a:r>
                <a:r>
                  <a:rPr lang="de-DE" sz="1800" dirty="0"/>
                  <a:t> </a:t>
                </a:r>
                <a:endParaRPr lang="de-DE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=6,674⋅</m:t>
                      </m:r>
                      <m:sSup>
                        <m:sSup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sup>
                      </m:sSup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1800" b="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gravitational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constant</a:t>
                </a:r>
                <a:r>
                  <a:rPr lang="de-DE" sz="1800" dirty="0"/>
                  <a:t> </a:t>
                </a:r>
                <a:br>
                  <a:rPr lang="de-DE" sz="1800" dirty="0"/>
                </a:br>
                <a:r>
                  <a:rPr lang="de-DE" sz="1800" dirty="0"/>
                  <a:t>and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800" dirty="0"/>
                  <a:t> </a:t>
                </a:r>
                <a:r>
                  <a:rPr lang="de-DE" sz="1800" dirty="0" err="1"/>
                  <a:t>is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mass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central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object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moving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body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orbits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around</a:t>
                </a:r>
                <a:r>
                  <a:rPr lang="de-DE" sz="1800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CD756AD-0C4B-4FCC-9CE5-BA52E1B86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9660" y="799258"/>
                <a:ext cx="10515600" cy="4351338"/>
              </a:xfrm>
              <a:blipFill>
                <a:blip r:embed="rId3"/>
                <a:stretch>
                  <a:fillRect l="-522" t="-7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7A48EC2E-D470-47ED-89B5-51D58EF4D5C2}"/>
              </a:ext>
            </a:extLst>
          </p:cNvPr>
          <p:cNvSpPr/>
          <p:nvPr/>
        </p:nvSpPr>
        <p:spPr>
          <a:xfrm>
            <a:off x="8294914" y="1810139"/>
            <a:ext cx="3497426" cy="17634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A50DC8-32BB-43D5-A6B8-D877E2F45277}"/>
              </a:ext>
            </a:extLst>
          </p:cNvPr>
          <p:cNvSpPr/>
          <p:nvPr/>
        </p:nvSpPr>
        <p:spPr>
          <a:xfrm>
            <a:off x="11103430" y="2566696"/>
            <a:ext cx="250370" cy="250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2022B52-EF4A-4F2F-91A5-C3B962E835AB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10043627" y="1810139"/>
            <a:ext cx="6384" cy="881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B3E1E32-E458-478D-9286-FD2594FE2256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10050011" y="2691882"/>
            <a:ext cx="1742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/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49BE7D2-BC8F-41F3-87B5-366057EB7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09" y="2372797"/>
                <a:ext cx="257962" cy="369332"/>
              </a:xfrm>
              <a:prstGeom prst="rect">
                <a:avLst/>
              </a:prstGeom>
              <a:blipFill>
                <a:blip r:embed="rId4"/>
                <a:stretch>
                  <a:fillRect r="-69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/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35EB1679-0DC4-4B18-9B80-A517210D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049" y="2017569"/>
                <a:ext cx="257962" cy="369332"/>
              </a:xfrm>
              <a:prstGeom prst="rect">
                <a:avLst/>
              </a:prstGeom>
              <a:blipFill>
                <a:blip r:embed="rId5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ogen 9">
            <a:extLst>
              <a:ext uri="{FF2B5EF4-FFF2-40B4-BE49-F238E27FC236}">
                <a16:creationId xmlns:a16="http://schemas.microsoft.com/office/drawing/2014/main" id="{EA517898-8ED4-4CC4-A2EB-CA055EAA6929}"/>
              </a:ext>
            </a:extLst>
          </p:cNvPr>
          <p:cNvSpPr/>
          <p:nvPr/>
        </p:nvSpPr>
        <p:spPr>
          <a:xfrm>
            <a:off x="8160298" y="1717775"/>
            <a:ext cx="3766657" cy="1948214"/>
          </a:xfrm>
          <a:prstGeom prst="arc">
            <a:avLst>
              <a:gd name="adj1" fmla="val 149045"/>
              <a:gd name="adj2" fmla="val 0"/>
            </a:avLst>
          </a:prstGeom>
          <a:ln w="22225">
            <a:solidFill>
              <a:srgbClr val="FF0000"/>
            </a:solidFill>
            <a:headEnd type="stealth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/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C679013-77E6-4521-8A03-E3FFE1750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078" y="3414081"/>
                <a:ext cx="8394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A9052377-138A-4434-A03C-00ACB8832A67}"/>
              </a:ext>
            </a:extLst>
          </p:cNvPr>
          <p:cNvSpPr/>
          <p:nvPr/>
        </p:nvSpPr>
        <p:spPr>
          <a:xfrm flipV="1">
            <a:off x="11739573" y="2734002"/>
            <a:ext cx="81342" cy="8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2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E25E2AB9-9DB3-4BD7-9D48-0B482C6B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43" y="3378806"/>
            <a:ext cx="6616285" cy="3333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Simulating </a:t>
                </a:r>
                <a:r>
                  <a:rPr lang="de-DE" sz="1800" u="sng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Newtons Law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solutions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two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-body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problem</a:t>
                </a:r>
                <a:endParaRPr lang="de-DE" sz="18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de-DE" sz="18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b="0" i="1" dirty="0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de-DE" sz="1800" b="0" i="1" dirty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sz="1800" b="0" i="1" dirty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f>
                                  <m:fPr>
                                    <m:ctrlP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dirty="0" smtClean="0"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dirty="0" smtClean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b="0" i="1" dirty="0" smtClean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de-DE" sz="1800" b="0" i="1" dirty="0" smtClean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sz="1800" b="0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=+</m:t>
                                </m:r>
                                <m:f>
                                  <m:f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1800" i="1" dirty="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e-DE" sz="1800" i="1" dirty="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de-DE" sz="1800" i="1" dirty="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8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e-DE" sz="1800" b="1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normalized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vector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pointing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from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Kartesian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coordinates</a:t>
                </a:r>
                <a:b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de-DE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b="0" i="1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b="0" i="1" dirty="0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b="0" i="1" dirty="0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b="0" i="1" dirty="0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b="0" i="1" dirty="0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b="0" i="1" dirty="0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̈"/>
                                                <m:ctrlPr>
                                                  <a:rPr lang="de-DE" sz="18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sz="18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de-DE" sz="1800" i="1" dirty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de-DE" sz="1800" b="0" i="1" dirty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sSub>
                                    <m:sSubPr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1800" i="1" dirty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sz="1800" i="1" dirty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de-DE" sz="1800" i="1" dirty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1800" i="1" dirty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de-DE" sz="1800" i="1" dirty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e-DE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de-DE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de-DE" sz="18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de-DE" sz="1800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de-DE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sun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	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de-DE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earth</a:t>
                </a:r>
                <a:endParaRPr lang="de-DE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A4020913-F0A7-4B1E-8E63-2A863A33E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269" y="245584"/>
                <a:ext cx="10515600" cy="5060947"/>
              </a:xfrm>
              <a:blipFill>
                <a:blip r:embed="rId4"/>
                <a:stretch>
                  <a:fillRect l="-464" t="-10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/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e-DE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CB11AF6-C425-4371-AFA7-8BA9A52CA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73" y="4837819"/>
                <a:ext cx="880212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/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CF6A230-4417-49FB-8A68-A919694BD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744" y="4956821"/>
                <a:ext cx="981512" cy="349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/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6FCD334-E70B-443A-B2F3-836134366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142" y="2353218"/>
                <a:ext cx="285225" cy="285225"/>
              </a:xfrm>
              <a:prstGeom prst="ellipse">
                <a:avLst/>
              </a:prstGeom>
              <a:blipFill>
                <a:blip r:embed="rId7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/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24C644-01F1-4B4B-BD8E-5EACE1225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236" y="1426128"/>
                <a:ext cx="285225" cy="285225"/>
              </a:xfrm>
              <a:prstGeom prst="ellipse">
                <a:avLst/>
              </a:prstGeom>
              <a:blipFill>
                <a:blip r:embed="rId8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7557BF5-61E3-4CE2-A498-9923F6E6FA88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9735597" y="1669583"/>
            <a:ext cx="641409" cy="72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/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8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8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FC1FBFA2-61F6-4BDB-8658-09A875C7B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185" y="1803979"/>
                <a:ext cx="943587" cy="369332"/>
              </a:xfrm>
              <a:prstGeom prst="rect">
                <a:avLst/>
              </a:prstGeom>
              <a:blipFill>
                <a:blip r:embed="rId9"/>
                <a:stretch>
                  <a:fillRect t="-22951" r="-161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21DD59-1083-470C-B50B-919C15F94F20}"/>
              </a:ext>
            </a:extLst>
          </p:cNvPr>
          <p:cNvCxnSpPr>
            <a:stCxn id="9" idx="3"/>
          </p:cNvCxnSpPr>
          <p:nvPr/>
        </p:nvCxnSpPr>
        <p:spPr>
          <a:xfrm flipH="1">
            <a:off x="10133901" y="1669583"/>
            <a:ext cx="243105" cy="285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/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de-DE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44E6CDBE-203F-43DB-88BF-00592E38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227" y="1711353"/>
                <a:ext cx="309210" cy="369332"/>
              </a:xfrm>
              <a:prstGeom prst="rect">
                <a:avLst/>
              </a:prstGeom>
              <a:blipFill>
                <a:blip r:embed="rId10"/>
                <a:stretch>
                  <a:fillRect l="-2000" t="-23333" r="-22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/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de-DE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de-DE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F65D4BE-92BE-437F-86C1-84547584A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772" y="578088"/>
                <a:ext cx="2020556" cy="646331"/>
              </a:xfrm>
              <a:prstGeom prst="rect">
                <a:avLst/>
              </a:prstGeom>
              <a:blipFill>
                <a:blip r:embed="rId11"/>
                <a:stretch>
                  <a:fillRect t="-132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</p:spPr>
            <p:txBody>
              <a:bodyPr/>
              <a:lstStyle/>
              <a:p>
                <a:r>
                  <a:rPr lang="de-DE" dirty="0"/>
                  <a:t>Simulation Problem</a:t>
                </a:r>
              </a:p>
              <a:p>
                <a:pPr lvl="1"/>
                <a:r>
                  <a:rPr lang="de-DE" dirty="0"/>
                  <a:t>Simulation </a:t>
                </a:r>
                <a:r>
                  <a:rPr lang="de-DE" dirty="0" err="1"/>
                  <a:t>showed</a:t>
                </a:r>
                <a:r>
                  <a:rPr lang="de-DE" dirty="0"/>
                  <a:t> </a:t>
                </a:r>
                <a:r>
                  <a:rPr lang="de-DE" dirty="0" err="1"/>
                  <a:t>instabilities</a:t>
                </a:r>
                <a:r>
                  <a:rPr lang="de-DE" dirty="0"/>
                  <a:t> (</a:t>
                </a:r>
                <a:r>
                  <a:rPr lang="de-DE" dirty="0" err="1"/>
                  <a:t>bodys</a:t>
                </a:r>
                <a:r>
                  <a:rPr lang="de-DE" dirty="0"/>
                  <a:t> </a:t>
                </a:r>
                <a:r>
                  <a:rPr lang="de-DE" dirty="0" err="1"/>
                  <a:t>were</a:t>
                </a:r>
                <a:r>
                  <a:rPr lang="de-DE" dirty="0"/>
                  <a:t> </a:t>
                </a:r>
                <a:r>
                  <a:rPr lang="de-DE" dirty="0" err="1"/>
                  <a:t>ejected</a:t>
                </a:r>
                <a:r>
                  <a:rPr lang="de-DE" dirty="0"/>
                  <a:t> due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huge</a:t>
                </a:r>
                <a:r>
                  <a:rPr lang="de-DE" dirty="0"/>
                  <a:t> </a:t>
                </a:r>
                <a:r>
                  <a:rPr lang="de-DE" dirty="0" err="1"/>
                  <a:t>gravitational</a:t>
                </a:r>
                <a:r>
                  <a:rPr lang="de-DE" dirty="0"/>
                  <a:t> </a:t>
                </a:r>
                <a:r>
                  <a:rPr lang="de-DE" dirty="0" err="1"/>
                  <a:t>forces</a:t>
                </a:r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/>
                  <a:t>Solution: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Forgot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hand</a:t>
                </a:r>
                <a:r>
                  <a:rPr lang="de-DE" dirty="0"/>
                  <a:t> </a:t>
                </a:r>
                <a:r>
                  <a:rPr lang="de-DE" dirty="0" err="1"/>
                  <a:t>side</a:t>
                </a:r>
                <a:r>
                  <a:rPr lang="de-DE" dirty="0"/>
                  <a:t> (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cancels</a:t>
                </a:r>
                <a:r>
                  <a:rPr lang="de-DE" dirty="0"/>
                  <a:t> out on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right</a:t>
                </a:r>
                <a:r>
                  <a:rPr lang="de-DE" dirty="0"/>
                  <a:t>) such </a:t>
                </a:r>
                <a:r>
                  <a:rPr lang="de-DE" dirty="0" err="1"/>
                  <a:t>that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sz="2400" b="0" i="1" dirty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sz="2400" b="0" i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de-DE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earth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instead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sun</a:t>
                </a:r>
                <a:r>
                  <a:rPr lang="de-DE" dirty="0"/>
                  <a:t> </a:t>
                </a:r>
                <a:r>
                  <a:rPr lang="de-DE" dirty="0">
                    <a:sym typeface="Wingdings" panose="05000000000000000000" pitchFamily="2" charset="2"/>
                  </a:rPr>
                  <a:t>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 err="1">
                    <a:sym typeface="Wingdings" panose="05000000000000000000" pitchFamily="2" charset="2"/>
                  </a:rPr>
                  <a:t>Therefore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gravitational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force</a:t>
                </a:r>
                <a:r>
                  <a:rPr lang="de-DE" dirty="0">
                    <a:sym typeface="Wingdings" panose="05000000000000000000" pitchFamily="2" charset="2"/>
                  </a:rPr>
                  <a:t> was </a:t>
                </a:r>
                <a:r>
                  <a:rPr lang="de-DE" dirty="0" err="1">
                    <a:sym typeface="Wingdings" panose="05000000000000000000" pitchFamily="2" charset="2"/>
                  </a:rPr>
                  <a:t>too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weak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br>
                  <a:rPr lang="de-DE" dirty="0">
                    <a:sym typeface="Wingdings" panose="05000000000000000000" pitchFamily="2" charset="2"/>
                  </a:rPr>
                </a:br>
                <a:r>
                  <a:rPr lang="de-DE" dirty="0">
                    <a:sym typeface="Wingdings" panose="05000000000000000000" pitchFamily="2" charset="2"/>
                  </a:rPr>
                  <a:t>and </a:t>
                </a:r>
                <a:r>
                  <a:rPr lang="de-DE" dirty="0" err="1">
                    <a:sym typeface="Wingdings" panose="05000000000000000000" pitchFamily="2" charset="2"/>
                  </a:rPr>
                  <a:t>the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body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escaped</a:t>
                </a:r>
                <a:r>
                  <a:rPr lang="de-DE" dirty="0">
                    <a:sym typeface="Wingdings" panose="05000000000000000000" pitchFamily="2" charset="2"/>
                  </a:rPr>
                  <a:t> ist </a:t>
                </a:r>
                <a:r>
                  <a:rPr lang="de-DE" dirty="0" err="1">
                    <a:sym typeface="Wingdings" panose="05000000000000000000" pitchFamily="2" charset="2"/>
                  </a:rPr>
                  <a:t>orbit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7DEDD9-C0AB-48DD-8B81-DA1A62C7E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8840"/>
                <a:ext cx="10515600" cy="5598123"/>
              </a:xfrm>
              <a:blipFill>
                <a:blip r:embed="rId2"/>
                <a:stretch>
                  <a:fillRect l="-1043" t="-18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0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A83BB-2485-4102-8DD6-1897273AC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Decreasing </a:t>
                </a:r>
                <a:r>
                  <a:rPr lang="de-DE" b="1" dirty="0" err="1"/>
                  <a:t>calculation</a:t>
                </a:r>
                <a:r>
                  <a:rPr lang="de-DE" b="1" dirty="0"/>
                  <a:t> time </a:t>
                </a:r>
                <a:r>
                  <a:rPr lang="de-DE" b="1" dirty="0" err="1"/>
                  <a:t>by</a:t>
                </a:r>
                <a:r>
                  <a:rPr lang="de-DE" b="1" dirty="0"/>
                  <a:t> </a:t>
                </a:r>
                <a:r>
                  <a:rPr lang="de-DE" b="1" dirty="0" err="1"/>
                  <a:t>improving</a:t>
                </a:r>
                <a:r>
                  <a:rPr lang="de-DE" b="1" dirty="0"/>
                  <a:t> </a:t>
                </a:r>
                <a:r>
                  <a:rPr lang="de-DE" b="1" dirty="0" err="1"/>
                  <a:t>numerics</a:t>
                </a:r>
                <a:endParaRPr lang="de-DE" b="1" dirty="0"/>
              </a:p>
              <a:p>
                <a:r>
                  <a:rPr lang="de-DE" dirty="0"/>
                  <a:t>Simulink </a:t>
                </a:r>
                <a:r>
                  <a:rPr lang="de-DE" dirty="0" err="1"/>
                  <a:t>integrators</a:t>
                </a:r>
                <a:r>
                  <a:rPr lang="de-DE" dirty="0"/>
                  <a:t> </a:t>
                </a:r>
                <a:r>
                  <a:rPr lang="de-DE" dirty="0" err="1"/>
                  <a:t>work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64bit </a:t>
                </a:r>
                <a:r>
                  <a:rPr lang="de-DE" dirty="0" err="1"/>
                  <a:t>floating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best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1.0</a:t>
                </a:r>
              </a:p>
              <a:p>
                <a:r>
                  <a:rPr lang="de-DE" dirty="0" err="1"/>
                  <a:t>For</a:t>
                </a:r>
                <a:r>
                  <a:rPr lang="de-DE" dirty="0"/>
                  <a:t> large </a:t>
                </a:r>
                <a:r>
                  <a:rPr lang="de-DE" dirty="0" err="1"/>
                  <a:t>numbers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accuracy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integrators</a:t>
                </a:r>
                <a:r>
                  <a:rPr lang="de-DE" dirty="0"/>
                  <a:t> </a:t>
                </a:r>
                <a:r>
                  <a:rPr lang="de-DE" dirty="0" err="1"/>
                  <a:t>decrease</a:t>
                </a:r>
                <a:endParaRPr lang="de-DE" dirty="0"/>
              </a:p>
              <a:p>
                <a:r>
                  <a:rPr lang="de-DE" dirty="0" err="1"/>
                  <a:t>Therefore</a:t>
                </a:r>
                <a:r>
                  <a:rPr lang="de-DE" dirty="0"/>
                  <a:t>: </a:t>
                </a:r>
                <a:r>
                  <a:rPr lang="de-DE" dirty="0" err="1"/>
                  <a:t>Scaling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input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(</a:t>
                </a:r>
                <a:r>
                  <a:rPr lang="de-DE" dirty="0" err="1"/>
                  <a:t>especially</a:t>
                </a:r>
                <a:r>
                  <a:rPr lang="de-DE" dirty="0"/>
                  <a:t>)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position</a:t>
                </a:r>
                <a:r>
                  <a:rPr lang="de-DE" dirty="0"/>
                  <a:t> </a:t>
                </a:r>
                <a:r>
                  <a:rPr lang="de-DE" dirty="0" err="1"/>
                  <a:t>integrator</a:t>
                </a:r>
                <a:r>
                  <a:rPr lang="de-DE" dirty="0"/>
                  <a:t> and </a:t>
                </a:r>
                <a:r>
                  <a:rPr lang="de-DE" dirty="0" err="1"/>
                  <a:t>rescaling</a:t>
                </a:r>
                <a:r>
                  <a:rPr lang="de-DE" dirty="0"/>
                  <a:t> at ist </a:t>
                </a:r>
                <a:r>
                  <a:rPr lang="de-DE" dirty="0" err="1"/>
                  <a:t>output</a:t>
                </a:r>
                <a:r>
                  <a:rPr lang="de-DE" dirty="0"/>
                  <a:t> </a:t>
                </a:r>
                <a:r>
                  <a:rPr lang="de-DE" dirty="0" err="1"/>
                  <a:t>makes</a:t>
                </a:r>
                <a:r>
                  <a:rPr lang="de-DE" dirty="0"/>
                  <a:t> sense: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br>
                  <a:rPr lang="de-DE" dirty="0"/>
                </a:br>
                <a:br>
                  <a:rPr lang="de-DE" dirty="0"/>
                </a:br>
                <a:endParaRPr lang="de-DE" dirty="0"/>
              </a:p>
              <a:p>
                <a:r>
                  <a:rPr lang="de-DE" dirty="0"/>
                  <a:t>The </a:t>
                </a:r>
                <a:r>
                  <a:rPr lang="de-DE" dirty="0" err="1"/>
                  <a:t>dynamic</a:t>
                </a:r>
                <a:r>
                  <a:rPr lang="de-DE" dirty="0"/>
                  <a:t> </a:t>
                </a:r>
                <a:r>
                  <a:rPr lang="de-DE" dirty="0" err="1"/>
                  <a:t>equations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: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br>
                  <a:rPr lang="de-DE" b="0" dirty="0"/>
                </a:br>
                <a:r>
                  <a:rPr lang="de-DE" b="0" dirty="0" err="1"/>
                  <a:t>where</a:t>
                </a:r>
                <a:r>
                  <a:rPr lang="de-DE" b="0" dirty="0"/>
                  <a:t>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≈1⋅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B1A83BB-2485-4102-8DD6-1897273AC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2338"/>
                <a:ext cx="10515600" cy="5824625"/>
              </a:xfrm>
              <a:blipFill>
                <a:blip r:embed="rId2"/>
                <a:stretch>
                  <a:fillRect l="-1217" t="-2408" r="-12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>
            <a:extLst>
              <a:ext uri="{FF2B5EF4-FFF2-40B4-BE49-F238E27FC236}">
                <a16:creationId xmlns:a16="http://schemas.microsoft.com/office/drawing/2014/main" id="{8F15C841-FE6D-4E70-9CED-2131A029D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70" t="20244" r="29110" b="59348"/>
          <a:stretch/>
        </p:blipFill>
        <p:spPr>
          <a:xfrm>
            <a:off x="4043492" y="2971799"/>
            <a:ext cx="3426933" cy="128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1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78" y="159391"/>
                <a:ext cx="8119279" cy="656019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Orbits </a:t>
                </a:r>
                <a:r>
                  <a:rPr lang="de-DE" b="1" dirty="0" err="1"/>
                  <a:t>of</a:t>
                </a:r>
                <a:r>
                  <a:rPr lang="de-DE" b="1" dirty="0"/>
                  <a:t> </a:t>
                </a:r>
                <a:r>
                  <a:rPr lang="de-DE" b="1" dirty="0" err="1"/>
                  <a:t>bodies</a:t>
                </a:r>
                <a:r>
                  <a:rPr lang="de-DE" b="1" dirty="0"/>
                  <a:t> </a:t>
                </a:r>
                <a:r>
                  <a:rPr lang="de-DE" b="1" dirty="0" err="1"/>
                  <a:t>with</a:t>
                </a:r>
                <a:r>
                  <a:rPr lang="de-DE" b="1" dirty="0"/>
                  <a:t> </a:t>
                </a:r>
                <a:r>
                  <a:rPr lang="de-DE" b="1" dirty="0" err="1"/>
                  <a:t>equal</a:t>
                </a:r>
                <a:r>
                  <a:rPr lang="de-DE" b="1" dirty="0"/>
                  <a:t> </a:t>
                </a:r>
                <a:r>
                  <a:rPr lang="de-DE" b="1" dirty="0" err="1"/>
                  <a:t>masses</a:t>
                </a:r>
                <a:endParaRPr lang="de-DE" b="1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Possible </a:t>
                </a:r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assuming</a:t>
                </a:r>
                <a:r>
                  <a:rPr lang="de-DE" dirty="0"/>
                  <a:t> a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e-DE" sz="2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23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br>
                  <a:rPr lang="de-DE" dirty="0"/>
                </a:b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dirty="0"/>
                  <a:t>, i.e.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r>
                  <a:rPr lang="de-DE" dirty="0"/>
                  <a:t>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 err="1"/>
                  <a:t>based</a:t>
                </a:r>
                <a:r>
                  <a:rPr lang="de-DE" dirty="0"/>
                  <a:t> on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mass</a:t>
                </a:r>
                <a:r>
                  <a:rPr lang="de-DE" dirty="0"/>
                  <a:t> and </a:t>
                </a:r>
                <a:r>
                  <a:rPr lang="de-DE" dirty="0" err="1"/>
                  <a:t>velocities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necessary</a:t>
                </a:r>
                <a:r>
                  <a:rPr lang="de-DE" dirty="0"/>
                  <a:t> </a:t>
                </a:r>
                <a:r>
                  <a:rPr lang="de-DE" dirty="0" err="1"/>
                  <a:t>velocity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rad>
                  </m:oMath>
                </a14:m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bodies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br>
                  <a:rPr lang="de-DE" dirty="0"/>
                </a:br>
                <a:r>
                  <a:rPr lang="de-DE" dirty="0"/>
                  <a:t>a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distance</a:t>
                </a:r>
                <a:r>
                  <a:rPr lang="de-DE" dirty="0"/>
                  <a:t> and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velocities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elliptical</a:t>
                </a:r>
                <a:r>
                  <a:rPr lang="de-DE" dirty="0"/>
                  <a:t> </a:t>
                </a:r>
                <a:r>
                  <a:rPr lang="de-DE" dirty="0" err="1"/>
                  <a:t>orbits</a:t>
                </a:r>
                <a:r>
                  <a:rPr lang="de-DE" dirty="0"/>
                  <a:t> </a:t>
                </a:r>
                <a:r>
                  <a:rPr lang="de-DE" dirty="0" err="1"/>
                  <a:t>obviously</a:t>
                </a:r>
                <a:r>
                  <a:rPr lang="de-DE" dirty="0"/>
                  <a:t> </a:t>
                </a:r>
                <a:r>
                  <a:rPr lang="de-DE" dirty="0" err="1"/>
                  <a:t>choose</a:t>
                </a:r>
                <a:r>
                  <a:rPr lang="de-DE" dirty="0"/>
                  <a:t>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smaller</a:t>
                </a:r>
                <a:r>
                  <a:rPr lang="de-DE" dirty="0"/>
                  <a:t> </a:t>
                </a:r>
                <a:r>
                  <a:rPr lang="de-DE" dirty="0" err="1"/>
                  <a:t>velocities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 err="1"/>
                  <a:t>bigger</a:t>
                </a:r>
                <a:r>
                  <a:rPr lang="de-DE" dirty="0"/>
                  <a:t> </a:t>
                </a:r>
                <a:r>
                  <a:rPr lang="de-DE" dirty="0" err="1"/>
                  <a:t>masses</a:t>
                </a:r>
                <a:endParaRPr lang="de-DE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de-DE" dirty="0"/>
                  <a:t>larger radii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78" y="159391"/>
                <a:ext cx="8119279" cy="6560191"/>
              </a:xfrm>
              <a:blipFill>
                <a:blip r:embed="rId2"/>
                <a:stretch>
                  <a:fillRect l="-751" t="-16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Zeichenbereich 7">
            <a:extLst>
              <a:ext uri="{FF2B5EF4-FFF2-40B4-BE49-F238E27FC236}">
                <a16:creationId xmlns:a16="http://schemas.microsoft.com/office/drawing/2014/main" id="{E165BBE5-E708-44B1-AF28-95F401C57C21}"/>
              </a:ext>
            </a:extLst>
          </p:cNvPr>
          <p:cNvGrpSpPr/>
          <p:nvPr/>
        </p:nvGrpSpPr>
        <p:grpSpPr>
          <a:xfrm>
            <a:off x="8325300" y="456356"/>
            <a:ext cx="3603844" cy="2736154"/>
            <a:chOff x="45656" y="210236"/>
            <a:chExt cx="1544260" cy="117245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3096CDD-3595-4070-B731-CDE441CEBCDF}"/>
                </a:ext>
              </a:extLst>
            </p:cNvPr>
            <p:cNvSpPr/>
            <p:nvPr/>
          </p:nvSpPr>
          <p:spPr>
            <a:xfrm>
              <a:off x="219712" y="210236"/>
              <a:ext cx="1172452" cy="117245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A5B795-9144-4D13-8297-AF7BBA1B69E5}"/>
                </a:ext>
              </a:extLst>
            </p:cNvPr>
            <p:cNvSpPr/>
            <p:nvPr/>
          </p:nvSpPr>
          <p:spPr>
            <a:xfrm>
              <a:off x="186824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7EE9B1E-97B2-40D6-B752-54E7894CC6BF}"/>
                </a:ext>
              </a:extLst>
            </p:cNvPr>
            <p:cNvSpPr/>
            <p:nvPr/>
          </p:nvSpPr>
          <p:spPr>
            <a:xfrm>
              <a:off x="1356909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8AF5383-C905-43E6-80C4-72C7A02AC8AB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387043" y="489703"/>
              <a:ext cx="360" cy="27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FC3F0AC-2373-460E-92D6-A9001F5C3275}"/>
                </a:ext>
              </a:extLst>
            </p:cNvPr>
            <p:cNvCxnSpPr>
              <a:stCxn id="7" idx="4"/>
            </p:cNvCxnSpPr>
            <p:nvPr/>
          </p:nvCxnSpPr>
          <p:spPr>
            <a:xfrm flipH="1">
              <a:off x="212349" y="821735"/>
              <a:ext cx="5182" cy="279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4FB4134-1D96-41DF-91A2-42AE5E949851}"/>
                </a:ext>
              </a:extLst>
            </p:cNvPr>
            <p:cNvCxnSpPr/>
            <p:nvPr/>
          </p:nvCxnSpPr>
          <p:spPr>
            <a:xfrm>
              <a:off x="814726" y="793059"/>
              <a:ext cx="5373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/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674" y="636454"/>
                  <a:ext cx="325747" cy="2016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/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/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6" y="612638"/>
                  <a:ext cx="133350" cy="151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/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/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9" y="1037250"/>
                  <a:ext cx="103505" cy="1517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946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lipse 16">
            <a:extLst>
              <a:ext uri="{FF2B5EF4-FFF2-40B4-BE49-F238E27FC236}">
                <a16:creationId xmlns:a16="http://schemas.microsoft.com/office/drawing/2014/main" id="{F1C83F12-62D0-47F0-A5B4-B3F7D1F47490}"/>
              </a:ext>
            </a:extLst>
          </p:cNvPr>
          <p:cNvSpPr/>
          <p:nvPr/>
        </p:nvSpPr>
        <p:spPr>
          <a:xfrm>
            <a:off x="9383689" y="1108549"/>
            <a:ext cx="1431768" cy="143176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78" y="159391"/>
                <a:ext cx="8714809" cy="6560191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de-DE" b="1" dirty="0"/>
                  <a:t>Orbits </a:t>
                </a:r>
                <a:r>
                  <a:rPr lang="de-DE" b="1" dirty="0" err="1"/>
                  <a:t>of</a:t>
                </a:r>
                <a:r>
                  <a:rPr lang="de-DE" b="1" dirty="0"/>
                  <a:t> </a:t>
                </a:r>
                <a:r>
                  <a:rPr lang="de-DE" b="1" dirty="0" err="1"/>
                  <a:t>bodies</a:t>
                </a:r>
                <a:r>
                  <a:rPr lang="de-DE" b="1" dirty="0"/>
                  <a:t> </a:t>
                </a:r>
                <a:r>
                  <a:rPr lang="de-DE" b="1" dirty="0" err="1"/>
                  <a:t>with</a:t>
                </a:r>
                <a:r>
                  <a:rPr lang="de-DE" b="1" dirty="0"/>
                  <a:t> </a:t>
                </a:r>
                <a:r>
                  <a:rPr lang="de-DE" b="1" i="1" dirty="0" err="1"/>
                  <a:t>un</a:t>
                </a:r>
                <a:r>
                  <a:rPr lang="de-DE" b="1" dirty="0" err="1"/>
                  <a:t>equal</a:t>
                </a:r>
                <a:r>
                  <a:rPr lang="de-DE" b="1" dirty="0"/>
                  <a:t> </a:t>
                </a:r>
                <a:r>
                  <a:rPr lang="de-DE" b="1" dirty="0" err="1"/>
                  <a:t>masses</a:t>
                </a:r>
                <a:endParaRPr lang="de-DE" b="1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Possible </a:t>
                </a:r>
                <a:r>
                  <a:rPr lang="de-DE" dirty="0" err="1"/>
                  <a:t>calculation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assuming</a:t>
                </a:r>
                <a:r>
                  <a:rPr lang="de-DE" dirty="0"/>
                  <a:t> a </a:t>
                </a:r>
                <a:r>
                  <a:rPr lang="de-DE" dirty="0" err="1"/>
                  <a:t>circular</a:t>
                </a:r>
                <a:r>
                  <a:rPr lang="de-DE" dirty="0"/>
                  <a:t> </a:t>
                </a:r>
                <a:r>
                  <a:rPr lang="de-DE" dirty="0" err="1"/>
                  <a:t>orbit</a:t>
                </a:r>
                <a:r>
                  <a:rPr lang="de-DE" dirty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  <a:br>
                  <a:rPr lang="de-DE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sz="23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de-DE" sz="23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de-DE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23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300" b="0" i="1" smtClean="0">
                        <a:latin typeface="Cambria Math" panose="02040503050406030204" pitchFamily="18" charset="0"/>
                      </a:rPr>
                      <m:t>   (2)</m:t>
                    </m:r>
                  </m:oMath>
                </a14:m>
                <a:endParaRPr lang="de-DE" sz="23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/>
                  <a:t>In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case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unknown</a:t>
                </a:r>
                <a:r>
                  <a:rPr lang="de-DE" dirty="0"/>
                  <a:t> </a:t>
                </a:r>
                <a:r>
                  <a:rPr lang="de-DE" dirty="0" err="1"/>
                  <a:t>since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unequal</a:t>
                </a:r>
                <a:r>
                  <a:rPr lang="de-DE" dirty="0"/>
                  <a:t> </a:t>
                </a:r>
                <a:r>
                  <a:rPr lang="de-DE" dirty="0" err="1"/>
                  <a:t>because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unequal</a:t>
                </a:r>
                <a:endParaRPr lang="de-DE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 err="1"/>
                  <a:t>What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want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have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an </a:t>
                </a:r>
                <a:r>
                  <a:rPr lang="de-DE" dirty="0" err="1"/>
                  <a:t>oscillation</a:t>
                </a:r>
                <a:r>
                  <a:rPr lang="de-DE" dirty="0"/>
                  <a:t>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rotating</a:t>
                </a:r>
                <a:r>
                  <a:rPr lang="de-DE" dirty="0"/>
                  <a:t> </a:t>
                </a:r>
                <a:r>
                  <a:rPr lang="de-DE" dirty="0" err="1"/>
                  <a:t>around</a:t>
                </a:r>
                <a:r>
                  <a:rPr lang="de-DE" dirty="0"/>
                  <a:t> a </a:t>
                </a:r>
                <a:r>
                  <a:rPr lang="de-DE" dirty="0" err="1"/>
                  <a:t>fixed</a:t>
                </a:r>
                <a:r>
                  <a:rPr lang="de-DE" dirty="0"/>
                  <a:t> </a:t>
                </a:r>
                <a:r>
                  <a:rPr lang="de-DE" dirty="0" err="1"/>
                  <a:t>barycenter</a:t>
                </a:r>
                <a:endParaRPr lang="de-DE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dirty="0" err="1"/>
                  <a:t>Assuming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know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initial </a:t>
                </a:r>
                <a:r>
                  <a:rPr lang="de-DE" dirty="0" err="1"/>
                  <a:t>parameters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br>
                  <a:rPr lang="de-DE" sz="2800" b="0" dirty="0"/>
                </a:br>
                <a:r>
                  <a:rPr lang="de-DE" sz="2800" b="0" dirty="0" err="1"/>
                  <a:t>we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can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calculate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the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remaining</a:t>
                </a:r>
                <a:r>
                  <a:rPr lang="de-DE" sz="2800" b="0" dirty="0"/>
                  <a:t> </a:t>
                </a:r>
                <a:r>
                  <a:rPr lang="de-DE" sz="2800" b="0" dirty="0" err="1"/>
                  <a:t>parameters</a:t>
                </a:r>
                <a:r>
                  <a:rPr lang="de-DE" sz="2800" b="0" dirty="0"/>
                  <a:t>:</a:t>
                </a:r>
              </a:p>
              <a:p>
                <a:pPr lvl="1"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b="0" dirty="0" err="1"/>
                  <a:t>first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individual initial radii:</a:t>
                </a:r>
                <a:br>
                  <a:rPr lang="de-DE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 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de-DE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 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de-DE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de-DE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de-DE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br>
                  <a:rPr lang="de-DE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Plausibility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>
                  <a:lnSpc>
                    <a:spcPct val="120000"/>
                  </a:lnSpc>
                  <a:spcAft>
                    <a:spcPts val="800"/>
                  </a:spcAft>
                </a:pPr>
                <a:r>
                  <a:rPr lang="de-DE" sz="3200" b="0" dirty="0" err="1"/>
                  <a:t>Using</a:t>
                </a:r>
                <a:r>
                  <a:rPr lang="de-DE" sz="3200" b="0" dirty="0"/>
                  <a:t> (1):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3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de-DE" sz="3200" b="0" dirty="0"/>
                  <a:t>    </a:t>
                </a:r>
                <a:r>
                  <a:rPr lang="de-DE" sz="3200" b="0" dirty="0" err="1"/>
                  <a:t>or</a:t>
                </a:r>
                <a:r>
                  <a:rPr lang="de-DE" sz="3200" b="0" dirty="0"/>
                  <a:t>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3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de-DE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de-DE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e-DE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3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sz="3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2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3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DE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br>
                  <a:rPr lang="de-DE" sz="3200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3200">
                        <a:latin typeface="Cambria Math" panose="02040503050406030204" pitchFamily="18" charset="0"/>
                      </a:rPr>
                      <m:t>from</m:t>
                    </m:r>
                    <m:f>
                      <m:f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de-DE" sz="3200" i="1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3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3200" b="0" dirty="0"/>
                  <a:t>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729AEB4-6D65-4370-83F0-793EE6908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78" y="159391"/>
                <a:ext cx="8714809" cy="6560191"/>
              </a:xfrm>
              <a:blipFill>
                <a:blip r:embed="rId2"/>
                <a:stretch>
                  <a:fillRect l="-420" t="-10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Zeichenbereich 7">
            <a:extLst>
              <a:ext uri="{FF2B5EF4-FFF2-40B4-BE49-F238E27FC236}">
                <a16:creationId xmlns:a16="http://schemas.microsoft.com/office/drawing/2014/main" id="{E165BBE5-E708-44B1-AF28-95F401C57C21}"/>
              </a:ext>
            </a:extLst>
          </p:cNvPr>
          <p:cNvGrpSpPr/>
          <p:nvPr/>
        </p:nvGrpSpPr>
        <p:grpSpPr>
          <a:xfrm>
            <a:off x="8731494" y="456356"/>
            <a:ext cx="3197649" cy="2736154"/>
            <a:chOff x="219712" y="210236"/>
            <a:chExt cx="1370204" cy="117245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3096CDD-3595-4070-B731-CDE441CEBCDF}"/>
                </a:ext>
              </a:extLst>
            </p:cNvPr>
            <p:cNvSpPr/>
            <p:nvPr/>
          </p:nvSpPr>
          <p:spPr>
            <a:xfrm>
              <a:off x="219712" y="210236"/>
              <a:ext cx="1172452" cy="1172452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7EE9B1E-97B2-40D6-B752-54E7894CC6BF}"/>
                </a:ext>
              </a:extLst>
            </p:cNvPr>
            <p:cNvSpPr/>
            <p:nvPr/>
          </p:nvSpPr>
          <p:spPr>
            <a:xfrm>
              <a:off x="1356909" y="760095"/>
              <a:ext cx="61708" cy="617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8AF5383-C905-43E6-80C4-72C7A02AC8AB}"/>
                </a:ext>
              </a:extLst>
            </p:cNvPr>
            <p:cNvCxnSpPr>
              <a:stCxn id="8" idx="0"/>
            </p:cNvCxnSpPr>
            <p:nvPr/>
          </p:nvCxnSpPr>
          <p:spPr>
            <a:xfrm flipH="1" flipV="1">
              <a:off x="1387043" y="489703"/>
              <a:ext cx="360" cy="270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CFC3F0AC-2373-460E-92D6-A9001F5C3275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 flipH="1">
              <a:off x="497152" y="867339"/>
              <a:ext cx="5329" cy="233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94FB4134-1D96-41DF-91A2-42AE5E949851}"/>
                </a:ext>
              </a:extLst>
            </p:cNvPr>
            <p:cNvCxnSpPr/>
            <p:nvPr/>
          </p:nvCxnSpPr>
          <p:spPr>
            <a:xfrm>
              <a:off x="814726" y="793059"/>
              <a:ext cx="53737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/>
                <p:nvPr/>
              </p:nvSpPr>
              <p:spPr>
                <a:xfrm>
                  <a:off x="1146021" y="624867"/>
                  <a:ext cx="132341" cy="16608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600" b="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feld 30">
                  <a:extLst>
                    <a:ext uri="{FF2B5EF4-FFF2-40B4-BE49-F238E27FC236}">
                      <a16:creationId xmlns:a16="http://schemas.microsoft.com/office/drawing/2014/main" id="{D1AAA529-D094-42A9-BF85-E34C7BAF85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021" y="624867"/>
                  <a:ext cx="132341" cy="1660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/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feld 31">
                  <a:extLst>
                    <a:ext uri="{FF2B5EF4-FFF2-40B4-BE49-F238E27FC236}">
                      <a16:creationId xmlns:a16="http://schemas.microsoft.com/office/drawing/2014/main" id="{EF358451-A725-444F-9674-D94FDA90F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391" y="796861"/>
                  <a:ext cx="136525" cy="1517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/>
                <p:nvPr/>
              </p:nvSpPr>
              <p:spPr>
                <a:xfrm>
                  <a:off x="365906" y="586143"/>
                  <a:ext cx="133350" cy="15113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feld 31">
                  <a:extLst>
                    <a:ext uri="{FF2B5EF4-FFF2-40B4-BE49-F238E27FC236}">
                      <a16:creationId xmlns:a16="http://schemas.microsoft.com/office/drawing/2014/main" id="{5E6BEA5D-881C-4CDE-9422-4C87FF1E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06" y="586143"/>
                  <a:ext cx="133350" cy="1511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/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feld 31">
                  <a:extLst>
                    <a:ext uri="{FF2B5EF4-FFF2-40B4-BE49-F238E27FC236}">
                      <a16:creationId xmlns:a16="http://schemas.microsoft.com/office/drawing/2014/main" id="{5B32416D-CB46-43F5-A4DB-7A349756F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903" y="418125"/>
                  <a:ext cx="105410" cy="1517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/>
                <p:nvPr/>
              </p:nvSpPr>
              <p:spPr>
                <a:xfrm>
                  <a:off x="374339" y="923238"/>
                  <a:ext cx="103505" cy="15176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non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DE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feld 31">
                  <a:extLst>
                    <a:ext uri="{FF2B5EF4-FFF2-40B4-BE49-F238E27FC236}">
                      <a16:creationId xmlns:a16="http://schemas.microsoft.com/office/drawing/2014/main" id="{9A59DE15-FE28-4EF3-B78A-4575FFA9EE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339" y="923238"/>
                  <a:ext cx="103505" cy="1517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A5B795-9144-4D13-8297-AF7BBA1B69E5}"/>
                </a:ext>
              </a:extLst>
            </p:cNvPr>
            <p:cNvSpPr/>
            <p:nvPr/>
          </p:nvSpPr>
          <p:spPr>
            <a:xfrm>
              <a:off x="426091" y="714560"/>
              <a:ext cx="152780" cy="1527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30">
                  <a:extLst>
                    <a:ext uri="{FF2B5EF4-FFF2-40B4-BE49-F238E27FC236}">
                      <a16:creationId xmlns:a16="http://schemas.microsoft.com/office/drawing/2014/main" id="{704A5B8A-41D2-4615-B383-4C3081BFDA47}"/>
                    </a:ext>
                  </a:extLst>
                </p:cNvPr>
                <p:cNvSpPr txBox="1"/>
                <p:nvPr/>
              </p:nvSpPr>
              <p:spPr>
                <a:xfrm>
                  <a:off x="595515" y="622759"/>
                  <a:ext cx="132341" cy="16608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de-DE" sz="16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feld 30">
                  <a:extLst>
                    <a:ext uri="{FF2B5EF4-FFF2-40B4-BE49-F238E27FC236}">
                      <a16:creationId xmlns:a16="http://schemas.microsoft.com/office/drawing/2014/main" id="{704A5B8A-41D2-4615-B383-4C3081BFD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15" y="622759"/>
                  <a:ext cx="132341" cy="1660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4C65A9-6BC3-4D5E-A554-0B154436E456}"/>
              </a:ext>
            </a:extLst>
          </p:cNvPr>
          <p:cNvCxnSpPr>
            <a:cxnSpLocks/>
          </p:cNvCxnSpPr>
          <p:nvPr/>
        </p:nvCxnSpPr>
        <p:spPr>
          <a:xfrm flipH="1">
            <a:off x="9391394" y="1811569"/>
            <a:ext cx="72868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9D1FF40-E687-4BE8-AA29-78E1D0C47331}"/>
                  </a:ext>
                </a:extLst>
              </p:cNvPr>
              <p:cNvSpPr txBox="1"/>
              <p:nvPr/>
            </p:nvSpPr>
            <p:spPr>
              <a:xfrm>
                <a:off x="8355436" y="3417572"/>
                <a:ext cx="3836564" cy="111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Barycenter </a:t>
                </a:r>
                <a:r>
                  <a:rPr lang="de-DE" sz="1400" dirty="0" err="1"/>
                  <a:t>of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the</a:t>
                </a:r>
                <a:r>
                  <a:rPr lang="de-DE" sz="1400" dirty="0"/>
                  <a:t> </a:t>
                </a:r>
                <a:r>
                  <a:rPr lang="de-DE" sz="1400" dirty="0" err="1"/>
                  <a:t>two</a:t>
                </a:r>
                <a:r>
                  <a:rPr lang="de-DE" sz="1400" dirty="0"/>
                  <a:t> </a:t>
                </a:r>
                <a:r>
                  <a:rPr lang="de-DE" sz="1400" dirty="0" err="1"/>
                  <a:t>masses</a:t>
                </a:r>
                <a:endParaRPr lang="de-DE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𝑏𝑎𝑟𝑦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≝0</m:t>
                      </m:r>
                    </m:oMath>
                    <m:oMath xmlns:m="http://schemas.openxmlformats.org/officeDocument/2006/math">
                      <m:r>
                        <a:rPr lang="de-DE" sz="1400" b="0" i="0" smtClean="0">
                          <a:latin typeface="Cambria Math" panose="02040503050406030204" pitchFamily="18" charset="0"/>
                        </a:rPr>
                        <m:t>→  </m:t>
                      </m:r>
                      <m:sSub>
                        <m:sSub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4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de-DE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de-DE" sz="1400" b="1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de-DE" sz="1400" b="0" i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D9D1FF40-E687-4BE8-AA29-78E1D0C47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436" y="3417572"/>
                <a:ext cx="3836564" cy="1119153"/>
              </a:xfrm>
              <a:prstGeom prst="rect">
                <a:avLst/>
              </a:prstGeom>
              <a:blipFill>
                <a:blip r:embed="rId9"/>
                <a:stretch>
                  <a:fillRect l="-477" t="-10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54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Microsoft Office PowerPoint</Application>
  <PresentationFormat>Breitbild</PresentationFormat>
  <Paragraphs>96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</dc:creator>
  <cp:lastModifiedBy>Timo Benzel</cp:lastModifiedBy>
  <cp:revision>158</cp:revision>
  <dcterms:created xsi:type="dcterms:W3CDTF">2020-12-21T20:58:53Z</dcterms:created>
  <dcterms:modified xsi:type="dcterms:W3CDTF">2020-12-26T21:34:54Z</dcterms:modified>
</cp:coreProperties>
</file>