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imo" initials="T" lastIdx="2" clrIdx="0">
    <p:extLst>
      <p:ext uri="{19B8F6BF-5375-455C-9EA6-DF929625EA0E}">
        <p15:presenceInfo xmlns:p15="http://schemas.microsoft.com/office/powerpoint/2012/main" userId="Tim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216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C995E6-EE97-44C7-8CB6-0FF16210D4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32EA3BA-DCF0-401D-B73C-546B88F2AA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838FE80-22AE-4990-8AC7-5DF709A8F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E94B8-BB3E-4AB9-8BD5-5E2112388417}" type="datetimeFigureOut">
              <a:rPr lang="de-DE" smtClean="0"/>
              <a:t>21.12.2020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39DAF02-4E72-4A08-9825-BB43A3E64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941AC7F-4135-475D-8510-BEE465C31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011E4-6FF7-442D-8FAF-76104108EB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6734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A83B80-31BA-4F16-9BA1-2F7B03494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8A049A3-4FF9-43CC-842D-D6E8BC9C70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9E0FED4-12C4-4690-A2FC-18BC4121E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E94B8-BB3E-4AB9-8BD5-5E2112388417}" type="datetimeFigureOut">
              <a:rPr lang="de-DE" smtClean="0"/>
              <a:t>21.12.2020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DDBE2D4-AEA6-48BC-BEAA-59F57559C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2EBC627-0617-4A21-9F16-3AA380C88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011E4-6FF7-442D-8FAF-76104108EB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0707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2156CD2-BB65-4A50-872B-749A229178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9C0E50B-2C4F-4D13-B895-9815D599FE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9BBE432-0CB8-43EF-A307-6A1B83F90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E94B8-BB3E-4AB9-8BD5-5E2112388417}" type="datetimeFigureOut">
              <a:rPr lang="de-DE" smtClean="0"/>
              <a:t>21.12.2020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C2FBEED-CE76-43FF-B56D-18D3D590F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C6F3F53-D6AB-4549-A360-0DFB3C54A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011E4-6FF7-442D-8FAF-76104108EB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3454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5935B2-C0A4-4C4D-8304-5E5C08B7F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2F5C481-170F-4B25-B0A1-C876CC3D9B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AEAA2AF-1E07-4E52-B48D-8CA4AB660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E94B8-BB3E-4AB9-8BD5-5E2112388417}" type="datetimeFigureOut">
              <a:rPr lang="de-DE" smtClean="0"/>
              <a:t>21.12.2020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927AC6B-DCAD-4DC4-AB72-77C706D0E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924DCC7-8E67-416A-AD75-3AE65A5C1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011E4-6FF7-442D-8FAF-76104108EB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8995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CD030F-FB08-4370-AD24-85D1C4FE1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EE55648-ACF2-453D-BEB1-4EB19DA049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7A85921-450A-4F2E-8A6F-C89380DBC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E94B8-BB3E-4AB9-8BD5-5E2112388417}" type="datetimeFigureOut">
              <a:rPr lang="de-DE" smtClean="0"/>
              <a:t>21.12.2020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5D1D44E-A164-42E5-84FF-472BB59BF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A056718-7B9F-46D8-8579-36758E699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011E4-6FF7-442D-8FAF-76104108EB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1152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3EFDD6-2A5C-4BB9-9674-313AA631E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1B5437A-B117-4FB6-9342-8178E8F00A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C758749-DC1D-4EB3-AA99-98D158F7BA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177EFE9-452F-4A04-8103-A29304739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E94B8-BB3E-4AB9-8BD5-5E2112388417}" type="datetimeFigureOut">
              <a:rPr lang="de-DE" smtClean="0"/>
              <a:t>21.12.2020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EA79895-6BDA-48BB-AE91-DDD9663B8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38AD73A-C7C4-41B1-8483-45801688F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011E4-6FF7-442D-8FAF-76104108EB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2326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6927B8-0AD7-4CC9-BE88-3185DC872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263A0EE-C81F-48C5-855A-340D5E6583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C8AC016-30F9-4936-B68E-0D641575C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1A94789-546F-4B5C-9977-CA40AFA827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5978792-252A-4D6D-9F27-17EB22B56A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1C36579-249A-4F04-AB1C-603E08ED2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E94B8-BB3E-4AB9-8BD5-5E2112388417}" type="datetimeFigureOut">
              <a:rPr lang="de-DE" smtClean="0"/>
              <a:t>21.12.2020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9A135FE-0E92-4F9D-B085-0F55B956C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F1538DF-DA81-41C5-9F08-09A18AEAE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011E4-6FF7-442D-8FAF-76104108EB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92261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969CD6-AF4F-4DB1-BCE4-C246BAC80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7AF34D8-3850-4D71-B54F-00F1B0997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E94B8-BB3E-4AB9-8BD5-5E2112388417}" type="datetimeFigureOut">
              <a:rPr lang="de-DE" smtClean="0"/>
              <a:t>21.12.2020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52701BD-AE9C-42D9-83D3-056BA8182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831FC17-4E28-42B8-A557-33E92F2C9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011E4-6FF7-442D-8FAF-76104108EB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3940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1FA9A02-3D08-4C3A-B4AA-842602F07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E94B8-BB3E-4AB9-8BD5-5E2112388417}" type="datetimeFigureOut">
              <a:rPr lang="de-DE" smtClean="0"/>
              <a:t>21.12.2020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7E2FF53-BCD4-49C7-B050-56D3B4DBE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C5775AE-6410-4D1F-AF1E-3CD60838A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011E4-6FF7-442D-8FAF-76104108EB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1881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924CBA-6C74-4C05-A25D-EDF927B51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D4EC549-465A-4183-B7E2-CAEC213B3B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8531497-6A90-42E0-9455-AF1B8A3591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707ABE2-16A0-4363-B790-061B7B1E1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E94B8-BB3E-4AB9-8BD5-5E2112388417}" type="datetimeFigureOut">
              <a:rPr lang="de-DE" smtClean="0"/>
              <a:t>21.12.2020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A821F8F-43DC-462D-9EA3-E84FAC03D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DBC9A0B-D25F-4BB6-8F6E-54E639488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011E4-6FF7-442D-8FAF-76104108EB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6037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67EB19-2FE1-4048-ADCF-5C44C2239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1EA7214-34EE-4C4F-847C-09A0591356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3B9B9D7-D6A5-45BF-8F86-56A5A07601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0EB836C-7305-4D66-8BEC-B794437A7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E94B8-BB3E-4AB9-8BD5-5E2112388417}" type="datetimeFigureOut">
              <a:rPr lang="de-DE" smtClean="0"/>
              <a:t>21.12.2020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4E0E17D-0DA1-4973-8051-5BAC7A039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71E4D7F-A288-489F-AC6C-3BD074221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011E4-6FF7-442D-8FAF-76104108EB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1834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07D82ED-573D-48D9-81DE-4C917DEF1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147C0F0-2BE6-4A5C-852C-204855B503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39B8AB7-08BD-4FC9-8B25-E0C8F04AD9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1E94B8-BB3E-4AB9-8BD5-5E2112388417}" type="datetimeFigureOut">
              <a:rPr lang="de-DE" smtClean="0"/>
              <a:t>21.12.2020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F59353F-4B0B-47E7-B22D-EF53636C8E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3180C0D-6C19-42FB-8AE5-D3CDECFC14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9011E4-6FF7-442D-8FAF-76104108EB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5840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hyperlink" Target="https://en.wikipedia.org/wiki/True_anomaly" TargetMode="External"/><Relationship Id="rId7" Type="http://schemas.openxmlformats.org/officeDocument/2006/relationships/image" Target="../media/image6.png"/><Relationship Id="rId2" Type="http://schemas.openxmlformats.org/officeDocument/2006/relationships/hyperlink" Target="https://en.wikipedia.org/wiki/Kepler_orbit#Development_of_the_laws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4.png"/><Relationship Id="rId4" Type="http://schemas.openxmlformats.org/officeDocument/2006/relationships/hyperlink" Target="https://en.wikipedia.org/wiki/Kepler's_laws_of_planetary_motion#Second_law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en.wikipedia.org/wiki/Mean_motion#Mean_motion_and_Kepler's_laws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>
            <a:extLst>
              <a:ext uri="{FF2B5EF4-FFF2-40B4-BE49-F238E27FC236}">
                <a16:creationId xmlns:a16="http://schemas.microsoft.com/office/drawing/2014/main" id="{E0AC36AD-91FB-446F-840D-2DC885161A26}"/>
              </a:ext>
            </a:extLst>
          </p:cNvPr>
          <p:cNvSpPr txBox="1"/>
          <p:nvPr/>
        </p:nvSpPr>
        <p:spPr>
          <a:xfrm>
            <a:off x="614494" y="558844"/>
            <a:ext cx="6094602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Ellipse basics</a:t>
            </a:r>
            <a:endParaRPr lang="de-DE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A19A9E29-F0FC-4984-B3D8-60A7297957C3}"/>
                  </a:ext>
                </a:extLst>
              </p:cNvPr>
              <p:cNvSpPr txBox="1"/>
              <p:nvPr/>
            </p:nvSpPr>
            <p:spPr>
              <a:xfrm>
                <a:off x="614494" y="1551963"/>
                <a:ext cx="7643098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de-DE" dirty="0"/>
                  <a:t> 	semi-major </a:t>
                </a:r>
                <a:r>
                  <a:rPr lang="de-DE" dirty="0" err="1"/>
                  <a:t>axis</a:t>
                </a:r>
                <a:endParaRPr lang="de-DE" dirty="0"/>
              </a:p>
              <a:p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de-DE" dirty="0"/>
                  <a:t> 	semi-minor </a:t>
                </a:r>
                <a:r>
                  <a:rPr lang="de-DE" dirty="0" err="1"/>
                  <a:t>axis</a:t>
                </a:r>
                <a:endParaRPr lang="de-DE" dirty="0"/>
              </a:p>
              <a:p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de-DE" dirty="0"/>
                  <a:t>	linear </a:t>
                </a:r>
                <a:r>
                  <a:rPr lang="de-DE" dirty="0" err="1"/>
                  <a:t>eccentricity</a:t>
                </a:r>
                <a:r>
                  <a:rPr lang="de-DE" dirty="0"/>
                  <a:t> </a:t>
                </a:r>
                <a:br>
                  <a:rPr lang="de-DE" dirty="0"/>
                </a:br>
                <a:r>
                  <a:rPr lang="de-DE" dirty="0"/>
                  <a:t>	(</a:t>
                </a:r>
                <a:r>
                  <a:rPr lang="de-DE" dirty="0" err="1"/>
                  <a:t>basically</a:t>
                </a:r>
                <a:r>
                  <a:rPr lang="de-DE" dirty="0"/>
                  <a:t> </a:t>
                </a:r>
                <a:r>
                  <a:rPr lang="de-DE" dirty="0" err="1"/>
                  <a:t>tells</a:t>
                </a:r>
                <a:r>
                  <a:rPr lang="de-DE" dirty="0"/>
                  <a:t> </a:t>
                </a:r>
                <a:r>
                  <a:rPr lang="de-DE" dirty="0" err="1"/>
                  <a:t>how</a:t>
                </a:r>
                <a:r>
                  <a:rPr lang="de-DE" dirty="0"/>
                  <a:t> </a:t>
                </a:r>
                <a:r>
                  <a:rPr lang="de-DE" dirty="0" err="1"/>
                  <a:t>far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foci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de-DE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are</a:t>
                </a:r>
                <a:r>
                  <a:rPr lang="de-DE" dirty="0"/>
                  <a:t> off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ellipse</a:t>
                </a:r>
                <a:r>
                  <a:rPr lang="de-DE" dirty="0"/>
                  <a:t> </a:t>
                </a:r>
                <a:r>
                  <a:rPr lang="de-DE" dirty="0" err="1"/>
                  <a:t>center</a:t>
                </a:r>
                <a:r>
                  <a:rPr lang="de-DE" dirty="0"/>
                  <a:t> M)</a:t>
                </a:r>
                <a:br>
                  <a:rPr lang="de-DE" dirty="0"/>
                </a:br>
                <a:endParaRPr lang="de-DE" dirty="0"/>
              </a:p>
              <a:p>
                <a:r>
                  <a:rPr lang="de-DE" b="0" dirty="0"/>
                  <a:t>	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de-DE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de-DE" dirty="0"/>
                  <a:t> 	(</a:t>
                </a:r>
                <a:r>
                  <a:rPr lang="de-DE" dirty="0" err="1"/>
                  <a:t>see</a:t>
                </a:r>
                <a:r>
                  <a:rPr lang="de-DE" dirty="0"/>
                  <a:t> </a:t>
                </a:r>
                <a:r>
                  <a:rPr lang="de-DE" dirty="0" err="1"/>
                  <a:t>red</a:t>
                </a:r>
                <a:r>
                  <a:rPr lang="de-DE" dirty="0"/>
                  <a:t> </a:t>
                </a:r>
                <a:r>
                  <a:rPr lang="de-DE" dirty="0" err="1"/>
                  <a:t>triangle</a:t>
                </a:r>
                <a:r>
                  <a:rPr lang="de-DE" dirty="0"/>
                  <a:t>)</a:t>
                </a:r>
              </a:p>
              <a:p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de-DE" dirty="0"/>
                  <a:t> 	semi-latus rectum</a:t>
                </a:r>
              </a:p>
              <a:p>
                <a:endParaRPr lang="de-DE" dirty="0"/>
              </a:p>
            </p:txBody>
          </p:sp>
        </mc:Choice>
        <mc:Fallback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A19A9E29-F0FC-4984-B3D8-60A7297957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494" y="1551963"/>
                <a:ext cx="7643098" cy="2308324"/>
              </a:xfrm>
              <a:prstGeom prst="rect">
                <a:avLst/>
              </a:prstGeom>
              <a:blipFill>
                <a:blip r:embed="rId2"/>
                <a:stretch>
                  <a:fillRect t="-158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Grafik 17">
            <a:extLst>
              <a:ext uri="{FF2B5EF4-FFF2-40B4-BE49-F238E27FC236}">
                <a16:creationId xmlns:a16="http://schemas.microsoft.com/office/drawing/2014/main" id="{96831CF4-116A-4EA0-9012-B3079489E5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9675" y="3429000"/>
            <a:ext cx="4518974" cy="2793989"/>
          </a:xfrm>
          <a:prstGeom prst="rect">
            <a:avLst/>
          </a:prstGeom>
        </p:spPr>
      </p:pic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07AA0D68-4285-452A-A9C6-824B07C441EF}"/>
              </a:ext>
            </a:extLst>
          </p:cNvPr>
          <p:cNvGrpSpPr/>
          <p:nvPr/>
        </p:nvGrpSpPr>
        <p:grpSpPr>
          <a:xfrm>
            <a:off x="8011486" y="144779"/>
            <a:ext cx="3967163" cy="3068203"/>
            <a:chOff x="8011486" y="144779"/>
            <a:chExt cx="3967163" cy="3068203"/>
          </a:xfrm>
        </p:grpSpPr>
        <p:pic>
          <p:nvPicPr>
            <p:cNvPr id="4" name="Grafik 3">
              <a:extLst>
                <a:ext uri="{FF2B5EF4-FFF2-40B4-BE49-F238E27FC236}">
                  <a16:creationId xmlns:a16="http://schemas.microsoft.com/office/drawing/2014/main" id="{7687B85B-FE7E-4046-BB40-3DEAA3070FBE}"/>
                </a:ext>
              </a:extLst>
            </p:cNvPr>
            <p:cNvPicPr/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11486" y="144779"/>
              <a:ext cx="3967163" cy="306820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" name="Rechteck 1">
              <a:extLst>
                <a:ext uri="{FF2B5EF4-FFF2-40B4-BE49-F238E27FC236}">
                  <a16:creationId xmlns:a16="http://schemas.microsoft.com/office/drawing/2014/main" id="{8F9980E2-822E-4194-BF40-BCEB5FAB0CD8}"/>
                </a:ext>
              </a:extLst>
            </p:cNvPr>
            <p:cNvSpPr/>
            <p:nvPr/>
          </p:nvSpPr>
          <p:spPr>
            <a:xfrm>
              <a:off x="10577351" y="1720825"/>
              <a:ext cx="278003" cy="2254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Rechtwinkliges Dreieck 8">
              <a:extLst>
                <a:ext uri="{FF2B5EF4-FFF2-40B4-BE49-F238E27FC236}">
                  <a16:creationId xmlns:a16="http://schemas.microsoft.com/office/drawing/2014/main" id="{D15F1A33-B781-4562-B8B7-0FB8E24B84B1}"/>
                </a:ext>
              </a:extLst>
            </p:cNvPr>
            <p:cNvSpPr/>
            <p:nvPr/>
          </p:nvSpPr>
          <p:spPr>
            <a:xfrm flipH="1">
              <a:off x="8883941" y="750772"/>
              <a:ext cx="1126331" cy="918638"/>
            </a:xfrm>
            <a:prstGeom prst="rtTriangle">
              <a:avLst/>
            </a:prstGeom>
            <a:solidFill>
              <a:srgbClr val="FF0000">
                <a:alpha val="4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827051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>
            <a:extLst>
              <a:ext uri="{FF2B5EF4-FFF2-40B4-BE49-F238E27FC236}">
                <a16:creationId xmlns:a16="http://schemas.microsoft.com/office/drawing/2014/main" id="{E0AC36AD-91FB-446F-840D-2DC885161A26}"/>
              </a:ext>
            </a:extLst>
          </p:cNvPr>
          <p:cNvSpPr txBox="1"/>
          <p:nvPr/>
        </p:nvSpPr>
        <p:spPr>
          <a:xfrm>
            <a:off x="614494" y="558844"/>
            <a:ext cx="6094602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elliptic orbit shape as a function in polar coordinates</a:t>
            </a:r>
            <a:endParaRPr lang="de-DE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A19A9E29-F0FC-4984-B3D8-60A7297957C3}"/>
                  </a:ext>
                </a:extLst>
              </p:cNvPr>
              <p:cNvSpPr txBox="1"/>
              <p:nvPr/>
            </p:nvSpPr>
            <p:spPr>
              <a:xfrm>
                <a:off x="614494" y="1551963"/>
                <a:ext cx="7465816" cy="31803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800" u="sng" dirty="0">
                    <a:solidFill>
                      <a:srgbClr val="0563C1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  <a:hlinkClick r:id="rId2"/>
                  </a:rPr>
                  <a:t>Radial distance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from the central body (usually the sun) is</a:t>
                </a:r>
                <a:endParaRPr lang="de-DE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d>
                            <m:d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func>
                            <m:func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de-DE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</m:e>
                          </m:func>
                        </m:den>
                      </m:f>
                    </m:oMath>
                  </m:oMathPara>
                </a14:m>
                <a:endParaRPr lang="de-DE" dirty="0"/>
              </a:p>
              <a:p>
                <a:r>
                  <a:rPr lang="de-DE" dirty="0" err="1"/>
                  <a:t>where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is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>
                    <a:hlinkClick r:id="rId3"/>
                  </a:rPr>
                  <a:t>true</a:t>
                </a:r>
                <a:r>
                  <a:rPr lang="de-DE" dirty="0">
                    <a:hlinkClick r:id="rId3"/>
                  </a:rPr>
                  <a:t> </a:t>
                </a:r>
                <a:r>
                  <a:rPr lang="de-DE" dirty="0" err="1">
                    <a:hlinkClick r:id="rId3"/>
                  </a:rPr>
                  <a:t>anomaly</a:t>
                </a:r>
                <a:r>
                  <a:rPr lang="de-DE" dirty="0"/>
                  <a:t>.</a:t>
                </a:r>
              </a:p>
              <a:p>
                <a:endParaRPr lang="de-DE" dirty="0"/>
              </a:p>
              <a:p>
                <a:r>
                  <a:rPr lang="en-US" sz="1800" u="sng" dirty="0" err="1">
                    <a:solidFill>
                      <a:srgbClr val="0563C1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  <a:hlinkClick r:id="rId4"/>
                  </a:rPr>
                  <a:t>Keplers</a:t>
                </a:r>
                <a:r>
                  <a:rPr lang="en-US" sz="1800" u="sng" dirty="0">
                    <a:solidFill>
                      <a:srgbClr val="0563C1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  <a:hlinkClick r:id="rId4"/>
                  </a:rPr>
                  <a:t> second law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states that </a:t>
                </a:r>
                <a:b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for a body (e.g. asteroid) orbiting a much heavier body (sun) in an arbitrary elliptical orbit</a:t>
                </a:r>
                <a:b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the area A the connection line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between the two bodies passes in a certain amount of time t is always constant.</a:t>
                </a:r>
                <a:endParaRPr lang="de-DE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A19A9E29-F0FC-4984-B3D8-60A7297957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494" y="1551963"/>
                <a:ext cx="7465816" cy="3180358"/>
              </a:xfrm>
              <a:prstGeom prst="rect">
                <a:avLst/>
              </a:prstGeom>
              <a:blipFill>
                <a:blip r:embed="rId5"/>
                <a:stretch>
                  <a:fillRect l="-735" t="-115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8259B9A5-A00E-4BCE-BD66-6BA9BA05264A}"/>
              </a:ext>
            </a:extLst>
          </p:cNvPr>
          <p:cNvGrpSpPr/>
          <p:nvPr/>
        </p:nvGrpSpPr>
        <p:grpSpPr>
          <a:xfrm>
            <a:off x="6585396" y="203887"/>
            <a:ext cx="5460424" cy="2854279"/>
            <a:chOff x="6370792" y="1126626"/>
            <a:chExt cx="5460424" cy="2854279"/>
          </a:xfrm>
        </p:grpSpPr>
        <p:pic>
          <p:nvPicPr>
            <p:cNvPr id="7" name="Grafik 6" descr="The Revolution of Planetary Motion: Johannes Kepler's ...">
              <a:extLst>
                <a:ext uri="{FF2B5EF4-FFF2-40B4-BE49-F238E27FC236}">
                  <a16:creationId xmlns:a16="http://schemas.microsoft.com/office/drawing/2014/main" id="{4515EC02-7CDF-430F-A046-39E122DDE571}"/>
                </a:ext>
              </a:extLst>
            </p:cNvPr>
            <p:cNvPicPr/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70792" y="1126626"/>
              <a:ext cx="5460424" cy="2854279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3" name="Gerader Verbinder 2">
              <a:extLst>
                <a:ext uri="{FF2B5EF4-FFF2-40B4-BE49-F238E27FC236}">
                  <a16:creationId xmlns:a16="http://schemas.microsoft.com/office/drawing/2014/main" id="{194BD3DD-0064-4840-ABBB-C90B4FD19D6A}"/>
                </a:ext>
              </a:extLst>
            </p:cNvPr>
            <p:cNvCxnSpPr/>
            <p:nvPr/>
          </p:nvCxnSpPr>
          <p:spPr>
            <a:xfrm>
              <a:off x="10030019" y="2659418"/>
              <a:ext cx="905069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r Verbinder 9">
              <a:extLst>
                <a:ext uri="{FF2B5EF4-FFF2-40B4-BE49-F238E27FC236}">
                  <a16:creationId xmlns:a16="http://schemas.microsoft.com/office/drawing/2014/main" id="{3D948C70-66EF-431A-B685-54EABC62650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910736" y="1318884"/>
              <a:ext cx="1119283" cy="134053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Bogen 13">
              <a:extLst>
                <a:ext uri="{FF2B5EF4-FFF2-40B4-BE49-F238E27FC236}">
                  <a16:creationId xmlns:a16="http://schemas.microsoft.com/office/drawing/2014/main" id="{2EA21716-AABD-4239-953C-D0CDD8CAB64B}"/>
                </a:ext>
              </a:extLst>
            </p:cNvPr>
            <p:cNvSpPr/>
            <p:nvPr/>
          </p:nvSpPr>
          <p:spPr>
            <a:xfrm>
              <a:off x="9751008" y="2395183"/>
              <a:ext cx="524976" cy="528472"/>
            </a:xfrm>
            <a:prstGeom prst="arc">
              <a:avLst>
                <a:gd name="adj1" fmla="val 14220035"/>
                <a:gd name="adj2" fmla="val 0"/>
              </a:avLst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feld 16">
                  <a:extLst>
                    <a:ext uri="{FF2B5EF4-FFF2-40B4-BE49-F238E27FC236}">
                      <a16:creationId xmlns:a16="http://schemas.microsoft.com/office/drawing/2014/main" id="{4D736669-29BB-4C43-ACFD-C326C3522B67}"/>
                    </a:ext>
                  </a:extLst>
                </p:cNvPr>
                <p:cNvSpPr txBox="1"/>
                <p:nvPr/>
              </p:nvSpPr>
              <p:spPr>
                <a:xfrm>
                  <a:off x="9998660" y="2105421"/>
                  <a:ext cx="404584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de-DE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Textfeld 16">
                  <a:extLst>
                    <a:ext uri="{FF2B5EF4-FFF2-40B4-BE49-F238E27FC236}">
                      <a16:creationId xmlns:a16="http://schemas.microsoft.com/office/drawing/2014/main" id="{4D736669-29BB-4C43-ACFD-C326C3522B6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98660" y="2105421"/>
                  <a:ext cx="404584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feld 18">
                  <a:extLst>
                    <a:ext uri="{FF2B5EF4-FFF2-40B4-BE49-F238E27FC236}">
                      <a16:creationId xmlns:a16="http://schemas.microsoft.com/office/drawing/2014/main" id="{65E0D2FF-DF59-4E49-984F-B81FC4C9620D}"/>
                    </a:ext>
                  </a:extLst>
                </p:cNvPr>
                <p:cNvSpPr txBox="1"/>
                <p:nvPr/>
              </p:nvSpPr>
              <p:spPr>
                <a:xfrm>
                  <a:off x="9346424" y="1619819"/>
                  <a:ext cx="404584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de-DE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Textfeld 18">
                  <a:extLst>
                    <a:ext uri="{FF2B5EF4-FFF2-40B4-BE49-F238E27FC236}">
                      <a16:creationId xmlns:a16="http://schemas.microsoft.com/office/drawing/2014/main" id="{65E0D2FF-DF59-4E49-984F-B81FC4C9620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46424" y="1619819"/>
                  <a:ext cx="404584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538271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7CD756AD-0C4B-4FCC-9CE5-BA52E1B86F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9660" y="799258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spcAft>
                    <a:spcPts val="800"/>
                  </a:spcAft>
                  <a:buNone/>
                </a:pPr>
                <a:r>
                  <a:rPr lang="en-US" sz="1800" b="1" i="1" u="sng" dirty="0">
                    <a:solidFill>
                      <a:srgbClr val="0563C1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  <a:hlinkClick r:id="rId2"/>
                  </a:rPr>
                  <a:t>Keplers</a:t>
                </a:r>
                <a:r>
                  <a:rPr lang="en-US" sz="1800" b="1" i="1" u="sng" dirty="0">
                    <a:solidFill>
                      <a:srgbClr val="0563C1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third law</a:t>
                </a:r>
                <a:r>
                  <a:rPr lang="en-US" sz="1800" i="1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tells the relationship between the orbital Period P and the semi-major axis a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spcAft>
                    <a:spcPts val="800"/>
                  </a:spcAft>
                  <a:buNone/>
                </a:pPr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he period time P 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for one complete orbit of an ellipse with the semi-major axis a is</a:t>
                </a:r>
                <a:endParaRPr lang="de-DE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de-DE" sz="1800" b="0" i="1" smtClean="0">
                          <a:latin typeface="Cambria Math" panose="02040503050406030204" pitchFamily="18" charset="0"/>
                        </a:rPr>
                        <m:t>∝</m:t>
                      </m:r>
                      <m:sSup>
                        <m:sSupPr>
                          <m:ctrlPr>
                            <a:rPr lang="de-DE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  <m:oMath xmlns:m="http://schemas.openxmlformats.org/officeDocument/2006/math">
                      <m:sSup>
                        <m:sSupPr>
                          <m:ctrlPr>
                            <a:rPr lang="de-DE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de-DE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4</m:t>
                          </m:r>
                          <m:sSup>
                            <m:sSupPr>
                              <m:ctrlPr>
                                <a:rPr lang="de-DE" sz="1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18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p>
                              <m:r>
                                <a:rPr lang="de-DE" sz="1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den>
                      </m:f>
                      <m:sSup>
                        <m:sSupPr>
                          <m:ctrlPr>
                            <a:rPr lang="de-DE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de-DE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1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4</m:t>
                          </m:r>
                          <m:sSup>
                            <m:sSupPr>
                              <m:ctrlPr>
                                <a:rPr lang="de-DE" sz="1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18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p>
                              <m:r>
                                <a:rPr lang="de-DE" sz="1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𝐺𝑀</m:t>
                          </m:r>
                        </m:den>
                      </m:f>
                      <m:sSup>
                        <m:sSupPr>
                          <m:ctrlPr>
                            <a:rPr lang="de-DE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de-DE" sz="1800" dirty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de-DE" sz="1800" dirty="0" err="1"/>
                  <a:t>where</a:t>
                </a:r>
                <a:r>
                  <a:rPr lang="de-DE" sz="1800" dirty="0"/>
                  <a:t> </a:t>
                </a:r>
                <a:endParaRPr lang="de-DE" sz="1800" b="0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800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</a:rPr>
                        <m:t>=6,674⋅</m:t>
                      </m:r>
                      <m:sSup>
                        <m:sSupPr>
                          <m:ctrlPr>
                            <a:rPr lang="de-DE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−11</m:t>
                          </m:r>
                        </m:sup>
                      </m:sSup>
                      <m:f>
                        <m:fPr>
                          <m:ctrlPr>
                            <a:rPr lang="de-DE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de-DE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𝑘𝑔</m:t>
                          </m:r>
                          <m:sSup>
                            <m:sSupPr>
                              <m:ctrlPr>
                                <a:rPr lang="de-DE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de-DE" sz="1800" b="0" dirty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de-DE" sz="1800" dirty="0" err="1"/>
                  <a:t>is</a:t>
                </a:r>
                <a:r>
                  <a:rPr lang="de-DE" sz="1800" dirty="0"/>
                  <a:t> </a:t>
                </a:r>
                <a:r>
                  <a:rPr lang="de-DE" sz="1800" dirty="0" err="1"/>
                  <a:t>the</a:t>
                </a:r>
                <a:r>
                  <a:rPr lang="de-DE" sz="1800" dirty="0"/>
                  <a:t> </a:t>
                </a:r>
                <a:r>
                  <a:rPr lang="de-DE" sz="1800" dirty="0" err="1"/>
                  <a:t>gravitational</a:t>
                </a:r>
                <a:r>
                  <a:rPr lang="de-DE" sz="1800" dirty="0"/>
                  <a:t> </a:t>
                </a:r>
                <a:r>
                  <a:rPr lang="de-DE" sz="1800" dirty="0" err="1"/>
                  <a:t>constant</a:t>
                </a:r>
                <a:r>
                  <a:rPr lang="de-DE" sz="1800" dirty="0"/>
                  <a:t> </a:t>
                </a:r>
                <a:br>
                  <a:rPr lang="de-DE" sz="1800" dirty="0"/>
                </a:br>
                <a:r>
                  <a:rPr lang="de-DE" sz="1800" dirty="0"/>
                  <a:t>and </a:t>
                </a:r>
                <a14:m>
                  <m:oMath xmlns:m="http://schemas.openxmlformats.org/officeDocument/2006/math">
                    <m:r>
                      <a:rPr lang="de-DE" sz="18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de-DE" sz="1800" dirty="0"/>
                  <a:t> </a:t>
                </a:r>
                <a:r>
                  <a:rPr lang="de-DE" sz="1800" dirty="0" err="1"/>
                  <a:t>is</a:t>
                </a:r>
                <a:r>
                  <a:rPr lang="de-DE" sz="1800" dirty="0"/>
                  <a:t> </a:t>
                </a:r>
                <a:r>
                  <a:rPr lang="de-DE" sz="1800" dirty="0" err="1"/>
                  <a:t>the</a:t>
                </a:r>
                <a:r>
                  <a:rPr lang="de-DE" sz="1800" dirty="0"/>
                  <a:t> </a:t>
                </a:r>
                <a:r>
                  <a:rPr lang="de-DE" sz="1800" dirty="0" err="1"/>
                  <a:t>mass</a:t>
                </a:r>
                <a:r>
                  <a:rPr lang="de-DE" sz="1800" dirty="0"/>
                  <a:t> </a:t>
                </a:r>
                <a:r>
                  <a:rPr lang="de-DE" sz="1800" dirty="0" err="1"/>
                  <a:t>of</a:t>
                </a:r>
                <a:r>
                  <a:rPr lang="de-DE" sz="1800" dirty="0"/>
                  <a:t> </a:t>
                </a:r>
                <a:r>
                  <a:rPr lang="de-DE" sz="1800" dirty="0" err="1"/>
                  <a:t>the</a:t>
                </a:r>
                <a:r>
                  <a:rPr lang="de-DE" sz="1800" dirty="0"/>
                  <a:t> </a:t>
                </a:r>
                <a:r>
                  <a:rPr lang="de-DE" sz="1800" dirty="0" err="1"/>
                  <a:t>central</a:t>
                </a:r>
                <a:r>
                  <a:rPr lang="de-DE" sz="1800" dirty="0"/>
                  <a:t> </a:t>
                </a:r>
                <a:r>
                  <a:rPr lang="de-DE" sz="1800" dirty="0" err="1"/>
                  <a:t>object</a:t>
                </a:r>
                <a:r>
                  <a:rPr lang="de-DE" sz="1800" dirty="0"/>
                  <a:t> </a:t>
                </a:r>
                <a:r>
                  <a:rPr lang="de-DE" sz="1800" dirty="0" err="1"/>
                  <a:t>the</a:t>
                </a:r>
                <a:r>
                  <a:rPr lang="de-DE" sz="1800" dirty="0"/>
                  <a:t> </a:t>
                </a:r>
                <a:r>
                  <a:rPr lang="de-DE" sz="1800" dirty="0" err="1"/>
                  <a:t>moving</a:t>
                </a:r>
                <a:r>
                  <a:rPr lang="de-DE" sz="1800" dirty="0"/>
                  <a:t> </a:t>
                </a:r>
                <a:r>
                  <a:rPr lang="de-DE" sz="1800" dirty="0" err="1"/>
                  <a:t>body</a:t>
                </a:r>
                <a:r>
                  <a:rPr lang="de-DE" sz="1800" dirty="0"/>
                  <a:t> </a:t>
                </a:r>
                <a:r>
                  <a:rPr lang="de-DE" sz="1800" dirty="0" err="1"/>
                  <a:t>orbits</a:t>
                </a:r>
                <a:r>
                  <a:rPr lang="de-DE" sz="1800" dirty="0"/>
                  <a:t> </a:t>
                </a:r>
                <a:r>
                  <a:rPr lang="de-DE" sz="1800" dirty="0" err="1"/>
                  <a:t>around</a:t>
                </a:r>
                <a:r>
                  <a:rPr lang="de-DE" sz="1800" dirty="0"/>
                  <a:t>.</a:t>
                </a:r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7CD756AD-0C4B-4FCC-9CE5-BA52E1B86F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9660" y="799258"/>
                <a:ext cx="10515600" cy="4351338"/>
              </a:xfrm>
              <a:blipFill>
                <a:blip r:embed="rId3"/>
                <a:stretch>
                  <a:fillRect l="-522" t="-7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Ellipse 11">
            <a:extLst>
              <a:ext uri="{FF2B5EF4-FFF2-40B4-BE49-F238E27FC236}">
                <a16:creationId xmlns:a16="http://schemas.microsoft.com/office/drawing/2014/main" id="{7A48EC2E-D470-47ED-89B5-51D58EF4D5C2}"/>
              </a:ext>
            </a:extLst>
          </p:cNvPr>
          <p:cNvSpPr/>
          <p:nvPr/>
        </p:nvSpPr>
        <p:spPr>
          <a:xfrm>
            <a:off x="8294914" y="1810139"/>
            <a:ext cx="3497426" cy="1763485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6FA50DC8-32BB-43D5-A6B8-D877E2F45277}"/>
              </a:ext>
            </a:extLst>
          </p:cNvPr>
          <p:cNvSpPr/>
          <p:nvPr/>
        </p:nvSpPr>
        <p:spPr>
          <a:xfrm>
            <a:off x="11103430" y="2566696"/>
            <a:ext cx="250370" cy="2503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B2022B52-EF4A-4F2F-91A5-C3B962E835AB}"/>
              </a:ext>
            </a:extLst>
          </p:cNvPr>
          <p:cNvCxnSpPr>
            <a:cxnSpLocks/>
            <a:stCxn id="12" idx="0"/>
          </p:cNvCxnSpPr>
          <p:nvPr/>
        </p:nvCxnSpPr>
        <p:spPr>
          <a:xfrm>
            <a:off x="10043627" y="1810139"/>
            <a:ext cx="6384" cy="8817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6B3E1E32-E458-478D-9286-FD2594FE2256}"/>
              </a:ext>
            </a:extLst>
          </p:cNvPr>
          <p:cNvCxnSpPr>
            <a:cxnSpLocks/>
            <a:endCxn id="12" idx="6"/>
          </p:cNvCxnSpPr>
          <p:nvPr/>
        </p:nvCxnSpPr>
        <p:spPr>
          <a:xfrm>
            <a:off x="10050011" y="2691882"/>
            <a:ext cx="17423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349BE7D2-BC8F-41F3-87B5-366057EB78EE}"/>
                  </a:ext>
                </a:extLst>
              </p:cNvPr>
              <p:cNvSpPr txBox="1"/>
              <p:nvPr/>
            </p:nvSpPr>
            <p:spPr>
              <a:xfrm>
                <a:off x="10535909" y="2372797"/>
                <a:ext cx="25796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8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349BE7D2-BC8F-41F3-87B5-366057EB78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35909" y="2372797"/>
                <a:ext cx="257962" cy="369332"/>
              </a:xfrm>
              <a:prstGeom prst="rect">
                <a:avLst/>
              </a:prstGeom>
              <a:blipFill>
                <a:blip r:embed="rId4"/>
                <a:stretch>
                  <a:fillRect r="-697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35EB1679-0DC4-4B18-9B80-A517210DB0B8}"/>
                  </a:ext>
                </a:extLst>
              </p:cNvPr>
              <p:cNvSpPr txBox="1"/>
              <p:nvPr/>
            </p:nvSpPr>
            <p:spPr>
              <a:xfrm>
                <a:off x="9792049" y="2017569"/>
                <a:ext cx="25796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8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35EB1679-0DC4-4B18-9B80-A517210DB0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2049" y="2017569"/>
                <a:ext cx="257962" cy="369332"/>
              </a:xfrm>
              <a:prstGeom prst="rect">
                <a:avLst/>
              </a:prstGeom>
              <a:blipFill>
                <a:blip r:embed="rId5"/>
                <a:stretch>
                  <a:fillRect r="-1395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Bogen 9">
            <a:extLst>
              <a:ext uri="{FF2B5EF4-FFF2-40B4-BE49-F238E27FC236}">
                <a16:creationId xmlns:a16="http://schemas.microsoft.com/office/drawing/2014/main" id="{EA517898-8ED4-4CC4-A2EB-CA055EAA6929}"/>
              </a:ext>
            </a:extLst>
          </p:cNvPr>
          <p:cNvSpPr/>
          <p:nvPr/>
        </p:nvSpPr>
        <p:spPr>
          <a:xfrm>
            <a:off x="8160298" y="1717775"/>
            <a:ext cx="3766657" cy="1948214"/>
          </a:xfrm>
          <a:prstGeom prst="arc">
            <a:avLst>
              <a:gd name="adj1" fmla="val 149045"/>
              <a:gd name="adj2" fmla="val 0"/>
            </a:avLst>
          </a:prstGeom>
          <a:ln w="22225">
            <a:solidFill>
              <a:srgbClr val="FF0000"/>
            </a:solidFill>
            <a:headEnd type="stealth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feld 15">
                <a:extLst>
                  <a:ext uri="{FF2B5EF4-FFF2-40B4-BE49-F238E27FC236}">
                    <a16:creationId xmlns:a16="http://schemas.microsoft.com/office/drawing/2014/main" id="{1C679013-77E6-4521-8A03-E3FFE1750BBD}"/>
                  </a:ext>
                </a:extLst>
              </p:cNvPr>
              <p:cNvSpPr txBox="1"/>
              <p:nvPr/>
            </p:nvSpPr>
            <p:spPr>
              <a:xfrm>
                <a:off x="11107078" y="3414081"/>
                <a:ext cx="83941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de-DE" sz="1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de-DE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6" name="Textfeld 15">
                <a:extLst>
                  <a:ext uri="{FF2B5EF4-FFF2-40B4-BE49-F238E27FC236}">
                    <a16:creationId xmlns:a16="http://schemas.microsoft.com/office/drawing/2014/main" id="{1C679013-77E6-4521-8A03-E3FFE1750B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07078" y="3414081"/>
                <a:ext cx="83941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Ellipse 16">
            <a:extLst>
              <a:ext uri="{FF2B5EF4-FFF2-40B4-BE49-F238E27FC236}">
                <a16:creationId xmlns:a16="http://schemas.microsoft.com/office/drawing/2014/main" id="{A9052377-138A-4434-A03C-00ACB8832A67}"/>
              </a:ext>
            </a:extLst>
          </p:cNvPr>
          <p:cNvSpPr/>
          <p:nvPr/>
        </p:nvSpPr>
        <p:spPr>
          <a:xfrm flipV="1">
            <a:off x="11739573" y="2734002"/>
            <a:ext cx="81342" cy="813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9257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216</Words>
  <Application>Microsoft Office PowerPoint</Application>
  <PresentationFormat>Breitbild</PresentationFormat>
  <Paragraphs>23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Office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Timo</dc:creator>
  <cp:lastModifiedBy>Timo</cp:lastModifiedBy>
  <cp:revision>37</cp:revision>
  <dcterms:created xsi:type="dcterms:W3CDTF">2020-12-21T20:58:53Z</dcterms:created>
  <dcterms:modified xsi:type="dcterms:W3CDTF">2020-12-21T22:03:55Z</dcterms:modified>
</cp:coreProperties>
</file>