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  <p:cmAuthor id="2" name="Timo Benzel" initials="TB" lastIdx="1" clrIdx="1">
    <p:extLst>
      <p:ext uri="{19B8F6BF-5375-455C-9EA6-DF929625EA0E}">
        <p15:presenceInfo xmlns:p15="http://schemas.microsoft.com/office/powerpoint/2012/main" userId="8a282c4c60870b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27.12.2020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Relationship Id="rId9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33A7DF8-EF2F-4012-9F07-376E34F38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40" y="4182702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0CDF2-6249-44C3-BC35-9F28EA9A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/>
              <a:t>Problem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orbit</a:t>
            </a:r>
            <a:r>
              <a:rPr lang="de-DE" b="1" dirty="0"/>
              <a:t> </a:t>
            </a:r>
            <a:r>
              <a:rPr lang="de-DE" b="1" dirty="0" err="1"/>
              <a:t>animation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  <a:p>
            <a:r>
              <a:rPr lang="de-DE" dirty="0"/>
              <a:t>I </a:t>
            </a:r>
            <a:r>
              <a:rPr lang="de-DE" dirty="0" err="1"/>
              <a:t>use</a:t>
            </a:r>
            <a:r>
              <a:rPr lang="de-DE" dirty="0"/>
              <a:t> same-</a:t>
            </a:r>
            <a:r>
              <a:rPr lang="de-DE" dirty="0" err="1"/>
              <a:t>sized</a:t>
            </a:r>
            <a:r>
              <a:rPr lang="de-DE" dirty="0"/>
              <a:t> angle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Same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fast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(</a:t>
            </a:r>
            <a:r>
              <a:rPr lang="de-DE" dirty="0" err="1"/>
              <a:t>sun</a:t>
            </a:r>
            <a:r>
              <a:rPr lang="de-DE" dirty="0"/>
              <a:t>) and slow </a:t>
            </a:r>
            <a:r>
              <a:rPr lang="de-DE" dirty="0" err="1"/>
              <a:t>speeds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opposite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reality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same </a:t>
            </a:r>
            <a:r>
              <a:rPr lang="de-DE" dirty="0" err="1">
                <a:sym typeface="Wingdings" panose="05000000000000000000" pitchFamily="2" charset="2"/>
              </a:rPr>
              <a:t>sized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angles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angle </a:t>
            </a:r>
            <a:r>
              <a:rPr lang="de-DE" dirty="0" err="1">
                <a:sym typeface="Wingdings" panose="05000000000000000000" pitchFamily="2" charset="2"/>
              </a:rPr>
              <a:t>section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violates</a:t>
            </a:r>
            <a:r>
              <a:rPr lang="de-DE" dirty="0">
                <a:sym typeface="Wingdings" panose="05000000000000000000" pitchFamily="2" charset="2"/>
              </a:rPr>
              <a:t> Keplers </a:t>
            </a:r>
            <a:r>
              <a:rPr lang="de-DE" dirty="0" err="1">
                <a:sym typeface="Wingdings" panose="05000000000000000000" pitchFamily="2" charset="2"/>
              </a:rPr>
              <a:t>second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7EDCC3-2DEB-49AA-9C49-D33B1A71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0" y="1400959"/>
            <a:ext cx="2715433" cy="2697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376B0C-15AB-4DAC-994D-4D26F60F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8" y="1308681"/>
            <a:ext cx="1643062" cy="160265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76B0A53-0B07-47D8-A5EF-B0DDD2AD950A}"/>
              </a:ext>
            </a:extLst>
          </p:cNvPr>
          <p:cNvCxnSpPr>
            <a:cxnSpLocks/>
          </p:cNvCxnSpPr>
          <p:nvPr/>
        </p:nvCxnSpPr>
        <p:spPr>
          <a:xfrm flipH="1">
            <a:off x="2780861" y="1308681"/>
            <a:ext cx="1672077" cy="1300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E7EF536-39FB-47F6-AB00-BC5828B0017C}"/>
              </a:ext>
            </a:extLst>
          </p:cNvPr>
          <p:cNvSpPr/>
          <p:nvPr/>
        </p:nvSpPr>
        <p:spPr>
          <a:xfrm>
            <a:off x="2780861" y="2608975"/>
            <a:ext cx="411061" cy="41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EF4B5F8-9C1A-4CFA-8741-5E040C787CAC}"/>
              </a:ext>
            </a:extLst>
          </p:cNvPr>
          <p:cNvCxnSpPr>
            <a:cxnSpLocks/>
          </p:cNvCxnSpPr>
          <p:nvPr/>
        </p:nvCxnSpPr>
        <p:spPr>
          <a:xfrm flipH="1">
            <a:off x="2780030" y="2911340"/>
            <a:ext cx="1611518" cy="108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056D38D2-3898-44C3-B283-8F823FF65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21" y="1473752"/>
            <a:ext cx="3405669" cy="227044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33BA2D-4EBB-489D-B545-5940CB38E547}"/>
              </a:ext>
            </a:extLst>
          </p:cNvPr>
          <p:cNvSpPr txBox="1"/>
          <p:nvPr/>
        </p:nvSpPr>
        <p:spPr>
          <a:xfrm>
            <a:off x="6617097" y="2380157"/>
            <a:ext cx="656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6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84753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earth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  <a:blipFill>
                <a:blip r:embed="rId4"/>
                <a:stretch>
                  <a:fillRect l="-464" t="-1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</p:spPr>
            <p:txBody>
              <a:bodyPr/>
              <a:lstStyle/>
              <a:p>
                <a:r>
                  <a:rPr lang="de-DE" dirty="0"/>
                  <a:t>Simulation Problem</a:t>
                </a:r>
              </a:p>
              <a:p>
                <a:pPr lvl="1"/>
                <a:r>
                  <a:rPr lang="de-DE" dirty="0"/>
                  <a:t>Simulation </a:t>
                </a:r>
                <a:r>
                  <a:rPr lang="de-DE" dirty="0" err="1"/>
                  <a:t>showed</a:t>
                </a:r>
                <a:r>
                  <a:rPr lang="de-DE" dirty="0"/>
                  <a:t> </a:t>
                </a:r>
                <a:r>
                  <a:rPr lang="de-DE" dirty="0" err="1"/>
                  <a:t>instabilities</a:t>
                </a:r>
                <a:r>
                  <a:rPr lang="de-DE" dirty="0"/>
                  <a:t> (</a:t>
                </a:r>
                <a:r>
                  <a:rPr lang="de-DE" dirty="0" err="1"/>
                  <a:t>bodys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ejected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huge</a:t>
                </a:r>
                <a:r>
                  <a:rPr lang="de-DE" dirty="0"/>
                  <a:t> </a:t>
                </a:r>
                <a:r>
                  <a:rPr lang="de-DE" dirty="0" err="1"/>
                  <a:t>gravitational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Forgot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hand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(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cancels</a:t>
                </a:r>
                <a:r>
                  <a:rPr lang="de-DE" dirty="0"/>
                  <a:t> out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such </a:t>
                </a:r>
                <a:r>
                  <a:rPr lang="de-DE" dirty="0" err="1"/>
                  <a:t>that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earth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sun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 err="1">
                    <a:sym typeface="Wingdings" panose="05000000000000000000" pitchFamily="2" charset="2"/>
                  </a:rPr>
                  <a:t>Therefore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gravitational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force</a:t>
                </a:r>
                <a:r>
                  <a:rPr lang="de-DE" dirty="0">
                    <a:sym typeface="Wingdings" panose="05000000000000000000" pitchFamily="2" charset="2"/>
                  </a:rPr>
                  <a:t> was </a:t>
                </a:r>
                <a:r>
                  <a:rPr lang="de-DE" dirty="0" err="1">
                    <a:sym typeface="Wingdings" panose="05000000000000000000" pitchFamily="2" charset="2"/>
                  </a:rPr>
                  <a:t>too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weak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>
                    <a:sym typeface="Wingdings" panose="05000000000000000000" pitchFamily="2" charset="2"/>
                  </a:rPr>
                  <a:t>and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body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escaped</a:t>
                </a:r>
                <a:r>
                  <a:rPr lang="de-DE" dirty="0">
                    <a:sym typeface="Wingdings" panose="05000000000000000000" pitchFamily="2" charset="2"/>
                  </a:rPr>
                  <a:t> ist </a:t>
                </a:r>
                <a:r>
                  <a:rPr lang="de-DE" dirty="0" err="1">
                    <a:sym typeface="Wingdings" panose="05000000000000000000" pitchFamily="2" charset="2"/>
                  </a:rPr>
                  <a:t>orbit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Decreasing </a:t>
                </a:r>
                <a:r>
                  <a:rPr lang="de-DE" b="1" dirty="0" err="1"/>
                  <a:t>calculation</a:t>
                </a:r>
                <a:r>
                  <a:rPr lang="de-DE" b="1" dirty="0"/>
                  <a:t> time </a:t>
                </a:r>
                <a:r>
                  <a:rPr lang="de-DE" b="1" dirty="0" err="1"/>
                  <a:t>by</a:t>
                </a:r>
                <a:r>
                  <a:rPr lang="de-DE" b="1" dirty="0"/>
                  <a:t> </a:t>
                </a:r>
                <a:r>
                  <a:rPr lang="de-DE" b="1" dirty="0" err="1"/>
                  <a:t>improving</a:t>
                </a:r>
                <a:r>
                  <a:rPr lang="de-DE" b="1" dirty="0"/>
                  <a:t> </a:t>
                </a:r>
                <a:r>
                  <a:rPr lang="de-DE" b="1" dirty="0" err="1"/>
                  <a:t>numerics</a:t>
                </a:r>
                <a:endParaRPr lang="de-DE" b="1" dirty="0"/>
              </a:p>
              <a:p>
                <a:r>
                  <a:rPr lang="de-DE" dirty="0"/>
                  <a:t>Simulink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64bit </a:t>
                </a:r>
                <a:r>
                  <a:rPr lang="de-DE" dirty="0" err="1"/>
                  <a:t>floating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1.0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large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decrease</a:t>
                </a:r>
                <a:endParaRPr lang="de-DE" dirty="0"/>
              </a:p>
              <a:p>
                <a:r>
                  <a:rPr lang="de-DE" dirty="0" err="1"/>
                  <a:t>Therefore</a:t>
                </a:r>
                <a:r>
                  <a:rPr lang="de-DE" dirty="0"/>
                  <a:t>: </a:t>
                </a:r>
                <a:r>
                  <a:rPr lang="de-DE" dirty="0" err="1"/>
                  <a:t>Scaling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(</a:t>
                </a:r>
                <a:r>
                  <a:rPr lang="de-DE" dirty="0" err="1"/>
                  <a:t>especially</a:t>
                </a:r>
                <a:r>
                  <a:rPr lang="de-DE" dirty="0"/>
                  <a:t>)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integrator</a:t>
                </a:r>
                <a:r>
                  <a:rPr lang="de-DE" dirty="0"/>
                  <a:t> and </a:t>
                </a:r>
                <a:r>
                  <a:rPr lang="de-DE" dirty="0" err="1"/>
                  <a:t>rescaling</a:t>
                </a:r>
                <a:r>
                  <a:rPr lang="de-DE" dirty="0"/>
                  <a:t> at ist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sense: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br>
                  <a:rPr lang="de-DE" dirty="0"/>
                </a:br>
                <a:br>
                  <a:rPr lang="de-DE" dirty="0"/>
                </a:br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dynamic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≈1⋅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1217" t="-2408" r="-12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8F15C841-FE6D-4E70-9CED-2131A029D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0" t="20244" r="29110" b="59348"/>
          <a:stretch/>
        </p:blipFill>
        <p:spPr>
          <a:xfrm>
            <a:off x="4043492" y="2971799"/>
            <a:ext cx="3426933" cy="12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br>
                  <a:rPr lang="de-DE" dirty="0"/>
                </a:b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and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velocity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bodies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elliptical</a:t>
                </a:r>
                <a:r>
                  <a:rPr lang="de-DE" dirty="0"/>
                  <a:t> </a:t>
                </a:r>
                <a:r>
                  <a:rPr lang="de-DE" dirty="0" err="1"/>
                  <a:t>orbits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bigger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larger radii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  <a:blipFill>
                <a:blip r:embed="rId2"/>
                <a:stretch>
                  <a:fillRect l="-751" t="-1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325300" y="456356"/>
            <a:ext cx="3603844" cy="2736154"/>
            <a:chOff x="45656" y="210236"/>
            <a:chExt cx="1544260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186824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212349" y="821735"/>
              <a:ext cx="5182" cy="27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46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F1C83F12-62D0-47F0-A5B4-B3F7D1F47490}"/>
              </a:ext>
            </a:extLst>
          </p:cNvPr>
          <p:cNvSpPr/>
          <p:nvPr/>
        </p:nvSpPr>
        <p:spPr>
          <a:xfrm>
            <a:off x="9383689" y="1108549"/>
            <a:ext cx="1431768" cy="143176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i="1" dirty="0" err="1"/>
                  <a:t>un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  <a:br>
                  <a:rPr lang="de-DE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3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de-DE" sz="23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(2)</m:t>
                    </m:r>
                  </m:oMath>
                </a14:m>
                <a:endParaRPr lang="de-DE" sz="23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In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unequal</a:t>
                </a:r>
                <a:r>
                  <a:rPr lang="de-DE" dirty="0"/>
                  <a:t> </a:t>
                </a: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unequal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an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rotating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a </a:t>
                </a:r>
                <a:r>
                  <a:rPr lang="de-DE" dirty="0" err="1"/>
                  <a:t>fixed</a:t>
                </a:r>
                <a:r>
                  <a:rPr lang="de-DE" dirty="0"/>
                  <a:t> </a:t>
                </a:r>
                <a:r>
                  <a:rPr lang="de-DE" dirty="0" err="1"/>
                  <a:t>barycenter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Assuming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know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initial </a:t>
                </a:r>
                <a:r>
                  <a:rPr lang="de-DE" dirty="0" err="1"/>
                  <a:t>parameters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de-DE" sz="2800" b="0" dirty="0"/>
                </a:br>
                <a:r>
                  <a:rPr lang="de-DE" sz="2800" b="0" dirty="0" err="1"/>
                  <a:t>we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can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calculate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the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remaining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parameters</a:t>
                </a:r>
                <a:r>
                  <a:rPr lang="de-DE" sz="2800" b="0" dirty="0"/>
                  <a:t>:</a:t>
                </a:r>
              </a:p>
              <a:p>
                <a:pPr lvl="1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b="0" dirty="0" err="1"/>
                  <a:t>first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individual initial radii:</a:t>
                </a:r>
                <a:br>
                  <a:rPr lang="de-D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de-DE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br>
                  <a:rPr lang="de-DE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Plausibility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sz="3200" b="0" dirty="0" err="1"/>
                  <a:t>Using</a:t>
                </a:r>
                <a:r>
                  <a:rPr lang="de-DE" sz="3200" b="0" dirty="0"/>
                  <a:t> (1):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3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de-DE" sz="3200" b="0" dirty="0"/>
                  <a:t>    </a:t>
                </a:r>
                <a:r>
                  <a:rPr lang="de-DE" sz="3200" b="0" dirty="0" err="1"/>
                  <a:t>or</a:t>
                </a:r>
                <a:r>
                  <a:rPr lang="de-DE" sz="3200" b="0" dirty="0"/>
                  <a:t>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br>
                  <a:rPr lang="de-DE" sz="3200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200">
                        <a:latin typeface="Cambria Math" panose="02040503050406030204" pitchFamily="18" charset="0"/>
                      </a:rPr>
                      <m:t>from</m:t>
                    </m:r>
                    <m:f>
                      <m:f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de-DE" sz="3200" i="1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3200" b="0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  <a:blipFill>
                <a:blip r:embed="rId2"/>
                <a:stretch>
                  <a:fillRect l="-420" t="-10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731494" y="456356"/>
            <a:ext cx="3197649" cy="2736154"/>
            <a:chOff x="219712" y="210236"/>
            <a:chExt cx="1370204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497152" y="867339"/>
              <a:ext cx="5329" cy="23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426091" y="714560"/>
              <a:ext cx="152780" cy="152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/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4C65A9-6BC3-4D5E-A554-0B154436E456}"/>
              </a:ext>
            </a:extLst>
          </p:cNvPr>
          <p:cNvCxnSpPr>
            <a:cxnSpLocks/>
          </p:cNvCxnSpPr>
          <p:nvPr/>
        </p:nvCxnSpPr>
        <p:spPr>
          <a:xfrm flipH="1">
            <a:off x="9391394" y="1811569"/>
            <a:ext cx="7286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9D1FF40-E687-4BE8-AA29-78E1D0C47331}"/>
                  </a:ext>
                </a:extLst>
              </p:cNvPr>
              <p:cNvSpPr txBox="1"/>
              <p:nvPr/>
            </p:nvSpPr>
            <p:spPr>
              <a:xfrm>
                <a:off x="8355436" y="3417572"/>
                <a:ext cx="3836564" cy="111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Barycenter </a:t>
                </a:r>
                <a:r>
                  <a:rPr lang="de-DE" sz="1400" dirty="0" err="1"/>
                  <a:t>of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the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two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masses</a:t>
                </a:r>
                <a:endParaRPr lang="de-DE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𝑏𝑎𝑟𝑦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≝0</m:t>
                      </m:r>
                    </m:oMath>
                    <m:oMath xmlns:m="http://schemas.openxmlformats.org/officeDocument/2006/math"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400" b="1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9D1FF40-E687-4BE8-AA29-78E1D0C4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36" y="3417572"/>
                <a:ext cx="3836564" cy="1119153"/>
              </a:xfrm>
              <a:prstGeom prst="rect">
                <a:avLst/>
              </a:prstGeom>
              <a:blipFill>
                <a:blip r:embed="rId9"/>
                <a:stretch>
                  <a:fillRect l="-477" t="-1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54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Breitbild</PresentationFormat>
  <Paragraphs>96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172</cp:revision>
  <dcterms:created xsi:type="dcterms:W3CDTF">2020-12-21T20:58:53Z</dcterms:created>
  <dcterms:modified xsi:type="dcterms:W3CDTF">2020-12-27T14:52:56Z</dcterms:modified>
</cp:coreProperties>
</file>