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" initials="T" lastIdx="2" clrIdx="0">
    <p:extLst>
      <p:ext uri="{19B8F6BF-5375-455C-9EA6-DF929625EA0E}">
        <p15:presenceInfo xmlns:p15="http://schemas.microsoft.com/office/powerpoint/2012/main" userId="Ti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995E6-EE97-44C7-8CB6-0FF16210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2EA3BA-DCF0-401D-B73C-546B88F2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8FE80-22AE-4990-8AC7-5DF709A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DAF02-4E72-4A08-9825-BB43A3E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1AC7F-4135-475D-8510-BEE465C3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83B80-31BA-4F16-9BA1-2F7B034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A049A3-4FF9-43CC-842D-D6E8BC9C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0FED4-12C4-4690-A2FC-18BC4121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BE2D4-AEA6-48BC-BEAA-59F57559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BC627-0617-4A21-9F16-3AA380C8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56CD2-BB65-4A50-872B-749A22917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0E50B-2C4F-4D13-B895-9815D599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BE432-0CB8-43EF-A307-6A1B83F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FBEED-CE76-43FF-B56D-18D3D590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6F3F53-D6AB-4549-A360-0DFB3C54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4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935B2-C0A4-4C4D-8304-5E5C08B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5C481-170F-4B25-B0A1-C876CC3D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AA2AF-1E07-4E52-B48D-8CA4AB66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7AC6B-DCAD-4DC4-AB72-77C706D0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4DCC7-8E67-416A-AD75-3AE65A5C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D030F-FB08-4370-AD24-85D1C4FE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55648-ACF2-453D-BEB1-4EB19DA0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85921-450A-4F2E-8A6F-C89380DB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1D44E-A164-42E5-84FF-472BB59B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56718-7B9F-46D8-8579-36758E69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EFDD6-2A5C-4BB9-9674-313AA631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5437A-B117-4FB6-9342-8178E8F00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758749-DC1D-4EB3-AA99-98D158F7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7EFE9-452F-4A04-8103-A293047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79895-6BDA-48BB-AE91-DDD9663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AD73A-C7C4-41B1-8483-45801688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27B8-0AD7-4CC9-BE88-3185DC87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3A0EE-C81F-48C5-855A-340D5E65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8AC016-30F9-4936-B68E-0D641575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A94789-546F-4B5C-9977-CA40AFA8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978792-252A-4D6D-9F27-17EB22B56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C36579-249A-4F04-AB1C-603E08ED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A135FE-0E92-4F9D-B085-0F55B95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1538DF-DA81-41C5-9F08-09A18AE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2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9CD6-AF4F-4DB1-BCE4-C246BAC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AF34D8-3850-4D71-B54F-00F1B09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701BD-AE9C-42D9-83D3-056BA818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1FC17-4E28-42B8-A557-33E92F2C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94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FA9A02-3D08-4C3A-B4AA-842602F0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E2FF53-BCD4-49C7-B050-56D3B4D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775AE-6410-4D1F-AF1E-3CD6083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24CBA-6C74-4C05-A25D-EDF927B5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EC549-465A-4183-B7E2-CAEC213B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531497-6A90-42E0-9455-AF1B8A35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7ABE2-16A0-4363-B790-061B7B1E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21F8F-43DC-462D-9EA3-E84FAC03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C9A0B-D25F-4BB6-8F6E-54E63948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7EB19-2FE1-4048-ADCF-5C44C22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EA7214-34EE-4C4F-847C-09A05913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9B9D7-D6A5-45BF-8F86-56A5A076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B836C-7305-4D66-8BEC-B794437A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0E17D-0DA1-4973-8051-5BAC7A03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E4D7F-A288-489F-AC6C-3BD0742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D82ED-573D-48D9-81DE-4C917DEF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7C0F0-2BE6-4A5C-852C-204855B5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8AB7-08BD-4FC9-8B25-E0C8F04AD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94B8-BB3E-4AB9-8BD5-5E2112388417}" type="datetimeFigureOut">
              <a:rPr lang="de-DE" smtClean="0"/>
              <a:t>22.12.2020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9353F-4B0B-47E7-B22D-EF53636C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80C0D-6C19-42FB-8AE5-D3CDECFC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True_anomaly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Kepler_orbit#Development_of_the_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Kepler's_laws_of_planetary_motion#Second_la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Mean_motion#Mean_motion_and_Kepler's_la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en.wikipedia.org/wiki/Orbit_modeling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Ellipse basics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	semi-major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	semi-minor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	linear </a:t>
                </a:r>
                <a:r>
                  <a:rPr lang="de-DE" dirty="0" err="1"/>
                  <a:t>eccentricity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	(</a:t>
                </a:r>
                <a:r>
                  <a:rPr lang="de-DE" dirty="0" err="1"/>
                  <a:t>basically</a:t>
                </a:r>
                <a:r>
                  <a:rPr lang="de-DE" dirty="0"/>
                  <a:t> </a:t>
                </a:r>
                <a:r>
                  <a:rPr lang="de-DE" dirty="0" err="1"/>
                  <a:t>tells</a:t>
                </a:r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far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foci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off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ellipse</a:t>
                </a:r>
                <a:r>
                  <a:rPr lang="de-DE" dirty="0"/>
                  <a:t> </a:t>
                </a:r>
                <a:r>
                  <a:rPr lang="de-DE" dirty="0" err="1"/>
                  <a:t>center</a:t>
                </a:r>
                <a:r>
                  <a:rPr lang="de-DE" dirty="0"/>
                  <a:t> M)</a:t>
                </a:r>
                <a:br>
                  <a:rPr lang="de-DE" dirty="0"/>
                </a:br>
                <a:endParaRPr lang="de-DE" dirty="0"/>
              </a:p>
              <a:p>
                <a:r>
                  <a:rPr lang="de-DE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	(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red</a:t>
                </a:r>
                <a:r>
                  <a:rPr lang="de-DE" dirty="0"/>
                  <a:t> </a:t>
                </a:r>
                <a:r>
                  <a:rPr lang="de-DE" dirty="0" err="1"/>
                  <a:t>triangle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	semi-latus rectum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blipFill>
                <a:blip r:embed="rId2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96831CF4-116A-4EA0-9012-B3079489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75" y="3429000"/>
            <a:ext cx="4518974" cy="279398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7AA0D68-4285-452A-A9C6-824B07C441EF}"/>
              </a:ext>
            </a:extLst>
          </p:cNvPr>
          <p:cNvGrpSpPr/>
          <p:nvPr/>
        </p:nvGrpSpPr>
        <p:grpSpPr>
          <a:xfrm>
            <a:off x="8011486" y="144779"/>
            <a:ext cx="3967163" cy="3068203"/>
            <a:chOff x="8011486" y="144779"/>
            <a:chExt cx="3967163" cy="306820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7687B85B-FE7E-4046-BB40-3DEAA3070FB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86" y="144779"/>
              <a:ext cx="3967163" cy="3068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F9980E2-822E-4194-BF40-BCEB5FAB0CD8}"/>
                </a:ext>
              </a:extLst>
            </p:cNvPr>
            <p:cNvSpPr/>
            <p:nvPr/>
          </p:nvSpPr>
          <p:spPr>
            <a:xfrm>
              <a:off x="10577351" y="1720825"/>
              <a:ext cx="278003" cy="225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winkliges Dreieck 8">
              <a:extLst>
                <a:ext uri="{FF2B5EF4-FFF2-40B4-BE49-F238E27FC236}">
                  <a16:creationId xmlns:a16="http://schemas.microsoft.com/office/drawing/2014/main" id="{D15F1A33-B781-4562-B8B7-0FB8E24B84B1}"/>
                </a:ext>
              </a:extLst>
            </p:cNvPr>
            <p:cNvSpPr/>
            <p:nvPr/>
          </p:nvSpPr>
          <p:spPr>
            <a:xfrm flipH="1">
              <a:off x="8883941" y="750772"/>
              <a:ext cx="1126331" cy="918638"/>
            </a:xfrm>
            <a:prstGeom prst="rtTriangle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705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elliptic orbit shape as a function in polar coordinates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2"/>
                  </a:rPr>
                  <a:t>Radial distance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from the central body (usually the sun) is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hlinkClick r:id="rId3"/>
                  </a:rPr>
                  <a:t>true</a:t>
                </a:r>
                <a:r>
                  <a:rPr lang="de-DE" dirty="0">
                    <a:hlinkClick r:id="rId3"/>
                  </a:rPr>
                  <a:t> </a:t>
                </a:r>
                <a:r>
                  <a:rPr lang="de-DE" dirty="0" err="1">
                    <a:hlinkClick r:id="rId3"/>
                  </a:rPr>
                  <a:t>anomaly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en-US" sz="1800" u="sng" dirty="0" err="1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Keplers</a:t>
                </a:r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 second law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states that 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 body (e.g. asteroid) orbiting a much heavier body (sun) in an arbitrary elliptical orbit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area A the connection line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 the two bodies passes in a certain amount of time t is always constant.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blipFill>
                <a:blip r:embed="rId5"/>
                <a:stretch>
                  <a:fillRect l="-735" t="-1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259B9A5-A00E-4BCE-BD66-6BA9BA05264A}"/>
              </a:ext>
            </a:extLst>
          </p:cNvPr>
          <p:cNvGrpSpPr/>
          <p:nvPr/>
        </p:nvGrpSpPr>
        <p:grpSpPr>
          <a:xfrm>
            <a:off x="6585396" y="203887"/>
            <a:ext cx="5460424" cy="2854279"/>
            <a:chOff x="6370792" y="1126626"/>
            <a:chExt cx="5460424" cy="2854279"/>
          </a:xfrm>
        </p:grpSpPr>
        <p:pic>
          <p:nvPicPr>
            <p:cNvPr id="7" name="Grafik 6" descr="The Revolution of Planetary Motion: Johannes Kepler's ...">
              <a:extLst>
                <a:ext uri="{FF2B5EF4-FFF2-40B4-BE49-F238E27FC236}">
                  <a16:creationId xmlns:a16="http://schemas.microsoft.com/office/drawing/2014/main" id="{4515EC02-7CDF-430F-A046-39E122DDE571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792" y="1126626"/>
              <a:ext cx="5460424" cy="2854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194BD3DD-0064-4840-ABBB-C90B4FD19D6A}"/>
                </a:ext>
              </a:extLst>
            </p:cNvPr>
            <p:cNvCxnSpPr/>
            <p:nvPr/>
          </p:nvCxnSpPr>
          <p:spPr>
            <a:xfrm>
              <a:off x="10030019" y="2659418"/>
              <a:ext cx="9050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D948C70-66EF-431A-B685-54EABC626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0736" y="1318884"/>
              <a:ext cx="1119283" cy="13405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2EA21716-AABD-4239-953C-D0CDD8CAB64B}"/>
                </a:ext>
              </a:extLst>
            </p:cNvPr>
            <p:cNvSpPr/>
            <p:nvPr/>
          </p:nvSpPr>
          <p:spPr>
            <a:xfrm>
              <a:off x="9751008" y="2395183"/>
              <a:ext cx="524976" cy="528472"/>
            </a:xfrm>
            <a:prstGeom prst="arc">
              <a:avLst>
                <a:gd name="adj1" fmla="val 14220035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/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/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82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Keplers</a:t>
                </a: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third law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tells the relationship between the orbital Period P and the semi-major axis 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period time P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one complete orbit of an ellipse with the semi-major axis a is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</m:den>
                      </m:f>
                      <m:sSup>
                        <m:sSup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where</a:t>
                </a:r>
                <a:r>
                  <a:rPr lang="de-DE" sz="1800" dirty="0"/>
                  <a:t> </a:t>
                </a: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=6,674⋅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gravitational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constant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and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mass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central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object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moving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body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orbits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around</a:t>
                </a:r>
                <a:r>
                  <a:rPr lang="de-DE" sz="1800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  <a:blipFill>
                <a:blip r:embed="rId3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A48EC2E-D470-47ED-89B5-51D58EF4D5C2}"/>
              </a:ext>
            </a:extLst>
          </p:cNvPr>
          <p:cNvSpPr/>
          <p:nvPr/>
        </p:nvSpPr>
        <p:spPr>
          <a:xfrm>
            <a:off x="8294914" y="1810139"/>
            <a:ext cx="3497426" cy="17634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A50DC8-32BB-43D5-A6B8-D877E2F45277}"/>
              </a:ext>
            </a:extLst>
          </p:cNvPr>
          <p:cNvSpPr/>
          <p:nvPr/>
        </p:nvSpPr>
        <p:spPr>
          <a:xfrm>
            <a:off x="11103430" y="2566696"/>
            <a:ext cx="250370" cy="250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2022B52-EF4A-4F2F-91A5-C3B962E835A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10043627" y="1810139"/>
            <a:ext cx="6384" cy="88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B3E1E32-E458-478D-9286-FD2594FE2256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0050011" y="2691882"/>
            <a:ext cx="1742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/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blipFill>
                <a:blip r:embed="rId4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/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blipFill>
                <a:blip r:embed="rId5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ogen 9">
            <a:extLst>
              <a:ext uri="{FF2B5EF4-FFF2-40B4-BE49-F238E27FC236}">
                <a16:creationId xmlns:a16="http://schemas.microsoft.com/office/drawing/2014/main" id="{EA517898-8ED4-4CC4-A2EB-CA055EAA6929}"/>
              </a:ext>
            </a:extLst>
          </p:cNvPr>
          <p:cNvSpPr/>
          <p:nvPr/>
        </p:nvSpPr>
        <p:spPr>
          <a:xfrm>
            <a:off x="8160298" y="1717775"/>
            <a:ext cx="3766657" cy="1948214"/>
          </a:xfrm>
          <a:prstGeom prst="arc">
            <a:avLst>
              <a:gd name="adj1" fmla="val 149045"/>
              <a:gd name="adj2" fmla="val 0"/>
            </a:avLst>
          </a:prstGeom>
          <a:ln w="22225">
            <a:solidFill>
              <a:srgbClr val="FF0000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/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A9052377-138A-4434-A03C-00ACB8832A67}"/>
              </a:ext>
            </a:extLst>
          </p:cNvPr>
          <p:cNvSpPr/>
          <p:nvPr/>
        </p:nvSpPr>
        <p:spPr>
          <a:xfrm flipV="1">
            <a:off x="11739573" y="2734002"/>
            <a:ext cx="81342" cy="8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E25E2AB9-9DB3-4BD7-9D48-0B482C6B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43" y="3378806"/>
            <a:ext cx="6616285" cy="3333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269" y="24558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Simulating </a:t>
                </a:r>
                <a:r>
                  <a:rPr lang="de-DE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Newtons Law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-body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endParaRPr lang="de-DE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DE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=+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8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e-DE" sz="1800" b="1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normalized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pointing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from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Kartesian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coordinates</a:t>
                </a:r>
                <a:b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b="0" i="1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dirty="0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i="1" dirty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269" y="245585"/>
                <a:ext cx="10515600" cy="4351338"/>
              </a:xfrm>
              <a:blipFill>
                <a:blip r:embed="rId4"/>
                <a:stretch>
                  <a:fillRect l="-464" t="-7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/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/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/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  <a:blipFill>
                <a:blip r:embed="rId7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/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  <a:blipFill>
                <a:blip r:embed="rId8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7557BF5-61E3-4CE2-A498-9923F6E6FA88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9735597" y="1669583"/>
            <a:ext cx="641409" cy="72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/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blipFill>
                <a:blip r:embed="rId9"/>
                <a:stretch>
                  <a:fillRect t="-22951" r="-161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21DD59-1083-470C-B50B-919C15F94F20}"/>
              </a:ext>
            </a:extLst>
          </p:cNvPr>
          <p:cNvCxnSpPr>
            <a:stCxn id="9" idx="3"/>
          </p:cNvCxnSpPr>
          <p:nvPr/>
        </p:nvCxnSpPr>
        <p:spPr>
          <a:xfrm flipH="1">
            <a:off x="10133901" y="1669583"/>
            <a:ext cx="243105" cy="285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/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de-DE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blipFill>
                <a:blip r:embed="rId10"/>
                <a:stretch>
                  <a:fillRect l="-2000" t="-23333" r="-2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/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D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blipFill>
                <a:blip r:embed="rId11"/>
                <a:stretch>
                  <a:fillRect t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Breitbild</PresentationFormat>
  <Paragraphs>34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</dc:creator>
  <cp:lastModifiedBy>Timo Benzel</cp:lastModifiedBy>
  <cp:revision>60</cp:revision>
  <dcterms:created xsi:type="dcterms:W3CDTF">2020-12-21T20:58:53Z</dcterms:created>
  <dcterms:modified xsi:type="dcterms:W3CDTF">2020-12-22T20:52:15Z</dcterms:modified>
</cp:coreProperties>
</file>