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handoutMasterIdLst>
    <p:handoutMasterId r:id="rId35"/>
  </p:handoutMasterIdLst>
  <p:sldIdLst>
    <p:sldId id="739" r:id="rId2"/>
    <p:sldId id="773" r:id="rId3"/>
    <p:sldId id="840" r:id="rId4"/>
    <p:sldId id="841" r:id="rId5"/>
    <p:sldId id="842" r:id="rId6"/>
    <p:sldId id="843" r:id="rId7"/>
    <p:sldId id="844" r:id="rId8"/>
    <p:sldId id="845" r:id="rId9"/>
    <p:sldId id="846" r:id="rId10"/>
    <p:sldId id="847" r:id="rId11"/>
    <p:sldId id="864" r:id="rId12"/>
    <p:sldId id="865" r:id="rId13"/>
    <p:sldId id="866" r:id="rId14"/>
    <p:sldId id="867" r:id="rId15"/>
    <p:sldId id="868" r:id="rId16"/>
    <p:sldId id="869" r:id="rId17"/>
    <p:sldId id="870" r:id="rId18"/>
    <p:sldId id="871" r:id="rId19"/>
    <p:sldId id="872" r:id="rId20"/>
    <p:sldId id="848" r:id="rId21"/>
    <p:sldId id="849" r:id="rId22"/>
    <p:sldId id="850" r:id="rId23"/>
    <p:sldId id="851" r:id="rId24"/>
    <p:sldId id="856" r:id="rId25"/>
    <p:sldId id="852" r:id="rId26"/>
    <p:sldId id="873" r:id="rId27"/>
    <p:sldId id="853" r:id="rId28"/>
    <p:sldId id="854" r:id="rId29"/>
    <p:sldId id="855" r:id="rId30"/>
    <p:sldId id="857" r:id="rId31"/>
    <p:sldId id="858" r:id="rId32"/>
    <p:sldId id="859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0EA"/>
    <a:srgbClr val="C67A48"/>
    <a:srgbClr val="786CAE"/>
    <a:srgbClr val="6EB5AF"/>
    <a:srgbClr val="8FC320"/>
    <a:srgbClr val="33CCCC"/>
    <a:srgbClr val="B5D14F"/>
    <a:srgbClr val="EB5405"/>
    <a:srgbClr val="FFE33A"/>
    <a:srgbClr val="467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8058" autoAdjust="0"/>
  </p:normalViewPr>
  <p:slideViewPr>
    <p:cSldViewPr>
      <p:cViewPr varScale="1">
        <p:scale>
          <a:sx n="74" d="100"/>
          <a:sy n="74" d="100"/>
        </p:scale>
        <p:origin x="42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6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41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DA890-1C3A-4168-9336-7569BD13438D}" type="datetimeFigureOut">
              <a:rPr lang="zh-TW" altLang="en-US" smtClean="0"/>
              <a:pPr/>
              <a:t>2020/7/16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C2F1F-D428-449F-967A-F29989CFB9C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69697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1CE91-3D51-440C-AE01-BB26464EA3B2}" type="datetimeFigureOut">
              <a:rPr lang="zh-TW" altLang="en-US" smtClean="0"/>
              <a:pPr/>
              <a:t>2020/7/16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B05A9-B499-4E5B-8BFF-1B52364951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9237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書名頁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圖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539750" y="1484784"/>
            <a:ext cx="8064500" cy="3036931"/>
          </a:xfrm>
          <a:ln w="19050" cmpd="sng">
            <a:gradFill>
              <a:gsLst>
                <a:gs pos="0">
                  <a:schemeClr val="bg1"/>
                </a:gs>
                <a:gs pos="68000">
                  <a:srgbClr val="BE2856"/>
                </a:gs>
                <a:gs pos="100000">
                  <a:srgbClr val="3D3B5F"/>
                </a:gs>
              </a:gsLst>
              <a:lin ang="4200000" scaled="0"/>
            </a:gradFill>
          </a:ln>
        </p:spPr>
        <p:txBody>
          <a:bodyPr lIns="252000" tIns="360000" rIns="180000" bIns="72000">
            <a:spAutoFit/>
          </a:bodyPr>
          <a:lstStyle>
            <a:lvl1pPr>
              <a:lnSpc>
                <a:spcPts val="2400"/>
              </a:lnSpc>
              <a:defRPr sz="2200" b="0">
                <a:solidFill>
                  <a:schemeClr val="tx1"/>
                </a:solidFill>
              </a:defRPr>
            </a:lvl1pPr>
            <a:lvl2pPr>
              <a:defRPr>
                <a:solidFill>
                  <a:srgbClr val="8FC320"/>
                </a:solidFill>
              </a:defRPr>
            </a:lvl2pPr>
            <a:lvl3pPr>
              <a:defRPr>
                <a:solidFill>
                  <a:srgbClr val="00B050"/>
                </a:solidFill>
              </a:defRPr>
            </a:lvl3pPr>
            <a:lvl5pPr>
              <a:buClr>
                <a:srgbClr val="B5D14F"/>
              </a:buClr>
              <a:buFont typeface="Wingdings" pitchFamily="2" charset="2"/>
              <a:buChar char="n"/>
              <a:defRPr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altLang="zh-TW" dirty="0" smtClean="0"/>
          </a:p>
          <a:p>
            <a:pPr lvl="4"/>
            <a:endParaRPr lang="zh-TW" altLang="en-US" dirty="0"/>
          </a:p>
        </p:txBody>
      </p:sp>
      <p:sp>
        <p:nvSpPr>
          <p:cNvPr id="6" name="文字版面配置區 8"/>
          <p:cNvSpPr>
            <a:spLocks noGrp="1"/>
          </p:cNvSpPr>
          <p:nvPr>
            <p:ph type="body" sz="quarter" idx="12"/>
          </p:nvPr>
        </p:nvSpPr>
        <p:spPr>
          <a:xfrm>
            <a:off x="467544" y="1196753"/>
            <a:ext cx="4680520" cy="504056"/>
          </a:xfrm>
          <a:gradFill flip="none" rotWithShape="1">
            <a:gsLst>
              <a:gs pos="0">
                <a:schemeClr val="bg1"/>
              </a:gs>
              <a:gs pos="50000">
                <a:srgbClr val="BE2856"/>
              </a:gs>
              <a:gs pos="100000">
                <a:srgbClr val="3D3B5F"/>
              </a:gs>
            </a:gsLst>
            <a:lin ang="14400000" scaled="0"/>
            <a:tileRect/>
          </a:gra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180000" tIns="72000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="1" i="0" u="none" baseline="0">
                <a:solidFill>
                  <a:schemeClr val="bg1"/>
                </a:solidFill>
                <a:latin typeface="Arial Black" pitchFamily="34" charset="0"/>
                <a:ea typeface="+mj-ea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grpSp>
        <p:nvGrpSpPr>
          <p:cNvPr id="17" name="群組 16"/>
          <p:cNvGrpSpPr/>
          <p:nvPr userDrawn="1"/>
        </p:nvGrpSpPr>
        <p:grpSpPr>
          <a:xfrm>
            <a:off x="642412" y="6200929"/>
            <a:ext cx="1049268" cy="503533"/>
            <a:chOff x="899592" y="6237835"/>
            <a:chExt cx="1049268" cy="503533"/>
          </a:xfrm>
        </p:grpSpPr>
        <p:sp>
          <p:nvSpPr>
            <p:cNvPr id="18" name="弧形向右箭號 17"/>
            <p:cNvSpPr/>
            <p:nvPr/>
          </p:nvSpPr>
          <p:spPr>
            <a:xfrm rot="612716">
              <a:off x="899592" y="6237835"/>
              <a:ext cx="440592" cy="503533"/>
            </a:xfrm>
            <a:prstGeom prst="curvedRightArrow">
              <a:avLst/>
            </a:prstGeom>
            <a:gradFill>
              <a:gsLst>
                <a:gs pos="0">
                  <a:schemeClr val="bg1"/>
                </a:gs>
                <a:gs pos="50000">
                  <a:srgbClr val="BE2856"/>
                </a:gs>
                <a:gs pos="100000">
                  <a:srgbClr val="3D3B5F"/>
                </a:gs>
              </a:gsLst>
              <a:lin ang="3600000" scaled="0"/>
            </a:gradFill>
            <a:ln w="952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940748" y="6304512"/>
              <a:ext cx="1008112" cy="30777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 smtClean="0">
                  <a:solidFill>
                    <a:srgbClr val="3D3B5F"/>
                  </a:solidFill>
                </a:rPr>
                <a:t>續下頁</a:t>
              </a:r>
              <a:endParaRPr lang="zh-TW" altLang="en-US" sz="1400" b="1" dirty="0">
                <a:solidFill>
                  <a:srgbClr val="3D3B5F"/>
                </a:solidFill>
              </a:endParaRPr>
            </a:p>
          </p:txBody>
        </p:sp>
      </p:grpSp>
      <p:cxnSp>
        <p:nvCxnSpPr>
          <p:cNvPr id="8" name="直線單箭頭接點 7"/>
          <p:cNvCxnSpPr/>
          <p:nvPr userDrawn="1"/>
        </p:nvCxnSpPr>
        <p:spPr>
          <a:xfrm>
            <a:off x="1979712" y="6021288"/>
            <a:ext cx="360040" cy="648072"/>
          </a:xfrm>
          <a:prstGeom prst="straightConnector1">
            <a:avLst/>
          </a:prstGeom>
          <a:ln>
            <a:solidFill>
              <a:srgbClr val="BE2856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 userDrawn="1"/>
        </p:nvCxnSpPr>
        <p:spPr>
          <a:xfrm>
            <a:off x="2627784" y="6237312"/>
            <a:ext cx="2232248" cy="0"/>
          </a:xfrm>
          <a:prstGeom prst="line">
            <a:avLst/>
          </a:prstGeom>
          <a:ln w="38100" cmpd="sng">
            <a:solidFill>
              <a:srgbClr val="BE28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/>
        </p:nvSpPr>
        <p:spPr>
          <a:xfrm>
            <a:off x="5292080" y="5949280"/>
            <a:ext cx="360040" cy="432048"/>
          </a:xfrm>
          <a:prstGeom prst="rect">
            <a:avLst/>
          </a:prstGeom>
          <a:solidFill>
            <a:srgbClr val="4679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5868144" y="5949280"/>
            <a:ext cx="360040" cy="432048"/>
          </a:xfrm>
          <a:prstGeom prst="rect">
            <a:avLst/>
          </a:prstGeom>
          <a:solidFill>
            <a:srgbClr val="8F3B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6" name="群組 15"/>
          <p:cNvGrpSpPr/>
          <p:nvPr userDrawn="1"/>
        </p:nvGrpSpPr>
        <p:grpSpPr>
          <a:xfrm>
            <a:off x="6732240" y="5605200"/>
            <a:ext cx="579124" cy="646331"/>
            <a:chOff x="6732240" y="5605200"/>
            <a:chExt cx="579124" cy="646331"/>
          </a:xfrm>
          <a:solidFill>
            <a:srgbClr val="8FC320"/>
          </a:solidFill>
        </p:grpSpPr>
        <p:sp>
          <p:nvSpPr>
            <p:cNvPr id="12" name="橢圓形圖說文字 11"/>
            <p:cNvSpPr/>
            <p:nvPr userDrawn="1"/>
          </p:nvSpPr>
          <p:spPr>
            <a:xfrm flipH="1">
              <a:off x="6732240" y="5622113"/>
              <a:ext cx="579124" cy="579126"/>
            </a:xfrm>
            <a:prstGeom prst="wedgeEllipseCallout">
              <a:avLst>
                <a:gd name="adj1" fmla="val -47623"/>
                <a:gd name="adj2" fmla="val 4642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B5D14F"/>
                </a:solidFill>
              </a:endParaRPr>
            </a:p>
          </p:txBody>
        </p:sp>
        <p:sp>
          <p:nvSpPr>
            <p:cNvPr id="13" name="文字方塊 12"/>
            <p:cNvSpPr txBox="1"/>
            <p:nvPr userDrawn="1"/>
          </p:nvSpPr>
          <p:spPr>
            <a:xfrm>
              <a:off x="6778800" y="5605200"/>
              <a:ext cx="4974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altLang="en-US" sz="2400" b="1" dirty="0" smtClean="0">
                  <a:solidFill>
                    <a:schemeClr val="bg2"/>
                  </a:solidFill>
                </a:rPr>
                <a:t>回</a:t>
              </a:r>
              <a:endParaRPr lang="en-US" altLang="zh-TW" sz="2400" b="1" dirty="0" smtClean="0">
                <a:solidFill>
                  <a:schemeClr val="bg2"/>
                </a:solidFill>
              </a:endParaRPr>
            </a:p>
            <a:p>
              <a:r>
                <a:rPr lang="zh-TW" altLang="en-US" sz="1800" b="1" baseline="20000" dirty="0" smtClean="0">
                  <a:solidFill>
                    <a:schemeClr val="bg2"/>
                  </a:solidFill>
                </a:rPr>
                <a:t>首頁</a:t>
              </a:r>
              <a:endParaRPr lang="zh-TW" altLang="en-US" sz="1800" b="1" baseline="20000" dirty="0">
                <a:solidFill>
                  <a:schemeClr val="bg2"/>
                </a:solidFill>
              </a:endParaRPr>
            </a:p>
          </p:txBody>
        </p:sp>
      </p:grpSp>
      <p:sp>
        <p:nvSpPr>
          <p:cNvPr id="20" name="文字版面配置區 4"/>
          <p:cNvSpPr>
            <a:spLocks noGrp="1"/>
          </p:cNvSpPr>
          <p:nvPr>
            <p:ph type="body" sz="quarter" idx="10"/>
          </p:nvPr>
        </p:nvSpPr>
        <p:spPr>
          <a:xfrm>
            <a:off x="7668344" y="6021288"/>
            <a:ext cx="1249200" cy="468000"/>
          </a:xfrm>
          <a:gradFill>
            <a:gsLst>
              <a:gs pos="0">
                <a:schemeClr val="bg1"/>
              </a:gs>
              <a:gs pos="50000">
                <a:srgbClr val="BE2856"/>
              </a:gs>
              <a:gs pos="100000">
                <a:srgbClr val="3D3B5F"/>
              </a:gs>
            </a:gsLst>
            <a:lin ang="3600000" scaled="0"/>
          </a:gradFill>
          <a:ln>
            <a:solidFill>
              <a:schemeClr val="bg1"/>
            </a:solidFill>
          </a:ln>
          <a:effectLst>
            <a:outerShdw blurRad="25400" dist="12700" dir="13500000" algn="br" rotWithShape="0">
              <a:prstClr val="black">
                <a:alpha val="40000"/>
              </a:prstClr>
            </a:outerShdw>
          </a:effectLst>
        </p:spPr>
        <p:txBody>
          <a:bodyPr lIns="90000" tIns="0">
            <a:noAutofit/>
          </a:bodyPr>
          <a:lstStyle>
            <a:lvl1pPr algn="r"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zh-TW" altLang="en-US" dirty="0" smtClean="0"/>
              <a:t>按一下以編輯母片文字</a:t>
            </a:r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章名頁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9"/>
          <p:cNvSpPr>
            <a:spLocks noGrp="1"/>
          </p:cNvSpPr>
          <p:nvPr>
            <p:ph type="body" sz="quarter" idx="17"/>
          </p:nvPr>
        </p:nvSpPr>
        <p:spPr>
          <a:xfrm>
            <a:off x="857224" y="4286256"/>
            <a:ext cx="8072494" cy="1143008"/>
          </a:xfrm>
          <a:noFill/>
          <a:ln w="12700" cap="rnd">
            <a:noFill/>
            <a:round/>
          </a:ln>
          <a:effectLst/>
        </p:spPr>
        <p:txBody>
          <a:bodyPr lIns="0" tIns="0" rIns="0" bIns="0" numCol="2" anchor="ctr" anchorCtr="0">
            <a:noAutofit/>
          </a:bodyPr>
          <a:lstStyle>
            <a:lvl1pPr>
              <a:lnSpc>
                <a:spcPts val="2400"/>
              </a:lnSpc>
              <a:spcBef>
                <a:spcPts val="500"/>
              </a:spcBef>
              <a:defRPr kumimoji="0" lang="zh-TW" altLang="en-US" sz="2000" b="1" u="none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+mj-ea"/>
                <a:cs typeface="+mn-cs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  <a:endParaRPr lang="zh-TW" altLang="en-US" dirty="0"/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16"/>
          </p:nvPr>
        </p:nvSpPr>
        <p:spPr>
          <a:xfrm>
            <a:off x="3500430" y="1142984"/>
            <a:ext cx="5357850" cy="1565366"/>
          </a:xfrm>
          <a:noFill/>
          <a:ln w="15875" cap="rnd">
            <a:noFill/>
            <a:round/>
          </a:ln>
          <a:effectLst/>
        </p:spPr>
        <p:txBody>
          <a:bodyPr lIns="144000" tIns="72000" rIns="288000" anchor="ctr" anchorCtr="0">
            <a:noAutofit/>
          </a:bodyPr>
          <a:lstStyle>
            <a:lvl1pPr>
              <a:lnSpc>
                <a:spcPts val="2300"/>
              </a:lnSpc>
              <a:spcBef>
                <a:spcPts val="0"/>
              </a:spcBef>
              <a:spcAft>
                <a:spcPts val="600"/>
              </a:spcAft>
              <a:defRPr sz="16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  <a:endParaRPr lang="zh-TW" altLang="en-US" dirty="0"/>
          </a:p>
        </p:txBody>
      </p:sp>
      <p:sp>
        <p:nvSpPr>
          <p:cNvPr id="15" name="文字版面配置區 13"/>
          <p:cNvSpPr>
            <a:spLocks noGrp="1"/>
          </p:cNvSpPr>
          <p:nvPr>
            <p:ph type="body" sz="quarter" idx="15" hasCustomPrompt="1"/>
          </p:nvPr>
        </p:nvSpPr>
        <p:spPr>
          <a:xfrm>
            <a:off x="1071538" y="3357562"/>
            <a:ext cx="7786742" cy="714380"/>
          </a:xfrm>
          <a:effectLst/>
        </p:spPr>
        <p:txBody>
          <a:bodyPr anchor="ctr" anchorCtr="0">
            <a:noAutofit/>
          </a:bodyPr>
          <a:lstStyle>
            <a:lvl1pPr algn="l">
              <a:lnSpc>
                <a:spcPts val="4800"/>
              </a:lnSpc>
              <a:spcBef>
                <a:spcPts val="0"/>
              </a:spcBef>
              <a:defRPr sz="4400" b="1" u="none" cap="none" spc="0" baseline="0">
                <a:ln w="15875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pPr lvl="0"/>
            <a:r>
              <a:rPr lang="zh-TW" altLang="en-US" dirty="0" smtClean="0"/>
              <a:t>按一以輯母片文字樣式</a:t>
            </a:r>
          </a:p>
        </p:txBody>
      </p:sp>
      <p:sp>
        <p:nvSpPr>
          <p:cNvPr id="11" name="矩形 10"/>
          <p:cNvSpPr/>
          <p:nvPr userDrawn="1"/>
        </p:nvSpPr>
        <p:spPr>
          <a:xfrm flipV="1">
            <a:off x="71470" y="2857496"/>
            <a:ext cx="9000000" cy="300039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 userDrawn="1"/>
        </p:nvSpPr>
        <p:spPr>
          <a:xfrm flipV="1">
            <a:off x="755576" y="2564936"/>
            <a:ext cx="2357454" cy="288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14"/>
          </p:nvPr>
        </p:nvSpPr>
        <p:spPr>
          <a:xfrm>
            <a:off x="1052198" y="2065408"/>
            <a:ext cx="1800200" cy="863526"/>
          </a:xfrm>
        </p:spPr>
        <p:txBody>
          <a:bodyPr anchor="ctr" anchorCtr="0">
            <a:noAutofit/>
          </a:bodyPr>
          <a:lstStyle>
            <a:lvl1pPr>
              <a:lnSpc>
                <a:spcPts val="4800"/>
              </a:lnSpc>
              <a:spcBef>
                <a:spcPts val="0"/>
              </a:spcBef>
              <a:defRPr sz="10000" b="1" u="none" cap="none" spc="0" baseline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defRPr>
            </a:lvl1pPr>
          </a:lstStyle>
          <a:p>
            <a:pPr lvl="0"/>
            <a:r>
              <a:rPr lang="zh-TW" altLang="en-US" dirty="0" smtClean="0"/>
              <a:t>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X章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quarter" idx="10"/>
          </p:nvPr>
        </p:nvSpPr>
        <p:spPr>
          <a:xfrm>
            <a:off x="431999" y="1364512"/>
            <a:ext cx="8280000" cy="5160832"/>
          </a:xfrm>
        </p:spPr>
        <p:txBody>
          <a:bodyPr/>
          <a:lstStyle>
            <a:lvl2pPr>
              <a:defRPr kumimoji="0" lang="zh-TW" altLang="en-US" sz="2800" b="1" kern="12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2pPr>
            <a:lvl3pPr marL="0" indent="0">
              <a:defRPr kumimoji="0" lang="zh-TW" altLang="en-US" sz="2500" b="1" u="dottedHeavy" kern="1200" baseline="0" dirty="0" smtClean="0">
                <a:solidFill>
                  <a:srgbClr val="C67A48"/>
                </a:solidFill>
                <a:latin typeface="+mj-ea"/>
                <a:ea typeface="+mj-ea"/>
                <a:cs typeface="+mn-cs"/>
              </a:defRPr>
            </a:lvl3pPr>
            <a:lvl4pPr marL="0" indent="0">
              <a:lnSpc>
                <a:spcPts val="2800"/>
              </a:lnSpc>
              <a:spcAft>
                <a:spcPts val="200"/>
              </a:spcAft>
              <a:buClrTx/>
              <a:buSzPct val="100000"/>
              <a:buFont typeface="+mj-lt"/>
              <a:buNone/>
              <a:defRPr/>
            </a:lvl4pPr>
            <a:lvl5pPr>
              <a:lnSpc>
                <a:spcPts val="2800"/>
              </a:lnSpc>
              <a:defRPr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marL="0" lvl="1" indent="0" algn="l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3">
                  <a:lumMod val="75000"/>
                </a:schemeClr>
              </a:buClr>
              <a:buSzPct val="90000"/>
              <a:buFontTx/>
              <a:buNone/>
            </a:pPr>
            <a:r>
              <a:rPr lang="zh-TW" altLang="en-US" dirty="0" smtClean="0"/>
              <a:t>第二層</a:t>
            </a:r>
          </a:p>
          <a:p>
            <a:pPr marL="360000" lvl="2" indent="-360000" algn="l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rgbClr val="AE2A7F"/>
              </a:buClr>
              <a:buSzPct val="90000"/>
              <a:buFontTx/>
              <a:buNone/>
            </a:pPr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grpSp>
        <p:nvGrpSpPr>
          <p:cNvPr id="7" name="群組 6"/>
          <p:cNvGrpSpPr/>
          <p:nvPr userDrawn="1"/>
        </p:nvGrpSpPr>
        <p:grpSpPr>
          <a:xfrm>
            <a:off x="8286776" y="6126954"/>
            <a:ext cx="579124" cy="646331"/>
            <a:chOff x="8286776" y="6126954"/>
            <a:chExt cx="579124" cy="646331"/>
          </a:xfrm>
        </p:grpSpPr>
        <p:sp>
          <p:nvSpPr>
            <p:cNvPr id="4" name="橢圓形圖說文字 3"/>
            <p:cNvSpPr/>
            <p:nvPr/>
          </p:nvSpPr>
          <p:spPr>
            <a:xfrm flipH="1">
              <a:off x="8286776" y="6160557"/>
              <a:ext cx="579124" cy="579126"/>
            </a:xfrm>
            <a:prstGeom prst="wedgeEllipseCallout">
              <a:avLst>
                <a:gd name="adj1" fmla="val -47623"/>
                <a:gd name="adj2" fmla="val 46426"/>
              </a:avLst>
            </a:prstGeom>
            <a:solidFill>
              <a:schemeClr val="tx1">
                <a:lumMod val="85000"/>
                <a:lumOff val="15000"/>
                <a:alpha val="9098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B5D14F"/>
                </a:solidFill>
              </a:endParaRPr>
            </a:p>
          </p:txBody>
        </p:sp>
        <p:sp>
          <p:nvSpPr>
            <p:cNvPr id="6" name="文字方塊 5">
              <a:hlinkClick r:id="rId2" action="ppaction://hlinksldjump"/>
            </p:cNvPr>
            <p:cNvSpPr txBox="1"/>
            <p:nvPr/>
          </p:nvSpPr>
          <p:spPr>
            <a:xfrm>
              <a:off x="8327600" y="6126954"/>
              <a:ext cx="4974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altLang="en-US" sz="2400" b="1" dirty="0" smtClean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回</a:t>
              </a:r>
              <a:endParaRPr lang="en-US" altLang="zh-TW" sz="24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  <a:p>
              <a:r>
                <a:rPr lang="zh-TW" altLang="en-US" sz="1800" b="1" baseline="20000" dirty="0" smtClean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首頁</a:t>
              </a:r>
              <a:endParaRPr lang="zh-TW" altLang="en-US" sz="1800" b="1" baseline="20000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8" name="標題版面配置區 21"/>
          <p:cNvSpPr>
            <a:spLocks noGrp="1"/>
          </p:cNvSpPr>
          <p:nvPr>
            <p:ph type="title"/>
          </p:nvPr>
        </p:nvSpPr>
        <p:spPr>
          <a:xfrm>
            <a:off x="422936" y="764704"/>
            <a:ext cx="8325528" cy="576064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57054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quarter" idx="10"/>
          </p:nvPr>
        </p:nvSpPr>
        <p:spPr>
          <a:xfrm>
            <a:off x="431999" y="741600"/>
            <a:ext cx="8280000" cy="5760000"/>
          </a:xfrm>
        </p:spPr>
        <p:txBody>
          <a:bodyPr/>
          <a:lstStyle>
            <a:lvl2pPr>
              <a:defRPr kumimoji="0" lang="zh-TW" altLang="en-US" sz="2800" b="1" kern="12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2pPr>
            <a:lvl3pPr marL="0" indent="0">
              <a:defRPr kumimoji="0" lang="zh-TW" altLang="en-US" sz="2500" b="1" u="dottedHeavy" kern="1200" baseline="0" dirty="0" smtClean="0">
                <a:solidFill>
                  <a:srgbClr val="C67A48"/>
                </a:solidFill>
                <a:latin typeface="+mj-ea"/>
                <a:ea typeface="+mj-ea"/>
                <a:cs typeface="+mn-cs"/>
              </a:defRPr>
            </a:lvl3pPr>
            <a:lvl4pPr>
              <a:lnSpc>
                <a:spcPts val="2800"/>
              </a:lnSpc>
              <a:spcAft>
                <a:spcPts val="200"/>
              </a:spcAft>
              <a:buClrTx/>
              <a:buSzPct val="100000"/>
              <a:buFont typeface="Wingdings" panose="05000000000000000000" pitchFamily="2" charset="2"/>
              <a:buChar char="n"/>
              <a:defRPr/>
            </a:lvl4pPr>
            <a:lvl5pPr>
              <a:lnSpc>
                <a:spcPts val="2800"/>
              </a:lnSpc>
              <a:defRPr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marL="0" lvl="1" indent="0" algn="l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3">
                  <a:lumMod val="75000"/>
                </a:schemeClr>
              </a:buClr>
              <a:buSzPct val="90000"/>
              <a:buFontTx/>
              <a:buNone/>
            </a:pPr>
            <a:r>
              <a:rPr lang="zh-TW" altLang="en-US" dirty="0" smtClean="0"/>
              <a:t>第二層</a:t>
            </a:r>
          </a:p>
          <a:p>
            <a:pPr marL="360000" lvl="2" indent="-360000" algn="l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rgbClr val="AE2A7F"/>
              </a:buClr>
              <a:buSzPct val="90000"/>
              <a:buFontTx/>
              <a:buNone/>
            </a:pPr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2277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quarter" idx="10"/>
          </p:nvPr>
        </p:nvSpPr>
        <p:spPr>
          <a:xfrm>
            <a:off x="431999" y="741600"/>
            <a:ext cx="8280000" cy="5760000"/>
          </a:xfrm>
        </p:spPr>
        <p:txBody>
          <a:bodyPr/>
          <a:lstStyle>
            <a:lvl2pPr>
              <a:defRPr kumimoji="0" lang="zh-TW" altLang="en-US" sz="2800" b="1" kern="12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2pPr>
            <a:lvl3pPr marL="0" indent="0">
              <a:defRPr kumimoji="0" lang="zh-TW" altLang="en-US" sz="2500" b="1" u="dottedHeavy" kern="1200" baseline="0" dirty="0" smtClean="0">
                <a:solidFill>
                  <a:srgbClr val="C67A48"/>
                </a:solidFill>
                <a:latin typeface="+mj-ea"/>
                <a:ea typeface="+mj-ea"/>
                <a:cs typeface="+mn-cs"/>
              </a:defRPr>
            </a:lvl3pPr>
            <a:lvl4pPr>
              <a:spcAft>
                <a:spcPts val="200"/>
              </a:spcAft>
              <a:defRPr/>
            </a:lvl4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marL="0" lvl="1" indent="0" algn="l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3">
                  <a:lumMod val="75000"/>
                </a:schemeClr>
              </a:buClr>
              <a:buSzPct val="90000"/>
              <a:buFontTx/>
              <a:buNone/>
            </a:pPr>
            <a:r>
              <a:rPr lang="zh-TW" altLang="en-US" dirty="0" smtClean="0"/>
              <a:t>第二層</a:t>
            </a:r>
          </a:p>
          <a:p>
            <a:pPr marL="360000" lvl="2" indent="-360000" algn="l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rgbClr val="AE2A7F"/>
              </a:buClr>
              <a:buSzPct val="90000"/>
              <a:buFontTx/>
              <a:buNone/>
            </a:pPr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grpSp>
        <p:nvGrpSpPr>
          <p:cNvPr id="7" name="群組 6"/>
          <p:cNvGrpSpPr/>
          <p:nvPr userDrawn="1"/>
        </p:nvGrpSpPr>
        <p:grpSpPr>
          <a:xfrm>
            <a:off x="8286776" y="6160557"/>
            <a:ext cx="579124" cy="652819"/>
            <a:chOff x="8286776" y="6160557"/>
            <a:chExt cx="579124" cy="652819"/>
          </a:xfrm>
        </p:grpSpPr>
        <p:sp>
          <p:nvSpPr>
            <p:cNvPr id="4" name="橢圓形圖說文字 3"/>
            <p:cNvSpPr/>
            <p:nvPr/>
          </p:nvSpPr>
          <p:spPr>
            <a:xfrm flipH="1">
              <a:off x="8286776" y="6160557"/>
              <a:ext cx="579124" cy="579126"/>
            </a:xfrm>
            <a:prstGeom prst="wedgeEllipseCallout">
              <a:avLst>
                <a:gd name="adj1" fmla="val -47623"/>
                <a:gd name="adj2" fmla="val 46426"/>
              </a:avLst>
            </a:prstGeom>
            <a:solidFill>
              <a:srgbClr val="786CAE">
                <a:alpha val="9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B5D14F"/>
                </a:solidFill>
              </a:endParaRPr>
            </a:p>
          </p:txBody>
        </p:sp>
        <p:sp>
          <p:nvSpPr>
            <p:cNvPr id="6" name="文字方塊 5">
              <a:hlinkClick r:id="rId2" action="ppaction://hlinksldjump"/>
            </p:cNvPr>
            <p:cNvSpPr txBox="1"/>
            <p:nvPr/>
          </p:nvSpPr>
          <p:spPr>
            <a:xfrm>
              <a:off x="8327600" y="6167045"/>
              <a:ext cx="4974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altLang="en-US" sz="2400" b="1" dirty="0" smtClean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回</a:t>
              </a:r>
              <a:endParaRPr lang="en-US" altLang="zh-TW" sz="24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  <a:p>
              <a:r>
                <a:rPr lang="zh-TW" altLang="en-US" sz="1800" b="1" baseline="20000" dirty="0" smtClean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首頁</a:t>
              </a:r>
              <a:endParaRPr lang="zh-TW" altLang="en-US" sz="1800" b="1" baseline="20000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32000" y="1100834"/>
            <a:ext cx="8280000" cy="5400000"/>
          </a:xfrm>
        </p:spPr>
        <p:txBody>
          <a:bodyPr/>
          <a:lstStyle>
            <a:lvl2pPr>
              <a:defRPr kumimoji="0" lang="zh-TW" altLang="en-US" sz="2800" b="1" kern="12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2pPr>
            <a:lvl3pPr>
              <a:defRPr>
                <a:solidFill>
                  <a:srgbClr val="C67A48"/>
                </a:solidFill>
              </a:defRPr>
            </a:lvl3pPr>
            <a:lvl4pPr>
              <a:spcAft>
                <a:spcPts val="200"/>
              </a:spcAft>
              <a:defRPr/>
            </a:lvl4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marL="0" lvl="1" indent="0" algn="l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3">
                  <a:lumMod val="75000"/>
                </a:schemeClr>
              </a:buClr>
              <a:buSzPct val="90000"/>
              <a:buFontTx/>
              <a:buNone/>
            </a:pPr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文字_雙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31999" y="648000"/>
            <a:ext cx="4067993" cy="5760000"/>
          </a:xfrm>
        </p:spPr>
        <p:txBody>
          <a:bodyPr/>
          <a:lstStyle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rgbClr val="00B050"/>
                </a:solidFill>
              </a:defRPr>
            </a:lvl3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1"/>
          </p:nvPr>
        </p:nvSpPr>
        <p:spPr>
          <a:xfrm>
            <a:off x="4572000" y="648000"/>
            <a:ext cx="3960812" cy="5760000"/>
          </a:xfrm>
        </p:spPr>
        <p:txBody>
          <a:bodyPr/>
          <a:lstStyle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rgbClr val="00B050"/>
                </a:solidFill>
              </a:defRPr>
            </a:lvl3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字_雙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32000" y="1007999"/>
            <a:ext cx="4067992" cy="5400000"/>
          </a:xfrm>
        </p:spPr>
        <p:txBody>
          <a:bodyPr/>
          <a:lstStyle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rgbClr val="00B050"/>
                </a:solidFill>
              </a:defRPr>
            </a:lvl3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1"/>
          </p:nvPr>
        </p:nvSpPr>
        <p:spPr>
          <a:xfrm>
            <a:off x="4572000" y="1008000"/>
            <a:ext cx="3960000" cy="5400000"/>
          </a:xfrm>
        </p:spPr>
        <p:txBody>
          <a:bodyPr/>
          <a:lstStyle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rgbClr val="00B050"/>
                </a:solidFill>
              </a:defRPr>
            </a:lvl3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範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539750" y="1268072"/>
            <a:ext cx="8064500" cy="1728880"/>
          </a:xfrm>
          <a:ln w="19050" cmpd="sng">
            <a:gradFill>
              <a:gsLst>
                <a:gs pos="0">
                  <a:schemeClr val="bg1"/>
                </a:gs>
                <a:gs pos="68000">
                  <a:srgbClr val="EB5405"/>
                </a:gs>
                <a:gs pos="100000">
                  <a:srgbClr val="EB5405"/>
                </a:gs>
              </a:gsLst>
              <a:lin ang="4200000" scaled="0"/>
            </a:gradFill>
          </a:ln>
        </p:spPr>
        <p:txBody>
          <a:bodyPr wrap="square" lIns="252000" tIns="360000" rIns="180000" bIns="72000">
            <a:noAutofit/>
          </a:bodyPr>
          <a:lstStyle>
            <a:lvl1pPr>
              <a:lnSpc>
                <a:spcPts val="2400"/>
              </a:lnSpc>
              <a:spcBef>
                <a:spcPts val="600"/>
              </a:spcBef>
              <a:defRPr sz="1800" b="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6" name="文字版面配置區 8"/>
          <p:cNvSpPr>
            <a:spLocks noGrp="1"/>
          </p:cNvSpPr>
          <p:nvPr>
            <p:ph type="body" sz="quarter" idx="12"/>
          </p:nvPr>
        </p:nvSpPr>
        <p:spPr>
          <a:xfrm>
            <a:off x="467544" y="987970"/>
            <a:ext cx="4383998" cy="488201"/>
          </a:xfrm>
          <a:gradFill flip="none" rotWithShape="1">
            <a:gsLst>
              <a:gs pos="0">
                <a:schemeClr val="bg1"/>
              </a:gs>
              <a:gs pos="50000">
                <a:srgbClr val="EB5405"/>
              </a:gs>
              <a:gs pos="100000">
                <a:schemeClr val="accent6"/>
              </a:gs>
            </a:gsLst>
            <a:lin ang="14400000" scaled="0"/>
            <a:tileRect/>
          </a:gradFill>
          <a:ln w="1905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wrap="none" lIns="180000" tIns="72000" rIns="540000" anchor="ctr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="1" i="0" u="none" baseline="0">
                <a:solidFill>
                  <a:schemeClr val="bg1"/>
                </a:solidFill>
                <a:latin typeface="Arial Black" pitchFamily="34" charset="0"/>
                <a:ea typeface="+mj-ea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836712"/>
            <a:ext cx="8153400" cy="576064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484784"/>
            <a:ext cx="8153400" cy="452628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lvl="0" eaLnBrk="1" latinLnBrk="0" hangingPunct="1"/>
            <a:r>
              <a:rPr kumimoji="0"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 smtClean="0"/>
              <a:t>第二層</a:t>
            </a:r>
          </a:p>
          <a:p>
            <a:pPr lvl="2" eaLnBrk="1" latinLnBrk="0" hangingPunct="1"/>
            <a:r>
              <a:rPr kumimoji="0" lang="zh-TW" altLang="en-US" dirty="0" smtClean="0"/>
              <a:t>第三層</a:t>
            </a:r>
          </a:p>
          <a:p>
            <a:pPr lvl="3" eaLnBrk="1" latinLnBrk="0" hangingPunct="1"/>
            <a:r>
              <a:rPr kumimoji="0" lang="zh-TW" altLang="en-US" dirty="0" smtClean="0"/>
              <a:t>第四層</a:t>
            </a:r>
            <a:endParaRPr kumimoji="0" lang="en-US" altLang="zh-TW" dirty="0" smtClean="0"/>
          </a:p>
          <a:p>
            <a:pPr lvl="4" eaLnBrk="1" latinLnBrk="0" hangingPunct="1"/>
            <a:r>
              <a:rPr kumimoji="0" lang="zh-TW" altLang="en-US" dirty="0" smtClean="0"/>
              <a:t>第五層</a:t>
            </a:r>
            <a:endParaRPr kumimoji="0" lang="en-US" altLang="zh-TW" dirty="0" smtClean="0"/>
          </a:p>
          <a:p>
            <a:pPr lvl="5" eaLnBrk="1" latinLnBrk="0" hangingPunct="1"/>
            <a:endParaRPr kumimoji="0" lang="en-US" altLang="zh-TW" dirty="0" smtClean="0"/>
          </a:p>
          <a:p>
            <a:pPr lvl="5" eaLnBrk="1" latinLnBrk="0" hangingPunct="1"/>
            <a:endParaRPr kumimoji="0" lang="en-US" altLang="zh-TW" dirty="0" smtClean="0"/>
          </a:p>
          <a:p>
            <a:pPr lvl="5" eaLnBrk="1" latinLnBrk="0" hangingPunct="1"/>
            <a:endParaRPr kumimoji="0" lang="en-US" altLang="zh-TW" dirty="0" smtClean="0"/>
          </a:p>
          <a:p>
            <a:pPr lvl="6" eaLnBrk="1" latinLnBrk="0" hangingPunct="1"/>
            <a:endParaRPr kumimoji="0" lang="en-US" altLang="zh-TW" dirty="0" smtClean="0"/>
          </a:p>
          <a:p>
            <a:pPr lvl="5" eaLnBrk="1" latinLnBrk="0" hangingPunct="1"/>
            <a:endParaRPr kumimoji="0" lang="en-US" altLang="zh-TW" dirty="0" smtClean="0"/>
          </a:p>
          <a:p>
            <a:pPr lvl="5" eaLnBrk="1" latinLnBrk="0" hangingPunct="1"/>
            <a:endParaRPr kumimoji="0" lang="en-US" altLang="zh-TW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8" r:id="rId2"/>
    <p:sldLayoutId id="2147483694" r:id="rId3"/>
    <p:sldLayoutId id="2147483693" r:id="rId4"/>
    <p:sldLayoutId id="2147483682" r:id="rId5"/>
    <p:sldLayoutId id="2147483677" r:id="rId6"/>
    <p:sldLayoutId id="2147483691" r:id="rId7"/>
    <p:sldLayoutId id="2147483692" r:id="rId8"/>
    <p:sldLayoutId id="2147483684" r:id="rId9"/>
    <p:sldLayoutId id="2147483690" r:id="rId10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marL="216000" indent="-216000" algn="l" rtl="0" eaLnBrk="1" latinLnBrk="0" hangingPunct="1">
        <a:lnSpc>
          <a:spcPts val="3400"/>
        </a:lnSpc>
        <a:spcBef>
          <a:spcPct val="0"/>
        </a:spcBef>
        <a:buSzPct val="80000"/>
        <a:buFontTx/>
        <a:buNone/>
        <a:defRPr kumimoji="0" sz="3200" b="1" u="none" kern="1200" baseline="0">
          <a:solidFill>
            <a:schemeClr val="tx1">
              <a:lumMod val="65000"/>
              <a:lumOff val="35000"/>
            </a:schemeClr>
          </a:solidFill>
          <a:latin typeface="Arial" pitchFamily="34" charset="0"/>
          <a:ea typeface="+mj-ea"/>
          <a:cs typeface="+mj-cs"/>
        </a:defRPr>
      </a:lvl1pPr>
    </p:titleStyle>
    <p:bodyStyle>
      <a:lvl1pPr marL="0" indent="0" algn="l" rtl="0" eaLnBrk="1" latinLnBrk="0" hangingPunct="1">
        <a:lnSpc>
          <a:spcPct val="150000"/>
        </a:lnSpc>
        <a:spcBef>
          <a:spcPts val="0"/>
        </a:spcBef>
        <a:buClr>
          <a:schemeClr val="accent3">
            <a:lumMod val="75000"/>
          </a:schemeClr>
        </a:buClr>
        <a:buSzPct val="100000"/>
        <a:buFontTx/>
        <a:buNone/>
        <a:defRPr kumimoji="0" sz="3200" b="1" u="none" kern="1200" baseline="0">
          <a:solidFill>
            <a:schemeClr val="tx1">
              <a:lumMod val="65000"/>
              <a:lumOff val="35000"/>
            </a:schemeClr>
          </a:solidFill>
          <a:latin typeface="Arial" pitchFamily="34" charset="0"/>
          <a:ea typeface="+mj-ea"/>
          <a:cs typeface="+mn-cs"/>
        </a:defRPr>
      </a:lvl1pPr>
      <a:lvl2pPr marL="0" indent="0" algn="l" rtl="0" eaLnBrk="1" latinLnBrk="0" hangingPunct="1">
        <a:lnSpc>
          <a:spcPct val="100000"/>
        </a:lnSpc>
        <a:spcBef>
          <a:spcPts val="1200"/>
        </a:spcBef>
        <a:buClr>
          <a:schemeClr val="accent3">
            <a:lumMod val="75000"/>
          </a:schemeClr>
        </a:buClr>
        <a:buSzPct val="90000"/>
        <a:buFontTx/>
        <a:buNone/>
        <a:defRPr kumimoji="0" sz="2800" b="1" kern="1200">
          <a:solidFill>
            <a:srgbClr val="8FC320"/>
          </a:solidFill>
          <a:latin typeface="+mj-ea"/>
          <a:ea typeface="+mj-ea"/>
          <a:cs typeface="+mn-cs"/>
        </a:defRPr>
      </a:lvl2pPr>
      <a:lvl3pPr marL="360000" indent="-360000" algn="l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rgbClr val="AE2A7F"/>
        </a:buClr>
        <a:buSzPct val="90000"/>
        <a:buFontTx/>
        <a:buNone/>
        <a:defRPr kumimoji="0" sz="2500" b="1" u="dottedHeavy" kern="1200" baseline="0">
          <a:solidFill>
            <a:srgbClr val="C67A48"/>
          </a:solidFill>
          <a:latin typeface="+mj-ea"/>
          <a:ea typeface="+mj-ea"/>
          <a:cs typeface="+mn-cs"/>
        </a:defRPr>
      </a:lvl3pPr>
      <a:lvl4pPr marL="0" indent="-288000" algn="l" rtl="0" eaLnBrk="1" latinLnBrk="0" hangingPunct="1">
        <a:lnSpc>
          <a:spcPts val="2800"/>
        </a:lnSpc>
        <a:spcBef>
          <a:spcPts val="800"/>
        </a:spcBef>
        <a:spcAft>
          <a:spcPts val="0"/>
        </a:spcAft>
        <a:buClr>
          <a:srgbClr val="AE2A7F"/>
        </a:buClr>
        <a:buSzPct val="90000"/>
        <a:buFontTx/>
        <a:buNone/>
        <a:defRPr kumimoji="0" sz="1800" kern="1200">
          <a:solidFill>
            <a:schemeClr val="tx1"/>
          </a:solidFill>
          <a:latin typeface="+mj-ea"/>
          <a:ea typeface="+mj-ea"/>
          <a:cs typeface="+mn-cs"/>
        </a:defRPr>
      </a:lvl4pPr>
      <a:lvl5pPr marL="360000" marR="0" indent="-342900" algn="l" defTabSz="914400" rtl="0" eaLnBrk="1" fontAlgn="auto" latinLnBrk="0" hangingPunct="1">
        <a:lnSpc>
          <a:spcPts val="2800"/>
        </a:lnSpc>
        <a:spcBef>
          <a:spcPts val="600"/>
        </a:spcBef>
        <a:spcAft>
          <a:spcPts val="0"/>
        </a:spcAft>
        <a:buClrTx/>
        <a:buSzPct val="100000"/>
        <a:buFont typeface="+mj-lt"/>
        <a:buAutoNum type="arabicPeriod"/>
        <a:tabLst/>
        <a:defRPr kumimoji="0" sz="1800" b="0" kern="1200">
          <a:solidFill>
            <a:schemeClr val="tx1"/>
          </a:solidFill>
          <a:latin typeface="+mj-ea"/>
          <a:ea typeface="+mj-ea"/>
          <a:cs typeface="+mn-cs"/>
        </a:defRPr>
      </a:lvl5pPr>
      <a:lvl6pPr marL="360000" indent="-342000" algn="l" rtl="0" eaLnBrk="1" latinLnBrk="0" hangingPunct="1">
        <a:lnSpc>
          <a:spcPct val="100000"/>
        </a:lnSpc>
        <a:spcBef>
          <a:spcPts val="600"/>
        </a:spcBef>
        <a:buClr>
          <a:srgbClr val="C67A48"/>
        </a:buClr>
        <a:buFont typeface="Wingdings" pitchFamily="2" charset="2"/>
        <a:buChar char="n"/>
        <a:defRPr kumimoji="0" sz="1800" kern="1200" baseline="0">
          <a:solidFill>
            <a:schemeClr val="tx1"/>
          </a:solidFill>
          <a:latin typeface="+mn-ea"/>
          <a:ea typeface="+mn-ea"/>
          <a:cs typeface="+mn-cs"/>
        </a:defRPr>
      </a:lvl6pPr>
      <a:lvl7pPr marL="936000" indent="-228600" algn="l" rtl="0" eaLnBrk="1" latinLnBrk="0" hangingPunct="1">
        <a:spcBef>
          <a:spcPts val="600"/>
        </a:spcBef>
        <a:buClrTx/>
        <a:buFont typeface="Wingdings" pitchFamily="2" charset="2"/>
        <a:buChar char="n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6.xml"/><Relationship Id="rId4" Type="http://schemas.openxmlformats.org/officeDocument/2006/relationships/slide" Target="slide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zh-TW" altLang="en-US" dirty="0"/>
              <a:t>範例：計算正整數總和</a:t>
            </a:r>
          </a:p>
          <a:p>
            <a:pPr lvl="3" indent="0">
              <a:buNone/>
            </a:pPr>
            <a:r>
              <a:rPr lang="zh-TW" altLang="en-US" dirty="0"/>
              <a:t>讓使用者輸入一個正整數，程式會計算由 </a:t>
            </a:r>
            <a:r>
              <a:rPr lang="en-US" altLang="zh-TW" dirty="0"/>
              <a:t>1 </a:t>
            </a:r>
            <a:r>
              <a:rPr lang="zh-TW" altLang="en-US" dirty="0"/>
              <a:t>到該整數的總和。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059" y="1700808"/>
            <a:ext cx="8421275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016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3.1.4 </a:t>
            </a:r>
            <a:r>
              <a:rPr lang="zh-TW" altLang="en-US" dirty="0"/>
              <a:t>巢狀 </a:t>
            </a:r>
            <a:r>
              <a:rPr lang="en-US" altLang="zh-TW" dirty="0"/>
              <a:t>for </a:t>
            </a:r>
            <a:r>
              <a:rPr lang="zh-TW" altLang="en-US" dirty="0"/>
              <a:t>迴圈</a:t>
            </a:r>
          </a:p>
          <a:p>
            <a:pPr lvl="3" indent="0">
              <a:buNone/>
            </a:pPr>
            <a:r>
              <a:rPr lang="zh-TW" altLang="en-US" dirty="0"/>
              <a:t>與「</a:t>
            </a:r>
            <a:r>
              <a:rPr lang="en-US" altLang="zh-TW" dirty="0" err="1"/>
              <a:t>if⋯elif⋯else</a:t>
            </a:r>
            <a:r>
              <a:rPr lang="zh-TW" altLang="en-US" dirty="0"/>
              <a:t>」相同，</a:t>
            </a:r>
            <a:r>
              <a:rPr lang="en-US" altLang="zh-TW" dirty="0"/>
              <a:t>for </a:t>
            </a:r>
            <a:r>
              <a:rPr lang="zh-TW" altLang="en-US" dirty="0"/>
              <a:t>迴圈中也可以包含 </a:t>
            </a:r>
            <a:r>
              <a:rPr lang="en-US" altLang="zh-TW" dirty="0"/>
              <a:t>for </a:t>
            </a:r>
            <a:r>
              <a:rPr lang="zh-TW" altLang="en-US" dirty="0"/>
              <a:t>迴圈，稱為巢狀 </a:t>
            </a:r>
            <a:r>
              <a:rPr lang="en-US" altLang="zh-TW" dirty="0"/>
              <a:t>for </a:t>
            </a:r>
            <a:r>
              <a:rPr lang="zh-TW" altLang="en-US" dirty="0"/>
              <a:t>迴圈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範例</a:t>
            </a:r>
            <a:r>
              <a:rPr lang="zh-TW" altLang="en-US" dirty="0"/>
              <a:t>：九九乘法表</a:t>
            </a:r>
          </a:p>
          <a:p>
            <a:pPr lvl="3" indent="0">
              <a:buNone/>
            </a:pPr>
            <a:r>
              <a:rPr lang="zh-TW" altLang="en-US" dirty="0"/>
              <a:t>利用兩層 </a:t>
            </a:r>
            <a:r>
              <a:rPr lang="en-US" altLang="zh-TW" dirty="0"/>
              <a:t>for </a:t>
            </a:r>
            <a:r>
              <a:rPr lang="zh-TW" altLang="en-US" dirty="0"/>
              <a:t>迴圈列印九九乘法表。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708920"/>
            <a:ext cx="7454919" cy="253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03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>
          <a:xfrm>
            <a:off x="467544" y="764704"/>
            <a:ext cx="8280000" cy="5760000"/>
          </a:xfrm>
        </p:spPr>
        <p:txBody>
          <a:bodyPr/>
          <a:lstStyle/>
          <a:p>
            <a:pPr lvl="1"/>
            <a:r>
              <a:rPr lang="en-US" altLang="zh-TW" dirty="0"/>
              <a:t>3.1.5 break </a:t>
            </a:r>
            <a:r>
              <a:rPr lang="zh-TW" altLang="en-US" dirty="0"/>
              <a:t>及 </a:t>
            </a:r>
            <a:r>
              <a:rPr lang="en-US" altLang="zh-TW" dirty="0"/>
              <a:t>continue </a:t>
            </a:r>
            <a:r>
              <a:rPr lang="zh-TW" altLang="en-US" dirty="0"/>
              <a:t>函數</a:t>
            </a:r>
          </a:p>
          <a:p>
            <a:pPr lvl="3" indent="0">
              <a:buNone/>
            </a:pPr>
            <a:r>
              <a:rPr lang="zh-TW" altLang="en-US" dirty="0"/>
              <a:t>迴圈執行時，如果要中途結束迴圈執行，可使用 </a:t>
            </a:r>
            <a:r>
              <a:rPr lang="en-US" altLang="zh-TW" dirty="0"/>
              <a:t>break </a:t>
            </a:r>
            <a:r>
              <a:rPr lang="zh-TW" altLang="en-US" dirty="0"/>
              <a:t>函數強制離開迴圈，例如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3"/>
            <a:endParaRPr lang="en-US" altLang="zh-TW" dirty="0"/>
          </a:p>
          <a:p>
            <a:pPr lvl="3"/>
            <a:endParaRPr lang="en-US" altLang="zh-TW" dirty="0" smtClean="0"/>
          </a:p>
          <a:p>
            <a:pPr lvl="3"/>
            <a:endParaRPr lang="en-US" altLang="zh-TW" dirty="0" smtClean="0"/>
          </a:p>
          <a:p>
            <a:pPr lvl="3" indent="0">
              <a:buNone/>
            </a:pPr>
            <a:r>
              <a:rPr lang="zh-TW" altLang="en-US" dirty="0"/>
              <a:t>迴圈執行時，「</a:t>
            </a:r>
            <a:r>
              <a:rPr lang="en-US" altLang="zh-TW" dirty="0" err="1"/>
              <a:t>i</a:t>
            </a:r>
            <a:r>
              <a:rPr lang="en-US" altLang="zh-TW" dirty="0"/>
              <a:t>=1</a:t>
            </a:r>
            <a:r>
              <a:rPr lang="zh-TW" altLang="en-US" dirty="0"/>
              <a:t>」不符合「</a:t>
            </a:r>
            <a:r>
              <a:rPr lang="en-US" altLang="zh-TW" dirty="0" err="1"/>
              <a:t>i</a:t>
            </a:r>
            <a:r>
              <a:rPr lang="en-US" altLang="zh-TW" dirty="0"/>
              <a:t>==6</a:t>
            </a:r>
            <a:r>
              <a:rPr lang="zh-TW" altLang="en-US" dirty="0"/>
              <a:t>」的條件式，會列印「</a:t>
            </a:r>
            <a:r>
              <a:rPr lang="en-US" altLang="zh-TW" dirty="0"/>
              <a:t>1,</a:t>
            </a:r>
            <a:r>
              <a:rPr lang="zh-TW" altLang="en-US" dirty="0"/>
              <a:t>」；同理，</a:t>
            </a:r>
            <a:r>
              <a:rPr lang="en-US" altLang="zh-TW" dirty="0" err="1"/>
              <a:t>i</a:t>
            </a:r>
            <a:r>
              <a:rPr lang="en-US" altLang="zh-TW" dirty="0"/>
              <a:t> </a:t>
            </a:r>
            <a:r>
              <a:rPr lang="zh-TW" altLang="en-US" dirty="0"/>
              <a:t>為 </a:t>
            </a:r>
            <a:r>
              <a:rPr lang="en-US" altLang="zh-TW" dirty="0"/>
              <a:t>2 </a:t>
            </a:r>
            <a:r>
              <a:rPr lang="zh-TW" altLang="en-US" dirty="0"/>
              <a:t>到 </a:t>
            </a:r>
            <a:r>
              <a:rPr lang="en-US" altLang="zh-TW" dirty="0"/>
              <a:t>5 </a:t>
            </a:r>
            <a:r>
              <a:rPr lang="zh-TW" altLang="en-US" dirty="0" smtClean="0"/>
              <a:t>時都</a:t>
            </a:r>
            <a:r>
              <a:rPr lang="zh-TW" altLang="en-US" dirty="0"/>
              <a:t>不符合「</a:t>
            </a:r>
            <a:r>
              <a:rPr lang="en-US" altLang="zh-TW" dirty="0" err="1"/>
              <a:t>i</a:t>
            </a:r>
            <a:r>
              <a:rPr lang="en-US" altLang="zh-TW" dirty="0"/>
              <a:t>==6</a:t>
            </a:r>
            <a:r>
              <a:rPr lang="zh-TW" altLang="en-US" dirty="0"/>
              <a:t>」的條件式，因此皆會列印數字；當「</a:t>
            </a:r>
            <a:r>
              <a:rPr lang="en-US" altLang="zh-TW" dirty="0" err="1"/>
              <a:t>i</a:t>
            </a:r>
            <a:r>
              <a:rPr lang="en-US" altLang="zh-TW" dirty="0"/>
              <a:t>=6</a:t>
            </a:r>
            <a:r>
              <a:rPr lang="zh-TW" altLang="en-US" dirty="0"/>
              <a:t>」時符合「</a:t>
            </a:r>
            <a:r>
              <a:rPr lang="en-US" altLang="zh-TW" dirty="0" err="1"/>
              <a:t>i</a:t>
            </a:r>
            <a:r>
              <a:rPr lang="en-US" altLang="zh-TW" dirty="0"/>
              <a:t>==6</a:t>
            </a:r>
            <a:r>
              <a:rPr lang="zh-TW" altLang="en-US" dirty="0"/>
              <a:t>」的條件式</a:t>
            </a:r>
            <a:r>
              <a:rPr lang="zh-TW" altLang="en-US" dirty="0" smtClean="0"/>
              <a:t>，就</a:t>
            </a:r>
            <a:r>
              <a:rPr lang="zh-TW" altLang="en-US" dirty="0"/>
              <a:t>執行 </a:t>
            </a:r>
            <a:r>
              <a:rPr lang="en-US" altLang="zh-TW" dirty="0"/>
              <a:t>break </a:t>
            </a:r>
            <a:r>
              <a:rPr lang="zh-TW" altLang="en-US" dirty="0"/>
              <a:t>函數離開迴圈而結束程式</a:t>
            </a:r>
            <a:r>
              <a:rPr lang="zh-TW" altLang="en-US" dirty="0" smtClean="0"/>
              <a:t>。</a:t>
            </a:r>
            <a:endParaRPr lang="en-US" altLang="zh-TW" dirty="0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772816"/>
            <a:ext cx="6992530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687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3" indent="0">
              <a:buNone/>
            </a:pPr>
            <a:r>
              <a:rPr lang="en-US" altLang="zh-TW" dirty="0"/>
              <a:t>continue </a:t>
            </a:r>
            <a:r>
              <a:rPr lang="zh-TW" altLang="en-US" dirty="0"/>
              <a:t>函數則是在迴圈執行中途暫時停住不往下執行，而跳到迴圈起始處繼續執行，例如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3" indent="0">
              <a:buNone/>
            </a:pPr>
            <a:endParaRPr lang="en-US" altLang="zh-TW" dirty="0"/>
          </a:p>
          <a:p>
            <a:pPr lvl="3" indent="0">
              <a:buNone/>
            </a:pPr>
            <a:endParaRPr lang="en-US" altLang="zh-TW" dirty="0"/>
          </a:p>
          <a:p>
            <a:pPr lvl="3" indent="0">
              <a:buNone/>
            </a:pPr>
            <a:endParaRPr lang="en-US" altLang="zh-TW" dirty="0"/>
          </a:p>
          <a:p>
            <a:pPr lvl="3" indent="0">
              <a:buNone/>
            </a:pPr>
            <a:r>
              <a:rPr lang="zh-TW" altLang="en-US" dirty="0"/>
              <a:t>迴圈執行時，「</a:t>
            </a:r>
            <a:r>
              <a:rPr lang="en-US" altLang="zh-TW" dirty="0" err="1"/>
              <a:t>i</a:t>
            </a:r>
            <a:r>
              <a:rPr lang="en-US" altLang="zh-TW" dirty="0"/>
              <a:t>=1</a:t>
            </a:r>
            <a:r>
              <a:rPr lang="zh-TW" altLang="en-US" dirty="0"/>
              <a:t>」不符合「</a:t>
            </a:r>
            <a:r>
              <a:rPr lang="en-US" altLang="zh-TW" dirty="0" err="1"/>
              <a:t>i</a:t>
            </a:r>
            <a:r>
              <a:rPr lang="en-US" altLang="zh-TW" dirty="0"/>
              <a:t>==6</a:t>
            </a:r>
            <a:r>
              <a:rPr lang="zh-TW" altLang="en-US" dirty="0"/>
              <a:t>」的條件式，會列印「</a:t>
            </a:r>
            <a:r>
              <a:rPr lang="en-US" altLang="zh-TW" dirty="0"/>
              <a:t>1,</a:t>
            </a:r>
            <a:r>
              <a:rPr lang="zh-TW" altLang="en-US" dirty="0"/>
              <a:t>」；迴圈依序進行，只有當「</a:t>
            </a:r>
            <a:r>
              <a:rPr lang="en-US" altLang="zh-TW" dirty="0" err="1"/>
              <a:t>i</a:t>
            </a:r>
            <a:r>
              <a:rPr lang="en-US" altLang="zh-TW" dirty="0"/>
              <a:t>=6</a:t>
            </a:r>
            <a:r>
              <a:rPr lang="zh-TW" altLang="en-US" dirty="0"/>
              <a:t>」時符合「</a:t>
            </a:r>
            <a:r>
              <a:rPr lang="en-US" altLang="zh-TW" dirty="0" err="1"/>
              <a:t>i</a:t>
            </a:r>
            <a:r>
              <a:rPr lang="en-US" altLang="zh-TW" dirty="0"/>
              <a:t>==6</a:t>
            </a:r>
            <a:r>
              <a:rPr lang="zh-TW" altLang="en-US" dirty="0"/>
              <a:t>」的條件式，就執行 </a:t>
            </a:r>
            <a:r>
              <a:rPr lang="en-US" altLang="zh-TW" dirty="0"/>
              <a:t>continue </a:t>
            </a:r>
            <a:r>
              <a:rPr lang="zh-TW" altLang="en-US" dirty="0"/>
              <a:t>函數跳到迴圈起始處繼續執行，因此並未列印「</a:t>
            </a:r>
            <a:r>
              <a:rPr lang="en-US" altLang="zh-TW" dirty="0"/>
              <a:t>6,</a:t>
            </a:r>
            <a:r>
              <a:rPr lang="zh-TW" altLang="en-US" dirty="0"/>
              <a:t>」。</a:t>
            </a:r>
          </a:p>
          <a:p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700808"/>
            <a:ext cx="7502440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2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zh-TW" altLang="en-US" dirty="0"/>
              <a:t>範例：樓層命名</a:t>
            </a:r>
          </a:p>
          <a:p>
            <a:pPr lvl="3" indent="0">
              <a:buNone/>
            </a:pPr>
            <a:r>
              <a:rPr lang="zh-TW" altLang="en-US" dirty="0"/>
              <a:t>輸入大樓的樓層數後，如果是三層以下，會正常顯示樓層命名；如果是四層（含</a:t>
            </a:r>
            <a:r>
              <a:rPr lang="zh-TW" altLang="en-US" dirty="0" smtClean="0"/>
              <a:t>）以上</a:t>
            </a:r>
            <a:r>
              <a:rPr lang="zh-TW" altLang="en-US" dirty="0"/>
              <a:t>，顯示樓層命名時會跳過四樓不顯示。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99" y="2060848"/>
            <a:ext cx="8078336" cy="173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22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3.1.6 </a:t>
            </a:r>
            <a:r>
              <a:rPr lang="en-US" altLang="zh-TW" dirty="0" err="1"/>
              <a:t>for⋯else</a:t>
            </a:r>
            <a:r>
              <a:rPr lang="en-US" altLang="zh-TW" dirty="0"/>
              <a:t> </a:t>
            </a:r>
            <a:r>
              <a:rPr lang="zh-TW" altLang="en-US" dirty="0"/>
              <a:t>迴圈</a:t>
            </a:r>
          </a:p>
          <a:p>
            <a:pPr lvl="3" indent="0">
              <a:buNone/>
            </a:pPr>
            <a:r>
              <a:rPr lang="en-US" altLang="zh-TW" dirty="0" err="1"/>
              <a:t>for⋯else</a:t>
            </a:r>
            <a:r>
              <a:rPr lang="en-US" altLang="zh-TW" dirty="0"/>
              <a:t> </a:t>
            </a:r>
            <a:r>
              <a:rPr lang="zh-TW" altLang="en-US" dirty="0"/>
              <a:t>迴圈通常會和</a:t>
            </a:r>
            <a:r>
              <a:rPr lang="en-US" altLang="zh-TW" dirty="0"/>
              <a:t>if </a:t>
            </a:r>
            <a:r>
              <a:rPr lang="zh-TW" altLang="en-US" dirty="0"/>
              <a:t>及 </a:t>
            </a:r>
            <a:r>
              <a:rPr lang="en-US" altLang="zh-TW" dirty="0"/>
              <a:t>break </a:t>
            </a:r>
            <a:r>
              <a:rPr lang="zh-TW" altLang="en-US" dirty="0"/>
              <a:t>函數配合使用，其語法為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3" indent="0">
              <a:buNone/>
            </a:pPr>
            <a:endParaRPr lang="en-US" altLang="zh-TW" dirty="0"/>
          </a:p>
          <a:p>
            <a:pPr lvl="3" indent="0">
              <a:buNone/>
            </a:pPr>
            <a:endParaRPr lang="en-US" altLang="zh-TW" dirty="0" smtClean="0"/>
          </a:p>
          <a:p>
            <a:pPr lvl="3" indent="0">
              <a:buNone/>
            </a:pPr>
            <a:endParaRPr lang="en-US" altLang="zh-TW" dirty="0"/>
          </a:p>
          <a:p>
            <a:pPr lvl="3" indent="0">
              <a:buNone/>
            </a:pPr>
            <a:endParaRPr lang="en-US" altLang="zh-TW" dirty="0" smtClean="0"/>
          </a:p>
          <a:p>
            <a:pPr lvl="3" indent="0">
              <a:buNone/>
            </a:pPr>
            <a:endParaRPr lang="en-US" altLang="zh-TW" dirty="0"/>
          </a:p>
          <a:p>
            <a:pPr lvl="3" indent="0">
              <a:buNone/>
            </a:pPr>
            <a:r>
              <a:rPr lang="zh-TW" altLang="en-US" dirty="0"/>
              <a:t>如果 </a:t>
            </a:r>
            <a:r>
              <a:rPr lang="en-US" altLang="zh-TW" dirty="0"/>
              <a:t>for </a:t>
            </a:r>
            <a:r>
              <a:rPr lang="zh-TW" altLang="en-US" dirty="0"/>
              <a:t>迴圈正常執行完每一次程式區塊一 </a:t>
            </a:r>
            <a:r>
              <a:rPr lang="en-US" altLang="zh-TW" dirty="0"/>
              <a:t>( </a:t>
            </a:r>
            <a:r>
              <a:rPr lang="zh-TW" altLang="en-US" dirty="0"/>
              <a:t>即每一次條件式都不成立，</a:t>
            </a:r>
            <a:r>
              <a:rPr lang="en-US" altLang="zh-TW" dirty="0"/>
              <a:t>for </a:t>
            </a:r>
            <a:r>
              <a:rPr lang="zh-TW" altLang="en-US" dirty="0"/>
              <a:t>迴圈</a:t>
            </a:r>
            <a:r>
              <a:rPr lang="zh-TW" altLang="en-US" dirty="0" smtClean="0"/>
              <a:t>不是</a:t>
            </a:r>
            <a:r>
              <a:rPr lang="zh-TW" altLang="en-US" dirty="0"/>
              <a:t>經過 </a:t>
            </a:r>
            <a:r>
              <a:rPr lang="en-US" altLang="zh-TW" dirty="0"/>
              <a:t>break </a:t>
            </a:r>
            <a:r>
              <a:rPr lang="zh-TW" altLang="en-US" dirty="0"/>
              <a:t>函數離開迴圈</a:t>
            </a:r>
            <a:r>
              <a:rPr lang="en-US" altLang="zh-TW" dirty="0"/>
              <a:t>)</a:t>
            </a:r>
            <a:r>
              <a:rPr lang="zh-TW" altLang="en-US" dirty="0"/>
              <a:t>，就會執行 </a:t>
            </a:r>
            <a:r>
              <a:rPr lang="en-US" altLang="zh-TW" dirty="0"/>
              <a:t>else </a:t>
            </a:r>
            <a:r>
              <a:rPr lang="zh-TW" altLang="en-US" dirty="0"/>
              <a:t>的程式區塊三；若迴圈中任何一次</a:t>
            </a:r>
            <a:r>
              <a:rPr lang="zh-TW" altLang="en-US" dirty="0" smtClean="0"/>
              <a:t>條件</a:t>
            </a:r>
            <a:r>
              <a:rPr lang="zh-TW" altLang="en-US" dirty="0"/>
              <a:t>式成立就以 </a:t>
            </a:r>
            <a:r>
              <a:rPr lang="en-US" altLang="zh-TW" dirty="0"/>
              <a:t>break </a:t>
            </a:r>
            <a:r>
              <a:rPr lang="zh-TW" altLang="en-US" dirty="0"/>
              <a:t>函數離開迴圈，將不會執行 </a:t>
            </a:r>
            <a:r>
              <a:rPr lang="en-US" altLang="zh-TW" dirty="0"/>
              <a:t>else </a:t>
            </a:r>
            <a:r>
              <a:rPr lang="zh-TW" altLang="en-US" dirty="0"/>
              <a:t>的程式區塊三。</a:t>
            </a:r>
            <a:endParaRPr lang="en-US" altLang="zh-TW" dirty="0" smtClean="0"/>
          </a:p>
          <a:p>
            <a:pPr lvl="3" indent="0">
              <a:buNone/>
            </a:pPr>
            <a:endParaRPr lang="en-US" altLang="zh-TW" dirty="0"/>
          </a:p>
          <a:p>
            <a:pPr lvl="3" indent="0">
              <a:buNone/>
            </a:pPr>
            <a:endParaRPr lang="en-US" altLang="zh-TW" dirty="0" smtClean="0"/>
          </a:p>
          <a:p>
            <a:pPr lvl="3" indent="0">
              <a:buNone/>
            </a:pPr>
            <a:endParaRPr lang="en-US" altLang="zh-TW" dirty="0"/>
          </a:p>
          <a:p>
            <a:pPr lvl="3" indent="0">
              <a:buNone/>
            </a:pP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772816"/>
            <a:ext cx="4751255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215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zh-TW" altLang="en-US" dirty="0"/>
              <a:t>範例：判斷質數</a:t>
            </a:r>
          </a:p>
          <a:p>
            <a:pPr lvl="3" indent="0">
              <a:buNone/>
            </a:pPr>
            <a:r>
              <a:rPr lang="zh-TW" altLang="en-US" dirty="0"/>
              <a:t>讓使用者輸入一個大於 </a:t>
            </a:r>
            <a:r>
              <a:rPr lang="en-US" altLang="zh-TW" dirty="0"/>
              <a:t>1 </a:t>
            </a:r>
            <a:r>
              <a:rPr lang="zh-TW" altLang="en-US" dirty="0"/>
              <a:t>的整數，判斷該數是否為質數。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772816"/>
            <a:ext cx="7297561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879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3.1.7 while </a:t>
            </a:r>
            <a:r>
              <a:rPr lang="zh-TW" altLang="en-US" dirty="0"/>
              <a:t>迴圈</a:t>
            </a:r>
          </a:p>
          <a:p>
            <a:pPr lvl="3" indent="0">
              <a:buNone/>
            </a:pPr>
            <a:r>
              <a:rPr lang="en-US" altLang="zh-TW" dirty="0"/>
              <a:t>while </a:t>
            </a:r>
            <a:r>
              <a:rPr lang="zh-TW" altLang="en-US" dirty="0"/>
              <a:t>迴圈通常用於沒有固定次數的情況，其基本語法結構為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3" indent="0">
              <a:buNone/>
            </a:pPr>
            <a:endParaRPr lang="en-US" altLang="zh-TW" dirty="0"/>
          </a:p>
          <a:p>
            <a:pPr lvl="3" indent="0">
              <a:buNone/>
            </a:pPr>
            <a:endParaRPr lang="en-US" altLang="zh-TW" dirty="0" smtClean="0"/>
          </a:p>
          <a:p>
            <a:pPr lvl="3" indent="0">
              <a:buNone/>
            </a:pPr>
            <a:r>
              <a:rPr lang="zh-TW" altLang="en-US" dirty="0"/>
              <a:t>如果條件式的結果為 </a:t>
            </a:r>
            <a:r>
              <a:rPr lang="en-US" altLang="zh-TW" dirty="0"/>
              <a:t>True </a:t>
            </a:r>
            <a:r>
              <a:rPr lang="zh-TW" altLang="en-US" dirty="0"/>
              <a:t>就執行程式區塊，若條件式的結果為 </a:t>
            </a:r>
            <a:r>
              <a:rPr lang="en-US" altLang="zh-TW" dirty="0"/>
              <a:t>False</a:t>
            </a:r>
            <a:r>
              <a:rPr lang="zh-TW" altLang="en-US" dirty="0"/>
              <a:t>，就結束 </a:t>
            </a:r>
            <a:r>
              <a:rPr lang="en-US" altLang="zh-TW" dirty="0" smtClean="0"/>
              <a:t>while</a:t>
            </a:r>
            <a:r>
              <a:rPr lang="zh-TW" altLang="en-US" dirty="0" smtClean="0"/>
              <a:t>迴</a:t>
            </a:r>
            <a:r>
              <a:rPr lang="zh-TW" altLang="en-US" dirty="0"/>
              <a:t>圈繼續執行 </a:t>
            </a:r>
            <a:r>
              <a:rPr lang="en-US" altLang="zh-TW" dirty="0"/>
              <a:t>while </a:t>
            </a:r>
            <a:r>
              <a:rPr lang="zh-TW" altLang="en-US" dirty="0"/>
              <a:t>迴圈後面的程式碼。例如：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5" y="1658244"/>
            <a:ext cx="5688632" cy="714387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5" y="3575665"/>
            <a:ext cx="5820926" cy="170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76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3" indent="0">
              <a:buNone/>
            </a:pPr>
            <a:r>
              <a:rPr lang="en-US" altLang="zh-TW" dirty="0"/>
              <a:t>while </a:t>
            </a:r>
            <a:r>
              <a:rPr lang="zh-TW" altLang="en-US" dirty="0"/>
              <a:t>迴圈的流程如下：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196752"/>
            <a:ext cx="5146169" cy="295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198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zh-TW" altLang="en-US" dirty="0"/>
              <a:t>範例：</a:t>
            </a:r>
            <a:r>
              <a:rPr lang="en-US" altLang="zh-TW" dirty="0"/>
              <a:t>while </a:t>
            </a:r>
            <a:r>
              <a:rPr lang="zh-TW" altLang="en-US" dirty="0"/>
              <a:t>迴圈計算班級成績</a:t>
            </a:r>
          </a:p>
          <a:p>
            <a:pPr lvl="3" indent="0">
              <a:buNone/>
            </a:pPr>
            <a:r>
              <a:rPr lang="zh-TW" altLang="en-US" dirty="0"/>
              <a:t>小美是一位教師，請你以 </a:t>
            </a:r>
            <a:r>
              <a:rPr lang="en-US" altLang="zh-TW" dirty="0"/>
              <a:t>while </a:t>
            </a:r>
            <a:r>
              <a:rPr lang="zh-TW" altLang="en-US" dirty="0"/>
              <a:t>迴圈方式為小美設計一個輸入成績的程式，如果</a:t>
            </a:r>
            <a:r>
              <a:rPr lang="zh-TW" altLang="en-US" dirty="0" smtClean="0"/>
              <a:t>輸入「</a:t>
            </a:r>
            <a:r>
              <a:rPr lang="en-US" altLang="zh-TW" dirty="0"/>
              <a:t>-1</a:t>
            </a:r>
            <a:r>
              <a:rPr lang="zh-TW" altLang="en-US" dirty="0"/>
              <a:t>」表示成績輸入結束，在輸入成績結束後顯示班上總成績及平均成績。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060848"/>
            <a:ext cx="7022871" cy="239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51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7"/>
          </p:nvPr>
        </p:nvSpPr>
        <p:spPr>
          <a:xfrm>
            <a:off x="1071538" y="4286256"/>
            <a:ext cx="7858180" cy="1143008"/>
          </a:xfrm>
        </p:spPr>
        <p:txBody>
          <a:bodyPr/>
          <a:lstStyle/>
          <a:p>
            <a:r>
              <a:rPr lang="en-US" altLang="zh-TW" dirty="0" smtClean="0">
                <a:hlinkClick r:id="rId2" action="ppaction://hlinksldjump"/>
              </a:rPr>
              <a:t>3.1 </a:t>
            </a:r>
            <a:r>
              <a:rPr lang="zh-TW" altLang="en-US" dirty="0" smtClean="0">
                <a:hlinkClick r:id="rId2" action="ppaction://hlinksldjump"/>
              </a:rPr>
              <a:t>迴圈</a:t>
            </a:r>
            <a:endParaRPr lang="en-US" altLang="zh-TW" dirty="0" smtClean="0"/>
          </a:p>
          <a:p>
            <a:r>
              <a:rPr lang="en-US" altLang="zh-TW" dirty="0" smtClean="0">
                <a:hlinkClick r:id="rId3" action="ppaction://hlinksldjump"/>
              </a:rPr>
              <a:t>3.2 </a:t>
            </a:r>
            <a:r>
              <a:rPr lang="zh-TW" altLang="en-US" dirty="0" smtClean="0">
                <a:hlinkClick r:id="rId3" action="ppaction://hlinksldjump"/>
              </a:rPr>
              <a:t>串列</a:t>
            </a:r>
            <a:r>
              <a:rPr lang="zh-TW" altLang="en-US" dirty="0">
                <a:hlinkClick r:id="rId3" action="ppaction://hlinksldjump"/>
              </a:rPr>
              <a:t>的</a:t>
            </a:r>
            <a:r>
              <a:rPr lang="zh-TW" altLang="en-US" dirty="0" smtClean="0">
                <a:hlinkClick r:id="rId3" action="ppaction://hlinksldjump"/>
              </a:rPr>
              <a:t>操作</a:t>
            </a:r>
            <a:endParaRPr lang="en-US" altLang="zh-TW" dirty="0" smtClean="0"/>
          </a:p>
          <a:p>
            <a:endParaRPr lang="zh-TW" altLang="en-US" dirty="0"/>
          </a:p>
          <a:p>
            <a:r>
              <a:rPr lang="en-US" altLang="zh-TW" dirty="0" smtClean="0">
                <a:hlinkClick r:id="rId4" action="ppaction://hlinksldjump"/>
              </a:rPr>
              <a:t>3.3 </a:t>
            </a:r>
            <a:r>
              <a:rPr lang="zh-TW" altLang="en-US" dirty="0" smtClean="0">
                <a:hlinkClick r:id="rId4" action="ppaction://hlinksldjump"/>
              </a:rPr>
              <a:t>元</a:t>
            </a:r>
            <a:r>
              <a:rPr lang="zh-TW" altLang="en-US" dirty="0">
                <a:hlinkClick r:id="rId4" action="ppaction://hlinksldjump"/>
              </a:rPr>
              <a:t>組 </a:t>
            </a:r>
            <a:r>
              <a:rPr lang="en-US" altLang="zh-TW" dirty="0">
                <a:hlinkClick r:id="rId4" action="ppaction://hlinksldjump"/>
              </a:rPr>
              <a:t>(Tuple)</a:t>
            </a:r>
            <a:endParaRPr lang="en-US" altLang="zh-TW" dirty="0"/>
          </a:p>
          <a:p>
            <a:r>
              <a:rPr lang="en-US" altLang="zh-TW" dirty="0" smtClean="0">
                <a:hlinkClick r:id="rId5" action="ppaction://hlinksldjump"/>
              </a:rPr>
              <a:t>3.4 </a:t>
            </a:r>
            <a:r>
              <a:rPr lang="zh-TW" altLang="en-US" dirty="0" smtClean="0">
                <a:hlinkClick r:id="rId5" action="ppaction://hlinksldjump"/>
              </a:rPr>
              <a:t>字典 </a:t>
            </a:r>
            <a:r>
              <a:rPr lang="en-US" altLang="zh-TW" dirty="0">
                <a:hlinkClick r:id="rId5" action="ppaction://hlinksldjump"/>
              </a:rPr>
              <a:t>(</a:t>
            </a:r>
            <a:r>
              <a:rPr lang="en-US" altLang="zh-TW" dirty="0" err="1">
                <a:hlinkClick r:id="rId5" action="ppaction://hlinksldjump"/>
              </a:rPr>
              <a:t>Dict</a:t>
            </a:r>
            <a:r>
              <a:rPr lang="en-US" altLang="zh-TW" dirty="0">
                <a:hlinkClick r:id="rId5" action="ppaction://hlinksldjump"/>
              </a:rPr>
              <a:t>)</a:t>
            </a:r>
            <a:endParaRPr lang="en-US" altLang="zh-TW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>
              <a:lnSpc>
                <a:spcPts val="1800"/>
              </a:lnSpc>
              <a:spcAft>
                <a:spcPts val="300"/>
              </a:spcAft>
            </a:pPr>
            <a:endParaRPr lang="zh-TW" altLang="en-US" sz="140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TW" altLang="en-US" dirty="0"/>
              <a:t>迴圈與資料結構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 smtClean="0"/>
              <a:t>03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030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3"/>
            <a:r>
              <a:rPr lang="zh-TW" altLang="en-US" dirty="0"/>
              <a:t>串列在 </a:t>
            </a:r>
            <a:r>
              <a:rPr lang="en-US" altLang="zh-TW" dirty="0"/>
              <a:t>Python </a:t>
            </a:r>
            <a:r>
              <a:rPr lang="zh-TW" altLang="en-US" dirty="0"/>
              <a:t>中應用非常廣泛，因此有許多進階方法可對串列進行操作，以滿足</a:t>
            </a:r>
            <a:r>
              <a:rPr lang="zh-TW" altLang="en-US" dirty="0" smtClean="0"/>
              <a:t>各種</a:t>
            </a:r>
            <a:r>
              <a:rPr lang="zh-TW" altLang="en-US" dirty="0"/>
              <a:t>需求。在下方表格中</a:t>
            </a:r>
            <a:r>
              <a:rPr lang="en-US" altLang="zh-TW" dirty="0"/>
              <a:t>L=[1, 2, 3, 4]</a:t>
            </a:r>
            <a:r>
              <a:rPr lang="zh-TW" altLang="en-US" dirty="0"/>
              <a:t>，</a:t>
            </a:r>
            <a:r>
              <a:rPr lang="en-US" altLang="zh-TW" dirty="0"/>
              <a:t>X=[5, 6]</a:t>
            </a:r>
            <a:r>
              <a:rPr lang="zh-TW" altLang="en-US" dirty="0"/>
              <a:t>，常用方法如下：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3.2 </a:t>
            </a:r>
            <a:r>
              <a:rPr lang="zh-TW" altLang="en-US" dirty="0"/>
              <a:t>串列的操作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125360"/>
            <a:ext cx="5472608" cy="451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46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zh-TW" altLang="en-US" dirty="0"/>
              <a:t>範例：以串列計算班級成績</a:t>
            </a:r>
          </a:p>
          <a:p>
            <a:pPr lvl="3" indent="0">
              <a:buNone/>
            </a:pPr>
            <a:r>
              <a:rPr lang="zh-TW" altLang="en-US" dirty="0"/>
              <a:t>小明是一位教師，請為小明設計一個輸入成績的程式，學生成績需存入串列做為</a:t>
            </a:r>
            <a:r>
              <a:rPr lang="zh-TW" altLang="en-US" dirty="0" smtClean="0"/>
              <a:t>串列</a:t>
            </a:r>
            <a:r>
              <a:rPr lang="zh-TW" altLang="en-US" dirty="0"/>
              <a:t>元素，如果輸入「</a:t>
            </a:r>
            <a:r>
              <a:rPr lang="en-US" altLang="zh-TW" dirty="0"/>
              <a:t>-1</a:t>
            </a:r>
            <a:r>
              <a:rPr lang="zh-TW" altLang="en-US" dirty="0"/>
              <a:t>」表示成績輸入結束，最後顯示班上總成績及平均成績。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060848"/>
            <a:ext cx="6408712" cy="275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805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en-US" altLang="zh-TW" dirty="0"/>
              <a:t>append () </a:t>
            </a:r>
            <a:r>
              <a:rPr lang="zh-TW" altLang="en-US" dirty="0"/>
              <a:t>與 </a:t>
            </a:r>
            <a:r>
              <a:rPr lang="en-US" altLang="zh-TW" dirty="0"/>
              <a:t>extend() </a:t>
            </a:r>
            <a:r>
              <a:rPr lang="zh-TW" altLang="en-US" dirty="0"/>
              <a:t>的區別</a:t>
            </a:r>
          </a:p>
          <a:p>
            <a:pPr lvl="3" indent="0">
              <a:buNone/>
            </a:pPr>
            <a:r>
              <a:rPr lang="en-US" altLang="zh-TW" dirty="0"/>
              <a:t>append() </a:t>
            </a:r>
            <a:r>
              <a:rPr lang="zh-TW" altLang="en-US" dirty="0"/>
              <a:t>及 </a:t>
            </a:r>
            <a:r>
              <a:rPr lang="en-US" altLang="zh-TW" dirty="0"/>
              <a:t>extend() </a:t>
            </a:r>
            <a:r>
              <a:rPr lang="zh-TW" altLang="en-US" dirty="0"/>
              <a:t>都是將資料加在串列最後面，不同處在於 </a:t>
            </a:r>
            <a:r>
              <a:rPr lang="en-US" altLang="zh-TW" dirty="0"/>
              <a:t>append() </a:t>
            </a:r>
            <a:r>
              <a:rPr lang="zh-TW" altLang="en-US" dirty="0"/>
              <a:t>的參數</a:t>
            </a:r>
            <a:r>
              <a:rPr lang="zh-TW" altLang="en-US" dirty="0" smtClean="0"/>
              <a:t>可以</a:t>
            </a:r>
            <a:r>
              <a:rPr lang="zh-TW" altLang="en-US" dirty="0"/>
              <a:t>是元素，也可以是串列。如果是串列，會將整個串列當成一個元素加入串列，例如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3" indent="0">
              <a:buNone/>
            </a:pPr>
            <a:endParaRPr lang="en-US" altLang="zh-TW" dirty="0"/>
          </a:p>
          <a:p>
            <a:pPr lvl="3" indent="0">
              <a:buNone/>
            </a:pPr>
            <a:endParaRPr lang="en-US" altLang="zh-TW" dirty="0" smtClean="0"/>
          </a:p>
          <a:p>
            <a:pPr lvl="3" indent="0">
              <a:buNone/>
            </a:pPr>
            <a:r>
              <a:rPr lang="en-US" altLang="zh-TW" dirty="0"/>
              <a:t>extend() </a:t>
            </a:r>
            <a:r>
              <a:rPr lang="zh-TW" altLang="en-US" dirty="0"/>
              <a:t>的參數只可以是串列，不可以是元素。</a:t>
            </a:r>
            <a:r>
              <a:rPr lang="en-US" altLang="zh-TW" dirty="0"/>
              <a:t>extend </a:t>
            </a:r>
            <a:r>
              <a:rPr lang="zh-TW" altLang="en-US" dirty="0"/>
              <a:t>方法會將串列中的元素</a:t>
            </a:r>
            <a:r>
              <a:rPr lang="zh-TW" altLang="en-US" dirty="0" smtClean="0"/>
              <a:t>做為個別</a:t>
            </a:r>
            <a:r>
              <a:rPr lang="zh-TW" altLang="en-US" dirty="0"/>
              <a:t>元素逐一加入串列，例如：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387" y="2348880"/>
            <a:ext cx="8142718" cy="100174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009" y="4221088"/>
            <a:ext cx="8149873" cy="93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367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en-US" altLang="zh-TW" dirty="0"/>
              <a:t>pop () </a:t>
            </a:r>
            <a:r>
              <a:rPr lang="zh-TW" altLang="en-US" dirty="0"/>
              <a:t>函式</a:t>
            </a:r>
          </a:p>
          <a:p>
            <a:pPr lvl="3" indent="0">
              <a:buNone/>
            </a:pPr>
            <a:r>
              <a:rPr lang="en-US" altLang="zh-TW" dirty="0"/>
              <a:t>pop </a:t>
            </a:r>
            <a:r>
              <a:rPr lang="zh-TW" altLang="en-US" dirty="0"/>
              <a:t>方法的功能是由串列中取出元素，同時串列會將該元素移除。</a:t>
            </a:r>
            <a:r>
              <a:rPr lang="en-US" altLang="zh-TW" dirty="0"/>
              <a:t>pop </a:t>
            </a:r>
            <a:r>
              <a:rPr lang="zh-TW" altLang="en-US" dirty="0"/>
              <a:t>方法可以有</a:t>
            </a:r>
            <a:r>
              <a:rPr lang="zh-TW" altLang="en-US" dirty="0" smtClean="0"/>
              <a:t>參數</a:t>
            </a:r>
            <a:r>
              <a:rPr lang="zh-TW" altLang="en-US" dirty="0"/>
              <a:t>，也可以沒有參數：如果沒有參數，就取出最後 </a:t>
            </a:r>
            <a:r>
              <a:rPr lang="en-US" altLang="zh-TW" dirty="0"/>
              <a:t>1 </a:t>
            </a:r>
            <a:r>
              <a:rPr lang="zh-TW" altLang="en-US" dirty="0"/>
              <a:t>個元素；如果有參數，參數</a:t>
            </a:r>
            <a:r>
              <a:rPr lang="zh-TW" altLang="en-US" dirty="0" smtClean="0"/>
              <a:t>的資料</a:t>
            </a:r>
            <a:r>
              <a:rPr lang="zh-TW" altLang="en-US" dirty="0"/>
              <a:t>型態為整數，就取出以參數為索引值的元素。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420888"/>
            <a:ext cx="6480152" cy="93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599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3"/>
            <a:r>
              <a:rPr lang="zh-TW" altLang="en-US" dirty="0"/>
              <a:t>元組的結構與串列完全相同，不同處在於元組的元素個數及元素值皆不能改變，</a:t>
            </a:r>
            <a:r>
              <a:rPr lang="zh-TW" altLang="en-US" dirty="0" smtClean="0"/>
              <a:t>而串列</a:t>
            </a:r>
            <a:r>
              <a:rPr lang="zh-TW" altLang="en-US" dirty="0"/>
              <a:t>則可以改變，所以一般將元組說成是「不能修改的串列」。</a:t>
            </a:r>
          </a:p>
          <a:p>
            <a:pPr lvl="2"/>
            <a:r>
              <a:rPr lang="zh-TW" altLang="en-US" dirty="0"/>
              <a:t>元組的使用及注意事項</a:t>
            </a:r>
          </a:p>
          <a:p>
            <a:pPr lvl="3"/>
            <a:r>
              <a:rPr lang="zh-TW" altLang="en-US" dirty="0"/>
              <a:t>元組的使用方式是將元素置於小括號中，元素之間以逗號分隔，語法為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3"/>
            <a:endParaRPr lang="en-US" altLang="zh-TW" dirty="0"/>
          </a:p>
          <a:p>
            <a:pPr lvl="3"/>
            <a:r>
              <a:rPr lang="zh-TW" altLang="en-US" dirty="0"/>
              <a:t>例如：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3.3 </a:t>
            </a:r>
            <a:r>
              <a:rPr lang="zh-TW" altLang="en-US" dirty="0"/>
              <a:t>元組 </a:t>
            </a:r>
            <a:r>
              <a:rPr lang="en-US" altLang="zh-TW" dirty="0"/>
              <a:t>(Tuple)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42" y="3210520"/>
            <a:ext cx="7294934" cy="47092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01" y="4221088"/>
            <a:ext cx="7419330" cy="67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57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zh-TW" altLang="en-US" dirty="0"/>
              <a:t>元組的特色</a:t>
            </a:r>
          </a:p>
          <a:p>
            <a:pPr lvl="3" indent="0">
              <a:buNone/>
            </a:pPr>
            <a:r>
              <a:rPr lang="zh-TW" altLang="en-US" dirty="0"/>
              <a:t>比較起來，串列的功能遠比元組強大，使用元組有什麼好處呢？元組的優點為：</a:t>
            </a:r>
          </a:p>
          <a:p>
            <a:pPr marL="285750" lvl="3" indent="-285750"/>
            <a:r>
              <a:rPr lang="zh-TW" altLang="en-US" b="1" dirty="0" smtClean="0"/>
              <a:t>執行</a:t>
            </a:r>
            <a:r>
              <a:rPr lang="zh-TW" altLang="en-US" b="1" dirty="0"/>
              <a:t>速度比串列快</a:t>
            </a:r>
            <a:r>
              <a:rPr lang="zh-TW" altLang="en-US" dirty="0"/>
              <a:t>：因為其內容不會改變，因此元組的內部結構比串列簡單，</a:t>
            </a:r>
            <a:r>
              <a:rPr lang="zh-TW" altLang="en-US" dirty="0" smtClean="0"/>
              <a:t>執行</a:t>
            </a:r>
            <a:r>
              <a:rPr lang="zh-TW" altLang="en-US" dirty="0"/>
              <a:t>速度較快。</a:t>
            </a:r>
          </a:p>
          <a:p>
            <a:pPr marL="285750" lvl="3" indent="-285750"/>
            <a:r>
              <a:rPr lang="zh-TW" altLang="en-US" b="1" dirty="0" smtClean="0"/>
              <a:t>存</a:t>
            </a:r>
            <a:r>
              <a:rPr lang="zh-TW" altLang="en-US" b="1" dirty="0"/>
              <a:t>於元組的資料較為安全</a:t>
            </a:r>
            <a:r>
              <a:rPr lang="zh-TW" altLang="en-US" dirty="0"/>
              <a:t>：因為其內容無法改變，不會因程式設計的疏忽而</a:t>
            </a:r>
            <a:r>
              <a:rPr lang="zh-TW" altLang="en-US" dirty="0" smtClean="0"/>
              <a:t>變更資料</a:t>
            </a:r>
            <a:r>
              <a:rPr lang="zh-TW" altLang="en-US" dirty="0"/>
              <a:t>內容。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7772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3.4.1 </a:t>
            </a:r>
            <a:r>
              <a:rPr lang="zh-TW" altLang="en-US" dirty="0"/>
              <a:t>基礎字典</a:t>
            </a:r>
            <a:r>
              <a:rPr lang="zh-TW" altLang="en-US" dirty="0" smtClean="0"/>
              <a:t>操作</a:t>
            </a:r>
            <a:endParaRPr lang="en-US" altLang="zh-TW" dirty="0" smtClean="0"/>
          </a:p>
          <a:p>
            <a:pPr lvl="2"/>
            <a:r>
              <a:rPr lang="zh-TW" altLang="en-US" dirty="0"/>
              <a:t>設定字典及取值</a:t>
            </a:r>
          </a:p>
          <a:p>
            <a:pPr lvl="3"/>
            <a:r>
              <a:rPr lang="zh-TW" altLang="en-US" dirty="0"/>
              <a:t>字典的結構也與串列類似，其元素是以「鍵</a:t>
            </a:r>
            <a:r>
              <a:rPr lang="en-US" altLang="zh-TW" dirty="0"/>
              <a:t>- </a:t>
            </a:r>
            <a:r>
              <a:rPr lang="zh-TW" altLang="en-US" dirty="0"/>
              <a:t>值」對方式儲存，這樣就可使用「鍵</a:t>
            </a:r>
            <a:r>
              <a:rPr lang="zh-TW" altLang="en-US" dirty="0" smtClean="0"/>
              <a:t>」來</a:t>
            </a:r>
            <a:r>
              <a:rPr lang="zh-TW" altLang="en-US" dirty="0"/>
              <a:t>取得「值」。字典是將元素置於一對大括號「</a:t>
            </a:r>
            <a:r>
              <a:rPr lang="en-US" altLang="zh-TW" dirty="0"/>
              <a:t>{}</a:t>
            </a:r>
            <a:r>
              <a:rPr lang="zh-TW" altLang="en-US" dirty="0"/>
              <a:t>」中，其語法為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3"/>
            <a:endParaRPr lang="en-US" altLang="zh-TW" dirty="0"/>
          </a:p>
          <a:p>
            <a:pPr lvl="3"/>
            <a:r>
              <a:rPr lang="zh-TW" altLang="en-US" dirty="0"/>
              <a:t>例如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取得</a:t>
            </a:r>
            <a:r>
              <a:rPr lang="zh-TW" altLang="en-US" dirty="0"/>
              <a:t>字典元素值的方法是以「鍵」做為索引來取得「值」，例如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3"/>
            <a:endParaRPr lang="en-US" altLang="zh-TW" dirty="0"/>
          </a:p>
          <a:p>
            <a:pPr lvl="3"/>
            <a:r>
              <a:rPr lang="zh-TW" altLang="en-US" dirty="0"/>
              <a:t>由於字典是使用「鍵」做為索引來取得「值」，因此「鍵」必須是唯一，而「值」</a:t>
            </a:r>
            <a:r>
              <a:rPr lang="zh-TW" altLang="en-US" dirty="0" smtClean="0"/>
              <a:t>則可以</a:t>
            </a:r>
            <a:r>
              <a:rPr lang="zh-TW" altLang="en-US" dirty="0"/>
              <a:t>重複。如果「鍵」重複的話，則前面的「鍵」會被覆蓋，只有最後的「鍵」</a:t>
            </a:r>
            <a:r>
              <a:rPr lang="zh-TW" altLang="en-US" dirty="0" smtClean="0"/>
              <a:t>有效</a:t>
            </a:r>
            <a:r>
              <a:rPr lang="zh-TW" altLang="en-US" dirty="0"/>
              <a:t>。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3.4 </a:t>
            </a:r>
            <a:r>
              <a:rPr lang="zh-TW" altLang="en-US" dirty="0"/>
              <a:t>字典 </a:t>
            </a:r>
            <a:r>
              <a:rPr lang="en-US" altLang="zh-TW" dirty="0"/>
              <a:t>(</a:t>
            </a:r>
            <a:r>
              <a:rPr lang="en-US" altLang="zh-TW" dirty="0" err="1"/>
              <a:t>Dict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1" y="3206185"/>
            <a:ext cx="6185152" cy="43883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255" y="3717032"/>
            <a:ext cx="6301073" cy="46367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4653136"/>
            <a:ext cx="6408712" cy="48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035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zh-TW" altLang="en-US" dirty="0"/>
              <a:t>修改及新增字典元素值</a:t>
            </a:r>
          </a:p>
          <a:p>
            <a:pPr lvl="3" indent="0">
              <a:buNone/>
            </a:pPr>
            <a:r>
              <a:rPr lang="zh-TW" altLang="en-US" dirty="0"/>
              <a:t>修改元素值的方法是對「鍵」設定新「值」，新元素值會取代舊元素值，例如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3" indent="0">
              <a:buNone/>
            </a:pPr>
            <a:endParaRPr lang="en-US" altLang="zh-TW" dirty="0"/>
          </a:p>
          <a:p>
            <a:pPr lvl="3" indent="0">
              <a:buNone/>
            </a:pPr>
            <a:endParaRPr lang="en-US" altLang="zh-TW" dirty="0" smtClean="0"/>
          </a:p>
          <a:p>
            <a:pPr lvl="3" indent="0">
              <a:buNone/>
            </a:pPr>
            <a:endParaRPr lang="en-US" altLang="zh-TW" dirty="0"/>
          </a:p>
          <a:p>
            <a:pPr lvl="3" indent="0">
              <a:buNone/>
            </a:pPr>
            <a:r>
              <a:rPr lang="zh-TW" altLang="en-US" dirty="0"/>
              <a:t>新增元素的方法是設定新「鍵」及新「值」，例如：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1" y="1772816"/>
            <a:ext cx="8336923" cy="936104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704941"/>
            <a:ext cx="8336922" cy="915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64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zh-TW" altLang="en-US" dirty="0"/>
              <a:t>刪除字典元素</a:t>
            </a:r>
          </a:p>
          <a:p>
            <a:pPr lvl="3" indent="0">
              <a:buNone/>
            </a:pPr>
            <a:r>
              <a:rPr lang="zh-TW" altLang="en-US" dirty="0"/>
              <a:t>刪除字典則有三種情況。</a:t>
            </a:r>
          </a:p>
          <a:p>
            <a:pPr marL="54900" lvl="3" indent="-342900">
              <a:buFont typeface="+mj-lt"/>
              <a:buAutoNum type="arabicPeriod"/>
            </a:pPr>
            <a:r>
              <a:rPr lang="zh-TW" altLang="en-US" dirty="0" smtClean="0"/>
              <a:t>刪除</a:t>
            </a:r>
            <a:r>
              <a:rPr lang="zh-TW" altLang="en-US" dirty="0"/>
              <a:t>字典中特定元素，語法為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marL="54900" lvl="3" indent="-342900">
              <a:buFont typeface="+mj-lt"/>
              <a:buAutoNum type="arabicPeriod"/>
            </a:pPr>
            <a:r>
              <a:rPr lang="zh-TW" altLang="en-US" dirty="0" smtClean="0"/>
              <a:t>刪除</a:t>
            </a:r>
            <a:r>
              <a:rPr lang="zh-TW" altLang="en-US" dirty="0"/>
              <a:t>字典中所有元素，語法為：</a:t>
            </a:r>
            <a:endParaRPr lang="en-US" altLang="zh-TW" dirty="0" smtClean="0"/>
          </a:p>
          <a:p>
            <a:pPr marL="54900" lvl="3" indent="-342900">
              <a:buFont typeface="+mj-lt"/>
              <a:buAutoNum type="arabicPeriod"/>
            </a:pPr>
            <a:r>
              <a:rPr lang="zh-TW" altLang="en-US" dirty="0" smtClean="0"/>
              <a:t>刪除</a:t>
            </a:r>
            <a:r>
              <a:rPr lang="zh-TW" altLang="en-US" dirty="0"/>
              <a:t>字典，字典刪除後該字典就不存在，語法為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3" indent="0">
              <a:buNone/>
            </a:pPr>
            <a:r>
              <a:rPr lang="zh-TW" altLang="en-US" dirty="0" smtClean="0"/>
              <a:t>例如</a:t>
            </a:r>
            <a:r>
              <a:rPr lang="zh-TW" altLang="en-US" dirty="0"/>
              <a:t>：</a:t>
            </a:r>
            <a:endParaRPr lang="en-US" altLang="zh-TW" dirty="0" smtClean="0"/>
          </a:p>
          <a:p>
            <a:pPr marL="54900" lvl="3" indent="-342900">
              <a:buFont typeface="+mj-lt"/>
              <a:buAutoNum type="arabicPeriod"/>
            </a:pP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1628800"/>
            <a:ext cx="2664296" cy="34651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2204864"/>
            <a:ext cx="2579593" cy="40041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152" y="2654605"/>
            <a:ext cx="2564193" cy="41581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584" y="3621600"/>
            <a:ext cx="7272808" cy="130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76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3.4.2 </a:t>
            </a:r>
            <a:r>
              <a:rPr lang="zh-TW" altLang="en-US" dirty="0"/>
              <a:t>進階字典操作</a:t>
            </a:r>
          </a:p>
          <a:p>
            <a:pPr lvl="3" indent="0">
              <a:buNone/>
            </a:pPr>
            <a:r>
              <a:rPr lang="zh-TW" altLang="en-US" dirty="0"/>
              <a:t>字典有許多進階操作方法，整理如下，表中 </a:t>
            </a:r>
            <a:r>
              <a:rPr lang="en-US" altLang="zh-TW" dirty="0"/>
              <a:t>d = {"joe" : 5, "</a:t>
            </a:r>
            <a:r>
              <a:rPr lang="en-US" altLang="zh-TW" dirty="0" err="1"/>
              <a:t>mary</a:t>
            </a:r>
            <a:r>
              <a:rPr lang="en-US" altLang="zh-TW" dirty="0"/>
              <a:t>" : 8}</a:t>
            </a:r>
            <a:r>
              <a:rPr lang="zh-TW" altLang="en-US" dirty="0"/>
              <a:t>：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628800"/>
            <a:ext cx="5700672" cy="508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622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3"/>
            <a:r>
              <a:rPr lang="zh-TW" altLang="en-US" dirty="0"/>
              <a:t>電腦最擅長處理的工作就是執行重複的事情，而日常生活中到處充斥著這種不斷</a:t>
            </a:r>
            <a:r>
              <a:rPr lang="zh-TW" altLang="en-US" dirty="0" smtClean="0"/>
              <a:t>重複</a:t>
            </a:r>
            <a:r>
              <a:rPr lang="zh-TW" altLang="en-US" dirty="0"/>
              <a:t>的現象，例如家庭中每個月固定要繳的各種帳單、子女每天要做的功課等，</a:t>
            </a:r>
            <a:r>
              <a:rPr lang="zh-TW" altLang="en-US" dirty="0" smtClean="0"/>
              <a:t>這些如果</a:t>
            </a:r>
            <a:r>
              <a:rPr lang="zh-TW" altLang="en-US" dirty="0"/>
              <a:t>能以電腦來加以管理，將可減輕許多負擔。</a:t>
            </a:r>
            <a:r>
              <a:rPr lang="en-US" altLang="zh-TW" dirty="0"/>
              <a:t>Python </a:t>
            </a:r>
            <a:r>
              <a:rPr lang="zh-TW" altLang="en-US" dirty="0"/>
              <a:t>程式中，專門用來處理這</a:t>
            </a:r>
            <a:r>
              <a:rPr lang="zh-TW" altLang="en-US" dirty="0" smtClean="0"/>
              <a:t>種重複</a:t>
            </a:r>
            <a:r>
              <a:rPr lang="zh-TW" altLang="en-US" dirty="0"/>
              <a:t>事件的函數稱為「迴圈」。</a:t>
            </a:r>
          </a:p>
          <a:p>
            <a:pPr lvl="3"/>
            <a:r>
              <a:rPr lang="en-US" altLang="zh-TW" dirty="0"/>
              <a:t>Python </a:t>
            </a:r>
            <a:r>
              <a:rPr lang="zh-TW" altLang="en-US" dirty="0"/>
              <a:t>迴圈函數有 </a:t>
            </a:r>
            <a:r>
              <a:rPr lang="en-US" altLang="zh-TW" dirty="0"/>
              <a:t>2 </a:t>
            </a:r>
            <a:r>
              <a:rPr lang="zh-TW" altLang="en-US" dirty="0"/>
              <a:t>個：</a:t>
            </a:r>
            <a:r>
              <a:rPr lang="en-US" altLang="zh-TW" dirty="0"/>
              <a:t>for </a:t>
            </a:r>
            <a:r>
              <a:rPr lang="zh-TW" altLang="en-US" dirty="0"/>
              <a:t>迴圈用於執行固定次數的迴圈，</a:t>
            </a:r>
            <a:r>
              <a:rPr lang="en-US" altLang="zh-TW" dirty="0"/>
              <a:t>while </a:t>
            </a:r>
            <a:r>
              <a:rPr lang="zh-TW" altLang="en-US" dirty="0"/>
              <a:t>迴圈用於執行</a:t>
            </a:r>
            <a:r>
              <a:rPr lang="zh-TW" altLang="en-US" dirty="0" smtClean="0"/>
              <a:t>次數</a:t>
            </a:r>
            <a:r>
              <a:rPr lang="zh-TW" altLang="en-US" dirty="0"/>
              <a:t>不固定的迴圈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en-US" altLang="zh-TW" dirty="0"/>
              <a:t>3.1.1 </a:t>
            </a:r>
            <a:r>
              <a:rPr lang="zh-TW" altLang="en-US" dirty="0"/>
              <a:t>串列：</a:t>
            </a:r>
            <a:r>
              <a:rPr lang="en-US" altLang="zh-TW" dirty="0" smtClean="0"/>
              <a:t>List</a:t>
            </a:r>
          </a:p>
          <a:p>
            <a:pPr lvl="3"/>
            <a:r>
              <a:rPr lang="zh-TW" altLang="en-US" dirty="0"/>
              <a:t>串列 </a:t>
            </a:r>
            <a:r>
              <a:rPr lang="en-US" altLang="zh-TW" dirty="0"/>
              <a:t>( </a:t>
            </a:r>
            <a:r>
              <a:rPr lang="zh-TW" altLang="en-US" dirty="0"/>
              <a:t>又稱為「清單」或「列表」</a:t>
            </a:r>
            <a:r>
              <a:rPr lang="en-US" altLang="zh-TW" dirty="0"/>
              <a:t>)</a:t>
            </a:r>
            <a:r>
              <a:rPr lang="zh-TW" altLang="en-US" dirty="0"/>
              <a:t>，與其他語言的「陣列 </a:t>
            </a:r>
            <a:r>
              <a:rPr lang="en-US" altLang="zh-TW" dirty="0"/>
              <a:t>(Array)</a:t>
            </a:r>
            <a:r>
              <a:rPr lang="zh-TW" altLang="en-US" dirty="0"/>
              <a:t>」相同，其功能</a:t>
            </a:r>
            <a:r>
              <a:rPr lang="zh-TW" altLang="en-US" dirty="0" smtClean="0"/>
              <a:t>與變數</a:t>
            </a:r>
            <a:r>
              <a:rPr lang="zh-TW" altLang="en-US" dirty="0"/>
              <a:t>相類似，是提供儲存資料的記憶體空間。每一個串列擁有一個名稱，做為</a:t>
            </a:r>
            <a:r>
              <a:rPr lang="zh-TW" altLang="en-US" dirty="0" smtClean="0"/>
              <a:t>識別該</a:t>
            </a:r>
            <a:r>
              <a:rPr lang="zh-TW" altLang="en-US" dirty="0"/>
              <a:t>串列的標誌；串列中每一個資料稱為「元素」，每一個串列元素相當於一個變數</a:t>
            </a:r>
            <a:r>
              <a:rPr lang="zh-TW" altLang="en-US" dirty="0" smtClean="0"/>
              <a:t>，如此</a:t>
            </a:r>
            <a:r>
              <a:rPr lang="zh-TW" altLang="en-US" dirty="0"/>
              <a:t>就可輕易儲存大量的資料儲存空間。要存取串列中特定元素，是以元素在</a:t>
            </a:r>
            <a:r>
              <a:rPr lang="zh-TW" altLang="en-US" dirty="0" smtClean="0"/>
              <a:t>串列中的</a:t>
            </a:r>
            <a:r>
              <a:rPr lang="zh-TW" altLang="en-US" dirty="0"/>
              <a:t>位置做為索引，即可存取串列元素。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3.1 </a:t>
            </a:r>
            <a:r>
              <a:rPr lang="zh-TW" altLang="en-US" dirty="0"/>
              <a:t>迴圈</a:t>
            </a:r>
          </a:p>
        </p:txBody>
      </p:sp>
    </p:spTree>
    <p:extLst>
      <p:ext uri="{BB962C8B-B14F-4D97-AF65-F5344CB8AC3E}">
        <p14:creationId xmlns:p14="http://schemas.microsoft.com/office/powerpoint/2010/main" val="561842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en-US" altLang="zh-TW" dirty="0"/>
              <a:t>keys ()</a:t>
            </a:r>
            <a:r>
              <a:rPr lang="zh-TW" altLang="en-US" dirty="0"/>
              <a:t>、 </a:t>
            </a:r>
            <a:r>
              <a:rPr lang="en-US" altLang="zh-TW" dirty="0"/>
              <a:t>values() </a:t>
            </a:r>
            <a:r>
              <a:rPr lang="zh-TW" altLang="en-US" dirty="0"/>
              <a:t>及 </a:t>
            </a:r>
            <a:r>
              <a:rPr lang="en-US" altLang="zh-TW" dirty="0"/>
              <a:t>items()</a:t>
            </a:r>
          </a:p>
          <a:p>
            <a:pPr lvl="3" indent="0">
              <a:buNone/>
            </a:pPr>
            <a:r>
              <a:rPr lang="zh-TW" altLang="en-US" dirty="0"/>
              <a:t>字典的 </a:t>
            </a:r>
            <a:r>
              <a:rPr lang="en-US" altLang="zh-TW" dirty="0"/>
              <a:t>keys() </a:t>
            </a:r>
            <a:r>
              <a:rPr lang="zh-TW" altLang="en-US" dirty="0"/>
              <a:t>可取得所有「鍵」組成的組合，資料型態為 </a:t>
            </a:r>
            <a:r>
              <a:rPr lang="en-US" altLang="zh-TW" dirty="0" err="1"/>
              <a:t>dict_keys</a:t>
            </a:r>
            <a:r>
              <a:rPr lang="zh-TW" altLang="en-US" dirty="0"/>
              <a:t>；</a:t>
            </a:r>
            <a:r>
              <a:rPr lang="en-US" altLang="zh-TW" dirty="0"/>
              <a:t>values() </a:t>
            </a:r>
            <a:r>
              <a:rPr lang="zh-TW" altLang="en-US" dirty="0"/>
              <a:t>可</a:t>
            </a:r>
            <a:r>
              <a:rPr lang="zh-TW" altLang="en-US" dirty="0" smtClean="0"/>
              <a:t>取得</a:t>
            </a:r>
            <a:r>
              <a:rPr lang="zh-TW" altLang="en-US" dirty="0"/>
              <a:t>所有「值」組成的組合，資料型態為 </a:t>
            </a:r>
            <a:r>
              <a:rPr lang="en-US" altLang="zh-TW" dirty="0" err="1"/>
              <a:t>dict_values</a:t>
            </a:r>
            <a:r>
              <a:rPr lang="zh-TW" altLang="en-US" dirty="0"/>
              <a:t>。</a:t>
            </a:r>
            <a:r>
              <a:rPr lang="en-US" altLang="zh-TW" dirty="0"/>
              <a:t>items() </a:t>
            </a:r>
            <a:r>
              <a:rPr lang="zh-TW" altLang="en-US" dirty="0"/>
              <a:t>可取得所有「鍵</a:t>
            </a:r>
            <a:r>
              <a:rPr lang="en-US" altLang="zh-TW" dirty="0"/>
              <a:t>- </a:t>
            </a:r>
            <a:r>
              <a:rPr lang="zh-TW" altLang="en-US" dirty="0"/>
              <a:t>值</a:t>
            </a:r>
            <a:r>
              <a:rPr lang="zh-TW" altLang="en-US" dirty="0" smtClean="0"/>
              <a:t>」對</a:t>
            </a:r>
            <a:r>
              <a:rPr lang="zh-TW" altLang="en-US" dirty="0"/>
              <a:t>的組合，資料型態為 </a:t>
            </a:r>
            <a:r>
              <a:rPr lang="en-US" altLang="zh-TW" dirty="0" err="1"/>
              <a:t>dict_items</a:t>
            </a:r>
            <a:r>
              <a:rPr lang="zh-TW" altLang="en-US" dirty="0"/>
              <a:t>。</a:t>
            </a:r>
          </a:p>
          <a:p>
            <a:pPr lvl="3" indent="0">
              <a:buNone/>
            </a:pPr>
            <a:r>
              <a:rPr lang="zh-TW" altLang="en-US" dirty="0"/>
              <a:t>可將 </a:t>
            </a:r>
            <a:r>
              <a:rPr lang="en-US" altLang="zh-TW" dirty="0"/>
              <a:t>keys() </a:t>
            </a:r>
            <a:r>
              <a:rPr lang="zh-TW" altLang="en-US" dirty="0"/>
              <a:t>及 </a:t>
            </a:r>
            <a:r>
              <a:rPr lang="en-US" altLang="zh-TW" dirty="0"/>
              <a:t>values () </a:t>
            </a:r>
            <a:r>
              <a:rPr lang="zh-TW" altLang="en-US" dirty="0"/>
              <a:t>取得的資料以 </a:t>
            </a:r>
            <a:r>
              <a:rPr lang="en-US" altLang="zh-TW" dirty="0"/>
              <a:t>list() </a:t>
            </a:r>
            <a:r>
              <a:rPr lang="zh-TW" altLang="en-US" dirty="0"/>
              <a:t>函式轉換為串列，轉成串列才能取得</a:t>
            </a:r>
            <a:r>
              <a:rPr lang="zh-TW" altLang="en-US" dirty="0" smtClean="0"/>
              <a:t>元素</a:t>
            </a:r>
            <a:r>
              <a:rPr lang="zh-TW" altLang="en-US" dirty="0"/>
              <a:t>值，將兩者組合就可列印字典全部內容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2"/>
            <a:r>
              <a:rPr lang="zh-TW" altLang="en-US" dirty="0"/>
              <a:t>範例：顯示字典內容</a:t>
            </a:r>
          </a:p>
          <a:p>
            <a:pPr lvl="3" indent="0">
              <a:buNone/>
            </a:pPr>
            <a:r>
              <a:rPr lang="zh-TW" altLang="en-US" dirty="0"/>
              <a:t>先建立 </a:t>
            </a:r>
            <a:r>
              <a:rPr lang="en-US" altLang="zh-TW" dirty="0"/>
              <a:t>3 </a:t>
            </a:r>
            <a:r>
              <a:rPr lang="zh-TW" altLang="en-US" dirty="0"/>
              <a:t>筆字典資料：「鍵」為學生姓名，「值」為學生成績，再以程式新增 </a:t>
            </a:r>
            <a:r>
              <a:rPr lang="en-US" altLang="zh-TW" dirty="0"/>
              <a:t>2 </a:t>
            </a:r>
            <a:r>
              <a:rPr lang="zh-TW" altLang="en-US" dirty="0" smtClean="0"/>
              <a:t>筆資料</a:t>
            </a:r>
            <a:r>
              <a:rPr lang="zh-TW" altLang="en-US" dirty="0"/>
              <a:t>，最後以 </a:t>
            </a:r>
            <a:r>
              <a:rPr lang="en-US" altLang="zh-TW" dirty="0"/>
              <a:t>keys() </a:t>
            </a:r>
            <a:r>
              <a:rPr lang="zh-TW" altLang="en-US" dirty="0"/>
              <a:t>及 </a:t>
            </a:r>
            <a:r>
              <a:rPr lang="en-US" altLang="zh-TW" dirty="0"/>
              <a:t>values() </a:t>
            </a:r>
            <a:r>
              <a:rPr lang="zh-TW" altLang="en-US" dirty="0"/>
              <a:t>方法顯示字典內容。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4653136"/>
            <a:ext cx="6082004" cy="1639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675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zh-TW" altLang="en-US" dirty="0"/>
              <a:t>範例：顯示字典內容</a:t>
            </a:r>
            <a:r>
              <a:rPr lang="en-US" altLang="zh-TW" dirty="0"/>
              <a:t>- items()</a:t>
            </a:r>
          </a:p>
          <a:p>
            <a:pPr lvl="3" indent="0">
              <a:buNone/>
            </a:pPr>
            <a:r>
              <a:rPr lang="zh-TW" altLang="en-US" dirty="0"/>
              <a:t>使用 </a:t>
            </a:r>
            <a:r>
              <a:rPr lang="en-US" altLang="zh-TW" dirty="0"/>
              <a:t>items() </a:t>
            </a:r>
            <a:r>
              <a:rPr lang="zh-TW" altLang="en-US" dirty="0"/>
              <a:t>方法顯示字典內容更為方便，範例內容及執行結果與上一個範例相同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2"/>
            <a:r>
              <a:rPr lang="en-US" altLang="zh-TW" dirty="0"/>
              <a:t>get () </a:t>
            </a:r>
            <a:r>
              <a:rPr lang="zh-TW" altLang="en-US" dirty="0"/>
              <a:t>及 </a:t>
            </a:r>
            <a:r>
              <a:rPr lang="en-US" altLang="zh-TW" dirty="0" err="1"/>
              <a:t>setdefault</a:t>
            </a:r>
            <a:r>
              <a:rPr lang="en-US" altLang="zh-TW" dirty="0"/>
              <a:t> ()</a:t>
            </a:r>
          </a:p>
          <a:p>
            <a:pPr lvl="3" indent="0">
              <a:buNone/>
            </a:pPr>
            <a:r>
              <a:rPr lang="en-US" altLang="zh-TW" dirty="0"/>
              <a:t>get () </a:t>
            </a:r>
            <a:r>
              <a:rPr lang="zh-TW" altLang="en-US" dirty="0"/>
              <a:t>可取得「鍵」對應的「值」，語法為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3" indent="0">
              <a:buNone/>
            </a:pPr>
            <a:r>
              <a:rPr lang="zh-TW" altLang="en-US" dirty="0"/>
              <a:t>參數「預設值」非必填。</a:t>
            </a:r>
            <a:r>
              <a:rPr lang="en-US" altLang="zh-TW" dirty="0"/>
              <a:t>get </a:t>
            </a:r>
            <a:r>
              <a:rPr lang="zh-TW" altLang="en-US" dirty="0"/>
              <a:t>方法執行結果可能有三種情況：</a:t>
            </a:r>
          </a:p>
          <a:p>
            <a:pPr marL="285750" lvl="3" indent="-285750"/>
            <a:r>
              <a:rPr lang="zh-TW" altLang="en-US" dirty="0" smtClean="0"/>
              <a:t>「</a:t>
            </a:r>
            <a:r>
              <a:rPr lang="zh-TW" altLang="en-US" dirty="0"/>
              <a:t>鍵」存在，不論是否設定「預設值」，皆傳回字典中對應的「值」。</a:t>
            </a:r>
          </a:p>
          <a:p>
            <a:pPr marL="285750" lvl="3" indent="-285750"/>
            <a:r>
              <a:rPr lang="zh-TW" altLang="en-US" dirty="0" smtClean="0"/>
              <a:t>「</a:t>
            </a:r>
            <a:r>
              <a:rPr lang="zh-TW" altLang="en-US" dirty="0"/>
              <a:t>鍵」不存在，也沒有設定「預設值」，會傳回「</a:t>
            </a:r>
            <a:r>
              <a:rPr lang="en-US" altLang="zh-TW" dirty="0" smtClean="0"/>
              <a:t>None</a:t>
            </a:r>
            <a:r>
              <a:rPr lang="zh-TW" altLang="en-US" dirty="0" smtClean="0"/>
              <a:t>」。</a:t>
            </a:r>
          </a:p>
          <a:p>
            <a:pPr marL="285750" lvl="3" indent="-285750"/>
            <a:r>
              <a:rPr lang="zh-TW" altLang="en-US" dirty="0" smtClean="0"/>
              <a:t>「鍵」不存在，但有設定「預設值」，會傳回預設值。</a:t>
            </a:r>
          </a:p>
          <a:p>
            <a:pPr lvl="3" indent="0">
              <a:buNone/>
            </a:pPr>
            <a:r>
              <a:rPr lang="zh-TW" altLang="en-US" dirty="0" smtClean="0"/>
              <a:t>例如</a:t>
            </a:r>
            <a:r>
              <a:rPr lang="zh-TW" altLang="en-US" dirty="0"/>
              <a:t>：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2665212"/>
            <a:ext cx="3744416" cy="365527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5060403"/>
            <a:ext cx="6115349" cy="1441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274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3" indent="0">
              <a:buNone/>
            </a:pPr>
            <a:r>
              <a:rPr lang="en-US" altLang="zh-TW" dirty="0" err="1"/>
              <a:t>setdefault</a:t>
            </a:r>
            <a:r>
              <a:rPr lang="en-US" altLang="zh-TW" dirty="0"/>
              <a:t>() </a:t>
            </a:r>
            <a:r>
              <a:rPr lang="zh-TW" altLang="en-US" dirty="0"/>
              <a:t>的使用方式、功能及傳回值與 </a:t>
            </a:r>
            <a:r>
              <a:rPr lang="en-US" altLang="zh-TW" dirty="0"/>
              <a:t>get() </a:t>
            </a:r>
            <a:r>
              <a:rPr lang="zh-TW" altLang="en-US" dirty="0"/>
              <a:t>完全相同，不同處在當「鍵」不</a:t>
            </a:r>
            <a:r>
              <a:rPr lang="zh-TW" altLang="en-US" dirty="0" smtClean="0"/>
              <a:t>存在時</a:t>
            </a:r>
            <a:r>
              <a:rPr lang="zh-TW" altLang="en-US" dirty="0"/>
              <a:t>的處理方法。無論「鍵」存不存在，</a:t>
            </a:r>
            <a:r>
              <a:rPr lang="en-US" altLang="zh-TW" dirty="0"/>
              <a:t>get() </a:t>
            </a:r>
            <a:r>
              <a:rPr lang="zh-TW" altLang="en-US" dirty="0"/>
              <a:t>都不會改變字典的內容，而</a:t>
            </a:r>
            <a:r>
              <a:rPr lang="en-US" altLang="zh-TW" dirty="0" err="1"/>
              <a:t>setdefault</a:t>
            </a:r>
            <a:r>
              <a:rPr lang="en-US" altLang="zh-TW" dirty="0" smtClean="0"/>
              <a:t>()</a:t>
            </a:r>
            <a:r>
              <a:rPr lang="zh-TW" altLang="en-US" dirty="0" smtClean="0"/>
              <a:t>在</a:t>
            </a:r>
            <a:r>
              <a:rPr lang="zh-TW" altLang="en-US" dirty="0"/>
              <a:t>「鍵」存在時會回傳對應的值，不存在時則會將「鍵</a:t>
            </a:r>
            <a:r>
              <a:rPr lang="en-US" altLang="zh-TW" dirty="0"/>
              <a:t>- </a:t>
            </a:r>
            <a:r>
              <a:rPr lang="zh-TW" altLang="en-US" dirty="0"/>
              <a:t>值」新增成字典的元素。</a:t>
            </a:r>
            <a:r>
              <a:rPr lang="zh-TW" altLang="en-US" dirty="0" smtClean="0"/>
              <a:t>另外</a:t>
            </a:r>
            <a:r>
              <a:rPr lang="en-US" altLang="zh-TW" dirty="0" err="1"/>
              <a:t>setdefault</a:t>
            </a:r>
            <a:r>
              <a:rPr lang="en-US" altLang="zh-TW" dirty="0"/>
              <a:t>() </a:t>
            </a:r>
            <a:r>
              <a:rPr lang="zh-TW" altLang="en-US" dirty="0"/>
              <a:t>若有設定預設值，加入的是「鍵</a:t>
            </a:r>
            <a:r>
              <a:rPr lang="en-US" altLang="zh-TW" dirty="0"/>
              <a:t>: </a:t>
            </a:r>
            <a:r>
              <a:rPr lang="zh-TW" altLang="en-US" dirty="0"/>
              <a:t>預設值」，若沒有設定預設值，</a:t>
            </a:r>
            <a:r>
              <a:rPr lang="zh-TW" altLang="en-US" dirty="0" smtClean="0"/>
              <a:t>加入</a:t>
            </a:r>
            <a:r>
              <a:rPr lang="zh-TW" altLang="en-US" dirty="0"/>
              <a:t>的是「鍵</a:t>
            </a:r>
            <a:r>
              <a:rPr lang="en-US" altLang="zh-TW" dirty="0"/>
              <a:t>:None</a:t>
            </a:r>
            <a:r>
              <a:rPr lang="zh-TW" altLang="en-US" dirty="0"/>
              <a:t>」。</a:t>
            </a:r>
          </a:p>
          <a:p>
            <a:pPr lvl="3" indent="0">
              <a:buNone/>
            </a:pPr>
            <a:r>
              <a:rPr lang="zh-TW" altLang="en-US" dirty="0"/>
              <a:t>例如：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699" y="3140968"/>
            <a:ext cx="7934599" cy="202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33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zh-TW" altLang="en-US" dirty="0"/>
              <a:t>串列值設定</a:t>
            </a:r>
          </a:p>
          <a:p>
            <a:pPr lvl="3" indent="0">
              <a:buNone/>
            </a:pPr>
            <a:r>
              <a:rPr lang="zh-TW" altLang="en-US" dirty="0"/>
              <a:t>串列的使用方式是將元素置於中括號 </a:t>
            </a:r>
            <a:r>
              <a:rPr lang="en-US" altLang="zh-TW" dirty="0"/>
              <a:t>([]) </a:t>
            </a:r>
            <a:r>
              <a:rPr lang="zh-TW" altLang="en-US" dirty="0"/>
              <a:t>中，元素之間以逗號分隔，語法為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3" indent="0">
              <a:buNone/>
            </a:pPr>
            <a:endParaRPr lang="en-US" altLang="zh-TW" dirty="0"/>
          </a:p>
          <a:p>
            <a:pPr lvl="3" indent="0">
              <a:buNone/>
            </a:pPr>
            <a:r>
              <a:rPr lang="zh-TW" altLang="en-US" dirty="0"/>
              <a:t>各個元素資料型態可以相同，也可以不同，例如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3" indent="0">
              <a:buNone/>
            </a:pPr>
            <a:endParaRPr lang="en-US" altLang="zh-TW" dirty="0"/>
          </a:p>
          <a:p>
            <a:pPr lvl="3" indent="0">
              <a:buNone/>
            </a:pPr>
            <a:endParaRPr lang="en-US" altLang="zh-TW" dirty="0" smtClean="0"/>
          </a:p>
          <a:p>
            <a:pPr lvl="3" indent="0">
              <a:buNone/>
            </a:pPr>
            <a:r>
              <a:rPr lang="zh-TW" altLang="en-US" dirty="0"/>
              <a:t>取得元素值的方法是將索引值置於中括號內，注意索引值是從 </a:t>
            </a:r>
            <a:r>
              <a:rPr lang="en-US" altLang="zh-TW" dirty="0"/>
              <a:t>0 </a:t>
            </a:r>
            <a:r>
              <a:rPr lang="zh-TW" altLang="en-US" dirty="0"/>
              <a:t>開始計數：第</a:t>
            </a:r>
            <a:r>
              <a:rPr lang="zh-TW" altLang="en-US" dirty="0" smtClean="0"/>
              <a:t>一個元素</a:t>
            </a:r>
            <a:r>
              <a:rPr lang="zh-TW" altLang="en-US" dirty="0"/>
              <a:t>值索引值為 </a:t>
            </a:r>
            <a:r>
              <a:rPr lang="en-US" altLang="zh-TW" dirty="0"/>
              <a:t>0</a:t>
            </a:r>
            <a:r>
              <a:rPr lang="zh-TW" altLang="en-US" dirty="0"/>
              <a:t>，第二個元素值索引值為 </a:t>
            </a:r>
            <a:r>
              <a:rPr lang="en-US" altLang="zh-TW" dirty="0"/>
              <a:t>1</a:t>
            </a:r>
            <a:r>
              <a:rPr lang="zh-TW" altLang="en-US" dirty="0"/>
              <a:t>，依此類推。索引值不可超出串列的</a:t>
            </a:r>
            <a:r>
              <a:rPr lang="zh-TW" altLang="en-US" dirty="0" smtClean="0"/>
              <a:t>範圍</a:t>
            </a:r>
            <a:r>
              <a:rPr lang="zh-TW" altLang="en-US" dirty="0"/>
              <a:t>，否則執行時會產生錯誤。例如：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700808"/>
            <a:ext cx="6201640" cy="314369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655" y="2629910"/>
            <a:ext cx="6175569" cy="91251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4797152"/>
            <a:ext cx="5696271" cy="89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55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3" indent="0">
              <a:buNone/>
            </a:pPr>
            <a:r>
              <a:rPr lang="zh-TW" altLang="en-US" dirty="0"/>
              <a:t>索引值可以是負值，表示由串列的最後向前取出，「</a:t>
            </a:r>
            <a:r>
              <a:rPr lang="en-US" altLang="zh-TW" dirty="0"/>
              <a:t>-1</a:t>
            </a:r>
            <a:r>
              <a:rPr lang="zh-TW" altLang="en-US" dirty="0"/>
              <a:t>」表示最後一個元素，「</a:t>
            </a:r>
            <a:r>
              <a:rPr lang="en-US" altLang="zh-TW" dirty="0"/>
              <a:t>-2</a:t>
            </a:r>
            <a:r>
              <a:rPr lang="zh-TW" altLang="en-US" dirty="0" smtClean="0"/>
              <a:t>」表示</a:t>
            </a:r>
            <a:r>
              <a:rPr lang="zh-TW" altLang="en-US" dirty="0"/>
              <a:t>倒數第二個元素，依此類推。同理，負數索引值不可超出串列的範圍，否則</a:t>
            </a:r>
            <a:r>
              <a:rPr lang="zh-TW" altLang="en-US" dirty="0" smtClean="0"/>
              <a:t>執行</a:t>
            </a:r>
            <a:r>
              <a:rPr lang="zh-TW" altLang="en-US" dirty="0"/>
              <a:t>時會產生錯誤。例如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3" indent="0">
              <a:buNone/>
            </a:pPr>
            <a:endParaRPr lang="en-US" altLang="zh-TW" dirty="0"/>
          </a:p>
          <a:p>
            <a:pPr lvl="3" indent="0">
              <a:buNone/>
            </a:pPr>
            <a:endParaRPr lang="en-US" altLang="zh-TW" dirty="0" smtClean="0"/>
          </a:p>
          <a:p>
            <a:pPr lvl="3" indent="0">
              <a:buNone/>
            </a:pPr>
            <a:r>
              <a:rPr lang="zh-TW" altLang="en-US" dirty="0"/>
              <a:t>串列的元素可以是另一個串列，這樣就形成多維串列。多維串列元素的存取是</a:t>
            </a:r>
            <a:r>
              <a:rPr lang="zh-TW" altLang="en-US" dirty="0" smtClean="0"/>
              <a:t>使用多</a:t>
            </a:r>
            <a:r>
              <a:rPr lang="zh-TW" altLang="en-US" dirty="0"/>
              <a:t>個中括號組合，例如下面是二維串列的範例，其串列元素是帳號、密碼組成的串列：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917450"/>
            <a:ext cx="7750516" cy="813723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857" y="4077072"/>
            <a:ext cx="7766630" cy="76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944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zh-TW" altLang="en-US" dirty="0"/>
              <a:t>範例：串列初值設定</a:t>
            </a:r>
          </a:p>
          <a:p>
            <a:pPr lvl="3" indent="0">
              <a:buNone/>
            </a:pPr>
            <a:r>
              <a:rPr lang="zh-TW" altLang="en-US" dirty="0"/>
              <a:t>建立一個包含三個整數元素的串列，代表學生三科成績，再依序顯示各科成績。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09" y="1772816"/>
            <a:ext cx="7964580" cy="156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08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3.1.2 range() </a:t>
            </a:r>
            <a:r>
              <a:rPr lang="zh-TW" altLang="en-US" dirty="0"/>
              <a:t>函式</a:t>
            </a:r>
          </a:p>
          <a:p>
            <a:pPr lvl="3" indent="0">
              <a:buNone/>
            </a:pPr>
            <a:r>
              <a:rPr lang="en-US" altLang="zh-TW" dirty="0"/>
              <a:t>range() </a:t>
            </a:r>
            <a:r>
              <a:rPr lang="zh-TW" altLang="en-US" dirty="0"/>
              <a:t>函式的功能就是建立整數循序串列，語法為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3" indent="0">
              <a:buNone/>
            </a:pPr>
            <a:endParaRPr lang="en-US" altLang="zh-TW" dirty="0"/>
          </a:p>
          <a:p>
            <a:pPr lvl="3" indent="0">
              <a:buNone/>
            </a:pPr>
            <a:r>
              <a:rPr lang="zh-TW" altLang="en-US" dirty="0"/>
              <a:t>其中終止值是必填，但起始值及間隔值可省略，起始值預設值為</a:t>
            </a:r>
            <a:r>
              <a:rPr lang="en-US" altLang="zh-TW" dirty="0"/>
              <a:t>0</a:t>
            </a:r>
            <a:r>
              <a:rPr lang="zh-TW" altLang="en-US" dirty="0"/>
              <a:t>，間隔值為</a:t>
            </a:r>
            <a:r>
              <a:rPr lang="en-US" altLang="zh-TW" dirty="0"/>
              <a:t>1</a:t>
            </a:r>
            <a:r>
              <a:rPr lang="zh-TW" altLang="en-US" dirty="0"/>
              <a:t>。</a:t>
            </a:r>
          </a:p>
          <a:p>
            <a:pPr lvl="3" indent="0">
              <a:buNone/>
            </a:pPr>
            <a:r>
              <a:rPr lang="en-US" altLang="zh-TW" dirty="0"/>
              <a:t>range() </a:t>
            </a:r>
            <a:r>
              <a:rPr lang="zh-TW" altLang="en-US" dirty="0"/>
              <a:t>函式中只有</a:t>
            </a:r>
            <a:r>
              <a:rPr lang="en-US" altLang="zh-TW" dirty="0"/>
              <a:t>1 </a:t>
            </a:r>
            <a:r>
              <a:rPr lang="zh-TW" altLang="en-US" dirty="0"/>
              <a:t>個數值代表終止值，產生的串列是 </a:t>
            </a:r>
            <a:r>
              <a:rPr lang="en-US" altLang="zh-TW" dirty="0"/>
              <a:t>0 </a:t>
            </a:r>
            <a:r>
              <a:rPr lang="zh-TW" altLang="en-US" dirty="0"/>
              <a:t>到「整數值 </a:t>
            </a:r>
            <a:r>
              <a:rPr lang="en-US" altLang="zh-TW" dirty="0"/>
              <a:t>- 1</a:t>
            </a:r>
            <a:r>
              <a:rPr lang="zh-TW" altLang="en-US" dirty="0"/>
              <a:t>」的串列</a:t>
            </a:r>
            <a:r>
              <a:rPr lang="zh-TW" altLang="en-US" dirty="0" smtClean="0"/>
              <a:t>，例如：</a:t>
            </a:r>
            <a:endParaRPr lang="en-US" altLang="zh-TW" dirty="0" smtClean="0"/>
          </a:p>
          <a:p>
            <a:pPr lvl="3" indent="0">
              <a:buNone/>
            </a:pPr>
            <a:endParaRPr lang="en-US" altLang="zh-TW" dirty="0"/>
          </a:p>
          <a:p>
            <a:pPr lvl="3" indent="0">
              <a:buNone/>
            </a:pPr>
            <a:r>
              <a:rPr lang="en-US" altLang="zh-TW" dirty="0"/>
              <a:t>r1 </a:t>
            </a:r>
            <a:r>
              <a:rPr lang="zh-TW" altLang="en-US" dirty="0"/>
              <a:t>是一個 </a:t>
            </a:r>
            <a:r>
              <a:rPr lang="en-US" altLang="zh-TW" dirty="0"/>
              <a:t>0 </a:t>
            </a:r>
            <a:r>
              <a:rPr lang="zh-TW" altLang="en-US" dirty="0"/>
              <a:t>到 </a:t>
            </a:r>
            <a:r>
              <a:rPr lang="en-US" altLang="zh-TW" dirty="0"/>
              <a:t>4 </a:t>
            </a:r>
            <a:r>
              <a:rPr lang="zh-TW" altLang="en-US" dirty="0"/>
              <a:t>的數列，列印時會顯示「</a:t>
            </a:r>
            <a:r>
              <a:rPr lang="en-US" altLang="zh-TW" dirty="0"/>
              <a:t>range(0, 5)</a:t>
            </a:r>
            <a:r>
              <a:rPr lang="zh-TW" altLang="en-US" dirty="0"/>
              <a:t>」。若要顯示 </a:t>
            </a:r>
            <a:r>
              <a:rPr lang="en-US" altLang="zh-TW" dirty="0"/>
              <a:t>r1</a:t>
            </a:r>
            <a:r>
              <a:rPr lang="zh-TW" altLang="en-US" dirty="0"/>
              <a:t>，需將其</a:t>
            </a:r>
            <a:r>
              <a:rPr lang="zh-TW" altLang="en-US" dirty="0" smtClean="0"/>
              <a:t>轉換為</a:t>
            </a:r>
            <a:r>
              <a:rPr lang="zh-TW" altLang="en-US" dirty="0"/>
              <a:t>串列：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772816"/>
            <a:ext cx="5973009" cy="39058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3599062"/>
            <a:ext cx="5763429" cy="34294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217" y="4907435"/>
            <a:ext cx="5830114" cy="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136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3" indent="0">
              <a:buNone/>
            </a:pPr>
            <a:r>
              <a:rPr lang="en-US" altLang="zh-TW" dirty="0"/>
              <a:t>range() </a:t>
            </a:r>
            <a:r>
              <a:rPr lang="zh-TW" altLang="en-US" dirty="0"/>
              <a:t>函式中有</a:t>
            </a:r>
            <a:r>
              <a:rPr lang="en-US" altLang="zh-TW" dirty="0"/>
              <a:t>2 </a:t>
            </a:r>
            <a:r>
              <a:rPr lang="zh-TW" altLang="en-US" dirty="0"/>
              <a:t>個數值代表起始值、終止值，產生的串列是由起始值到「終止</a:t>
            </a:r>
            <a:r>
              <a:rPr lang="zh-TW" altLang="en-US" dirty="0" smtClean="0"/>
              <a:t>值</a:t>
            </a:r>
            <a:r>
              <a:rPr lang="en-US" altLang="zh-TW" dirty="0" smtClean="0"/>
              <a:t>- </a:t>
            </a:r>
            <a:r>
              <a:rPr lang="en-US" altLang="zh-TW" dirty="0"/>
              <a:t>1</a:t>
            </a:r>
            <a:r>
              <a:rPr lang="zh-TW" altLang="en-US" dirty="0"/>
              <a:t>」的串列，例如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3" indent="0">
              <a:buNone/>
            </a:pPr>
            <a:endParaRPr lang="en-US" altLang="zh-TW" dirty="0"/>
          </a:p>
          <a:p>
            <a:pPr lvl="3" indent="0">
              <a:buNone/>
            </a:pPr>
            <a:r>
              <a:rPr lang="en-US" altLang="zh-TW" dirty="0"/>
              <a:t>range() </a:t>
            </a:r>
            <a:r>
              <a:rPr lang="zh-TW" altLang="en-US" dirty="0"/>
              <a:t>函式中有</a:t>
            </a:r>
            <a:r>
              <a:rPr lang="en-US" altLang="zh-TW" dirty="0"/>
              <a:t>3 </a:t>
            </a:r>
            <a:r>
              <a:rPr lang="zh-TW" altLang="en-US" dirty="0"/>
              <a:t>個數值代表起始值、終止值及間隔值，產生的串列是由起始值</a:t>
            </a:r>
            <a:r>
              <a:rPr lang="zh-TW" altLang="en-US" dirty="0" smtClean="0"/>
              <a:t>開始</a:t>
            </a:r>
            <a:r>
              <a:rPr lang="zh-TW" altLang="en-US" dirty="0"/>
              <a:t>，每次會遞增間隔值，直到「終止值 </a:t>
            </a:r>
            <a:r>
              <a:rPr lang="en-US" altLang="zh-TW" dirty="0"/>
              <a:t>- 1</a:t>
            </a:r>
            <a:r>
              <a:rPr lang="zh-TW" altLang="en-US" dirty="0"/>
              <a:t>」為止的串列，例如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3" indent="0">
              <a:buNone/>
            </a:pPr>
            <a:endParaRPr lang="en-US" altLang="zh-TW" dirty="0"/>
          </a:p>
          <a:p>
            <a:pPr lvl="3" indent="0">
              <a:buNone/>
            </a:pPr>
            <a:endParaRPr lang="en-US" altLang="zh-TW" dirty="0" smtClean="0"/>
          </a:p>
          <a:p>
            <a:pPr lvl="3" indent="0">
              <a:buNone/>
            </a:pPr>
            <a:r>
              <a:rPr lang="zh-TW" altLang="en-US" dirty="0"/>
              <a:t>間隔值也可為負整數，此時起始值必須大於終止值，產生的串列是由起始值開始</a:t>
            </a:r>
            <a:r>
              <a:rPr lang="zh-TW" altLang="en-US" dirty="0" smtClean="0"/>
              <a:t>，每次</a:t>
            </a:r>
            <a:r>
              <a:rPr lang="zh-TW" altLang="en-US" dirty="0"/>
              <a:t>會遞增間隔值 </a:t>
            </a:r>
            <a:r>
              <a:rPr lang="en-US" altLang="zh-TW" dirty="0"/>
              <a:t>( </a:t>
            </a:r>
            <a:r>
              <a:rPr lang="zh-TW" altLang="en-US" dirty="0"/>
              <a:t>因間隔值為負數，所以數值為遞減</a:t>
            </a:r>
            <a:r>
              <a:rPr lang="en-US" altLang="zh-TW" dirty="0"/>
              <a:t>)</a:t>
            </a:r>
            <a:r>
              <a:rPr lang="zh-TW" altLang="en-US" dirty="0"/>
              <a:t>，直到「終止值 </a:t>
            </a:r>
            <a:r>
              <a:rPr lang="en-US" altLang="zh-TW" dirty="0"/>
              <a:t>+ 1</a:t>
            </a:r>
            <a:r>
              <a:rPr lang="zh-TW" altLang="en-US" dirty="0"/>
              <a:t>」</a:t>
            </a:r>
            <a:r>
              <a:rPr lang="zh-TW" altLang="en-US" dirty="0" smtClean="0"/>
              <a:t>為止的</a:t>
            </a:r>
            <a:r>
              <a:rPr lang="zh-TW" altLang="en-US" dirty="0"/>
              <a:t>串列，例如：</a:t>
            </a:r>
            <a:endParaRPr lang="en-US" altLang="zh-TW" dirty="0" smtClean="0"/>
          </a:p>
          <a:p>
            <a:pPr lvl="3" indent="0">
              <a:buNone/>
            </a:pP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628800"/>
            <a:ext cx="7325747" cy="342948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6" y="2880312"/>
            <a:ext cx="7649643" cy="57158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143" y="5085184"/>
            <a:ext cx="7306695" cy="34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667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3.1.3 for </a:t>
            </a:r>
            <a:r>
              <a:rPr lang="zh-TW" altLang="en-US" dirty="0"/>
              <a:t>迴圈</a:t>
            </a:r>
          </a:p>
          <a:p>
            <a:pPr lvl="3" indent="0">
              <a:buNone/>
            </a:pPr>
            <a:r>
              <a:rPr lang="en-US" altLang="zh-TW" dirty="0"/>
              <a:t>for </a:t>
            </a:r>
            <a:r>
              <a:rPr lang="zh-TW" altLang="en-US" dirty="0"/>
              <a:t>迴圈通常用於執行固定次數的迴圈，其基本語法結構為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3" indent="0">
              <a:buNone/>
            </a:pPr>
            <a:endParaRPr lang="en-US" altLang="zh-TW" dirty="0"/>
          </a:p>
          <a:p>
            <a:pPr lvl="3" indent="0">
              <a:buNone/>
            </a:pPr>
            <a:r>
              <a:rPr lang="zh-TW" altLang="en-US" dirty="0" smtClean="0"/>
              <a:t>執行 </a:t>
            </a:r>
            <a:r>
              <a:rPr lang="en-US" altLang="zh-TW" dirty="0"/>
              <a:t>for </a:t>
            </a:r>
            <a:r>
              <a:rPr lang="zh-TW" altLang="en-US" dirty="0"/>
              <a:t>迴圈時，系統會將串列的元素依序做為變數的值，每次設定變數值後就會</a:t>
            </a:r>
            <a:r>
              <a:rPr lang="zh-TW" altLang="en-US" dirty="0" smtClean="0"/>
              <a:t>執行</a:t>
            </a:r>
            <a:r>
              <a:rPr lang="zh-TW" altLang="en-US" dirty="0"/>
              <a:t>「程式區塊」一次，即串列有多少個元素，就會執行多少次「程式區塊」。以</a:t>
            </a:r>
            <a:r>
              <a:rPr lang="zh-TW" altLang="en-US" dirty="0" smtClean="0"/>
              <a:t>實例</a:t>
            </a:r>
            <a:r>
              <a:rPr lang="zh-TW" altLang="en-US" dirty="0"/>
              <a:t>解說：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628800"/>
            <a:ext cx="4014771" cy="57086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31" y="3414788"/>
            <a:ext cx="7418753" cy="8927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1818" y="4286854"/>
            <a:ext cx="4191921" cy="238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28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24384</TotalTime>
  <Words>2428</Words>
  <Application>Microsoft Office PowerPoint</Application>
  <PresentationFormat>如螢幕大小 (4:3)</PresentationFormat>
  <Paragraphs>141</Paragraphs>
  <Slides>32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39" baseType="lpstr">
      <vt:lpstr>微軟正黑體</vt:lpstr>
      <vt:lpstr>新細明體</vt:lpstr>
      <vt:lpstr>Arial</vt:lpstr>
      <vt:lpstr>Arial Black</vt:lpstr>
      <vt:lpstr>Calibri</vt:lpstr>
      <vt:lpstr>Wingdings</vt:lpstr>
      <vt:lpstr>Median</vt:lpstr>
      <vt:lpstr>PowerPoint 簡報</vt:lpstr>
      <vt:lpstr>PowerPoint 簡報</vt:lpstr>
      <vt:lpstr>3.1 迴圈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3.2 串列的操作</vt:lpstr>
      <vt:lpstr>PowerPoint 簡報</vt:lpstr>
      <vt:lpstr>PowerPoint 簡報</vt:lpstr>
      <vt:lpstr>PowerPoint 簡報</vt:lpstr>
      <vt:lpstr>3.3 元組 (Tuple)</vt:lpstr>
      <vt:lpstr>PowerPoint 簡報</vt:lpstr>
      <vt:lpstr>3.4 字典 (Dict)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敲開 Android 的開發大門</dc:title>
  <dc:creator>memi</dc:creator>
  <cp:keywords>ACL040700</cp:keywords>
  <cp:lastModifiedBy>張雅麗</cp:lastModifiedBy>
  <cp:revision>2089</cp:revision>
  <dcterms:created xsi:type="dcterms:W3CDTF">2011-06-06T16:54:13Z</dcterms:created>
  <dcterms:modified xsi:type="dcterms:W3CDTF">2020-07-16T08:11:07Z</dcterms:modified>
</cp:coreProperties>
</file>