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739" r:id="rId2"/>
    <p:sldId id="773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47" r:id="rId11"/>
    <p:sldId id="848" r:id="rId12"/>
    <p:sldId id="849" r:id="rId13"/>
    <p:sldId id="864" r:id="rId14"/>
    <p:sldId id="850" r:id="rId15"/>
    <p:sldId id="851" r:id="rId16"/>
    <p:sldId id="852" r:id="rId17"/>
    <p:sldId id="853" r:id="rId18"/>
    <p:sldId id="854" r:id="rId19"/>
    <p:sldId id="855" r:id="rId20"/>
    <p:sldId id="865" r:id="rId21"/>
    <p:sldId id="857" r:id="rId22"/>
    <p:sldId id="858" r:id="rId23"/>
    <p:sldId id="859" r:id="rId24"/>
    <p:sldId id="860" r:id="rId25"/>
    <p:sldId id="861" r:id="rId26"/>
    <p:sldId id="862" r:id="rId27"/>
    <p:sldId id="863" r:id="rId28"/>
    <p:sldId id="866" r:id="rId29"/>
    <p:sldId id="8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74" d="100"/>
          <a:sy n="74" d="100"/>
        </p:scale>
        <p:origin x="4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+mj-lt"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26954"/>
            <a:ext cx="579124" cy="646331"/>
            <a:chOff x="8286776" y="6126954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chemeClr val="tx1">
                <a:lumMod val="85000"/>
                <a:lumOff val="1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26954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如果要在函式內使用全域變數，需在函式中以 </a:t>
            </a:r>
            <a:r>
              <a:rPr lang="en-US" altLang="zh-TW" dirty="0"/>
              <a:t>global </a:t>
            </a:r>
            <a:r>
              <a:rPr lang="zh-TW" altLang="en-US" dirty="0"/>
              <a:t>宣告。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5808909" cy="32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 smtClean="0"/>
              <a:t>常</a:t>
            </a:r>
            <a:r>
              <a:rPr lang="zh-TW" altLang="en-US" dirty="0"/>
              <a:t>使用的內建函式：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4.2 </a:t>
            </a:r>
            <a:r>
              <a:rPr lang="zh-TW" altLang="en-US" dirty="0"/>
              <a:t>內建函式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332615"/>
            <a:ext cx="5539517" cy="52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範例：內建函式應用</a:t>
            </a:r>
          </a:p>
          <a:p>
            <a:pPr lvl="3"/>
            <a:r>
              <a:rPr lang="zh-TW" altLang="en-US" dirty="0"/>
              <a:t>讓使用者輸入若干個正整數，以內建函式顯示最大數、最小數、總和及排序。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578324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4.3.1 </a:t>
            </a:r>
            <a:r>
              <a:rPr lang="zh-TW" altLang="en-US" dirty="0"/>
              <a:t>模組的匯入：</a:t>
            </a:r>
            <a:r>
              <a:rPr lang="en-US" altLang="zh-TW" dirty="0"/>
              <a:t>import</a:t>
            </a:r>
          </a:p>
          <a:p>
            <a:pPr lvl="2"/>
            <a:r>
              <a:rPr lang="zh-TW" altLang="en-US" dirty="0"/>
              <a:t>匯入模組：</a:t>
            </a:r>
            <a:r>
              <a:rPr lang="en-US" altLang="zh-TW" dirty="0"/>
              <a:t>import</a:t>
            </a:r>
          </a:p>
          <a:p>
            <a:pPr lvl="3"/>
            <a:r>
              <a:rPr lang="en-US" altLang="zh-TW" dirty="0"/>
              <a:t>import </a:t>
            </a:r>
            <a:r>
              <a:rPr lang="zh-TW" altLang="en-US" dirty="0"/>
              <a:t>命令可以匯入要使用的模組，這裡以經常使用的內建模組：</a:t>
            </a:r>
            <a:r>
              <a:rPr lang="en-US" altLang="zh-TW" dirty="0"/>
              <a:t>math </a:t>
            </a:r>
            <a:r>
              <a:rPr lang="zh-TW" altLang="en-US" dirty="0"/>
              <a:t>為例，</a:t>
            </a:r>
            <a:r>
              <a:rPr lang="zh-TW" altLang="en-US" dirty="0" smtClean="0"/>
              <a:t>匯入的</a:t>
            </a:r>
            <a:r>
              <a:rPr lang="zh-TW" altLang="en-US" dirty="0"/>
              <a:t>方式為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通常模組中有許多函式供設計者使用，例如在 </a:t>
            </a:r>
            <a:r>
              <a:rPr lang="en-US" altLang="zh-TW" dirty="0"/>
              <a:t>math </a:t>
            </a:r>
            <a:r>
              <a:rPr lang="zh-TW" altLang="en-US" dirty="0"/>
              <a:t>模組有 </a:t>
            </a:r>
            <a:r>
              <a:rPr lang="en-US" altLang="zh-TW" dirty="0"/>
              <a:t>abs</a:t>
            </a:r>
            <a:r>
              <a:rPr lang="zh-TW" altLang="en-US" dirty="0"/>
              <a:t>、</a:t>
            </a:r>
            <a:r>
              <a:rPr lang="en-US" altLang="zh-TW" dirty="0"/>
              <a:t>round</a:t>
            </a:r>
            <a:r>
              <a:rPr lang="zh-TW" altLang="en-US" dirty="0"/>
              <a:t>、</a:t>
            </a:r>
            <a:r>
              <a:rPr lang="en-US" altLang="zh-TW" dirty="0"/>
              <a:t>ceil</a:t>
            </a:r>
            <a:r>
              <a:rPr lang="zh-TW" altLang="en-US" dirty="0"/>
              <a:t>、</a:t>
            </a:r>
            <a:r>
              <a:rPr lang="en-US" altLang="zh-TW" dirty="0"/>
              <a:t>floor </a:t>
            </a:r>
            <a:r>
              <a:rPr lang="en-US" altLang="zh-TW" dirty="0" smtClean="0"/>
              <a:t>...</a:t>
            </a:r>
            <a:r>
              <a:rPr lang="zh-TW" altLang="en-US" dirty="0" smtClean="0"/>
              <a:t>等</a:t>
            </a:r>
            <a:r>
              <a:rPr lang="zh-TW" altLang="en-US" dirty="0"/>
              <a:t>函式，使用</a:t>
            </a:r>
            <a:r>
              <a:rPr lang="en-US" altLang="zh-TW" dirty="0"/>
              <a:t>abs() </a:t>
            </a:r>
            <a:r>
              <a:rPr lang="zh-TW" altLang="en-US" dirty="0"/>
              <a:t>函式的語法為：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4.3 </a:t>
            </a:r>
            <a:r>
              <a:rPr lang="zh-TW" altLang="en-US" dirty="0"/>
              <a:t>模組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0" y="3252115"/>
            <a:ext cx="3511788" cy="4649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577066"/>
            <a:ext cx="3528392" cy="4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匯入模組中指定的函式：</a:t>
            </a:r>
            <a:r>
              <a:rPr lang="en-US" altLang="zh-TW" dirty="0"/>
              <a:t>from ... import</a:t>
            </a:r>
          </a:p>
          <a:p>
            <a:pPr lvl="3"/>
            <a:r>
              <a:rPr lang="zh-TW" altLang="en-US" dirty="0"/>
              <a:t>每次使用模組函式都要輸入模組名稱非常麻煩，有些模組名稱很長，更造成輸入</a:t>
            </a:r>
            <a:r>
              <a:rPr lang="zh-TW" altLang="en-US" dirty="0" smtClean="0"/>
              <a:t>的困擾</a:t>
            </a:r>
            <a:r>
              <a:rPr lang="zh-TW" altLang="en-US" dirty="0"/>
              <a:t>，也增加程式錯誤的機會。如果很明確知道只要使用模組中其中一個函式，</a:t>
            </a:r>
            <a:r>
              <a:rPr lang="zh-TW" altLang="en-US" dirty="0" smtClean="0"/>
              <a:t>可以</a:t>
            </a:r>
            <a:r>
              <a:rPr lang="zh-TW" altLang="en-US" dirty="0"/>
              <a:t>單獨將它匯入，在使用時就可以直接使用該函式名稱，例如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可以使用「*」萬用字元將模組中所有函式匯入，例如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為兼顧</a:t>
            </a:r>
            <a:r>
              <a:rPr lang="zh-TW" altLang="en-US" dirty="0" smtClean="0"/>
              <a:t>便利性</a:t>
            </a:r>
            <a:r>
              <a:rPr lang="zh-TW" altLang="en-US" dirty="0"/>
              <a:t>及安全性，可以在匯入時指定多個函式名，例如：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4065727" cy="6342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5" y="3861049"/>
            <a:ext cx="4423511" cy="658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5" y="5325604"/>
            <a:ext cx="6984208" cy="3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別名的使用：</a:t>
            </a:r>
            <a:r>
              <a:rPr lang="en-US" altLang="zh-TW" dirty="0"/>
              <a:t>as</a:t>
            </a:r>
          </a:p>
          <a:p>
            <a:pPr lvl="3"/>
            <a:r>
              <a:rPr lang="zh-TW" altLang="en-US" dirty="0"/>
              <a:t>如果模組的名稱太長不好輸入，在</a:t>
            </a:r>
            <a:r>
              <a:rPr lang="en-US" altLang="zh-TW" dirty="0"/>
              <a:t>import </a:t>
            </a:r>
            <a:r>
              <a:rPr lang="zh-TW" altLang="en-US" dirty="0"/>
              <a:t>命令時可以為模組名稱另取一個簡短的</a:t>
            </a:r>
            <a:r>
              <a:rPr lang="zh-TW" altLang="en-US" dirty="0" smtClean="0"/>
              <a:t>別名</a:t>
            </a:r>
            <a:r>
              <a:rPr lang="zh-TW" altLang="en-US" dirty="0"/>
              <a:t>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除了模組名稱之外，模組中匯入的函式也可以取別名，例如：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3315166" cy="4077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3" y="2996952"/>
            <a:ext cx="4621115" cy="6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4.3.2 </a:t>
            </a:r>
            <a:r>
              <a:rPr lang="zh-TW" altLang="en-US" dirty="0"/>
              <a:t>亂數模組：</a:t>
            </a:r>
            <a:r>
              <a:rPr lang="en-US" altLang="zh-TW" dirty="0"/>
              <a:t>random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最為人稱道的優勢就是擁有許多模組 </a:t>
            </a:r>
            <a:r>
              <a:rPr lang="en-US" altLang="zh-TW" dirty="0"/>
              <a:t>(module)</a:t>
            </a:r>
            <a:r>
              <a:rPr lang="zh-TW" altLang="en-US" dirty="0"/>
              <a:t>，使得功能可以無限擴充。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的亂數模組：</a:t>
            </a:r>
            <a:r>
              <a:rPr lang="en-US" altLang="zh-TW" dirty="0"/>
              <a:t>random </a:t>
            </a:r>
            <a:r>
              <a:rPr lang="zh-TW" altLang="en-US" dirty="0"/>
              <a:t>功能非常強大，不但可以產生整數或浮點數的亂數</a:t>
            </a:r>
            <a:r>
              <a:rPr lang="zh-TW" altLang="en-US" dirty="0" smtClean="0"/>
              <a:t>，還</a:t>
            </a:r>
            <a:r>
              <a:rPr lang="zh-TW" altLang="en-US" dirty="0"/>
              <a:t>可以一次取得多個亂數，甚至可以為串列洗牌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亂數模組函式整理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8"/>
            <a:ext cx="5544616" cy="35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randint</a:t>
            </a:r>
            <a:r>
              <a:rPr lang="en-US" altLang="zh-TW" dirty="0"/>
              <a:t> 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randint</a:t>
            </a:r>
            <a:r>
              <a:rPr lang="en-US" altLang="zh-TW" dirty="0"/>
              <a:t> </a:t>
            </a:r>
            <a:r>
              <a:rPr lang="zh-TW" altLang="en-US" dirty="0"/>
              <a:t>函式的功能是由指定範圍產生一個整數亂數，語法為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執行後會產生一個在起始值 </a:t>
            </a:r>
            <a:r>
              <a:rPr lang="en-US" altLang="zh-TW" dirty="0"/>
              <a:t>( </a:t>
            </a:r>
            <a:r>
              <a:rPr lang="zh-TW" altLang="en-US" dirty="0"/>
              <a:t>含</a:t>
            </a:r>
            <a:r>
              <a:rPr lang="en-US" altLang="zh-TW" dirty="0"/>
              <a:t>) </a:t>
            </a:r>
            <a:r>
              <a:rPr lang="zh-TW" altLang="en-US" dirty="0"/>
              <a:t>和終止值 </a:t>
            </a:r>
            <a:r>
              <a:rPr lang="en-US" altLang="zh-TW" dirty="0"/>
              <a:t>( </a:t>
            </a:r>
            <a:r>
              <a:rPr lang="zh-TW" altLang="en-US" dirty="0"/>
              <a:t>含</a:t>
            </a:r>
            <a:r>
              <a:rPr lang="en-US" altLang="zh-TW" dirty="0"/>
              <a:t>) </a:t>
            </a:r>
            <a:r>
              <a:rPr lang="zh-TW" altLang="en-US" dirty="0"/>
              <a:t>之間的整數亂數，注意產生的</a:t>
            </a:r>
            <a:r>
              <a:rPr lang="zh-TW" altLang="en-US" dirty="0" smtClean="0"/>
              <a:t>亂數可能</a:t>
            </a:r>
            <a:r>
              <a:rPr lang="zh-TW" altLang="en-US" dirty="0"/>
              <a:t>是起始值或終止值，例如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上</a:t>
            </a:r>
            <a:r>
              <a:rPr lang="zh-TW" altLang="en-US" dirty="0"/>
              <a:t>例中，</a:t>
            </a:r>
            <a:r>
              <a:rPr lang="en-US" altLang="zh-TW" dirty="0"/>
              <a:t>1 </a:t>
            </a:r>
            <a:r>
              <a:rPr lang="zh-TW" altLang="en-US" dirty="0"/>
              <a:t>與 </a:t>
            </a:r>
            <a:r>
              <a:rPr lang="en-US" altLang="zh-TW" dirty="0" smtClean="0"/>
              <a:t>10 </a:t>
            </a:r>
            <a:r>
              <a:rPr lang="zh-TW" altLang="en-US" dirty="0"/>
              <a:t>都是可能產生的亂數。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7" y="1700808"/>
            <a:ext cx="8095823" cy="4514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56" y="2984136"/>
            <a:ext cx="8080254" cy="89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randrange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randrange</a:t>
            </a:r>
            <a:r>
              <a:rPr lang="en-US" altLang="zh-TW" dirty="0"/>
              <a:t> </a:t>
            </a:r>
            <a:r>
              <a:rPr lang="zh-TW" altLang="en-US" dirty="0"/>
              <a:t>函式的功能與 </a:t>
            </a:r>
            <a:r>
              <a:rPr lang="en-US" altLang="zh-TW" dirty="0" err="1"/>
              <a:t>randint</a:t>
            </a:r>
            <a:r>
              <a:rPr lang="en-US" altLang="zh-TW" dirty="0"/>
              <a:t> </a:t>
            </a:r>
            <a:r>
              <a:rPr lang="zh-TW" altLang="en-US" dirty="0"/>
              <a:t>雷同，也是產生一個整數亂數，只是其多了一個</a:t>
            </a:r>
            <a:r>
              <a:rPr lang="zh-TW" altLang="en-US" dirty="0" smtClean="0"/>
              <a:t>遞增值，語法為：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執行後會產生一個在起始值</a:t>
            </a:r>
            <a:r>
              <a:rPr lang="en-US" altLang="zh-TW" dirty="0"/>
              <a:t>( </a:t>
            </a:r>
            <a:r>
              <a:rPr lang="zh-TW" altLang="en-US" dirty="0"/>
              <a:t>含</a:t>
            </a:r>
            <a:r>
              <a:rPr lang="en-US" altLang="zh-TW" dirty="0"/>
              <a:t>) </a:t>
            </a:r>
            <a:r>
              <a:rPr lang="zh-TW" altLang="en-US" dirty="0"/>
              <a:t>和終止值</a:t>
            </a:r>
            <a:r>
              <a:rPr lang="en-US" altLang="zh-TW" dirty="0"/>
              <a:t>( </a:t>
            </a:r>
            <a:r>
              <a:rPr lang="zh-TW" altLang="en-US" dirty="0"/>
              <a:t>不含</a:t>
            </a:r>
            <a:r>
              <a:rPr lang="en-US" altLang="zh-TW" dirty="0"/>
              <a:t>) </a:t>
            </a:r>
            <a:r>
              <a:rPr lang="zh-TW" altLang="en-US" dirty="0"/>
              <a:t>之間，且每次增加遞增值的</a:t>
            </a:r>
            <a:r>
              <a:rPr lang="zh-TW" altLang="en-US" dirty="0" smtClean="0"/>
              <a:t>整數亂數，遞增值非必填，預設值為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。特別注意產生的亂數可能是起始值，但不包含終止值，例如：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5477924" cy="4124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09659"/>
            <a:ext cx="7655532" cy="8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random 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random </a:t>
            </a:r>
            <a:r>
              <a:rPr lang="zh-TW" altLang="en-US" dirty="0"/>
              <a:t>函式的功能是產生一個 </a:t>
            </a:r>
            <a:r>
              <a:rPr lang="en-US" altLang="zh-TW" dirty="0"/>
              <a:t>0 </a:t>
            </a:r>
            <a:r>
              <a:rPr lang="zh-TW" altLang="en-US" dirty="0"/>
              <a:t>到 </a:t>
            </a:r>
            <a:r>
              <a:rPr lang="en-US" altLang="zh-TW" dirty="0"/>
              <a:t>1 </a:t>
            </a:r>
            <a:r>
              <a:rPr lang="zh-TW" altLang="en-US" dirty="0"/>
              <a:t>之間的浮點數亂數，語法為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2"/>
            <a:r>
              <a:rPr lang="en-US" altLang="zh-TW" dirty="0" smtClean="0"/>
              <a:t>uniform 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uniform </a:t>
            </a:r>
            <a:r>
              <a:rPr lang="zh-TW" altLang="en-US" dirty="0"/>
              <a:t>函式的功能是產生一個指定範圍的浮點數亂數，語法為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33681"/>
            <a:ext cx="5544616" cy="3876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0809"/>
            <a:ext cx="5256584" cy="4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403648" y="4286256"/>
            <a:ext cx="7526070" cy="1143008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4-1 </a:t>
            </a:r>
            <a:r>
              <a:rPr lang="zh-TW" altLang="en-US" dirty="0" smtClean="0">
                <a:hlinkClick r:id="rId2" action="ppaction://hlinksldjump"/>
              </a:rPr>
              <a:t>自訂</a:t>
            </a:r>
            <a:r>
              <a:rPr lang="zh-TW" altLang="en-US" dirty="0">
                <a:hlinkClick r:id="rId2" action="ppaction://hlinksldjump"/>
              </a:rPr>
              <a:t>函</a:t>
            </a:r>
            <a:r>
              <a:rPr lang="zh-TW" altLang="en-US" dirty="0" smtClean="0">
                <a:hlinkClick r:id="rId2" action="ppaction://hlinksldjump"/>
              </a:rPr>
              <a:t>式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4-2 </a:t>
            </a:r>
            <a:r>
              <a:rPr lang="zh-TW" altLang="en-US" dirty="0" smtClean="0">
                <a:hlinkClick r:id="rId3" action="ppaction://hlinksldjump"/>
              </a:rPr>
              <a:t>內建</a:t>
            </a:r>
            <a:r>
              <a:rPr lang="zh-TW" altLang="en-US" dirty="0">
                <a:hlinkClick r:id="rId3" action="ppaction://hlinksldjump"/>
              </a:rPr>
              <a:t>函式</a:t>
            </a:r>
            <a:endParaRPr lang="zh-TW" altLang="en-US" dirty="0"/>
          </a:p>
          <a:p>
            <a:r>
              <a:rPr lang="en-US" altLang="zh-TW" dirty="0" smtClean="0">
                <a:hlinkClick r:id="rId4" action="ppaction://hlinksldjump"/>
              </a:rPr>
              <a:t>4-3 </a:t>
            </a:r>
            <a:r>
              <a:rPr lang="zh-TW" altLang="en-US" dirty="0" smtClean="0">
                <a:hlinkClick r:id="rId4" action="ppaction://hlinksldjump"/>
              </a:rPr>
              <a:t>模組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函數與模組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範例：擲骰子遊戲</a:t>
            </a:r>
          </a:p>
          <a:p>
            <a:pPr lvl="3"/>
            <a:r>
              <a:rPr lang="zh-TW" altLang="en-US" dirty="0"/>
              <a:t>請設計程式讓使用者按任意鍵再按</a:t>
            </a:r>
            <a:r>
              <a:rPr lang="en-US" altLang="zh-TW" dirty="0"/>
              <a:t>Enter </a:t>
            </a:r>
            <a:r>
              <a:rPr lang="zh-TW" altLang="en-US" dirty="0"/>
              <a:t>鍵擲骰子，會顯示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6 </a:t>
            </a:r>
            <a:r>
              <a:rPr lang="zh-TW" altLang="en-US" dirty="0"/>
              <a:t>之間的整數</a:t>
            </a:r>
            <a:r>
              <a:rPr lang="zh-TW" altLang="en-US" dirty="0" smtClean="0"/>
              <a:t>亂數代表</a:t>
            </a:r>
            <a:r>
              <a:rPr lang="zh-TW" altLang="en-US" dirty="0"/>
              <a:t>骰子點數，直接按</a:t>
            </a:r>
            <a:r>
              <a:rPr lang="en-US" altLang="zh-TW" dirty="0"/>
              <a:t>Enter </a:t>
            </a:r>
            <a:r>
              <a:rPr lang="zh-TW" altLang="en-US" dirty="0"/>
              <a:t>鍵會結束遊戲。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339763" cy="2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8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choice 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choice </a:t>
            </a:r>
            <a:r>
              <a:rPr lang="zh-TW" altLang="en-US" dirty="0"/>
              <a:t>函式的功能是隨機取得一個字元或串列元素，語法為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如果參數是字串，就隨機由字串中取得一個字元，例如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如果參數是串列，就隨機由串列中取得一個元素，例如：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97082"/>
            <a:ext cx="8100439" cy="4637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19853"/>
            <a:ext cx="8200923" cy="8811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77072"/>
            <a:ext cx="8208652" cy="9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sample()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sample </a:t>
            </a:r>
            <a:r>
              <a:rPr lang="zh-TW" altLang="en-US" dirty="0"/>
              <a:t>函式的功能與 </a:t>
            </a:r>
            <a:r>
              <a:rPr lang="en-US" altLang="zh-TW" dirty="0"/>
              <a:t>choice </a:t>
            </a:r>
            <a:r>
              <a:rPr lang="zh-TW" altLang="en-US" dirty="0"/>
              <a:t>雷同，只是 </a:t>
            </a:r>
            <a:r>
              <a:rPr lang="en-US" altLang="zh-TW" dirty="0"/>
              <a:t>sample </a:t>
            </a:r>
            <a:r>
              <a:rPr lang="zh-TW" altLang="en-US" dirty="0"/>
              <a:t>函式可以隨機取得多個字元或</a:t>
            </a:r>
            <a:r>
              <a:rPr lang="zh-TW" altLang="en-US" dirty="0" smtClean="0"/>
              <a:t>串列元素</a:t>
            </a:r>
            <a:r>
              <a:rPr lang="zh-TW" altLang="en-US" dirty="0"/>
              <a:t>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 smtClean="0"/>
              <a:t>如果</a:t>
            </a:r>
            <a:r>
              <a:rPr lang="zh-TW" altLang="en-US" dirty="0"/>
              <a:t>參數是字串，就隨機由字串中取得指定數量的字元；如果參數是串列，就</a:t>
            </a:r>
            <a:r>
              <a:rPr lang="zh-TW" altLang="en-US" dirty="0" smtClean="0"/>
              <a:t>隨機由</a:t>
            </a:r>
            <a:r>
              <a:rPr lang="zh-TW" altLang="en-US" dirty="0"/>
              <a:t>串列中取得指定數量的元素，例如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4" y="2013617"/>
            <a:ext cx="8193648" cy="4565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4" y="3356992"/>
            <a:ext cx="8283330" cy="9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範例：大樂透中獎號碼</a:t>
            </a:r>
          </a:p>
          <a:p>
            <a:pPr lvl="3"/>
            <a:r>
              <a:rPr lang="zh-TW" altLang="en-US" dirty="0"/>
              <a:t>大樂透中獎號碼為 </a:t>
            </a:r>
            <a:r>
              <a:rPr lang="en-US" altLang="zh-TW" dirty="0"/>
              <a:t>6 </a:t>
            </a:r>
            <a:r>
              <a:rPr lang="zh-TW" altLang="en-US" dirty="0"/>
              <a:t>個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49 </a:t>
            </a:r>
            <a:r>
              <a:rPr lang="zh-TW" altLang="en-US" dirty="0"/>
              <a:t>之間的數字加 </a:t>
            </a:r>
            <a:r>
              <a:rPr lang="en-US" altLang="zh-TW" dirty="0"/>
              <a:t>1 </a:t>
            </a:r>
            <a:r>
              <a:rPr lang="zh-TW" altLang="en-US" dirty="0"/>
              <a:t>個特別號：撰寫程式取得大樂透</a:t>
            </a:r>
            <a:r>
              <a:rPr lang="zh-TW" altLang="en-US" dirty="0" smtClean="0"/>
              <a:t>中獎</a:t>
            </a:r>
            <a:r>
              <a:rPr lang="zh-TW" altLang="en-US" dirty="0"/>
              <a:t>號碼，並由小到大顯示方便對獎。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440911" cy="14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4.3.3 </a:t>
            </a:r>
            <a:r>
              <a:rPr lang="zh-TW" altLang="en-US" dirty="0"/>
              <a:t>時間模組：</a:t>
            </a:r>
            <a:r>
              <a:rPr lang="en-US" altLang="zh-TW" dirty="0" smtClean="0"/>
              <a:t>time</a:t>
            </a:r>
          </a:p>
          <a:p>
            <a:pPr lvl="2"/>
            <a:r>
              <a:rPr lang="zh-TW" altLang="en-US" dirty="0"/>
              <a:t>時間模組函式整理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中常用的時間模組函式有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要使用時間功能需先匯入時間模組，程式為：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8061373" cy="23042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5198913"/>
            <a:ext cx="2520280" cy="3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time()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的時間是以 </a:t>
            </a:r>
            <a:r>
              <a:rPr lang="en-US" altLang="zh-TW" dirty="0"/>
              <a:t>tick </a:t>
            </a:r>
            <a:r>
              <a:rPr lang="zh-TW" altLang="en-US" dirty="0"/>
              <a:t>為單位，長度為百萬分之一秒 </a:t>
            </a:r>
            <a:r>
              <a:rPr lang="en-US" altLang="zh-TW" dirty="0"/>
              <a:t>( </a:t>
            </a:r>
            <a:r>
              <a:rPr lang="zh-TW" altLang="en-US" dirty="0"/>
              <a:t>微秒</a:t>
            </a:r>
            <a:r>
              <a:rPr lang="en-US" altLang="zh-TW" dirty="0"/>
              <a:t>)</a:t>
            </a:r>
            <a:r>
              <a:rPr lang="zh-TW" altLang="en-US" dirty="0"/>
              <a:t>。計時是從 </a:t>
            </a:r>
            <a:r>
              <a:rPr lang="en-US" altLang="zh-TW" dirty="0"/>
              <a:t>1970 </a:t>
            </a:r>
            <a:r>
              <a:rPr lang="zh-TW" altLang="en-US" dirty="0"/>
              <a:t>年 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</a:t>
            </a:r>
            <a:r>
              <a:rPr lang="en-US" altLang="zh-TW" dirty="0"/>
              <a:t>1 </a:t>
            </a:r>
            <a:r>
              <a:rPr lang="zh-TW" altLang="en-US" dirty="0"/>
              <a:t>日零時開始的秒數，此數值即為「時間數值」，是一個精確到小數點六位數</a:t>
            </a:r>
            <a:r>
              <a:rPr lang="zh-TW" altLang="en-US" dirty="0" smtClean="0"/>
              <a:t>的浮點</a:t>
            </a:r>
            <a:r>
              <a:rPr lang="zh-TW" altLang="en-US" dirty="0"/>
              <a:t>數，</a:t>
            </a:r>
            <a:r>
              <a:rPr lang="en-US" altLang="zh-TW" dirty="0"/>
              <a:t>time() </a:t>
            </a:r>
            <a:r>
              <a:rPr lang="zh-TW" altLang="en-US" dirty="0"/>
              <a:t>函式可取得此時間數值，語法為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451548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localtime</a:t>
            </a:r>
            <a:r>
              <a:rPr lang="en-US" altLang="zh-TW" dirty="0"/>
              <a:t>() </a:t>
            </a:r>
            <a:r>
              <a:rPr lang="zh-TW" altLang="en-US" dirty="0"/>
              <a:t>函式</a:t>
            </a:r>
            <a:endParaRPr lang="en-US" altLang="zh-TW" dirty="0"/>
          </a:p>
          <a:p>
            <a:pPr lvl="3"/>
            <a:r>
              <a:rPr lang="en-US" altLang="zh-TW" dirty="0" err="1"/>
              <a:t>localtime</a:t>
            </a:r>
            <a:r>
              <a:rPr lang="en-US" altLang="zh-TW" dirty="0"/>
              <a:t> </a:t>
            </a:r>
            <a:r>
              <a:rPr lang="zh-TW" altLang="en-US" dirty="0"/>
              <a:t>函式可以取得使用者時區的日期及時間資訊，語法為：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「時間數值」參數非必填， 若省略「時間數值」參數則是取得目前日期及時間，返回值是以元組資料型態傳回，例如：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5" y="1719291"/>
            <a:ext cx="8303527" cy="4288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5" y="2996952"/>
            <a:ext cx="8333103" cy="14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 err="1"/>
              <a:t>localtime</a:t>
            </a:r>
            <a:r>
              <a:rPr lang="en-US" altLang="zh-TW" dirty="0"/>
              <a:t> </a:t>
            </a:r>
            <a:r>
              <a:rPr lang="zh-TW" altLang="en-US" dirty="0"/>
              <a:t>函式傳回的元組資料，其意義為：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196752"/>
            <a:ext cx="809496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 err="1"/>
              <a:t>ctime</a:t>
            </a:r>
            <a:r>
              <a:rPr lang="en-US" altLang="zh-TW" dirty="0"/>
              <a:t> () </a:t>
            </a:r>
            <a:r>
              <a:rPr lang="zh-TW" altLang="en-US" dirty="0"/>
              <a:t>函式</a:t>
            </a:r>
          </a:p>
          <a:p>
            <a:pPr lvl="3"/>
            <a:r>
              <a:rPr lang="en-US" altLang="zh-TW" dirty="0" err="1"/>
              <a:t>ctime</a:t>
            </a:r>
            <a:r>
              <a:rPr lang="en-US" altLang="zh-TW" dirty="0"/>
              <a:t> </a:t>
            </a:r>
            <a:r>
              <a:rPr lang="zh-TW" altLang="en-US" dirty="0"/>
              <a:t>函式的功能及用法皆與 </a:t>
            </a:r>
            <a:r>
              <a:rPr lang="en-US" altLang="zh-TW" dirty="0" err="1"/>
              <a:t>localtime</a:t>
            </a:r>
            <a:r>
              <a:rPr lang="en-US" altLang="zh-TW" dirty="0"/>
              <a:t> </a:t>
            </a:r>
            <a:r>
              <a:rPr lang="zh-TW" altLang="en-US" dirty="0"/>
              <a:t>函式相同，不同處在於 </a:t>
            </a:r>
            <a:r>
              <a:rPr lang="en-US" altLang="zh-TW" dirty="0" err="1"/>
              <a:t>ctime</a:t>
            </a:r>
            <a:r>
              <a:rPr lang="en-US" altLang="zh-TW" dirty="0"/>
              <a:t> </a:t>
            </a:r>
            <a:r>
              <a:rPr lang="zh-TW" altLang="en-US" dirty="0"/>
              <a:t>函式的傳回</a:t>
            </a:r>
            <a:r>
              <a:rPr lang="zh-TW" altLang="en-US" dirty="0" smtClean="0"/>
              <a:t>值為</a:t>
            </a:r>
            <a:r>
              <a:rPr lang="zh-TW" altLang="en-US" dirty="0"/>
              <a:t>字串。</a:t>
            </a:r>
            <a:r>
              <a:rPr lang="en-US" altLang="zh-TW" dirty="0" err="1"/>
              <a:t>ctime</a:t>
            </a:r>
            <a:r>
              <a:rPr lang="en-US" altLang="zh-TW" dirty="0"/>
              <a:t> </a:t>
            </a:r>
            <a:r>
              <a:rPr lang="zh-TW" altLang="en-US" dirty="0"/>
              <a:t>函式的語法為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en-US" altLang="zh-TW" dirty="0" err="1"/>
              <a:t>ctime</a:t>
            </a:r>
            <a:r>
              <a:rPr lang="en-US" altLang="zh-TW" dirty="0"/>
              <a:t> </a:t>
            </a:r>
            <a:r>
              <a:rPr lang="zh-TW" altLang="en-US" dirty="0"/>
              <a:t>函式的傳回值格式為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當然，文字部分是以英文呈現，例如：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13638"/>
            <a:ext cx="7660017" cy="4792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3" y="3068960"/>
            <a:ext cx="7668140" cy="446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01416"/>
            <a:ext cx="7773739" cy="9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範例：列印時間函式所有資訊</a:t>
            </a:r>
          </a:p>
          <a:p>
            <a:pPr lvl="3"/>
            <a:r>
              <a:rPr lang="zh-TW" altLang="en-US" dirty="0"/>
              <a:t>大賽看板上需顯示以中華民國年份表示的現在時刻，給比賽選手做為參考。請</a:t>
            </a:r>
            <a:r>
              <a:rPr lang="zh-TW" altLang="en-US" dirty="0" smtClean="0"/>
              <a:t>設計程式</a:t>
            </a:r>
            <a:r>
              <a:rPr lang="zh-TW" altLang="en-US" dirty="0"/>
              <a:t>以時間模組列印以中華民國年份表示的現在時刻及節約時間資訊。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570077" cy="14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使用函式的程式設計方式具有下列好處：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將</a:t>
            </a:r>
            <a:r>
              <a:rPr lang="zh-TW" altLang="en-US" dirty="0"/>
              <a:t>程式分割後由多人撰寫，有利於團隊分工，可縮短程式開發的時間。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可</a:t>
            </a:r>
            <a:r>
              <a:rPr lang="zh-TW" altLang="en-US" dirty="0"/>
              <a:t>縮短程式的長度，程式碼也可重複使用，當再開發類似功能的產品時，只需</a:t>
            </a:r>
            <a:r>
              <a:rPr lang="zh-TW" altLang="en-US" dirty="0" smtClean="0"/>
              <a:t>稍微</a:t>
            </a:r>
            <a:r>
              <a:rPr lang="zh-TW" altLang="en-US" dirty="0"/>
              <a:t>修改即可以套用。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程式</a:t>
            </a:r>
            <a:r>
              <a:rPr lang="zh-TW" altLang="en-US" dirty="0"/>
              <a:t>可讀性高，易於除錯和維護。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4.1 </a:t>
            </a:r>
            <a:r>
              <a:rPr lang="zh-TW" altLang="en-US" dirty="0"/>
              <a:t>自訂函式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8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4.1.1 </a:t>
            </a:r>
            <a:r>
              <a:rPr lang="zh-TW" altLang="en-US" dirty="0"/>
              <a:t>建立自訂函式</a:t>
            </a:r>
          </a:p>
          <a:p>
            <a:pPr lvl="3"/>
            <a:r>
              <a:rPr lang="zh-TW" altLang="en-US" dirty="0"/>
              <a:t>建立函式的語法為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b="1" dirty="0"/>
              <a:t>參數 </a:t>
            </a:r>
            <a:r>
              <a:rPr lang="en-US" altLang="zh-TW" dirty="0"/>
              <a:t>( </a:t>
            </a:r>
            <a:r>
              <a:rPr lang="zh-TW" altLang="en-US" dirty="0"/>
              <a:t>參數</a:t>
            </a:r>
            <a:r>
              <a:rPr lang="en-US" altLang="zh-TW" dirty="0"/>
              <a:t>1, </a:t>
            </a:r>
            <a:r>
              <a:rPr lang="zh-TW" altLang="en-US" dirty="0"/>
              <a:t>參數</a:t>
            </a:r>
            <a:r>
              <a:rPr lang="en-US" altLang="zh-TW" dirty="0"/>
              <a:t>2, ⋯⋯) </a:t>
            </a:r>
            <a:r>
              <a:rPr lang="zh-TW" altLang="en-US" dirty="0"/>
              <a:t>：非必填，參數串列是用來接收由呼叫函式傳遞</a:t>
            </a:r>
            <a:r>
              <a:rPr lang="zh-TW" altLang="en-US" dirty="0" smtClean="0"/>
              <a:t>進來的</a:t>
            </a:r>
            <a:r>
              <a:rPr lang="zh-TW" altLang="en-US" dirty="0"/>
              <a:t>資料，如果有多個參數，則參數之間必須用逗號「，」分開。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回</a:t>
            </a:r>
            <a:r>
              <a:rPr lang="zh-TW" altLang="en-US" b="1" dirty="0"/>
              <a:t>傳值 </a:t>
            </a:r>
            <a:r>
              <a:rPr lang="en-US" altLang="zh-TW" dirty="0"/>
              <a:t>( </a:t>
            </a:r>
            <a:r>
              <a:rPr lang="zh-TW" altLang="en-US" dirty="0"/>
              <a:t>回傳值</a:t>
            </a:r>
            <a:r>
              <a:rPr lang="en-US" altLang="zh-TW" dirty="0"/>
              <a:t>1, </a:t>
            </a:r>
            <a:r>
              <a:rPr lang="zh-TW" altLang="en-US" dirty="0"/>
              <a:t>回傳值</a:t>
            </a:r>
            <a:r>
              <a:rPr lang="en-US" altLang="zh-TW" dirty="0"/>
              <a:t>2, ⋯⋯) </a:t>
            </a:r>
            <a:r>
              <a:rPr lang="zh-TW" altLang="en-US" dirty="0"/>
              <a:t>：非必填，回傳值串列是執行完函式後傳回</a:t>
            </a:r>
            <a:r>
              <a:rPr lang="zh-TW" altLang="en-US" dirty="0" smtClean="0"/>
              <a:t>主程式</a:t>
            </a:r>
            <a:r>
              <a:rPr lang="zh-TW" altLang="en-US" dirty="0"/>
              <a:t>的資料，若有多個回傳值，則回傳值之間必須用逗號「，」分開，主程式</a:t>
            </a:r>
            <a:r>
              <a:rPr lang="zh-TW" altLang="en-US" dirty="0" smtClean="0"/>
              <a:t>則要</a:t>
            </a:r>
            <a:r>
              <a:rPr lang="zh-TW" altLang="en-US" dirty="0"/>
              <a:t>有多個變數來接收回傳值。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5586637" cy="9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參數與回傳值</a:t>
            </a:r>
          </a:p>
          <a:p>
            <a:pPr lvl="3"/>
            <a:r>
              <a:rPr lang="zh-TW" altLang="en-US" dirty="0"/>
              <a:t>對於自訂函數來說，參數與回傳值並不是必填的項目。若是要執行的工作並不</a:t>
            </a:r>
            <a:r>
              <a:rPr lang="zh-TW" altLang="en-US" dirty="0" smtClean="0"/>
              <a:t>需要給予</a:t>
            </a:r>
            <a:r>
              <a:rPr lang="zh-TW" altLang="en-US" dirty="0"/>
              <a:t>適當的參數就能運作，就不需要參數；若執行的工作只要在函式中完成即可</a:t>
            </a:r>
            <a:r>
              <a:rPr lang="zh-TW" altLang="en-US" dirty="0" smtClean="0"/>
              <a:t>，就</a:t>
            </a:r>
            <a:r>
              <a:rPr lang="zh-TW" altLang="en-US" dirty="0"/>
              <a:t>不一定要有回傳值。</a:t>
            </a:r>
          </a:p>
          <a:p>
            <a:pPr lvl="3"/>
            <a:r>
              <a:rPr lang="zh-TW" altLang="en-US" dirty="0"/>
              <a:t>例如：建立名稱為 </a:t>
            </a:r>
            <a:r>
              <a:rPr lang="en-US" altLang="zh-TW" dirty="0" err="1"/>
              <a:t>SayHello</a:t>
            </a:r>
            <a:r>
              <a:rPr lang="en-US" altLang="zh-TW" dirty="0"/>
              <a:t>() </a:t>
            </a:r>
            <a:r>
              <a:rPr lang="zh-TW" altLang="en-US" dirty="0"/>
              <a:t>的函式可以顯示「歡迎光臨</a:t>
            </a:r>
            <a:r>
              <a:rPr lang="en-US" altLang="zh-TW" dirty="0"/>
              <a:t>!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例如：建立名稱為 </a:t>
            </a:r>
            <a:r>
              <a:rPr lang="en-US" altLang="zh-TW" dirty="0" err="1"/>
              <a:t>GetArea</a:t>
            </a:r>
            <a:r>
              <a:rPr lang="en-US" altLang="zh-TW" dirty="0"/>
              <a:t>() </a:t>
            </a:r>
            <a:r>
              <a:rPr lang="zh-TW" altLang="en-US" dirty="0"/>
              <a:t>的函式，以參數傳入矩形的寬及高，計算矩形面積後</a:t>
            </a:r>
            <a:r>
              <a:rPr lang="zh-TW" altLang="en-US" dirty="0" smtClean="0"/>
              <a:t>將面積</a:t>
            </a:r>
            <a:r>
              <a:rPr lang="zh-TW" altLang="en-US" dirty="0"/>
              <a:t>值傳回。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97600"/>
            <a:ext cx="5112568" cy="67340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6" y="4710651"/>
            <a:ext cx="5511295" cy="9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執行函式</a:t>
            </a:r>
          </a:p>
          <a:p>
            <a:pPr lvl="3"/>
            <a:r>
              <a:rPr lang="zh-TW" altLang="en-US" dirty="0"/>
              <a:t>函式建立後並不會自動執行，必須在主程式中直接用函式名稱加上</a:t>
            </a:r>
            <a:r>
              <a:rPr lang="en-US" altLang="zh-TW" dirty="0"/>
              <a:t>()</a:t>
            </a:r>
            <a:r>
              <a:rPr lang="zh-TW" altLang="en-US" dirty="0"/>
              <a:t>，視需求加上</a:t>
            </a:r>
            <a:r>
              <a:rPr lang="zh-TW" altLang="en-US" dirty="0" smtClean="0"/>
              <a:t>參數</a:t>
            </a:r>
            <a:r>
              <a:rPr lang="zh-TW" altLang="en-US" dirty="0"/>
              <a:t>即可呼叫</a:t>
            </a:r>
            <a:r>
              <a:rPr lang="zh-TW" altLang="en-US" dirty="0" smtClean="0"/>
              <a:t>函式</a:t>
            </a:r>
            <a:r>
              <a:rPr lang="zh-TW" altLang="en-US" dirty="0"/>
              <a:t>執行，語法為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如果函式有傳回值，可以使用變數來儲存返回值，例如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4">
              <a:lnSpc>
                <a:spcPts val="1000"/>
              </a:lnSpc>
            </a:pPr>
            <a:endParaRPr lang="en-US" altLang="zh-TW" dirty="0" smtClean="0"/>
          </a:p>
          <a:p>
            <a:pPr lvl="2"/>
            <a:r>
              <a:rPr lang="zh-TW" altLang="en-US" dirty="0"/>
              <a:t>範例：攝氏溫度轉華氏溫度</a:t>
            </a:r>
          </a:p>
          <a:p>
            <a:pPr lvl="3"/>
            <a:r>
              <a:rPr lang="zh-TW" altLang="en-US" dirty="0"/>
              <a:t>輸入攝氏溫度，求華氏溫度。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17733"/>
            <a:ext cx="5184576" cy="4031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87433"/>
            <a:ext cx="5474848" cy="12336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147948"/>
            <a:ext cx="5688632" cy="12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設定參數預設值</a:t>
            </a:r>
          </a:p>
          <a:p>
            <a:pPr lvl="3"/>
            <a:r>
              <a:rPr lang="zh-TW" altLang="en-US" dirty="0"/>
              <a:t>若函式中某些參數是必填的，為了怕執行時忽略設定造成錯誤，在建立函式時</a:t>
            </a:r>
            <a:r>
              <a:rPr lang="zh-TW" altLang="en-US" dirty="0" smtClean="0"/>
              <a:t>可以為</a:t>
            </a:r>
            <a:r>
              <a:rPr lang="zh-TW" altLang="en-US" dirty="0"/>
              <a:t>參數設定預設值。當呼叫函式時遇到沒有設定該參數的情況時，就會使用預設值。</a:t>
            </a:r>
          </a:p>
          <a:p>
            <a:pPr lvl="3"/>
            <a:r>
              <a:rPr lang="zh-TW" altLang="en-US" dirty="0"/>
              <a:t>參數設定預設值的方法為「參數 </a:t>
            </a:r>
            <a:r>
              <a:rPr lang="en-US" altLang="zh-TW" dirty="0"/>
              <a:t>= </a:t>
            </a:r>
            <a:r>
              <a:rPr lang="zh-TW" altLang="en-US" dirty="0"/>
              <a:t>值」，例如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設定預設值的參數必須置於參數串列最後，否則執行時會產生</a:t>
            </a:r>
            <a:r>
              <a:rPr lang="zh-TW" altLang="en-US" dirty="0" smtClean="0"/>
              <a:t>錯誤</a:t>
            </a:r>
            <a:r>
              <a:rPr lang="zh-TW" altLang="en-US" dirty="0"/>
              <a:t>。</a:t>
            </a:r>
          </a:p>
          <a:p>
            <a:pPr lvl="3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76" y="2928967"/>
            <a:ext cx="6505928" cy="11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4.1.2 </a:t>
            </a:r>
            <a:r>
              <a:rPr lang="zh-TW" altLang="en-US" dirty="0"/>
              <a:t>建立不定數目參數的函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建立函式時</a:t>
            </a:r>
            <a:r>
              <a:rPr lang="zh-TW" altLang="en-US" dirty="0" smtClean="0"/>
              <a:t>可以讓</a:t>
            </a:r>
            <a:r>
              <a:rPr lang="zh-TW" altLang="en-US" dirty="0"/>
              <a:t>函式接受沒有預先設定的參數個數，方法是在參數名稱前加星號「*」，語法為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2"/>
            <a:r>
              <a:rPr lang="zh-TW" altLang="en-US" dirty="0"/>
              <a:t>範例：多數值加法器</a:t>
            </a:r>
          </a:p>
          <a:p>
            <a:pPr lvl="3"/>
            <a:r>
              <a:rPr lang="zh-TW" altLang="en-US" dirty="0"/>
              <a:t>建立不固定參數數目的函式，此函式可以計算 </a:t>
            </a:r>
            <a:r>
              <a:rPr lang="en-US" altLang="zh-TW" dirty="0"/>
              <a:t>2 </a:t>
            </a:r>
            <a:r>
              <a:rPr lang="zh-TW" altLang="en-US" dirty="0"/>
              <a:t>個、</a:t>
            </a:r>
            <a:r>
              <a:rPr lang="en-US" altLang="zh-TW" dirty="0"/>
              <a:t>3 </a:t>
            </a:r>
            <a:r>
              <a:rPr lang="zh-TW" altLang="en-US" dirty="0"/>
              <a:t>個、</a:t>
            </a:r>
            <a:r>
              <a:rPr lang="en-US" altLang="zh-TW" dirty="0"/>
              <a:t>4 </a:t>
            </a:r>
            <a:r>
              <a:rPr lang="zh-TW" altLang="en-US" dirty="0"/>
              <a:t>個、⋯⋯數值總和。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132856"/>
            <a:ext cx="4296805" cy="6480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077072"/>
            <a:ext cx="6859802" cy="17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4.1.3 </a:t>
            </a:r>
            <a:r>
              <a:rPr lang="zh-TW" altLang="en-US" dirty="0"/>
              <a:t>函數中變數有效範圍</a:t>
            </a:r>
          </a:p>
          <a:p>
            <a:pPr lvl="3"/>
            <a:r>
              <a:rPr lang="zh-TW" altLang="en-US" dirty="0"/>
              <a:t>變數依其有效範圍分為全域變數及區域變數：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全</a:t>
            </a:r>
            <a:r>
              <a:rPr lang="zh-TW" altLang="en-US" b="1" dirty="0"/>
              <a:t>域變數</a:t>
            </a:r>
            <a:r>
              <a:rPr lang="zh-TW" altLang="en-US" dirty="0"/>
              <a:t>：定義在函式外的變數，其有效範圍是整個</a:t>
            </a:r>
            <a:r>
              <a:rPr lang="en-US" altLang="zh-TW" dirty="0"/>
              <a:t>Python</a:t>
            </a:r>
            <a:r>
              <a:rPr lang="zh-TW" altLang="en-US" dirty="0"/>
              <a:t>檔案。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區域</a:t>
            </a:r>
            <a:r>
              <a:rPr lang="zh-TW" altLang="en-US" b="1" dirty="0"/>
              <a:t>變數</a:t>
            </a:r>
            <a:r>
              <a:rPr lang="zh-TW" altLang="en-US" dirty="0"/>
              <a:t>：定義在一個函式中的變數，其有效範圍是在該函式內。</a:t>
            </a:r>
          </a:p>
          <a:p>
            <a:pPr lvl="3"/>
            <a:r>
              <a:rPr lang="zh-TW" altLang="en-US" dirty="0"/>
              <a:t>若有相同名稱的全域變數與區域變數，以區域變數優先：在函式內，會使用區域變數</a:t>
            </a:r>
            <a:r>
              <a:rPr lang="zh-TW" altLang="en-US" dirty="0" smtClean="0"/>
              <a:t>，在</a:t>
            </a:r>
            <a:r>
              <a:rPr lang="zh-TW" altLang="en-US" dirty="0"/>
              <a:t>函式外，因區域變數不存在，故使用全域變數。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01008"/>
            <a:ext cx="5769598" cy="25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21568</TotalTime>
  <Words>1692</Words>
  <Application>Microsoft Office PowerPoint</Application>
  <PresentationFormat>如螢幕大小 (4:3)</PresentationFormat>
  <Paragraphs>133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4.1 自訂函式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4.2 內建函式</vt:lpstr>
      <vt:lpstr>PowerPoint 簡報</vt:lpstr>
      <vt:lpstr>4.3 模組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張雅麗</cp:lastModifiedBy>
  <cp:revision>2087</cp:revision>
  <dcterms:created xsi:type="dcterms:W3CDTF">2011-06-06T16:54:13Z</dcterms:created>
  <dcterms:modified xsi:type="dcterms:W3CDTF">2020-07-16T08:47:06Z</dcterms:modified>
</cp:coreProperties>
</file>