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739" r:id="rId2"/>
    <p:sldId id="773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47" r:id="rId11"/>
    <p:sldId id="864" r:id="rId12"/>
    <p:sldId id="865" r:id="rId13"/>
    <p:sldId id="848" r:id="rId14"/>
    <p:sldId id="849" r:id="rId15"/>
    <p:sldId id="850" r:id="rId16"/>
    <p:sldId id="851" r:id="rId17"/>
    <p:sldId id="852" r:id="rId18"/>
    <p:sldId id="853" r:id="rId19"/>
    <p:sldId id="856" r:id="rId20"/>
    <p:sldId id="854" r:id="rId21"/>
    <p:sldId id="855" r:id="rId22"/>
    <p:sldId id="857" r:id="rId23"/>
    <p:sldId id="858" r:id="rId24"/>
    <p:sldId id="8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74" d="100"/>
          <a:sy n="74" d="100"/>
        </p:scale>
        <p:origin x="4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+mj-lt"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26954"/>
            <a:ext cx="579124" cy="646331"/>
            <a:chOff x="8286776" y="6126954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chemeClr val="tx1">
                <a:lumMod val="85000"/>
                <a:lumOff val="1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26954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5.1.4 </a:t>
            </a:r>
            <a:r>
              <a:rPr lang="en-US" altLang="zh-TW" dirty="0" err="1"/>
              <a:t>shutil</a:t>
            </a:r>
            <a:r>
              <a:rPr lang="en-US" altLang="zh-TW" dirty="0"/>
              <a:t> </a:t>
            </a:r>
            <a:r>
              <a:rPr lang="zh-TW" altLang="en-US" dirty="0"/>
              <a:t>模組</a:t>
            </a:r>
          </a:p>
          <a:p>
            <a:pPr lvl="3"/>
            <a:r>
              <a:rPr lang="en-US" altLang="zh-TW" dirty="0" err="1"/>
              <a:t>shutil</a:t>
            </a:r>
            <a:r>
              <a:rPr lang="en-US" altLang="zh-TW" dirty="0"/>
              <a:t> </a:t>
            </a:r>
            <a:r>
              <a:rPr lang="zh-TW" altLang="en-US" dirty="0"/>
              <a:t>模組是一個可跨平台的檔案處理模組，首先必須匯入</a:t>
            </a:r>
            <a:r>
              <a:rPr lang="en-US" altLang="zh-TW" dirty="0" err="1"/>
              <a:t>shutil</a:t>
            </a:r>
            <a:r>
              <a:rPr lang="en-US" altLang="zh-TW" dirty="0"/>
              <a:t> </a:t>
            </a:r>
            <a:r>
              <a:rPr lang="zh-TW" altLang="en-US" dirty="0"/>
              <a:t>模組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常用的方法如下：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3801569" cy="4047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7" y="2636912"/>
            <a:ext cx="7938595" cy="23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例如：複製 </a:t>
            </a:r>
            <a:r>
              <a:rPr lang="en-US" altLang="zh-TW" dirty="0"/>
              <a:t>&lt;shutil.py&gt; </a:t>
            </a:r>
            <a:r>
              <a:rPr lang="zh-TW" altLang="en-US" dirty="0"/>
              <a:t>為 </a:t>
            </a:r>
            <a:r>
              <a:rPr lang="en-US" altLang="zh-TW" dirty="0"/>
              <a:t>&lt;newfile.py&gt; </a:t>
            </a:r>
            <a:r>
              <a:rPr lang="zh-TW" altLang="en-US" dirty="0"/>
              <a:t>檔。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6768752" cy="14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5.1.5 glob </a:t>
            </a:r>
            <a:r>
              <a:rPr lang="zh-TW" altLang="en-US" dirty="0"/>
              <a:t>模組</a:t>
            </a:r>
          </a:p>
          <a:p>
            <a:pPr lvl="3"/>
            <a:r>
              <a:rPr lang="en-US" altLang="zh-TW" dirty="0"/>
              <a:t>glob </a:t>
            </a:r>
            <a:r>
              <a:rPr lang="zh-TW" altLang="en-US" dirty="0"/>
              <a:t>模組可以取得指定條件的檔案串列，請先以 </a:t>
            </a:r>
            <a:r>
              <a:rPr lang="en-US" altLang="zh-TW" dirty="0"/>
              <a:t>import glob </a:t>
            </a:r>
            <a:r>
              <a:rPr lang="zh-TW" altLang="en-US" dirty="0"/>
              <a:t>匯入 </a:t>
            </a:r>
            <a:r>
              <a:rPr lang="en-US" altLang="zh-TW" dirty="0"/>
              <a:t>glob </a:t>
            </a:r>
            <a:r>
              <a:rPr lang="zh-TW" altLang="en-US" dirty="0"/>
              <a:t>模組，</a:t>
            </a:r>
            <a:r>
              <a:rPr lang="zh-TW" altLang="en-US" dirty="0" smtClean="0"/>
              <a:t>匯入後</a:t>
            </a:r>
            <a:r>
              <a:rPr lang="zh-TW" altLang="en-US" dirty="0"/>
              <a:t>就可以 </a:t>
            </a:r>
            <a:r>
              <a:rPr lang="en-US" altLang="zh-TW" dirty="0" err="1"/>
              <a:t>glob.glob</a:t>
            </a:r>
            <a:r>
              <a:rPr lang="en-US" altLang="zh-TW" dirty="0"/>
              <a:t> </a:t>
            </a:r>
            <a:r>
              <a:rPr lang="zh-TW" altLang="en-US" dirty="0"/>
              <a:t>方法取得指定條件的檔案串列。語法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路徑名稱可以明確指定檔案名稱，也可使用 「* 」萬用字元。</a:t>
            </a:r>
          </a:p>
          <a:p>
            <a:pPr lvl="3"/>
            <a:r>
              <a:rPr lang="zh-TW" altLang="en-US" dirty="0"/>
              <a:t>例如：取得</a:t>
            </a:r>
            <a:r>
              <a:rPr lang="en-US" altLang="zh-TW" dirty="0"/>
              <a:t>&lt;glob.py&gt; </a:t>
            </a:r>
            <a:r>
              <a:rPr lang="zh-TW" altLang="en-US" dirty="0"/>
              <a:t>檔、檔名前兩個字元是 </a:t>
            </a:r>
            <a:r>
              <a:rPr lang="en-US" altLang="zh-TW" dirty="0" err="1"/>
              <a:t>os</a:t>
            </a:r>
            <a:r>
              <a:rPr lang="en-US" altLang="zh-TW" dirty="0"/>
              <a:t> </a:t>
            </a:r>
            <a:r>
              <a:rPr lang="zh-TW" altLang="en-US" dirty="0"/>
              <a:t>開頭的所有 </a:t>
            </a:r>
            <a:r>
              <a:rPr lang="en-US" altLang="zh-TW" dirty="0" err="1"/>
              <a:t>py</a:t>
            </a:r>
            <a:r>
              <a:rPr lang="en-US" altLang="zh-TW" dirty="0"/>
              <a:t> </a:t>
            </a:r>
            <a:r>
              <a:rPr lang="zh-TW" altLang="en-US" dirty="0"/>
              <a:t>檔案以及所有副</a:t>
            </a:r>
            <a:r>
              <a:rPr lang="zh-TW" altLang="en-US" dirty="0" smtClean="0"/>
              <a:t>檔名</a:t>
            </a:r>
            <a:r>
              <a:rPr lang="zh-TW" altLang="en-US" dirty="0"/>
              <a:t>為 </a:t>
            </a:r>
            <a:r>
              <a:rPr lang="en-US" altLang="zh-TW" dirty="0"/>
              <a:t>txt </a:t>
            </a:r>
            <a:r>
              <a:rPr lang="zh-TW" altLang="en-US" dirty="0"/>
              <a:t>的檔案 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14898"/>
            <a:ext cx="4362817" cy="4779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4" y="3861048"/>
            <a:ext cx="7922270" cy="14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5.2.1 open() </a:t>
            </a:r>
            <a:r>
              <a:rPr lang="zh-TW" altLang="en-US" dirty="0"/>
              <a:t>開啟檔案的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zh-TW" altLang="en-US" dirty="0"/>
              <a:t>檔案名稱</a:t>
            </a:r>
          </a:p>
          <a:p>
            <a:pPr lvl="3"/>
            <a:r>
              <a:rPr lang="zh-TW" altLang="en-US" dirty="0"/>
              <a:t>設定檔案的名稱，它是字串型態，可以是相對路徑或絕對路徑，如果沒有設定路徑</a:t>
            </a:r>
            <a:r>
              <a:rPr lang="zh-TW" altLang="en-US" dirty="0" smtClean="0"/>
              <a:t>，則</a:t>
            </a:r>
            <a:r>
              <a:rPr lang="zh-TW" altLang="en-US" dirty="0"/>
              <a:t>會預設為目前執行程式的目錄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5.2 File </a:t>
            </a:r>
            <a:r>
              <a:rPr lang="zh-TW" altLang="en-US" dirty="0"/>
              <a:t>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548716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模式</a:t>
            </a:r>
          </a:p>
          <a:p>
            <a:pPr lvl="3"/>
            <a:r>
              <a:rPr lang="zh-TW" altLang="en-US" dirty="0"/>
              <a:t>設定檔案開啟的模式，它也是字串型態，省略將預設為讀取模式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例如</a:t>
            </a:r>
            <a:r>
              <a:rPr lang="zh-TW" altLang="en-US" dirty="0"/>
              <a:t>：開啟 </a:t>
            </a:r>
            <a:r>
              <a:rPr lang="en-US" altLang="zh-TW" dirty="0"/>
              <a:t>&lt;file1.txt&gt; </a:t>
            </a:r>
            <a:r>
              <a:rPr lang="zh-TW" altLang="en-US" dirty="0"/>
              <a:t>檔為寫入模式，並將資料寫入檔案中。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560840" cy="25225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0" y="4509120"/>
            <a:ext cx="4392488" cy="21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也可以將文字檔讀取後顯示出來。</a:t>
            </a:r>
          </a:p>
          <a:p>
            <a:pPr lvl="3"/>
            <a:r>
              <a:rPr lang="zh-TW" altLang="en-US" dirty="0"/>
              <a:t>例如：開啟 </a:t>
            </a:r>
            <a:r>
              <a:rPr lang="en-US" altLang="zh-TW" dirty="0"/>
              <a:t>&lt;file1.txt&gt; </a:t>
            </a:r>
            <a:r>
              <a:rPr lang="zh-TW" altLang="en-US" dirty="0"/>
              <a:t>檔為讀取模式，並顯示資料內容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如果</a:t>
            </a:r>
            <a:r>
              <a:rPr lang="zh-TW" altLang="en-US" dirty="0"/>
              <a:t>開啟檔案處理之後，就可以關閉檔案了，其實也可以使用 </a:t>
            </a:r>
            <a:r>
              <a:rPr lang="en-US" altLang="zh-TW" dirty="0"/>
              <a:t>with </a:t>
            </a:r>
            <a:r>
              <a:rPr lang="zh-TW" altLang="en-US" dirty="0"/>
              <a:t>敘述，因為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結束</a:t>
            </a:r>
            <a:r>
              <a:rPr lang="zh-TW" altLang="en-US" dirty="0"/>
              <a:t>後會自動關閉開啟的檔案，因此就不需要再以 </a:t>
            </a:r>
            <a:r>
              <a:rPr lang="en-US" altLang="zh-TW" dirty="0" err="1"/>
              <a:t>f.close</a:t>
            </a:r>
            <a:r>
              <a:rPr lang="en-US" altLang="zh-TW" dirty="0"/>
              <a:t>() </a:t>
            </a:r>
            <a:r>
              <a:rPr lang="zh-TW" altLang="en-US" dirty="0"/>
              <a:t>主動關閉檔案了。請</a:t>
            </a:r>
            <a:r>
              <a:rPr lang="zh-TW" altLang="en-US" dirty="0" smtClean="0"/>
              <a:t>注意</a:t>
            </a:r>
            <a:r>
              <a:rPr lang="zh-TW" altLang="en-US" dirty="0"/>
              <a:t>：</a:t>
            </a:r>
            <a:r>
              <a:rPr lang="en-US" altLang="zh-TW" dirty="0"/>
              <a:t>with </a:t>
            </a:r>
            <a:r>
              <a:rPr lang="zh-TW" altLang="en-US" dirty="0"/>
              <a:t>敘述內的程式必須縮排。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56879"/>
            <a:ext cx="4032448" cy="1190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2" y="2918083"/>
            <a:ext cx="5976664" cy="12309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229200"/>
            <a:ext cx="6543752" cy="10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5.2.2 </a:t>
            </a:r>
            <a:r>
              <a:rPr lang="zh-TW" altLang="en-US" dirty="0"/>
              <a:t>檔案處理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340768"/>
            <a:ext cx="780004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read()</a:t>
            </a:r>
          </a:p>
          <a:p>
            <a:pPr lvl="3"/>
            <a:r>
              <a:rPr lang="en-US" altLang="zh-TW" dirty="0"/>
              <a:t>read() </a:t>
            </a:r>
            <a:r>
              <a:rPr lang="zh-TW" altLang="en-US" dirty="0"/>
              <a:t>會從目前的指標位置，讀取指定長度的的字元，如果未指定長度則會讀取</a:t>
            </a:r>
            <a:r>
              <a:rPr lang="zh-TW" altLang="en-US" dirty="0" smtClean="0"/>
              <a:t>所有的</a:t>
            </a:r>
            <a:r>
              <a:rPr lang="zh-TW" altLang="en-US" dirty="0"/>
              <a:t>字元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en-US" altLang="zh-TW" dirty="0" err="1"/>
              <a:t>readlines</a:t>
            </a:r>
            <a:r>
              <a:rPr lang="en-US" altLang="zh-TW" dirty="0"/>
              <a:t>()</a:t>
            </a:r>
          </a:p>
          <a:p>
            <a:pPr lvl="3"/>
            <a:r>
              <a:rPr lang="zh-TW" altLang="en-US" dirty="0"/>
              <a:t>讀取全部文件內容，它會以串列方式傳回，每一列會成為串列中的一個元素。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4371467" cy="13158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581128"/>
            <a:ext cx="6594186" cy="14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readline</a:t>
            </a:r>
            <a:r>
              <a:rPr lang="en-US" altLang="zh-TW" dirty="0"/>
              <a:t>([size])</a:t>
            </a:r>
          </a:p>
          <a:p>
            <a:pPr lvl="3"/>
            <a:r>
              <a:rPr lang="zh-TW" altLang="en-US" dirty="0"/>
              <a:t>讀取目前文字指標所在列中 </a:t>
            </a:r>
            <a:r>
              <a:rPr lang="en-US" altLang="zh-TW" dirty="0"/>
              <a:t>size </a:t>
            </a:r>
            <a:r>
              <a:rPr lang="zh-TW" altLang="en-US" dirty="0"/>
              <a:t>長度的文字內容， 若省略參數，則會讀取一整列</a:t>
            </a:r>
            <a:r>
              <a:rPr lang="zh-TW" altLang="en-US" dirty="0" smtClean="0"/>
              <a:t>，包括 </a:t>
            </a:r>
            <a:r>
              <a:rPr lang="en-US" altLang="zh-TW" dirty="0"/>
              <a:t>"\n" </a:t>
            </a:r>
            <a:r>
              <a:rPr lang="zh-TW" altLang="en-US" dirty="0"/>
              <a:t>字元。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4653615" cy="13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5.3.1 </a:t>
            </a:r>
            <a:r>
              <a:rPr lang="en-US" altLang="zh-TW" dirty="0" err="1"/>
              <a:t>try⋯except⋯else⋯finally</a:t>
            </a:r>
            <a:r>
              <a:rPr lang="en-US" altLang="zh-TW" dirty="0"/>
              <a:t> </a:t>
            </a:r>
            <a:r>
              <a:rPr lang="zh-TW" altLang="en-US" dirty="0"/>
              <a:t>語法</a:t>
            </a:r>
          </a:p>
          <a:p>
            <a:pPr lvl="3"/>
            <a:r>
              <a:rPr lang="zh-TW" altLang="en-US" dirty="0"/>
              <a:t>語法架構如下：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5.3 </a:t>
            </a:r>
            <a:r>
              <a:rPr lang="zh-TW" altLang="en-US" dirty="0"/>
              <a:t>例外處理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5178405" cy="29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547664" y="4286256"/>
            <a:ext cx="7382054" cy="1143008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5-1 </a:t>
            </a:r>
            <a:r>
              <a:rPr lang="zh-TW" altLang="en-US" dirty="0" smtClean="0">
                <a:hlinkClick r:id="rId2" action="ppaction://hlinksldjump"/>
              </a:rPr>
              <a:t>檔案</a:t>
            </a:r>
            <a:r>
              <a:rPr lang="zh-TW" altLang="en-US" dirty="0">
                <a:hlinkClick r:id="rId2" action="ppaction://hlinksldjump"/>
              </a:rPr>
              <a:t>和目錄</a:t>
            </a:r>
            <a:r>
              <a:rPr lang="zh-TW" altLang="en-US" dirty="0" smtClean="0">
                <a:hlinkClick r:id="rId2" action="ppaction://hlinksldjump"/>
              </a:rPr>
              <a:t>管理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5-2 File </a:t>
            </a:r>
            <a:r>
              <a:rPr lang="zh-TW" altLang="en-US" dirty="0">
                <a:hlinkClick r:id="rId3" action="ppaction://hlinksldjump"/>
              </a:rPr>
              <a:t>檔案</a:t>
            </a:r>
            <a:endParaRPr lang="en-US" altLang="zh-TW" dirty="0"/>
          </a:p>
          <a:p>
            <a:r>
              <a:rPr lang="en-US" altLang="zh-TW" dirty="0" smtClean="0">
                <a:hlinkClick r:id="rId4" action="ppaction://hlinksldjump"/>
              </a:rPr>
              <a:t>5-3 </a:t>
            </a:r>
            <a:r>
              <a:rPr lang="zh-TW" altLang="en-US" dirty="0" smtClean="0">
                <a:hlinkClick r:id="rId4" action="ppaction://hlinksldjump"/>
              </a:rPr>
              <a:t>例外</a:t>
            </a:r>
            <a:r>
              <a:rPr lang="zh-TW" altLang="en-US" dirty="0">
                <a:hlinkClick r:id="rId4" action="ppaction://hlinksldjump"/>
              </a:rPr>
              <a:t>處理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檔案與例外處理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5.3.2 </a:t>
            </a:r>
            <a:r>
              <a:rPr lang="en-US" altLang="zh-TW" dirty="0" err="1"/>
              <a:t>try⋯except⋯else⋯finally</a:t>
            </a:r>
            <a:r>
              <a:rPr lang="en-US" altLang="zh-TW" dirty="0"/>
              <a:t> </a:t>
            </a:r>
            <a:r>
              <a:rPr lang="zh-TW" altLang="en-US" dirty="0"/>
              <a:t>使用方式</a:t>
            </a:r>
          </a:p>
          <a:p>
            <a:pPr lvl="3"/>
            <a:r>
              <a:rPr lang="zh-TW" altLang="en-US" dirty="0"/>
              <a:t>最單純是只有 </a:t>
            </a:r>
            <a:r>
              <a:rPr lang="en-US" altLang="zh-TW" dirty="0" err="1"/>
              <a:t>try⋯except</a:t>
            </a:r>
            <a:r>
              <a:rPr lang="zh-TW" altLang="en-US" dirty="0"/>
              <a:t>，例如：在 </a:t>
            </a:r>
            <a:r>
              <a:rPr lang="en-US" altLang="zh-TW" dirty="0"/>
              <a:t>try </a:t>
            </a:r>
            <a:r>
              <a:rPr lang="zh-TW" altLang="en-US" dirty="0"/>
              <a:t>敘述中顯示 </a:t>
            </a:r>
            <a:r>
              <a:rPr lang="en-US" altLang="zh-TW" dirty="0"/>
              <a:t>n</a:t>
            </a:r>
            <a:r>
              <a:rPr lang="zh-TW" altLang="en-US" dirty="0"/>
              <a:t>，但因為變數 </a:t>
            </a:r>
            <a:r>
              <a:rPr lang="en-US" altLang="zh-TW" dirty="0"/>
              <a:t>n </a:t>
            </a:r>
            <a:r>
              <a:rPr lang="zh-TW" altLang="en-US" dirty="0"/>
              <a:t>並不存在，</a:t>
            </a:r>
            <a:r>
              <a:rPr lang="zh-TW" altLang="en-US" dirty="0" smtClean="0"/>
              <a:t>執行</a:t>
            </a:r>
            <a:r>
              <a:rPr lang="zh-TW" altLang="en-US" dirty="0"/>
              <a:t>時將會引發例外，執行 </a:t>
            </a:r>
            <a:r>
              <a:rPr lang="en-US" altLang="zh-TW" dirty="0"/>
              <a:t>except </a:t>
            </a:r>
            <a:r>
              <a:rPr lang="zh-TW" altLang="en-US" dirty="0"/>
              <a:t>中的程式區塊，因此會顯示「變數 </a:t>
            </a:r>
            <a:r>
              <a:rPr lang="en-US" altLang="zh-TW" dirty="0"/>
              <a:t>n </a:t>
            </a:r>
            <a:r>
              <a:rPr lang="zh-TW" altLang="en-US" dirty="0"/>
              <a:t>不存在</a:t>
            </a:r>
            <a:r>
              <a:rPr lang="en-US" altLang="zh-TW" dirty="0"/>
              <a:t>!</a:t>
            </a:r>
            <a:r>
              <a:rPr lang="zh-TW" altLang="en-US" dirty="0"/>
              <a:t>」訊息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6013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加入</a:t>
            </a:r>
            <a:r>
              <a:rPr lang="en-US" altLang="zh-TW" dirty="0"/>
              <a:t>else </a:t>
            </a:r>
            <a:r>
              <a:rPr lang="zh-TW" altLang="en-US" dirty="0"/>
              <a:t>時，程式正確會執行之後的程式區塊，若加入另一個關鍵字 </a:t>
            </a:r>
            <a:r>
              <a:rPr lang="en-US" altLang="zh-TW" dirty="0"/>
              <a:t>finally</a:t>
            </a:r>
            <a:r>
              <a:rPr lang="zh-TW" altLang="en-US" dirty="0"/>
              <a:t>，無論例外有沒有發生都會執行 </a:t>
            </a:r>
            <a:r>
              <a:rPr lang="en-US" altLang="zh-TW" dirty="0"/>
              <a:t>finally </a:t>
            </a:r>
            <a:r>
              <a:rPr lang="zh-TW" altLang="en-US" dirty="0"/>
              <a:t>後的程式區塊。例如：下列程式引發例外，同時會執行 </a:t>
            </a:r>
            <a:r>
              <a:rPr lang="en-US" altLang="zh-TW" dirty="0"/>
              <a:t>finally </a:t>
            </a:r>
            <a:r>
              <a:rPr lang="zh-TW" altLang="en-US" dirty="0"/>
              <a:t>中的程式區塊：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50563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範例：輸入兩個正整數求和，捕捉輸入的錯誤</a:t>
            </a:r>
          </a:p>
          <a:p>
            <a:pPr lvl="3"/>
            <a:r>
              <a:rPr lang="zh-TW" altLang="en-US" dirty="0"/>
              <a:t>在下方的程式使用者可以輸入兩個正整數，求兩數之和。若輸入非數值資料，請</a:t>
            </a:r>
            <a:r>
              <a:rPr lang="zh-TW" altLang="en-US" dirty="0" smtClean="0"/>
              <a:t>使用</a:t>
            </a:r>
            <a:r>
              <a:rPr lang="en-US" altLang="zh-TW" dirty="0" err="1"/>
              <a:t>try⋯except</a:t>
            </a:r>
            <a:r>
              <a:rPr lang="en-US" altLang="zh-TW" dirty="0"/>
              <a:t> </a:t>
            </a:r>
            <a:r>
              <a:rPr lang="zh-TW" altLang="en-US" dirty="0"/>
              <a:t>捕捉發生的錯誤。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" y="2060848"/>
            <a:ext cx="8208912" cy="18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try⋯except</a:t>
            </a:r>
            <a:r>
              <a:rPr lang="en-US" altLang="zh-TW" dirty="0"/>
              <a:t> </a:t>
            </a:r>
            <a:r>
              <a:rPr lang="zh-TW" altLang="en-US" dirty="0"/>
              <a:t>常用錯誤表</a:t>
            </a:r>
          </a:p>
          <a:p>
            <a:pPr lvl="3"/>
            <a:r>
              <a:rPr lang="zh-TW" altLang="en-US" dirty="0"/>
              <a:t>有時候對於錯誤捕捉希望更精準些，例如：以「</a:t>
            </a:r>
            <a:r>
              <a:rPr lang="en-US" altLang="zh-TW" dirty="0"/>
              <a:t>2 % b</a:t>
            </a:r>
            <a:r>
              <a:rPr lang="zh-TW" altLang="en-US" dirty="0"/>
              <a:t>」求兩數的餘數時，會因為</a:t>
            </a:r>
            <a:r>
              <a:rPr lang="zh-TW" altLang="en-US" dirty="0" smtClean="0"/>
              <a:t>除數 </a:t>
            </a:r>
            <a:r>
              <a:rPr lang="en-US" altLang="zh-TW" dirty="0"/>
              <a:t>b </a:t>
            </a:r>
            <a:r>
              <a:rPr lang="zh-TW" altLang="en-US" dirty="0"/>
              <a:t>為非整數發生「輸入非數值的錯誤</a:t>
            </a:r>
            <a:r>
              <a:rPr lang="en-US" altLang="zh-TW" dirty="0"/>
              <a:t>!</a:t>
            </a:r>
            <a:r>
              <a:rPr lang="zh-TW" altLang="en-US" dirty="0"/>
              <a:t>」，輸入「</a:t>
            </a:r>
            <a:r>
              <a:rPr lang="en-US" altLang="zh-TW" dirty="0"/>
              <a:t>2 % 0</a:t>
            </a:r>
            <a:r>
              <a:rPr lang="zh-TW" altLang="en-US" dirty="0"/>
              <a:t>」則會因為除數為 </a:t>
            </a:r>
            <a:r>
              <a:rPr lang="en-US" altLang="zh-TW" dirty="0"/>
              <a:t>0 </a:t>
            </a:r>
            <a:r>
              <a:rPr lang="zh-TW" altLang="en-US" dirty="0"/>
              <a:t>發生「</a:t>
            </a:r>
            <a:r>
              <a:rPr lang="zh-TW" altLang="en-US" dirty="0" smtClean="0"/>
              <a:t>分母</a:t>
            </a:r>
            <a:r>
              <a:rPr lang="zh-TW" altLang="en-US" dirty="0"/>
              <a:t>為 </a:t>
            </a:r>
            <a:r>
              <a:rPr lang="en-US" altLang="zh-TW" dirty="0"/>
              <a:t>0 </a:t>
            </a:r>
            <a:r>
              <a:rPr lang="zh-TW" altLang="en-US" dirty="0"/>
              <a:t>的錯誤</a:t>
            </a:r>
            <a:r>
              <a:rPr lang="en-US" altLang="zh-TW" dirty="0"/>
              <a:t>!</a:t>
            </a:r>
            <a:r>
              <a:rPr lang="zh-TW" altLang="en-US" dirty="0"/>
              <a:t>」。此時可以在 </a:t>
            </a:r>
            <a:r>
              <a:rPr lang="en-US" altLang="zh-TW" dirty="0"/>
              <a:t>except </a:t>
            </a:r>
            <a:r>
              <a:rPr lang="zh-TW" altLang="en-US" dirty="0"/>
              <a:t>後面指定錯誤型別即可，以下是常用錯誤表：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6744926" cy="20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範例：捕捉非數值資料和除數為 </a:t>
            </a:r>
            <a:r>
              <a:rPr lang="en-US" altLang="zh-TW" dirty="0"/>
              <a:t>0 </a:t>
            </a:r>
            <a:r>
              <a:rPr lang="zh-TW" altLang="en-US" dirty="0"/>
              <a:t>的錯誤</a:t>
            </a:r>
          </a:p>
          <a:p>
            <a:pPr lvl="3"/>
            <a:r>
              <a:rPr lang="zh-TW" altLang="en-US" dirty="0"/>
              <a:t>在以下的程式中，當輸入兩個正整數，求兩數之餘數時，可以 </a:t>
            </a:r>
            <a:r>
              <a:rPr lang="en-US" altLang="zh-TW" dirty="0" err="1"/>
              <a:t>try⋯except</a:t>
            </a:r>
            <a:r>
              <a:rPr lang="en-US" altLang="zh-TW" dirty="0"/>
              <a:t> </a:t>
            </a:r>
            <a:r>
              <a:rPr lang="zh-TW" altLang="en-US" dirty="0"/>
              <a:t>捕捉多</a:t>
            </a:r>
            <a:r>
              <a:rPr lang="zh-TW" altLang="en-US" dirty="0" smtClean="0"/>
              <a:t>個發生</a:t>
            </a:r>
            <a:r>
              <a:rPr lang="zh-TW" altLang="en-US" dirty="0"/>
              <a:t>的錯誤，包括輸入非數值資料和除數為 </a:t>
            </a:r>
            <a:r>
              <a:rPr lang="en-US" altLang="zh-TW" dirty="0"/>
              <a:t>0 </a:t>
            </a:r>
            <a:r>
              <a:rPr lang="zh-TW" altLang="en-US" dirty="0"/>
              <a:t>的錯誤，大家都同聲說讚。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300537" cy="26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471963" cy="5160832"/>
          </a:xfrm>
        </p:spPr>
        <p:txBody>
          <a:bodyPr/>
          <a:lstStyle/>
          <a:p>
            <a:pPr lvl="1"/>
            <a:r>
              <a:rPr lang="en-US" altLang="zh-TW" dirty="0"/>
              <a:t>5.1.1 </a:t>
            </a:r>
            <a:r>
              <a:rPr lang="en-US" altLang="zh-TW" dirty="0" err="1"/>
              <a:t>os</a:t>
            </a:r>
            <a:r>
              <a:rPr lang="en-US" altLang="zh-TW" dirty="0"/>
              <a:t> 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2"/>
            <a:r>
              <a:rPr lang="en-US" altLang="zh-TW" dirty="0" err="1"/>
              <a:t>getcwd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getcwd</a:t>
            </a:r>
            <a:r>
              <a:rPr lang="en-US" altLang="zh-TW" dirty="0"/>
              <a:t> </a:t>
            </a:r>
            <a:r>
              <a:rPr lang="zh-TW" altLang="en-US" dirty="0"/>
              <a:t>函式可以取得目前的工作目錄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en-US" altLang="zh-TW" dirty="0" smtClean="0"/>
              <a:t>remove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</a:p>
          <a:p>
            <a:pPr lvl="3"/>
            <a:r>
              <a:rPr lang="zh-TW" altLang="en-US" dirty="0"/>
              <a:t>刪除指定的檔案，一般都會配合</a:t>
            </a:r>
            <a:r>
              <a:rPr lang="en-US" altLang="zh-TW" dirty="0" err="1"/>
              <a:t>os.path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exists()</a:t>
            </a:r>
            <a:r>
              <a:rPr lang="zh-TW" altLang="en-US" dirty="0"/>
              <a:t>，先檢查該檔案是否存在，再</a:t>
            </a:r>
            <a:r>
              <a:rPr lang="zh-TW" altLang="en-US" dirty="0" smtClean="0"/>
              <a:t>決定</a:t>
            </a:r>
            <a:r>
              <a:rPr lang="zh-TW" altLang="en-US" dirty="0"/>
              <a:t>是否要刪除檔案。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 </a:t>
            </a:r>
            <a:r>
              <a:rPr lang="zh-TW" altLang="en-US" dirty="0"/>
              <a:t>檔案和目錄管理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91" y="1916832"/>
            <a:ext cx="4115938" cy="8968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437112"/>
            <a:ext cx="5089652" cy="19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mkdir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</a:p>
          <a:p>
            <a:pPr lvl="3"/>
            <a:r>
              <a:rPr lang="zh-TW" altLang="en-US" dirty="0"/>
              <a:t>利用 </a:t>
            </a:r>
            <a:r>
              <a:rPr lang="en-US" altLang="zh-TW" dirty="0" err="1"/>
              <a:t>mkdir</a:t>
            </a:r>
            <a:r>
              <a:rPr lang="en-US" altLang="zh-TW" dirty="0"/>
              <a:t>() </a:t>
            </a:r>
            <a:r>
              <a:rPr lang="zh-TW" altLang="en-US" dirty="0"/>
              <a:t>方法可以建立指定的目錄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執行後會在現在目錄建立「</a:t>
            </a:r>
            <a:r>
              <a:rPr lang="en-US" altLang="zh-TW" dirty="0" err="1"/>
              <a:t>myDir</a:t>
            </a:r>
            <a:r>
              <a:rPr lang="zh-TW" altLang="en-US" dirty="0"/>
              <a:t>」 目錄，但如果目錄已經存在，執行時就會產生</a:t>
            </a:r>
            <a:r>
              <a:rPr lang="zh-TW" altLang="en-US" dirty="0" smtClean="0"/>
              <a:t>錯誤</a:t>
            </a:r>
            <a:r>
              <a:rPr lang="zh-TW" altLang="en-US" dirty="0"/>
              <a:t>。一般都會先檢查該目錄是否存在，再決定是否要建立目錄。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700808"/>
            <a:ext cx="4608512" cy="6503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29000"/>
            <a:ext cx="5869029" cy="22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rmdir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rmdir</a:t>
            </a:r>
            <a:r>
              <a:rPr lang="en-US" altLang="zh-TW" dirty="0"/>
              <a:t>() </a:t>
            </a:r>
            <a:r>
              <a:rPr lang="zh-TW" altLang="en-US" dirty="0"/>
              <a:t>方法可以刪除指定的目錄，刪除目錄前必須先刪除該目錄的檔案。一般</a:t>
            </a:r>
            <a:r>
              <a:rPr lang="zh-TW" altLang="en-US" dirty="0" smtClean="0"/>
              <a:t>都會先</a:t>
            </a:r>
            <a:r>
              <a:rPr lang="zh-TW" altLang="en-US" dirty="0"/>
              <a:t>檢查該目錄是否已經建立，再決定是否要刪除目錄。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5577950" cy="20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system() </a:t>
            </a:r>
            <a:r>
              <a:rPr lang="zh-TW" altLang="en-US" dirty="0"/>
              <a:t>函式</a:t>
            </a:r>
          </a:p>
          <a:p>
            <a:pPr lvl="3"/>
            <a:r>
              <a:rPr lang="zh-TW" altLang="en-US" dirty="0"/>
              <a:t>執行作業系統命令。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247861" cy="22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5.1.2 </a:t>
            </a:r>
            <a:r>
              <a:rPr lang="en-US" altLang="zh-TW" dirty="0" err="1"/>
              <a:t>os.path</a:t>
            </a:r>
            <a:r>
              <a:rPr lang="en-US" altLang="zh-TW" dirty="0"/>
              <a:t> </a:t>
            </a:r>
            <a:r>
              <a:rPr lang="zh-TW" altLang="en-US" dirty="0"/>
              <a:t>模組</a:t>
            </a:r>
          </a:p>
          <a:p>
            <a:pPr lvl="3"/>
            <a:r>
              <a:rPr lang="en-US" altLang="zh-TW" dirty="0" err="1"/>
              <a:t>os.path</a:t>
            </a:r>
            <a:r>
              <a:rPr lang="en-US" altLang="zh-TW" dirty="0"/>
              <a:t> </a:t>
            </a:r>
            <a:r>
              <a:rPr lang="zh-TW" altLang="en-US" dirty="0"/>
              <a:t>用以處理檔案路徑和名稱，檢查檔案或路徑是否存在，也可以計算檔案的</a:t>
            </a:r>
            <a:r>
              <a:rPr lang="zh-TW" altLang="en-US" dirty="0" smtClean="0"/>
              <a:t>大小</a:t>
            </a:r>
            <a:r>
              <a:rPr lang="zh-TW" altLang="en-US" dirty="0"/>
              <a:t>。首先必須匯入</a:t>
            </a:r>
            <a:r>
              <a:rPr lang="en-US" altLang="zh-TW" dirty="0" err="1"/>
              <a:t>os.path</a:t>
            </a:r>
            <a:r>
              <a:rPr lang="en-US" altLang="zh-TW" dirty="0"/>
              <a:t> </a:t>
            </a:r>
            <a:r>
              <a:rPr lang="zh-TW" altLang="en-US" dirty="0"/>
              <a:t>模組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>
              <a:lnSpc>
                <a:spcPts val="1800"/>
              </a:lnSpc>
            </a:pPr>
            <a:endParaRPr lang="en-US" altLang="zh-TW" dirty="0"/>
          </a:p>
          <a:p>
            <a:pPr lvl="3"/>
            <a:r>
              <a:rPr lang="en-US" altLang="zh-TW" dirty="0" err="1"/>
              <a:t>os.path</a:t>
            </a:r>
            <a:r>
              <a:rPr lang="en-US" altLang="zh-TW" dirty="0"/>
              <a:t> </a:t>
            </a:r>
            <a:r>
              <a:rPr lang="zh-TW" altLang="en-US" dirty="0"/>
              <a:t>提供下列的方法：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3347947" cy="3703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52936"/>
            <a:ext cx="5688632" cy="38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例如：取得目前路徑、完整路徑名稱、檔案大小、最後的檔案或路徑名稱、偵測</a:t>
            </a:r>
            <a:r>
              <a:rPr lang="zh-TW" altLang="en-US" dirty="0" smtClean="0"/>
              <a:t>是否</a:t>
            </a:r>
            <a:r>
              <a:rPr lang="zh-TW" altLang="en-US" dirty="0"/>
              <a:t>為目錄、將路徑分解為路徑和檔名、取得磁碟機名稱等。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6792"/>
            <a:ext cx="5080900" cy="51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5.1.3 </a:t>
            </a:r>
            <a:r>
              <a:rPr lang="en-US" altLang="zh-TW" dirty="0" err="1"/>
              <a:t>os.walk</a:t>
            </a:r>
            <a:r>
              <a:rPr lang="en-US" altLang="zh-TW" dirty="0"/>
              <a:t>()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 err="1"/>
              <a:t>os.walk</a:t>
            </a:r>
            <a:r>
              <a:rPr lang="en-US" altLang="zh-TW" dirty="0"/>
              <a:t>() </a:t>
            </a:r>
            <a:r>
              <a:rPr lang="zh-TW" altLang="en-US" dirty="0"/>
              <a:t>可以搜尋指定目錄以及其子目錄，它會傳回一個包含</a:t>
            </a:r>
            <a:r>
              <a:rPr lang="en-US" altLang="zh-TW" dirty="0"/>
              <a:t>3 </a:t>
            </a:r>
            <a:r>
              <a:rPr lang="zh-TW" altLang="en-US" dirty="0"/>
              <a:t>個元素的元組， </a:t>
            </a:r>
            <a:r>
              <a:rPr lang="zh-TW" altLang="en-US" dirty="0" smtClean="0"/>
              <a:t>分別是</a:t>
            </a:r>
            <a:r>
              <a:rPr lang="zh-TW" altLang="en-US" dirty="0"/>
              <a:t>資料夾名稱、下一層資料夾串列和資料夾中所有檔案串列。由於它具有類似</a:t>
            </a:r>
            <a:r>
              <a:rPr lang="zh-TW" altLang="en-US" dirty="0" smtClean="0"/>
              <a:t>遞迴</a:t>
            </a:r>
            <a:r>
              <a:rPr lang="zh-TW" altLang="en-US" dirty="0"/>
              <a:t>方式的處理能力，功能非常強大，程式理解上也較複雜。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299149" cy="36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21550</TotalTime>
  <Words>994</Words>
  <Application>Microsoft Office PowerPoint</Application>
  <PresentationFormat>如螢幕大小 (4:3)</PresentationFormat>
  <Paragraphs>82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5.1 檔案和目錄管理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5.2 File 檔案</vt:lpstr>
      <vt:lpstr>PowerPoint 簡報</vt:lpstr>
      <vt:lpstr>PowerPoint 簡報</vt:lpstr>
      <vt:lpstr>PowerPoint 簡報</vt:lpstr>
      <vt:lpstr>PowerPoint 簡報</vt:lpstr>
      <vt:lpstr>PowerPoint 簡報</vt:lpstr>
      <vt:lpstr>5.3 例外處理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張雅麗</cp:lastModifiedBy>
  <cp:revision>2085</cp:revision>
  <dcterms:created xsi:type="dcterms:W3CDTF">2011-06-06T16:54:13Z</dcterms:created>
  <dcterms:modified xsi:type="dcterms:W3CDTF">2020-07-16T09:05:08Z</dcterms:modified>
</cp:coreProperties>
</file>