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6-->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Lst>
  <p:sldSz cx="1219212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tags" Target="tags/tag1.xml" /><Relationship Id="rId61" Type="http://schemas.openxmlformats.org/officeDocument/2006/relationships/presProps" Target="presProps.xml" /><Relationship Id="rId62" Type="http://schemas.openxmlformats.org/officeDocument/2006/relationships/viewProps" Target="viewProps.xml" /><Relationship Id="rId63" Type="http://schemas.openxmlformats.org/officeDocument/2006/relationships/theme" Target="theme/theme1.xml" /><Relationship Id="rId64" Type="http://schemas.openxmlformats.org/officeDocument/2006/relationships/tableStyles" Target="tableStyles.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Sheet1!$A$2:$A$15</c:f>
              <c:numCache>
                <c:formatCode>General</c:formatCode>
                <c:ptCount val="14"/>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numCache>
            </c:numRef>
          </c:cat>
          <c:val>
            <c:numRef>
              <c:f>Sheet1!$B$2:$B$15</c:f>
              <c:numCache>
                <c:ptCount val="14"/>
                <c:pt idx="0">
                  <c:v>114946</c:v>
                </c:pt>
                <c:pt idx="1">
                  <c:v>118573</c:v>
                </c:pt>
                <c:pt idx="2">
                  <c:v>118790</c:v>
                </c:pt>
                <c:pt idx="3">
                  <c:v>124464</c:v>
                </c:pt>
                <c:pt idx="4">
                  <c:v>130295</c:v>
                </c:pt>
                <c:pt idx="5">
                  <c:v>138153</c:v>
                </c:pt>
                <c:pt idx="6">
                  <c:v>145490</c:v>
                </c:pt>
                <c:pt idx="7">
                  <c:v>134175</c:v>
                </c:pt>
                <c:pt idx="8">
                  <c:v>156816</c:v>
                </c:pt>
                <c:pt idx="9">
                  <c:v>174306</c:v>
                </c:pt>
                <c:pt idx="10">
                  <c:v>189637</c:v>
                </c:pt>
                <c:pt idx="11">
                  <c:v>202503</c:v>
                </c:pt>
                <c:pt idx="12">
                  <c:v>214008</c:v>
                </c:pt>
                <c:pt idx="13">
                  <c:v>224967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Revenue in million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Red Bull The Summer Edition</c:v>
                </c:pt>
                <c:pt idx="1">
                  <c:v>Red Bull</c:v>
                </c:pt>
                <c:pt idx="2">
                  <c:v>Red Bull Sugar Free</c:v>
                </c:pt>
                <c:pt idx="3">
                  <c:v>Monster Energy</c:v>
                </c:pt>
                <c:pt idx="4">
                  <c:v>VPX Bang</c:v>
                </c:pt>
              </c:strCache>
            </c:strRef>
          </c:cat>
          <c:val>
            <c:numRef>
              <c:f>Sheet1!$B$2:$B$6</c:f>
              <c:numCache>
                <c:ptCount val="5"/>
                <c:pt idx="0">
                  <c:v>1.112</c:v>
                </c:pt>
                <c:pt idx="1">
                  <c:v>0.16</c:v>
                </c:pt>
                <c:pt idx="2">
                  <c:v>0.137</c:v>
                </c:pt>
                <c:pt idx="3">
                  <c:v>0.126</c:v>
                </c:pt>
                <c:pt idx="4">
                  <c:v>0.066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growth </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Red Bull</c:v>
                </c:pt>
                <c:pt idx="1">
                  <c:v>Monster Energy</c:v>
                </c:pt>
                <c:pt idx="2">
                  <c:v>VPX Bang</c:v>
                </c:pt>
                <c:pt idx="3">
                  <c:v>Red Bull Sugar Free</c:v>
                </c:pt>
                <c:pt idx="4">
                  <c:v>Monster Energy Zero Ultra</c:v>
                </c:pt>
                <c:pt idx="5">
                  <c:v>NOS</c:v>
                </c:pt>
                <c:pt idx="6">
                  <c:v>Red Bull Summer Edition</c:v>
                </c:pt>
                <c:pt idx="7">
                  <c:v>Monster Mega Energy</c:v>
                </c:pt>
                <c:pt idx="8">
                  <c:v>Red Bull Yellow Edition</c:v>
                </c:pt>
                <c:pt idx="9">
                  <c:v>Red Bull Blue Edition</c:v>
                </c:pt>
              </c:strCache>
            </c:strRef>
          </c:cat>
          <c:val>
            <c:numRef>
              <c:f>Sheet1!$B$2:$B$11</c:f>
              <c:numCache>
                <c:ptCount val="10"/>
                <c:pt idx="0">
                  <c:v>2168.3</c:v>
                </c:pt>
                <c:pt idx="1">
                  <c:v>1422.1</c:v>
                </c:pt>
                <c:pt idx="2">
                  <c:v>813.6</c:v>
                </c:pt>
                <c:pt idx="3">
                  <c:v>535.5</c:v>
                </c:pt>
                <c:pt idx="4">
                  <c:v>410.5</c:v>
                </c:pt>
                <c:pt idx="5">
                  <c:v>339.1</c:v>
                </c:pt>
                <c:pt idx="6">
                  <c:v>327.3</c:v>
                </c:pt>
                <c:pt idx="7">
                  <c:v>203.2</c:v>
                </c:pt>
                <c:pt idx="8">
                  <c:v>189.6</c:v>
                </c:pt>
                <c:pt idx="9">
                  <c:v>187.2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Red Bull</c:v>
                </c:pt>
                <c:pt idx="1">
                  <c:v>Monster Energy</c:v>
                </c:pt>
                <c:pt idx="2">
                  <c:v>VPX Bang</c:v>
                </c:pt>
                <c:pt idx="3">
                  <c:v>Red Bull Sugar Free</c:v>
                </c:pt>
                <c:pt idx="4">
                  <c:v>Monster Energy Zero Ultra</c:v>
                </c:pt>
                <c:pt idx="5">
                  <c:v>NOS</c:v>
                </c:pt>
                <c:pt idx="6">
                  <c:v>Red Bull Summer Edition</c:v>
                </c:pt>
                <c:pt idx="7">
                  <c:v>Monster Mega Energy</c:v>
                </c:pt>
                <c:pt idx="8">
                  <c:v>Red Bull Yellow Edition</c:v>
                </c:pt>
                <c:pt idx="9">
                  <c:v>Red Bull Blue Edition</c:v>
                </c:pt>
              </c:strCache>
            </c:strRef>
          </c:cat>
          <c:val>
            <c:numRef>
              <c:f>Sheet1!$B$2:$B$11</c:f>
              <c:numCache>
                <c:ptCount val="10"/>
                <c:pt idx="0">
                  <c:v>685.1</c:v>
                </c:pt>
                <c:pt idx="1">
                  <c:v>581.4</c:v>
                </c:pt>
                <c:pt idx="2">
                  <c:v>321.7</c:v>
                </c:pt>
                <c:pt idx="3">
                  <c:v>173.7</c:v>
                </c:pt>
                <c:pt idx="4">
                  <c:v>155.4</c:v>
                </c:pt>
                <c:pt idx="5">
                  <c:v>135.5</c:v>
                </c:pt>
                <c:pt idx="6">
                  <c:v>115.1</c:v>
                </c:pt>
                <c:pt idx="7">
                  <c:v>56.9</c:v>
                </c:pt>
                <c:pt idx="8">
                  <c:v>67.2</c:v>
                </c:pt>
                <c:pt idx="9">
                  <c:v>65.8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Sheet1!$A$2:$A$10</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Sheet1!$B$2:$B$10</c:f>
              <c:numCache>
                <c:ptCount val="9"/>
                <c:pt idx="0">
                  <c:v>1263.24</c:v>
                </c:pt>
                <c:pt idx="1">
                  <c:v>1178.39</c:v>
                </c:pt>
                <c:pt idx="2">
                  <c:v>1149.96</c:v>
                </c:pt>
                <c:pt idx="3">
                  <c:v>1179.46</c:v>
                </c:pt>
                <c:pt idx="4">
                  <c:v>1093.34</c:v>
                </c:pt>
                <c:pt idx="5">
                  <c:v>1066.25</c:v>
                </c:pt>
                <c:pt idx="6">
                  <c:v>1045.98</c:v>
                </c:pt>
                <c:pt idx="7">
                  <c:v>977.83</c:v>
                </c:pt>
                <c:pt idx="8">
                  <c:v>932.81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5 Hour Energy</c:v>
                </c:pt>
                <c:pt idx="1">
                  <c:v>Tweaker</c:v>
                </c:pt>
                <c:pt idx="2">
                  <c:v>Stacker 2 Extra</c:v>
                </c:pt>
                <c:pt idx="3">
                  <c:v>VPX Bang</c:v>
                </c:pt>
                <c:pt idx="4">
                  <c:v>Stacker 2</c:v>
                </c:pt>
              </c:strCache>
            </c:strRef>
          </c:cat>
          <c:val>
            <c:numRef>
              <c:f>Sheet1!$B$2:$B$6</c:f>
              <c:numCache>
                <c:ptCount val="5"/>
                <c:pt idx="0">
                  <c:v>824.45</c:v>
                </c:pt>
                <c:pt idx="1">
                  <c:v>24.78</c:v>
                </c:pt>
                <c:pt idx="2">
                  <c:v>13.01</c:v>
                </c:pt>
                <c:pt idx="3">
                  <c:v>10.51</c:v>
                </c:pt>
                <c:pt idx="4">
                  <c:v>9.39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5 Hour Energy</c:v>
                </c:pt>
                <c:pt idx="1">
                  <c:v>Tweaker</c:v>
                </c:pt>
                <c:pt idx="2">
                  <c:v>Stacker 2 Extra</c:v>
                </c:pt>
                <c:pt idx="3">
                  <c:v>VPX Bang</c:v>
                </c:pt>
                <c:pt idx="4">
                  <c:v>Stacker 2</c:v>
                </c:pt>
              </c:strCache>
            </c:strRef>
          </c:cat>
          <c:val>
            <c:numRef>
              <c:f>Sheet1!$B$2:$B$6</c:f>
              <c:numCache>
                <c:ptCount val="5"/>
                <c:pt idx="0">
                  <c:v>0.884</c:v>
                </c:pt>
                <c:pt idx="1">
                  <c:v>0.027</c:v>
                </c:pt>
                <c:pt idx="2">
                  <c:v>0.014</c:v>
                </c:pt>
                <c:pt idx="3">
                  <c:v>0.01</c:v>
                </c:pt>
                <c:pt idx="4">
                  <c:v>0.008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5 Hour Energy</c:v>
                </c:pt>
                <c:pt idx="1">
                  <c:v>Tweaker</c:v>
                </c:pt>
                <c:pt idx="2">
                  <c:v>Stacker 2 Extra</c:v>
                </c:pt>
                <c:pt idx="3">
                  <c:v>VPX Bang</c:v>
                </c:pt>
                <c:pt idx="4">
                  <c:v>Stacker 2</c:v>
                </c:pt>
              </c:strCache>
            </c:strRef>
          </c:cat>
          <c:val>
            <c:numRef>
              <c:f>Sheet1!$B$2:$B$6</c:f>
              <c:numCache>
                <c:ptCount val="5"/>
                <c:pt idx="0">
                  <c:v>-0.03</c:v>
                </c:pt>
                <c:pt idx="1">
                  <c:v>-0.031</c:v>
                </c:pt>
                <c:pt idx="2">
                  <c:v>-0.077</c:v>
                </c:pt>
                <c:pt idx="3">
                  <c:v>-0.114</c:v>
                </c:pt>
                <c:pt idx="4">
                  <c:v>-0.13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ax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Red Bull North America, Inc.</c:v>
                </c:pt>
                <c:pt idx="1">
                  <c:v>Monster Beverage Corp.</c:v>
                </c:pt>
                <c:pt idx="2">
                  <c:v>Vital Pharmacuticals Inc</c:v>
                </c:pt>
                <c:pt idx="3">
                  <c:v>Rockstar, Inc.</c:v>
                </c:pt>
                <c:pt idx="4">
                  <c:v>High Performance Beverage Co.</c:v>
                </c:pt>
              </c:strCache>
            </c:strRef>
          </c:cat>
          <c:val>
            <c:numRef>
              <c:f>Sheet1!$B$2:$B$6</c:f>
              <c:numCache>
                <c:ptCount val="5"/>
                <c:pt idx="0">
                  <c:v>1392.34</c:v>
                </c:pt>
                <c:pt idx="1">
                  <c:v>1232.14</c:v>
                </c:pt>
                <c:pt idx="2">
                  <c:v>297.07</c:v>
                </c:pt>
                <c:pt idx="3">
                  <c:v>220.48</c:v>
                </c:pt>
                <c:pt idx="4">
                  <c:v>93.68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17.4</c:v>
                </c:pt>
                <c:pt idx="1">
                  <c:v>16.5</c:v>
                </c:pt>
                <c:pt idx="2">
                  <c:v>18</c:v>
                </c:pt>
                <c:pt idx="3">
                  <c:v>18.3</c:v>
                </c:pt>
                <c:pt idx="4">
                  <c:v>16.9</c:v>
                </c:pt>
                <c:pt idx="5">
                  <c:v>16.4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3.8</c:v>
                </c:pt>
                <c:pt idx="1">
                  <c:v>4.1</c:v>
                </c:pt>
                <c:pt idx="2">
                  <c:v>3.6</c:v>
                </c:pt>
                <c:pt idx="3">
                  <c:v>3.5</c:v>
                </c:pt>
                <c:pt idx="4">
                  <c:v>3.4</c:v>
                </c:pt>
                <c:pt idx="5">
                  <c:v>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Sheet1!$B$2:$B$15</c:f>
              <c:numCache>
                <c:ptCount val="14"/>
                <c:pt idx="0">
                  <c:v>30.71</c:v>
                </c:pt>
                <c:pt idx="1">
                  <c:v>30.07</c:v>
                </c:pt>
                <c:pt idx="2">
                  <c:v>29.26</c:v>
                </c:pt>
                <c:pt idx="3">
                  <c:v>29.66</c:v>
                </c:pt>
                <c:pt idx="4">
                  <c:v>29.89</c:v>
                </c:pt>
                <c:pt idx="5">
                  <c:v>30.27</c:v>
                </c:pt>
                <c:pt idx="6">
                  <c:v>30.27</c:v>
                </c:pt>
                <c:pt idx="7">
                  <c:v>30.95</c:v>
                </c:pt>
                <c:pt idx="8">
                  <c:v>31.85</c:v>
                </c:pt>
                <c:pt idx="9">
                  <c:v>32.98</c:v>
                </c:pt>
                <c:pt idx="10">
                  <c:v>33.69</c:v>
                </c:pt>
                <c:pt idx="11">
                  <c:v>33.87</c:v>
                </c:pt>
                <c:pt idx="12">
                  <c:v>34.34</c:v>
                </c:pt>
                <c:pt idx="13">
                  <c:v>34.51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volume in billion gallons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164.6</c:v>
                </c:pt>
                <c:pt idx="1">
                  <c:v>171.6</c:v>
                </c:pt>
                <c:pt idx="2">
                  <c:v>238.7</c:v>
                </c:pt>
                <c:pt idx="3">
                  <c:v>268.4</c:v>
                </c:pt>
                <c:pt idx="4">
                  <c:v>263.8</c:v>
                </c:pt>
                <c:pt idx="5">
                  <c:v>263.4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17.4</c:v>
                </c:pt>
                <c:pt idx="1">
                  <c:v>16.5</c:v>
                </c:pt>
                <c:pt idx="2">
                  <c:v>18</c:v>
                </c:pt>
                <c:pt idx="3">
                  <c:v>18.3</c:v>
                </c:pt>
                <c:pt idx="4">
                  <c:v>16.9</c:v>
                </c:pt>
                <c:pt idx="5">
                  <c:v>16.4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127.4</c:v>
                </c:pt>
                <c:pt idx="1">
                  <c:v>129.7</c:v>
                </c:pt>
                <c:pt idx="2">
                  <c:v>134.9</c:v>
                </c:pt>
                <c:pt idx="3">
                  <c:v>145.3</c:v>
                </c:pt>
                <c:pt idx="4">
                  <c:v>152.2</c:v>
                </c:pt>
                <c:pt idx="5">
                  <c:v>153.7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Sheet1!$A$2:$A$3</c:f>
              <c:numCache>
                <c:formatCode>General</c:formatCode>
                <c:ptCount val="2"/>
                <c:pt idx="0">
                  <c:v>2019</c:v>
                </c:pt>
                <c:pt idx="1">
                  <c:v>2020</c:v>
                </c:pt>
              </c:numCache>
            </c:numRef>
          </c:cat>
          <c:val>
            <c:numRef>
              <c:f>Sheet1!$B$2:$B$3</c:f>
              <c:numCache>
                <c:ptCount val="2"/>
                <c:pt idx="0">
                  <c:v>13.2</c:v>
                </c:pt>
                <c:pt idx="1">
                  <c:v>20.2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65.9</c:v>
                </c:pt>
                <c:pt idx="1">
                  <c:v>69.3</c:v>
                </c:pt>
                <c:pt idx="2">
                  <c:v>68.6</c:v>
                </c:pt>
                <c:pt idx="3">
                  <c:v>65.1</c:v>
                </c:pt>
                <c:pt idx="4">
                  <c:v>59.8</c:v>
                </c:pt>
                <c:pt idx="5">
                  <c:v>53.2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192-oz cases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Lbls>
            <c:dLbl>
              <c:idx val="0"/>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1"/>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2"/>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3"/>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4"/>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5"/>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6"/>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7"/>
              <c:numFmt formatCode="#,##0.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bestFit"/>
            <c:showLegendKey val="1"/>
            <c:showVal val="0"/>
            <c:showCatName val="1"/>
            <c:showSerName val="0"/>
            <c:showPercent val="1"/>
            <c:showBubbleSize val="0"/>
            <c:separator> </c:separator>
            <c:showLeaderLines val="1"/>
            <c:extLst/>
          </c:dLbls>
          <c:cat>
            <c:strRef>
              <c:f>Sheet1!$A$2:$A$9</c:f>
              <c:strCache>
                <c:ptCount val="8"/>
                <c:pt idx="0">
                  <c:v>Energy drinks</c:v>
                </c:pt>
                <c:pt idx="1">
                  <c:v>Carbonated soft drinks</c:v>
                </c:pt>
                <c:pt idx="2">
                  <c:v>Sports drinks</c:v>
                </c:pt>
                <c:pt idx="3">
                  <c:v>Bottled water</c:v>
                </c:pt>
                <c:pt idx="4">
                  <c:v>Juice/juice drinks</c:v>
                </c:pt>
                <c:pt idx="5">
                  <c:v>Other packaged beverages</c:v>
                </c:pt>
                <c:pt idx="6">
                  <c:v>RTD iced tea</c:v>
                </c:pt>
                <c:pt idx="7">
                  <c:v>Enhanced water</c:v>
                </c:pt>
              </c:strCache>
            </c:strRef>
          </c:cat>
          <c:val>
            <c:numRef>
              <c:f>Sheet1!$B$2:$B$9</c:f>
              <c:numCache>
                <c:ptCount val="8"/>
                <c:pt idx="0">
                  <c:v>0.3138</c:v>
                </c:pt>
                <c:pt idx="1">
                  <c:v>0.265</c:v>
                </c:pt>
                <c:pt idx="2">
                  <c:v>0.1044</c:v>
                </c:pt>
                <c:pt idx="3">
                  <c:v>0.0964</c:v>
                </c:pt>
                <c:pt idx="4">
                  <c:v>0.0657</c:v>
                </c:pt>
                <c:pt idx="5">
                  <c:v>0.0619</c:v>
                </c:pt>
                <c:pt idx="6">
                  <c:v>0.047</c:v>
                </c:pt>
                <c:pt idx="7">
                  <c:v>0.0458</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Sheet1!$A$2:$A$8</c:f>
              <c:strCache>
                <c:ptCount val="7"/>
                <c:pt idx="0">
                  <c:v>Sports drinks</c:v>
                </c:pt>
                <c:pt idx="1">
                  <c:v>RTD coffee</c:v>
                </c:pt>
                <c:pt idx="2">
                  <c:v>Water</c:v>
                </c:pt>
                <c:pt idx="3">
                  <c:v>Energy drinks</c:v>
                </c:pt>
                <c:pt idx="4">
                  <c:v>Carbonated soft drinks</c:v>
                </c:pt>
                <c:pt idx="5">
                  <c:v>Juice/juice drinks</c:v>
                </c:pt>
                <c:pt idx="6">
                  <c:v>RTD tea</c:v>
                </c:pt>
              </c:strCache>
            </c:strRef>
          </c:cat>
          <c:val>
            <c:numRef>
              <c:f>Sheet1!$B$2:$B$8</c:f>
              <c:numCache>
                <c:ptCount val="7"/>
                <c:pt idx="0">
                  <c:v>0.232</c:v>
                </c:pt>
                <c:pt idx="1">
                  <c:v>0.194</c:v>
                </c:pt>
                <c:pt idx="2">
                  <c:v>0.152</c:v>
                </c:pt>
                <c:pt idx="3">
                  <c:v>0.146</c:v>
                </c:pt>
                <c:pt idx="4">
                  <c:v>0.12</c:v>
                </c:pt>
                <c:pt idx="5">
                  <c:v>0.08</c:v>
                </c:pt>
                <c:pt idx="6">
                  <c:v>0.065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value growth</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Sheet1!$A$2:$A$13</c:f>
              <c:strCache>
                <c:ptCount val="12"/>
                <c:pt idx="0">
                  <c:v>Bottled water</c:v>
                </c:pt>
                <c:pt idx="1">
                  <c:v>Carbonated soft drinks (CSD)</c:v>
                </c:pt>
                <c:pt idx="2">
                  <c:v>Tap / other</c:v>
                </c:pt>
                <c:pt idx="3">
                  <c:v>Coffee</c:v>
                </c:pt>
                <c:pt idx="4">
                  <c:v>Beer</c:v>
                </c:pt>
                <c:pt idx="5">
                  <c:v>Milk</c:v>
                </c:pt>
                <c:pt idx="6">
                  <c:v>Tea</c:v>
                </c:pt>
                <c:pt idx="7">
                  <c:v>Fruit beverage</c:v>
                </c:pt>
                <c:pt idx="8">
                  <c:v>Sports Drinks</c:v>
                </c:pt>
                <c:pt idx="9">
                  <c:v>Wine and spirits</c:v>
                </c:pt>
                <c:pt idx="10">
                  <c:v>Value-added water</c:v>
                </c:pt>
                <c:pt idx="11">
                  <c:v>Energy drinks</c:v>
                </c:pt>
              </c:strCache>
            </c:strRef>
          </c:cat>
          <c:val>
            <c:numRef>
              <c:f>Sheet1!$B$2:$B$13</c:f>
              <c:numCache>
                <c:ptCount val="12"/>
                <c:pt idx="0">
                  <c:v>0.237</c:v>
                </c:pt>
                <c:pt idx="1">
                  <c:v>0.184</c:v>
                </c:pt>
                <c:pt idx="2">
                  <c:v>0.112</c:v>
                </c:pt>
                <c:pt idx="3">
                  <c:v>0.11</c:v>
                </c:pt>
                <c:pt idx="4">
                  <c:v>0.1</c:v>
                </c:pt>
                <c:pt idx="5">
                  <c:v>0.082</c:v>
                </c:pt>
                <c:pt idx="6">
                  <c:v>0.055</c:v>
                </c:pt>
                <c:pt idx="7">
                  <c:v>0.046</c:v>
                </c:pt>
                <c:pt idx="8">
                  <c:v>0.025</c:v>
                </c:pt>
                <c:pt idx="9">
                  <c:v>0.023</c:v>
                </c:pt>
                <c:pt idx="10">
                  <c:v>0.013</c:v>
                </c:pt>
                <c:pt idx="11">
                  <c:v>0.013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Sheet1!$A$2:$A$6</c:f>
              <c:numCache>
                <c:formatCode>General</c:formatCode>
                <c:ptCount val="5"/>
                <c:pt idx="0">
                  <c:v>2017</c:v>
                </c:pt>
                <c:pt idx="1">
                  <c:v>2018</c:v>
                </c:pt>
                <c:pt idx="2">
                  <c:v>2019</c:v>
                </c:pt>
                <c:pt idx="3">
                  <c:v>2020</c:v>
                </c:pt>
                <c:pt idx="4">
                  <c:v>2021</c:v>
                </c:pt>
              </c:numCache>
            </c:numRef>
          </c:cat>
          <c:val>
            <c:numRef>
              <c:f>Sheet1!$B$2:$B$6</c:f>
              <c:numCache>
                <c:ptCount val="5"/>
                <c:pt idx="0">
                  <c:v>11.05</c:v>
                </c:pt>
                <c:pt idx="1">
                  <c:v>10.9</c:v>
                </c:pt>
                <c:pt idx="2">
                  <c:v>11.75</c:v>
                </c:pt>
                <c:pt idx="3">
                  <c:v>12.81</c:v>
                </c:pt>
                <c:pt idx="4">
                  <c:v>13.97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Sheet1!$B$2:$B$12</c:f>
              <c:numCache>
                <c:ptCount val="11"/>
                <c:pt idx="0">
                  <c:v>0.157</c:v>
                </c:pt>
                <c:pt idx="1">
                  <c:v>0.194</c:v>
                </c:pt>
                <c:pt idx="2">
                  <c:v>0.077</c:v>
                </c:pt>
                <c:pt idx="3">
                  <c:v>0.065</c:v>
                </c:pt>
                <c:pt idx="4">
                  <c:v>0.084</c:v>
                </c:pt>
                <c:pt idx="5">
                  <c:v>0.082</c:v>
                </c:pt>
                <c:pt idx="6">
                  <c:v>0.04</c:v>
                </c:pt>
                <c:pt idx="7">
                  <c:v>0.041</c:v>
                </c:pt>
                <c:pt idx="8">
                  <c:v>0.113</c:v>
                </c:pt>
                <c:pt idx="9">
                  <c:v>0.083</c:v>
                </c:pt>
                <c:pt idx="10">
                  <c:v>0.126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Dollar sales growth </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Red Bull</c:v>
                </c:pt>
                <c:pt idx="1">
                  <c:v>Monster Energy</c:v>
                </c:pt>
                <c:pt idx="2">
                  <c:v>VPX Bang</c:v>
                </c:pt>
                <c:pt idx="3">
                  <c:v>Red Bull Sugar Free</c:v>
                </c:pt>
                <c:pt idx="4">
                  <c:v>Red Bull The Summer Edition</c:v>
                </c:pt>
              </c:strCache>
            </c:strRef>
          </c:cat>
          <c:val>
            <c:numRef>
              <c:f>Sheet1!$B$2:$B$6</c:f>
              <c:numCache>
                <c:ptCount val="5"/>
                <c:pt idx="0">
                  <c:v>3259.91</c:v>
                </c:pt>
                <c:pt idx="1">
                  <c:v>3236.28</c:v>
                </c:pt>
                <c:pt idx="2">
                  <c:v>1205.45</c:v>
                </c:pt>
                <c:pt idx="3">
                  <c:v>876.6</c:v>
                </c:pt>
                <c:pt idx="4">
                  <c:v>594.06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Red Bull</c:v>
                </c:pt>
                <c:pt idx="1">
                  <c:v>Monster Energy</c:v>
                </c:pt>
                <c:pt idx="2">
                  <c:v>VPX Bang</c:v>
                </c:pt>
                <c:pt idx="3">
                  <c:v>Red Bull Sugar Free</c:v>
                </c:pt>
                <c:pt idx="4">
                  <c:v>Red Bull The Summer Edition</c:v>
                </c:pt>
              </c:strCache>
            </c:strRef>
          </c:cat>
          <c:val>
            <c:numRef>
              <c:f>Sheet1!$B$2:$B$6</c:f>
              <c:numCache>
                <c:ptCount val="5"/>
                <c:pt idx="0">
                  <c:v>0.233</c:v>
                </c:pt>
                <c:pt idx="1">
                  <c:v>0.232</c:v>
                </c:pt>
                <c:pt idx="2">
                  <c:v>0.086</c:v>
                </c:pt>
                <c:pt idx="3">
                  <c:v>0.063</c:v>
                </c:pt>
                <c:pt idx="4">
                  <c:v>0.043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489F2C57-2F4E-4FC7-8E6E-FFE09B35738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2B3AE8E-62C0-48ED-AE22-DC379B80B21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768427C-3644-4BC7-8439-2B255059E60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65B1668-B8E3-4C51-AE21-13271E4B335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6C1F5197-AE40-48C1-A891-26C69851BB8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8B002EE8-0AE5-4BEE-BCA3-D0CD5EF4145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AD0A2C6E-A6F5-457C-9086-4A90C1515762}"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7D4B42A-778D-4E33-B253-E25E4FA5A850}"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5C13FE60-F3A4-412D-97F0-EE811BE77B2D}"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7FDD60E7-24BD-4BD7-A04F-19B168314D4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A7780EEC-CC7A-493B-B384-B28CFDAA0D0C}"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4.xml" /><Relationship Id="rId5" Type="http://schemas.openxmlformats.org/officeDocument/2006/relationships/slide" Target="slide38.xml" TargetMode="Internal" /><Relationship Id="rId6" Type="http://schemas.openxmlformats.org/officeDocument/2006/relationships/hyperlink" Target="http://www.statista.com/statistics/557986/us-sales-value-growth-of-non-alcoholic-beverages-by-segment"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5.xml" /><Relationship Id="rId5" Type="http://schemas.openxmlformats.org/officeDocument/2006/relationships/slide" Target="slide39.xml" TargetMode="Internal" /><Relationship Id="rId6" Type="http://schemas.openxmlformats.org/officeDocument/2006/relationships/hyperlink" Target="http://www.statista.com/statistics/387199/us-consumption-share-of-beverages-by-segment"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6.xml" /><Relationship Id="rId5" Type="http://schemas.openxmlformats.org/officeDocument/2006/relationships/slide" Target="slide40.xml" TargetMode="Internal" /><Relationship Id="rId6" Type="http://schemas.openxmlformats.org/officeDocument/2006/relationships/hyperlink" Target="http://www.statista.com/statistics/558022/us-energy-drink-sales"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7.xml" /><Relationship Id="rId5" Type="http://schemas.openxmlformats.org/officeDocument/2006/relationships/slide" Target="slide41.xml" TargetMode="Internal" /><Relationship Id="rId6" Type="http://schemas.openxmlformats.org/officeDocument/2006/relationships/hyperlink" Target="http://www.statista.com/statistics/667068/us-dollar-sales-growth-energy-drinks"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8.xml" /><Relationship Id="rId5" Type="http://schemas.openxmlformats.org/officeDocument/2006/relationships/slide" Target="slide42.xml" TargetMode="Internal" /><Relationship Id="rId6" Type="http://schemas.openxmlformats.org/officeDocument/2006/relationships/hyperlink" Target="http://www.statista.com/statistics/235185/leading-20-energy-drink-brands-in-the-united-states-based-on-sales"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9.xml" /><Relationship Id="rId5" Type="http://schemas.openxmlformats.org/officeDocument/2006/relationships/slide" Target="slide43.xml" TargetMode="Internal" /><Relationship Id="rId6" Type="http://schemas.openxmlformats.org/officeDocument/2006/relationships/hyperlink" Target="http://www.statista.com/statistics/306864/market-share-of-leading-energy-drink-brands-in-the-us-based-on-case-volume-sales"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0.xml" /><Relationship Id="rId5" Type="http://schemas.openxmlformats.org/officeDocument/2006/relationships/slide" Target="slide44.xml" TargetMode="Internal" /><Relationship Id="rId6" Type="http://schemas.openxmlformats.org/officeDocument/2006/relationships/hyperlink" Target="http://www.statista.com/statistics/590502/sales-growth-of-leading-energy-drink-brands-us"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1.xml" /><Relationship Id="rId5" Type="http://schemas.openxmlformats.org/officeDocument/2006/relationships/slide" Target="slide45.xml" TargetMode="Internal" /><Relationship Id="rId6" Type="http://schemas.openxmlformats.org/officeDocument/2006/relationships/hyperlink" Target="http://www.statista.com/statistics/294897/best-selling-energy-drink-brands-in-us-c-stores-based-on-dollar-sales"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2.xml" /><Relationship Id="rId5" Type="http://schemas.openxmlformats.org/officeDocument/2006/relationships/slide" Target="slide46.xml" TargetMode="Internal" /><Relationship Id="rId6" Type="http://schemas.openxmlformats.org/officeDocument/2006/relationships/hyperlink" Target="http://www.statista.com/statistics/294902/best-selling-energy-drink-brands-in-us-c-stores-based-on-unit-sales"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3.xml" /><Relationship Id="rId5" Type="http://schemas.openxmlformats.org/officeDocument/2006/relationships/slide" Target="slide47.xml" TargetMode="Internal" /><Relationship Id="rId6" Type="http://schemas.openxmlformats.org/officeDocument/2006/relationships/hyperlink" Target="http://www.statista.com/statistics/323354/us-energy-shot-dollar-sales"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4.xml" /><Relationship Id="rId5" Type="http://schemas.openxmlformats.org/officeDocument/2006/relationships/slide" Target="slide48.xml" TargetMode="Internal" /><Relationship Id="rId6" Type="http://schemas.openxmlformats.org/officeDocument/2006/relationships/hyperlink" Target="http://www.statista.com/statistics/235191/leading-20-energy-shot-brands-in-the-united-states-based-on-sales"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5.xml" /><Relationship Id="rId5" Type="http://schemas.openxmlformats.org/officeDocument/2006/relationships/slide" Target="slide49.xml" TargetMode="Internal" /><Relationship Id="rId6" Type="http://schemas.openxmlformats.org/officeDocument/2006/relationships/hyperlink" Target="http://www.statista.com/statistics/323348/leading-energy-shot-brands-in-the-united-states-based-on-market-share"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6.xml" /><Relationship Id="rId5" Type="http://schemas.openxmlformats.org/officeDocument/2006/relationships/slide" Target="slide50.xml" TargetMode="Internal" /><Relationship Id="rId6" Type="http://schemas.openxmlformats.org/officeDocument/2006/relationships/hyperlink" Target="http://www.statista.com/statistics/323351/dollar-sales-growth-of-the-leading-us-energy-shot-brands"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7.xml" /><Relationship Id="rId5" Type="http://schemas.openxmlformats.org/officeDocument/2006/relationships/slide" Target="slide51.xml" TargetMode="Internal" /><Relationship Id="rId6" Type="http://schemas.openxmlformats.org/officeDocument/2006/relationships/hyperlink" Target="http://www.statista.com/statistics/652474/leading-vendors-of-energy-drinks-in-the-us-based-on-sales"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8.xml" /><Relationship Id="rId5" Type="http://schemas.openxmlformats.org/officeDocument/2006/relationships/slide" Target="slide52.xml" TargetMode="Internal" /><Relationship Id="rId6" Type="http://schemas.openxmlformats.org/officeDocument/2006/relationships/hyperlink" Target="http://www.statista.com/statistics/1269256/us-case-sales-of-bang-energy-drinks"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9.xml" /><Relationship Id="rId5" Type="http://schemas.openxmlformats.org/officeDocument/2006/relationships/slide" Target="slide53.xml" TargetMode="Internal" /><Relationship Id="rId6" Type="http://schemas.openxmlformats.org/officeDocument/2006/relationships/hyperlink" Target="http://www.statista.com/statistics/558178/us-unit-sales-of-5-hour-energy-drinks"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0.xml" /><Relationship Id="rId5" Type="http://schemas.openxmlformats.org/officeDocument/2006/relationships/slide" Target="slide54.xml" TargetMode="Internal" /><Relationship Id="rId6" Type="http://schemas.openxmlformats.org/officeDocument/2006/relationships/hyperlink" Target="http://www.statista.com/statistics/558124/us-unit-sales-of-monster-energy-drinks"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5.xml" TargetMode="Internal" /><Relationship Id="rId11" Type="http://schemas.openxmlformats.org/officeDocument/2006/relationships/slide" Target="slide16.xml" TargetMode="Internal" /><Relationship Id="rId12" Type="http://schemas.openxmlformats.org/officeDocument/2006/relationships/slide" Target="slide17.xml" TargetMode="Internal" /><Relationship Id="rId13" Type="http://schemas.openxmlformats.org/officeDocument/2006/relationships/slide" Target="slide18.xml" TargetMode="Internal" /><Relationship Id="rId14" Type="http://schemas.openxmlformats.org/officeDocument/2006/relationships/slide" Target="slide19.xml" TargetMode="Internal" /><Relationship Id="rId2" Type="http://schemas.openxmlformats.org/officeDocument/2006/relationships/image" Target="../media/image5.png" /><Relationship Id="rId3" Type="http://schemas.openxmlformats.org/officeDocument/2006/relationships/slide" Target="slide7.xml" TargetMode="Internal" /><Relationship Id="rId4" Type="http://schemas.openxmlformats.org/officeDocument/2006/relationships/slide" Target="slide8.xml" TargetMode="Internal" /><Relationship Id="rId5" Type="http://schemas.openxmlformats.org/officeDocument/2006/relationships/slide" Target="slide9.xml" TargetMode="Internal" /><Relationship Id="rId6" Type="http://schemas.openxmlformats.org/officeDocument/2006/relationships/slide" Target="slide10.xml" TargetMode="Internal" /><Relationship Id="rId7" Type="http://schemas.openxmlformats.org/officeDocument/2006/relationships/slide" Target="slide11.xml" TargetMode="Internal" /><Relationship Id="rId8" Type="http://schemas.openxmlformats.org/officeDocument/2006/relationships/slide" Target="slide13.xml" TargetMode="Internal" /><Relationship Id="rId9" Type="http://schemas.openxmlformats.org/officeDocument/2006/relationships/slide" Target="slide1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1.xml" /><Relationship Id="rId5" Type="http://schemas.openxmlformats.org/officeDocument/2006/relationships/slide" Target="slide55.xml" TargetMode="Internal" /><Relationship Id="rId6" Type="http://schemas.openxmlformats.org/officeDocument/2006/relationships/hyperlink" Target="http://www.statista.com/statistics/558134/us-unit-sales-of-nos-energy-drinks"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2.xml" /><Relationship Id="rId5" Type="http://schemas.openxmlformats.org/officeDocument/2006/relationships/slide" Target="slide56.xml" TargetMode="Internal" /><Relationship Id="rId6" Type="http://schemas.openxmlformats.org/officeDocument/2006/relationships/hyperlink" Target="http://www.statista.com/statistics/558153/us-unit-sales-of-red-bull-energy-drinks"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3.xml" /><Relationship Id="rId5" Type="http://schemas.openxmlformats.org/officeDocument/2006/relationships/slide" Target="slide57.xml" TargetMode="Internal" /><Relationship Id="rId6" Type="http://schemas.openxmlformats.org/officeDocument/2006/relationships/hyperlink" Target="http://www.statista.com/statistics/1269270/us-case-sales-of-reign-energy-drinks"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4.xml" /><Relationship Id="rId5" Type="http://schemas.openxmlformats.org/officeDocument/2006/relationships/slide" Target="slide58.xml" TargetMode="Internal" /><Relationship Id="rId6" Type="http://schemas.openxmlformats.org/officeDocument/2006/relationships/hyperlink" Target="http://www.statista.com/statistics/558162/us-unit-sales-of-rockstar-energy-drinks" TargetMode="Ex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91384/sales-value-energy-drinks-worldwide/" TargetMode="External" /><Relationship Id="rId5" Type="http://schemas.openxmlformats.org/officeDocument/2006/relationships/slide" Target="slide7.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8469/us-volume-of-liquid-refreshment-beverages/" TargetMode="External" /><Relationship Id="rId5" Type="http://schemas.openxmlformats.org/officeDocument/2006/relationships/slide" Target="slide8.xml" TargetMode="In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09333/dollar-sales-share-of-packaged-beverages-in-the-us/" TargetMode="External" /><Relationship Id="rId5" Type="http://schemas.openxmlformats.org/officeDocument/2006/relationships/slide" Target="slide9.xml"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7986/us-sales-value-growth-of-non-alcoholic-beverages-by-segment/" TargetMode="External" /><Relationship Id="rId5" Type="http://schemas.openxmlformats.org/officeDocument/2006/relationships/slide" Target="slide10.xml"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87199/us-consumption-share-of-beverages-by-segment/" TargetMode="External" /><Relationship Id="rId5" Type="http://schemas.openxmlformats.org/officeDocument/2006/relationships/slide" Target="slide11.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29.xml" TargetMode="Internal" /><Relationship Id="rId11" Type="http://schemas.openxmlformats.org/officeDocument/2006/relationships/slide" Target="slide30.xml" TargetMode="Internal" /><Relationship Id="rId12" Type="http://schemas.openxmlformats.org/officeDocument/2006/relationships/slide" Target="slide31.xml" TargetMode="Internal" /><Relationship Id="rId13" Type="http://schemas.openxmlformats.org/officeDocument/2006/relationships/slide" Target="slide32.xml" TargetMode="Internal" /><Relationship Id="rId14" Type="http://schemas.openxmlformats.org/officeDocument/2006/relationships/slide" Target="slide33.xml" TargetMode="Internal" /><Relationship Id="rId2" Type="http://schemas.openxmlformats.org/officeDocument/2006/relationships/image" Target="../media/image5.png" /><Relationship Id="rId3" Type="http://schemas.openxmlformats.org/officeDocument/2006/relationships/slide" Target="slide21.xml" TargetMode="Internal" /><Relationship Id="rId4" Type="http://schemas.openxmlformats.org/officeDocument/2006/relationships/slide" Target="slide22.xml" TargetMode="Internal" /><Relationship Id="rId5" Type="http://schemas.openxmlformats.org/officeDocument/2006/relationships/slide" Target="slide23.xml" TargetMode="Internal" /><Relationship Id="rId6" Type="http://schemas.openxmlformats.org/officeDocument/2006/relationships/slide" Target="slide24.xml" TargetMode="Internal" /><Relationship Id="rId7" Type="http://schemas.openxmlformats.org/officeDocument/2006/relationships/slide" Target="slide26.xml" TargetMode="Internal" /><Relationship Id="rId8" Type="http://schemas.openxmlformats.org/officeDocument/2006/relationships/slide" Target="slide27.xml" TargetMode="Internal" /><Relationship Id="rId9" Type="http://schemas.openxmlformats.org/officeDocument/2006/relationships/slide" Target="slide28.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022/us-energy-drink-sales/" TargetMode="External" /><Relationship Id="rId5" Type="http://schemas.openxmlformats.org/officeDocument/2006/relationships/slide" Target="slide13.xml"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7068/us-dollar-sales-growth-energy-drinks/" TargetMode="External" /><Relationship Id="rId5" Type="http://schemas.openxmlformats.org/officeDocument/2006/relationships/slide" Target="slide14.xml" TargetMode="In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5185/leading-20-energy-drink-brands-in-the-united-states-based-on-sales/" TargetMode="External" /><Relationship Id="rId5" Type="http://schemas.openxmlformats.org/officeDocument/2006/relationships/slide" Target="slide15.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06864/market-share-of-leading-energy-drink-brands-in-the-us-based-on-case-volume-sales/" TargetMode="External" /><Relationship Id="rId5" Type="http://schemas.openxmlformats.org/officeDocument/2006/relationships/slide" Target="slide16.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90502/sales-growth-of-leading-energy-drink-brands-us/" TargetMode="External" /><Relationship Id="rId5" Type="http://schemas.openxmlformats.org/officeDocument/2006/relationships/slide" Target="slide17.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94897/best-selling-energy-drink-brands-in-us-c-stores-based-on-dollar-sales/" TargetMode="External" /><Relationship Id="rId5" Type="http://schemas.openxmlformats.org/officeDocument/2006/relationships/slide" Target="slide18.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94902/best-selling-energy-drink-brands-in-us-c-stores-based-on-unit-sales/" TargetMode="External" /><Relationship Id="rId5" Type="http://schemas.openxmlformats.org/officeDocument/2006/relationships/slide" Target="slide19.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23354/us-energy-shot-dollar-sales/" TargetMode="External" /><Relationship Id="rId5" Type="http://schemas.openxmlformats.org/officeDocument/2006/relationships/slide" Target="slide20.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5191/leading-20-energy-shot-brands-in-the-united-states-based-on-sales/" TargetMode="External" /><Relationship Id="rId5" Type="http://schemas.openxmlformats.org/officeDocument/2006/relationships/slide" Target="slide22.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23348/leading-energy-shot-brands-in-the-united-states-based-on-market-share/" TargetMode="External" /><Relationship Id="rId5" Type="http://schemas.openxmlformats.org/officeDocument/2006/relationships/slide" Target="slide23.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23351/dollar-sales-growth-of-the-leading-us-energy-shot-brands/" TargetMode="External" /><Relationship Id="rId5" Type="http://schemas.openxmlformats.org/officeDocument/2006/relationships/slide" Target="slide24.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52474/leading-vendors-of-energy-drinks-in-the-us-based-on-sales/" TargetMode="External" /><Relationship Id="rId5" Type="http://schemas.openxmlformats.org/officeDocument/2006/relationships/slide" Target="slide25.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269256/us-case-sales-of-bang-energy-drinks/" TargetMode="External" /><Relationship Id="rId5" Type="http://schemas.openxmlformats.org/officeDocument/2006/relationships/slide" Target="slide26.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178/us-unit-sales-of-5-hour-energy-drinks/" TargetMode="External" /><Relationship Id="rId5" Type="http://schemas.openxmlformats.org/officeDocument/2006/relationships/slide" Target="slide28.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124/us-unit-sales-of-monster-energy-drinks/" TargetMode="External" /><Relationship Id="rId5" Type="http://schemas.openxmlformats.org/officeDocument/2006/relationships/slide" Target="slide29.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134/us-unit-sales-of-nos-energy-drinks/" TargetMode="External" /><Relationship Id="rId5" Type="http://schemas.openxmlformats.org/officeDocument/2006/relationships/slide" Target="slide30.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153/us-unit-sales-of-red-bull-energy-drinks/" TargetMode="External" /><Relationship Id="rId5" Type="http://schemas.openxmlformats.org/officeDocument/2006/relationships/slide" Target="slide31.xml"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269270/us-case-sales-of-reign-energy-drinks/" TargetMode="External" /><Relationship Id="rId5" Type="http://schemas.openxmlformats.org/officeDocument/2006/relationships/slide" Target="slide32.xml" TargetMode="In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58162/us-unit-sales-of-rockstar-energy-drinks/" TargetMode="External" /><Relationship Id="rId5" Type="http://schemas.openxmlformats.org/officeDocument/2006/relationships/slide" Target="slide33.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xml" /><Relationship Id="rId5" Type="http://schemas.openxmlformats.org/officeDocument/2006/relationships/slide" Target="slide35.xml" TargetMode="Internal" /><Relationship Id="rId6" Type="http://schemas.openxmlformats.org/officeDocument/2006/relationships/hyperlink" Target="http://www.statista.com/statistics/691384/sales-value-energy-drinks-worldwide"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xml" /><Relationship Id="rId5" Type="http://schemas.openxmlformats.org/officeDocument/2006/relationships/slide" Target="slide36.xml" TargetMode="Internal" /><Relationship Id="rId6" Type="http://schemas.openxmlformats.org/officeDocument/2006/relationships/hyperlink" Target="http://www.statista.com/statistics/238469/us-volume-of-liquid-refreshment-beverages"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xml" /><Relationship Id="rId5" Type="http://schemas.openxmlformats.org/officeDocument/2006/relationships/slide" Target="slide37.xml" TargetMode="Internal" /><Relationship Id="rId6" Type="http://schemas.openxmlformats.org/officeDocument/2006/relationships/hyperlink" Target="http://www.statista.com/statistics/309333/dollar-sales-share-of-packaged-beverages-in-the-us"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drinks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13 weeks ended January 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val="tx"/>
                    </a:ext>
                  </a:extLst>
                </a:hlinkClick>
              </a:rPr>
              <a:t>ID 557986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Sales value growth of non-alcoholic beverages in the United States in 2021, by segment</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value growth of non-alcoholic beverages 2021, by segment</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0955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Consumption share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Marketing Corporation; International Bottled Water Association; </a:t>
            </a:r>
            <a:r>
              <a:rPr sz="800">
                <a:solidFill>
                  <a:srgbClr val="555555"/>
                </a:solidFill>
                <a:latin typeface="Open Sans"/>
                <a:hlinkClick r:id="rId6">
                  <a:extLst>
                    <a:ext uri="{A12FA001-AC4F-418D-AE19-62706E023703}">
                      <ahyp:hlinkClr xmlns:ahyp="http://schemas.microsoft.com/office/drawing/2018/hyperlinkcolor" val="tx"/>
                    </a:ext>
                  </a:extLst>
                </a:hlinkClick>
              </a:rPr>
              <a:t>ID 387199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Consumption share of beverages in the United States in 2020, by segment</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consumption share of beverages 2020, by segment</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drinks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2017 to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Industry Magazine; IRI; </a:t>
            </a:r>
            <a:r>
              <a:rPr sz="800">
                <a:solidFill>
                  <a:srgbClr val="555555"/>
                </a:solidFill>
                <a:latin typeface="Open Sans"/>
                <a:hlinkClick r:id="rId6">
                  <a:extLst>
                    <a:ext uri="{A12FA001-AC4F-418D-AE19-62706E023703}">
                      <ahyp:hlinkClr xmlns:ahyp="http://schemas.microsoft.com/office/drawing/2018/hyperlinkcolor" val="tx"/>
                    </a:ext>
                  </a:extLst>
                </a:hlinkClick>
              </a:rPr>
              <a:t>ID 558022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drink sales in the United States from 2017 to 2021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energy drink sales 2017-2021</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2011 to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667068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Dollar sales growth of energy drinks in the United States from 2011 to 2021 (change to prior year)</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dollar sales growth of energy drinks 2011-2021</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235185</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drink brands in the United States in 2021,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energy drink brands in the U.S. 2021, based on sales</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317750" y="1882800"/>
            <a:ext cx="1460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Market share </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ending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306864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Market share of the leading energy drink brands in the United States in 2021</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market share of the top energy drink brands 2021, based on dollar sales</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590502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growth of the leading energy drink brands in the United States in 2021 (change to prior year sales)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growth of leading energy drink brands 2021</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December 27,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IRI; </a:t>
            </a:r>
            <a:r>
              <a:rPr sz="800">
                <a:solidFill>
                  <a:srgbClr val="555555"/>
                </a:solidFill>
                <a:latin typeface="Open Sans"/>
                <a:hlinkClick r:id="rId6">
                  <a:extLst>
                    <a:ext uri="{A12FA001-AC4F-418D-AE19-62706E023703}">
                      <ahyp:hlinkClr xmlns:ahyp="http://schemas.microsoft.com/office/drawing/2018/hyperlinkcolor" val="tx"/>
                    </a:ext>
                  </a:extLst>
                </a:hlinkClick>
              </a:rPr>
              <a:t>ID 294897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Energy drink sales in U.S. convenience stores (C-stores) in 2020, by brand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C-store sales of energy drinks 2020, by brand</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0637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units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December 27,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IRI; </a:t>
            </a:r>
            <a:r>
              <a:rPr sz="800">
                <a:solidFill>
                  <a:srgbClr val="555555"/>
                </a:solidFill>
                <a:latin typeface="Open Sans"/>
                <a:hlinkClick r:id="rId6">
                  <a:extLst>
                    <a:ext uri="{A12FA001-AC4F-418D-AE19-62706E023703}">
                      <ahyp:hlinkClr xmlns:ahyp="http://schemas.microsoft.com/office/drawing/2018/hyperlinkcolor" val="tx"/>
                    </a:ext>
                  </a:extLst>
                </a:hlinkClick>
              </a:rPr>
              <a:t>ID 294902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Energy drink unit sales in U.S. convenience stores (C-stores) in 2020, by brand (in millions)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C-store unit sales of energy drinks 2020, by brand</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shots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2013 to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323354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shot sales in the United States from 2013 to 2021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energy shot dollar sales 2013-2021</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235191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shot brands in the United States in 2021,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U.S. energy shot brands 2021, based on sales</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343150" y="1882800"/>
            <a:ext cx="140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Market share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323348</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market share</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U.S. energy shot brands based on market share 2020</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854200" y="1882800"/>
            <a:ext cx="2387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Change versus prior year</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16,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val="tx"/>
                    </a:ext>
                  </a:extLst>
                </a:hlinkClick>
              </a:rPr>
              <a:t>ID 323351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Dollar sales growth of the leading energy shot brands in the United States in 2021</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Dollar sales growth of the leading U.S. energy shot brands 2021</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Key players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July 12,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Food Business News; IRI; </a:t>
            </a:r>
            <a:r>
              <a:rPr sz="800">
                <a:solidFill>
                  <a:srgbClr val="555555"/>
                </a:solidFill>
                <a:latin typeface="Open Sans"/>
                <a:hlinkClick r:id="rId6">
                  <a:extLst>
                    <a:ext uri="{A12FA001-AC4F-418D-AE19-62706E023703}">
                      <ahyp:hlinkClr xmlns:ahyp="http://schemas.microsoft.com/office/drawing/2018/hyperlinkcolor" val="tx"/>
                    </a:ext>
                  </a:extLst>
                </a:hlinkClick>
              </a:rPr>
              <a:t>ID 652474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vendors of energy drinks in the United States in 2020,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vendors of energy drinks in the U.S. 2020, based on sales</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1269256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Bang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Bang energy drinks 2015-2020</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558178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5-hour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5-hour Energy drinks 2015-2020</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558124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Monster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Monster energy drinks 2015-2020</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Overview</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Energy and sports drink revenue worldwide 2013-2026</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volume of liquid refreshment beverages 2007-2020</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Dollar sales share of packaged beverages in U.S. c-stores 2020</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value growth of non-alcoholic beverages 2021, by segment</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consumption share of beverages 2020, by segment</a:t>
            </a:r>
          </a:p>
        </p:txBody>
      </p:sp>
      <p:sp>
        <p:nvSpPr>
          <p:cNvPr id="16" name="New shape"/>
          <p:cNvSpPr/>
          <p:nvPr/>
        </p:nvSpPr>
        <p:spPr>
          <a:xfrm>
            <a:off x="397400" y="361074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17" name="New shape"/>
          <p:cNvSpPr/>
          <p:nvPr/>
        </p:nvSpPr>
        <p:spPr>
          <a:xfrm>
            <a:off x="676800" y="361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Energy drinks</a:t>
            </a:r>
          </a:p>
        </p:txBody>
      </p:sp>
      <p:sp>
        <p:nvSpPr>
          <p:cNvPr id="18"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08</a:t>
            </a:r>
          </a:p>
        </p:txBody>
      </p:sp>
      <p:sp>
        <p:nvSpPr>
          <p:cNvPr id="19"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energy drink sales 2017-2021</a:t>
            </a:r>
          </a:p>
        </p:txBody>
      </p:sp>
      <p:sp>
        <p:nvSpPr>
          <p:cNvPr id="20"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09</a:t>
            </a:r>
          </a:p>
        </p:txBody>
      </p:sp>
      <p:sp>
        <p:nvSpPr>
          <p:cNvPr id="21"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dollar sales growth of energy drinks 2011-2021</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10</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energy drink brands in the U.S. 2021, based on sales</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market share of the top energy drink brands 2021, based on dollar sales</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growth of leading energy drink brands 2021</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C-store sales of energy drinks 2020, by brand</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C-store unit sales of energy drinks 2020, by brand</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558134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NOS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NOS energy drinks 2015-2020</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558153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Red Bull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Red Bull energy drinks 2015-2020</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2019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1269270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Reign energy drinks in the United States from 2019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Reign energy drinks 2019-2020</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val="tx"/>
                    </a:ext>
                  </a:extLst>
                </a:hlinkClick>
              </a:rPr>
              <a:t>ID 558162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Rockstar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Rockstar energy drinks 2015-2020</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r>
                        <a:rPr sz="800">
                          <a:solidFill>
                            <a:srgbClr val="0F283E"/>
                          </a:solidFill>
                          <a:latin typeface="Open Sans Light"/>
                        </a:rPr>
                        <a:t>; </a:t>
                      </a:r>
                      <a:r>
                        <a:rPr sz="800">
                          <a:solidFill>
                            <a:srgbClr val="0F283E"/>
                          </a:solidFill>
                          <a:latin typeface="Open Sans Light"/>
                        </a:rPr>
                        <a:t>Statista Consumer Market Outlook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Consumer Market Outlook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Consumer Market Outlook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The Energy &amp; Sports Drinks segment includes energy drinks and sports drinks. Energy drinks are a type of beverage containing stimulant compounds, which are marketed as providing functional benefits such as mental and physical stimulation. The functionality of an energy drink is typically obtained fr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Revenue from global energy and sports drinks sales stood at 134 billion U.S. dollars in 2020. The Statista Consumer Market Outlook estimates revenue will increase to 225 billion dollars by 2026</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Revenue of energy and sports drinks worldwide from 2013 to 2026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Energy and sports drink revenue worldwide 2013-2026</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2007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beveragemarketing.com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Liquid refreshment beverages include bottled water, carbonated soft drinks, energy drinks, fruit beverages, RTD coffee, RTD tea, sports beverages, and value-added water.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timeline shows the sales volume of liquid refreshment beverages in the United States from 2007 to 2020. In 2020, the U.S. sales volume of liquid refreshment beverages amounted to about 34.51 billion gallons.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volume of liquid refreshment beverages in the United States from 2007 to 2020 (in billion gallons)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volume of liquid refreshment beverages 2007-2020</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Convenience Store News June 2021, page 52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convenience store dollar sales share of packaged beverages in the United States in 2020. According to the report, sports drinks accounted for approximately 10.44 percent of total U.S. in-store convenience store sales of packaged beverages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Dollar sales share of packaged beverages in convenience stores in the United States in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Dollar sales share of packaged beverages in U.S. c-stores 2020</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r>
                        <a:rPr sz="800">
                          <a:solidFill>
                            <a:srgbClr val="0F283E"/>
                          </a:solidFill>
                          <a:latin typeface="Open Sans Light"/>
                        </a:rPr>
                        <a:t>; </a:t>
                      </a:r>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ended January 1, 2022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2022, page 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sales value growth of non-alcoholic beverages in the United States in 2021, by segment. According to the report, U.S. sales of energy drinks grew by 14.6 percent during the 13 weeks ended on January 1, 2022.</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Sales value growth of non-alcoholic beverages in the United States in 2021, by segment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value growth of non-alcoholic beverages 2021, by segment</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r>
                        <a:rPr sz="800">
                          <a:solidFill>
                            <a:srgbClr val="0F283E"/>
                          </a:solidFill>
                          <a:latin typeface="Open Sans Light"/>
                        </a:rPr>
                        <a:t>; </a:t>
                      </a:r>
                      <a:r>
                        <a:rPr sz="800">
                          <a:solidFill>
                            <a:srgbClr val="0F283E"/>
                          </a:solidFill>
                          <a:latin typeface="Open Sans Light"/>
                        </a:rPr>
                        <a:t>International Bottled Water Association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International Bottled Water Association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December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IBWA Progress Report, page 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bottled water accounted for roughly 24 percent of beverage consumption in the United States, making it the most consumed type of beverage that year. Value-added water and energy drinks were among the least favorite beverages that year. 
</a:t>
            </a:r>
          </a:p>
          <a:p>
            <a:pPr algn="l"/>
            <a:r>
              <a:rPr sz="800">
                <a:solidFill>
                  <a:srgbClr val="0F283E"/>
                </a:solidFill>
                <a:latin typeface="Open Sans Light"/>
              </a:rPr>
              <a:t> 
</a:t>
            </a:r>
          </a:p>
          <a:p>
            <a:pPr algn="l"/>
            <a:r>
              <a:rPr sz="800">
                <a:solidFill>
                  <a:srgbClr val="0F283E"/>
                </a:solidFill>
                <a:latin typeface="Open Sans Light"/>
              </a:rPr>
              <a:t> Bottled water consumption worldwide 
</a:t>
            </a:r>
          </a:p>
          <a:p>
            <a:pPr algn="l"/>
            <a:r>
              <a:rPr sz="800">
                <a:solidFill>
                  <a:srgbClr val="0F283E"/>
                </a:solidFill>
                <a:latin typeface="Open Sans Light"/>
              </a:rPr>
              <a:t>
</a:t>
            </a:r>
          </a:p>
          <a:p>
            <a:pPr algn="l"/>
            <a:r>
              <a:rPr sz="800">
                <a:solidFill>
                  <a:srgbClr val="0F283E"/>
                </a:solidFill>
                <a:latin typeface="Open Sans Light"/>
              </a:rPr>
              <a:t>The average American consumer drinks roughly 40 gallons of bottled water . In countries, such as Mexico and Thailand, it is very common to drink bottled water, as tap water is often considered unsafe for consumption. Both of these countries accounted for over 70 gallons of bottled water consumption per capita. 
</a:t>
            </a:r>
          </a:p>
          <a:p>
            <a:pPr algn="l"/>
            <a:r>
              <a:rPr sz="800">
                <a:solidFill>
                  <a:srgbClr val="0F283E"/>
                </a:solidFill>
                <a:latin typeface="Open Sans Light"/>
              </a:rPr>
              <a:t> 
</a:t>
            </a:r>
          </a:p>
          <a:p>
            <a:pPr algn="l"/>
            <a:r>
              <a:rPr sz="800">
                <a:solidFill>
                  <a:srgbClr val="0F283E"/>
                </a:solidFill>
                <a:latin typeface="Open Sans Light"/>
              </a:rPr>
              <a:t> Cider in the U.S. and Europe 
</a:t>
            </a:r>
          </a:p>
          <a:p>
            <a:pPr algn="l"/>
            <a:r>
              <a:rPr sz="800">
                <a:solidFill>
                  <a:srgbClr val="0F283E"/>
                </a:solidFill>
                <a:latin typeface="Open Sans Light"/>
              </a:rPr>
              <a:t>
</a:t>
            </a:r>
          </a:p>
          <a:p>
            <a:pPr algn="l"/>
            <a:r>
              <a:rPr sz="800">
                <a:solidFill>
                  <a:srgbClr val="0F283E"/>
                </a:solidFill>
                <a:latin typeface="Open Sans Light"/>
              </a:rPr>
              <a:t>Cider is a low-alcoholic beverage, typically made from the fermented juice of apples or pears. While the drink is regularly consumed in the United States, it is most commonly drunk in Western Europe. Nearly 53 percent of Western Europeans consumed cider , while about 11 percent of North Americans drank it. The United States imported most of its cider from countries , such as France, Ireland, and Sweden.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Consumption share of beverages in the United States in 2020, by segment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consumption share of beverages 2020, by segment</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Energy shots</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16</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energy shot dollar sales 2013-2021</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17</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U.S. energy shot brands 2021, based on sales</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18</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U.S. energy shot brands based on market share 2020</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19</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Dollar sales growth of the leading U.S. energy shot brands 2021</a:t>
            </a:r>
          </a:p>
        </p:txBody>
      </p:sp>
      <p:sp>
        <p:nvSpPr>
          <p:cNvPr id="14" name="New shape"/>
          <p:cNvSpPr/>
          <p:nvPr/>
        </p:nvSpPr>
        <p:spPr>
          <a:xfrm>
            <a:off x="397400" y="337074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15" name="New shape"/>
          <p:cNvSpPr/>
          <p:nvPr/>
        </p:nvSpPr>
        <p:spPr>
          <a:xfrm>
            <a:off x="676800" y="337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Key players</a:t>
            </a:r>
          </a:p>
        </p:txBody>
      </p:sp>
      <p:sp>
        <p:nvSpPr>
          <p:cNvPr id="16" name="New shape"/>
          <p:cNvSpPr/>
          <p:nvPr/>
        </p:nvSpPr>
        <p:spPr>
          <a:xfrm>
            <a:off x="781200" y="377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21</a:t>
            </a:r>
          </a:p>
        </p:txBody>
      </p:sp>
      <p:sp>
        <p:nvSpPr>
          <p:cNvPr id="17" name="New shape"/>
          <p:cNvSpPr/>
          <p:nvPr/>
        </p:nvSpPr>
        <p:spPr>
          <a:xfrm>
            <a:off x="781200" y="377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vendors of energy drinks in the U.S. 2020, based on sales</a:t>
            </a:r>
          </a:p>
        </p:txBody>
      </p:sp>
      <p:sp>
        <p:nvSpPr>
          <p:cNvPr id="18"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22</a:t>
            </a:r>
          </a:p>
        </p:txBody>
      </p:sp>
      <p:sp>
        <p:nvSpPr>
          <p:cNvPr id="19"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Bang energy drinks 2015-2020</a:t>
            </a:r>
          </a:p>
        </p:txBody>
      </p:sp>
      <p:sp>
        <p:nvSpPr>
          <p:cNvPr id="20"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23</a:t>
            </a:r>
          </a:p>
        </p:txBody>
      </p:sp>
      <p:sp>
        <p:nvSpPr>
          <p:cNvPr id="21"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5-hour Energy drinks 2015-2020</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24</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Monster energy drinks 2015-2020</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25</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NOS energy drinks 2015-2020</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26</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Red Bull energy drinks 2015-2020</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27</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Reign energy drinks 2019-2020</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28</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case sales of Rockstar energy drinks 2015-2020</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r>
                        <a:rPr sz="800">
                          <a:solidFill>
                            <a:srgbClr val="0F283E"/>
                          </a:solidFill>
                          <a:latin typeface="Open Sans Light"/>
                        </a:rPr>
                        <a:t>; </a:t>
                      </a:r>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2017 to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2021 is 52 weeks ended May 16, 2021 2020 is 52 weeks ended June 14, 2020 2019 is 52 weeks ended June 16, 2019 2018 is 52 weeks ended April 22, 2018 2017 is 52 weeks ended June 11, 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Energy drinks in the United States have increased in popularity in recent years. In 2017, energy drink sales in the United States amounted to 11 billion U.S. dollars and reached around 14 billion U.S. dollars by 2021. 
</a:t>
            </a:r>
          </a:p>
          <a:p>
            <a:pPr algn="l"/>
            <a:r>
              <a:rPr sz="800">
                <a:solidFill>
                  <a:srgbClr val="0F283E"/>
                </a:solidFill>
                <a:latin typeface="Open Sans Light"/>
              </a:rPr>
              <a:t>
</a:t>
            </a:r>
          </a:p>
          <a:p>
            <a:pPr algn="l"/>
            <a:r>
              <a:rPr sz="800">
                <a:solidFill>
                  <a:srgbClr val="0F283E"/>
                </a:solidFill>
                <a:latin typeface="Open Sans Light"/>
              </a:rPr>
              <a:t> Packaged beverages in the United States 
</a:t>
            </a:r>
          </a:p>
          <a:p>
            <a:pPr algn="l"/>
            <a:r>
              <a:rPr sz="800">
                <a:solidFill>
                  <a:srgbClr val="0F283E"/>
                </a:solidFill>
                <a:latin typeface="Open Sans Light"/>
              </a:rPr>
              <a:t>
</a:t>
            </a:r>
          </a:p>
          <a:p>
            <a:pPr algn="l"/>
            <a:r>
              <a:rPr sz="800">
                <a:solidFill>
                  <a:srgbClr val="0F283E"/>
                </a:solidFill>
                <a:latin typeface="Open Sans Light"/>
              </a:rPr>
              <a:t>Energy drinks are one of the top selling packaged beverages in the United States. In 2019, energy drinks accounted for 31 percent of the dollar sales of packaged beverages sold at U.S. convenience stores . Between 2018 and 2019, the sales volume of energy drinks grew by nearly nine percent. 
</a:t>
            </a:r>
          </a:p>
          <a:p>
            <a:pPr algn="l"/>
            <a:r>
              <a:rPr sz="800">
                <a:solidFill>
                  <a:srgbClr val="0F283E"/>
                </a:solidFill>
                <a:latin typeface="Open Sans Light"/>
              </a:rPr>
              <a:t>
</a:t>
            </a:r>
          </a:p>
          <a:p>
            <a:pPr algn="l"/>
            <a:r>
              <a:rPr sz="800">
                <a:solidFill>
                  <a:srgbClr val="0F283E"/>
                </a:solidFill>
                <a:latin typeface="Open Sans Light"/>
              </a:rPr>
              <a:t> Leading energy drink brands 
</a:t>
            </a:r>
          </a:p>
          <a:p>
            <a:pPr algn="l"/>
            <a:r>
              <a:rPr sz="800">
                <a:solidFill>
                  <a:srgbClr val="0F283E"/>
                </a:solidFill>
                <a:latin typeface="Open Sans Light"/>
              </a:rPr>
              <a:t>
</a:t>
            </a:r>
          </a:p>
          <a:p>
            <a:pPr algn="l"/>
            <a:r>
              <a:rPr sz="800">
                <a:solidFill>
                  <a:srgbClr val="0F283E"/>
                </a:solidFill>
                <a:latin typeface="Open Sans Light"/>
              </a:rPr>
              <a:t>In the United States, Red Bull is the bestselling brand of energy drink by a large margin. In 2020, Red Bull sales reached 2.9 billion U.S. dollars. Monster was the second leading energy drink brand in the United States that year, generating sales of 1.76 billion U.S. dollars. Red Bull also manufactures a popular sugar free energy drink, as well as Red Bull The Blue Edition, which is blueberry flavored.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drink sales in the United States from 2017 to 2021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energy drink sales 2017-2021</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2011 to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 For previous years: 52 weeks ending May 15, 2011; April 15, 2012; May 19, 2013; April 20, 2014; May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illustrates the dollar sales growth of energy drinks in the United States from 2011 to 2021. The energy drink category reported a dollar sales growth of 12.6 percent in the U.S. in 2021, compared to the previous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Dollar sales growth of energy drinks in the United States from 2011 to 2021 (change to prior year)</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dollar sales growth of energy drinks 2011-2021</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ranking shows the leading energy drink brands in the United States in 2021, based on sales. In that year, the leading energy drink brand in the United States was Red Bull, based on generated sales of about 3.26 billion U.S. dollars.</a:t>
            </a:r>
          </a:p>
          <a:p>
            <a:pPr algn="l"/>
            <a:endParaRPr sz="800">
              <a:solidFill>
                <a:srgbClr val="0F283E"/>
              </a:solidFill>
              <a:latin typeface="Open Sans Light"/>
            </a:endParaRPr>
          </a:p>
          <a:p>
            <a:pPr algn="l"/>
            <a:r>
              <a:rPr sz="800">
                <a:solidFill>
                  <a:srgbClr val="0F283E"/>
                </a:solidFill>
                <a:latin typeface="Open Sans Light"/>
              </a:rPr>
              <a:t> Energy drinks </a:t>
            </a:r>
          </a:p>
          <a:p>
            <a:pPr algn="l"/>
            <a:endParaRPr sz="800">
              <a:solidFill>
                <a:srgbClr val="0F283E"/>
              </a:solidFill>
              <a:latin typeface="Open Sans Light"/>
            </a:endParaRPr>
          </a:p>
          <a:p>
            <a:pPr algn="l"/>
            <a:r>
              <a:rPr sz="800">
                <a:solidFill>
                  <a:srgbClr val="0F283E"/>
                </a:solidFill>
                <a:latin typeface="Open Sans Light"/>
              </a:rPr>
              <a:t>Energy drinks belong to the non-alcoholic beverage category . They are defined as functional beverages which aim to boost both mental and physical energy. As stimulants most drinks contain caffeine, taurine, vitamins and some kind of sweetener. </a:t>
            </a:r>
          </a:p>
          <a:p>
            <a:pPr algn="l"/>
            <a:r>
              <a:rPr sz="800">
                <a:solidFill>
                  <a:srgbClr val="0F283E"/>
                </a:solidFill>
                <a:latin typeface="Open Sans Light"/>
              </a:rPr>
              <a:t>Teens and young adults perceive energy drinks as being performance enhancers. Since hitting the market, energy drinks have been discussed heavily in the press regarding potential health risks, especially if consumed by children. The high amount of caffeine in energy drinks is suspected to cause the heart to race and blood pressure to rise, which may lead to elevated heart risks. </a:t>
            </a:r>
          </a:p>
          <a:p>
            <a:pPr algn="l"/>
            <a:r>
              <a:rPr sz="800">
                <a:solidFill>
                  <a:srgbClr val="0F283E"/>
                </a:solidFill>
                <a:latin typeface="Open Sans Light"/>
              </a:rPr>
              <a:t>In the U.S. retail landscape, Red Bull was ranked as leading energy brand in 2019, based on sales. The brand is owned by Red Bull Company, which is headquartered in Fuschl am See in Austria. In mid 2014, Red Bull was subject in the press regarding its marketing slogan ‘Red Bull gives you wings’, which the firm has been using for about two decades. Some disappointed U.S. consumers claimed that the functional beverage didn’t give them wings and didn’t help them to enhance their performance or alertness. They filed an U.S. class action lawsuit that accused the company of misleading and false advertising claims. Red Bull has agreed to reimburse class members who have purchased the energy drink brand during the last 12 years.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drink brands in the United States in 2021,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energy drink brands in the U.S. 2021, based on sales</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ending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Red Bull was the leading brand within the United States energy drinks market in the 52 weeks ending on May 16 2021 responsible for almost one quarter of all sales. This translated into sales of around 2.89 billion U.S. dollars for the energy drink brand . Monster Energy followed in second place, with nearly the same market share. Two other Red Bull brands also featured in the top five energy drinks of 2021.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Red Bull’s success story 
</a:t>
            </a:r>
          </a:p>
          <a:p>
            <a:pPr algn="l"/>
            <a:r>
              <a:rPr sz="800">
                <a:solidFill>
                  <a:srgbClr val="0F283E"/>
                </a:solidFill>
                <a:latin typeface="Open Sans Light"/>
              </a:rPr>
              <a:t>
</a:t>
            </a:r>
          </a:p>
          <a:p>
            <a:pPr algn="l"/>
            <a:r>
              <a:rPr sz="800">
                <a:solidFill>
                  <a:srgbClr val="0F283E"/>
                </a:solidFill>
                <a:latin typeface="Open Sans Light"/>
              </a:rPr>
              <a:t>Red Bull is the primary energy drink brand sold by Red Bull GmbH, an Austrian beverage company which was created in 1987. Red Bull’s brand value reached over 12 billion U.S. dollars in 2020. Part of the appeal of the beverage may be in part to its advertising. It has created extreme sports events such as the Red Bull Air Race and the Red Bull Cliff Diving World Series and owns multiple sports teams in racing and soccer. Clever television advertising also helped Red Bull become a household name. In 2018, Red Bull’s television beverage advertising ranked third, with the brand’s slogan, “Red Bull gives you wings”, played upon in well-known comedic adverts.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What are the effects of energy drinks? 
</a:t>
            </a:r>
          </a:p>
          <a:p>
            <a:pPr algn="l"/>
            <a:r>
              <a:rPr sz="800">
                <a:solidFill>
                  <a:srgbClr val="0F283E"/>
                </a:solidFill>
                <a:latin typeface="Open Sans Light"/>
              </a:rPr>
              <a:t>
</a:t>
            </a:r>
          </a:p>
          <a:p>
            <a:pPr algn="l"/>
            <a:r>
              <a:rPr sz="800">
                <a:solidFill>
                  <a:srgbClr val="0F283E"/>
                </a:solidFill>
                <a:latin typeface="Open Sans Light"/>
              </a:rPr>
              <a:t>Energy drinks are part of the non-alcoholic beverage industry and can be manufactured with or without carbonation. They contain different stimulant compounds which provide mental and physical stimulation, making the consumer feel more awake. Caffeine is the most common stimulant used within energy drinks, other ingredients can include sugar, sweeteners, herbal extracts, and various vitamins. Such products can be harmful if consumed in excess.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Market share of the leading energy drink brands in the United States in 2021</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market share of the top energy drink brands 2021, based on dollar sales</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illustrates the sales growth of the leading energy drink brands in the United States in 2021. VPX Bang reported a sales growth of 6.6 percent in the U.S. compared to the previous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growth of the leading energy drink brands in the United States in 2021 (change to prior year sales)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growth of leading energy drink brands 2021</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r>
                        <a:rPr sz="800">
                          <a:solidFill>
                            <a:srgbClr val="0F283E"/>
                          </a:solidFill>
                          <a:latin typeface="Open Sans Light"/>
                        </a:rPr>
                        <a:t>; </a:t>
                      </a:r>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December 27,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Category Management Handbook 2021, page 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energy drink sales in U.S. convenience stores (C-stores) in 2020, by brand. For the 52 weeks ended on December 27, 2020, Red Bull was the best-selling energy drink brand in U.S. C-stores, with sales amounting to about 2.17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Energy drink sales in U.S. convenience stores (C-stores) in 2020, by brand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C-store sales of energy drinks 2020, by brand</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r>
                        <a:rPr sz="800">
                          <a:solidFill>
                            <a:srgbClr val="0F283E"/>
                          </a:solidFill>
                          <a:latin typeface="Open Sans Light"/>
                        </a:rPr>
                        <a:t>; </a:t>
                      </a:r>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December 27,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Category Management Handbook 2021, page 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energy drink unit sales in U.S. convenience stores (C-stores) in 2020, by brand. For the 52 weeks ended on December 27, 2020, Red Bull was the best-selling energy drink brand in U.S. C-stores with sales amounting to about 685 million units.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Energy drink unit sales in U.S. convenience stores (C-stores) in 2020, by brand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C-store unit sales of energy drinks 2020, by brand</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2013 to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 For previous years: 52 weeks ending May 19, 2013; April 20, 2014; May 17, 2015; June 12, 2016; May 1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of energy shots have gradually decreased year-on-year in the United States. For the 52 weeks ending May 16, 2021, the U.S. energy shot category generated sales amounting to around 933 million U.S. dollars, down from over 977 million U.S. dollars in the previous year.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shot sales in the United States from 2013 to 2021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energy shot dollar sales 2013-2021</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With sales numbers reaching approximately 824 million U.S. dollars in 2021, 5-Hour Energy has ensured a clear lead ahead of its competition in the United States. Tweaker ranked second with some 25 million U.S. dollars’ worth of sales that year. 
</a:t>
            </a:r>
          </a:p>
          <a:p>
            <a:pPr algn="l"/>
            <a:r>
              <a:rPr sz="800">
                <a:solidFill>
                  <a:srgbClr val="0F283E"/>
                </a:solidFill>
                <a:latin typeface="Open Sans Light"/>
              </a:rPr>
              <a:t> 
</a:t>
            </a:r>
          </a:p>
          <a:p>
            <a:pPr algn="l"/>
            <a:r>
              <a:rPr sz="800">
                <a:solidFill>
                  <a:srgbClr val="0F283E"/>
                </a:solidFill>
                <a:latin typeface="Open Sans Light"/>
              </a:rPr>
              <a:t> Energy drinks vs energy shots 
</a:t>
            </a:r>
          </a:p>
          <a:p>
            <a:pPr algn="l"/>
            <a:r>
              <a:rPr sz="800">
                <a:solidFill>
                  <a:srgbClr val="0F283E"/>
                </a:solidFill>
                <a:latin typeface="Open Sans Light"/>
              </a:rPr>
              <a:t>
</a:t>
            </a:r>
          </a:p>
          <a:p>
            <a:pPr algn="l"/>
            <a:r>
              <a:rPr sz="800">
                <a:solidFill>
                  <a:srgbClr val="0F283E"/>
                </a:solidFill>
                <a:latin typeface="Open Sans Light"/>
              </a:rPr>
              <a:t>Energy drinks are beverages which generally contain elements such as caffeine, vitamins, carnitine, etc. They are promoted as being able to enhance physical performance and alertness. Energy shots, however, are a special kind of energy drink. Usually, they are sold in 2-oz containers, whereas most energy drinks are sold in larger cans or bottles. Energy shots can be considered concentrated forms of energy drinks as they tend to contain the same number of supplements and caffeine. 
</a:t>
            </a:r>
          </a:p>
          <a:p>
            <a:pPr algn="l"/>
            <a:r>
              <a:rPr sz="800">
                <a:solidFill>
                  <a:srgbClr val="0F283E"/>
                </a:solidFill>
                <a:latin typeface="Open Sans Light"/>
              </a:rPr>
              <a:t> 
</a:t>
            </a:r>
          </a:p>
          <a:p>
            <a:pPr algn="l"/>
            <a:r>
              <a:rPr sz="800">
                <a:solidFill>
                  <a:srgbClr val="0F283E"/>
                </a:solidFill>
                <a:latin typeface="Open Sans Light"/>
              </a:rPr>
              <a:t> Energy shots in the U.S. 
</a:t>
            </a:r>
          </a:p>
          <a:p>
            <a:pPr algn="l"/>
            <a:r>
              <a:rPr sz="800">
                <a:solidFill>
                  <a:srgbClr val="0F283E"/>
                </a:solidFill>
                <a:latin typeface="Open Sans Light"/>
              </a:rPr>
              <a:t>
</a:t>
            </a:r>
          </a:p>
          <a:p>
            <a:pPr algn="l"/>
            <a:r>
              <a:rPr sz="800">
                <a:solidFill>
                  <a:srgbClr val="0F283E"/>
                </a:solidFill>
                <a:latin typeface="Open Sans Light"/>
              </a:rPr>
              <a:t>In 2020, energy shot generated sales of around 978 million U.S. dollars in the United States. Over the last few years, energy shot sales have shown a downward trend. Energy shot beverages, such as 5-Hour Energy, are often bought in U.S. convenience stores : in 2018, this particular brand generated roughly 648 million U.S. dollars in U.S. c-stores. Red Bull, which is an energy drink, generated over two billion U.S. dollars in American c-stores in the same year.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shot brands in the United States in 2021,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U.S. energy shot brands 2021, based on sales</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ranking illustrates the market share of the ten leading energy shot brands in the United States in 2021. For the 52 weeks ended on May 16, 2021, 5 Hour Energy was the leading energy shot brand in the U.S., with a market share of 88.4 percent.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market share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U.S. energy shot brands based on market share 2020</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r>
                        <a:rPr sz="800">
                          <a:solidFill>
                            <a:srgbClr val="0F283E"/>
                          </a:solidFill>
                          <a:latin typeface="Open Sans Light"/>
                        </a:rPr>
                        <a:t>; </a:t>
                      </a:r>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16,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the dollar sales growth of the leading energy shot brands in the United States in 2021. For the 52 weeks ending May 16, 2021, sales of VPX Bang energy shots shrank by over 11 percent, making it the energy shot brand with the largest relative decline in sales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Dollar sales growth of the leading energy shot brands in the United States in 2021</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Dollar sales growth of the leading U.S. energy shot brands 2021</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Food Business News</a:t>
                      </a:r>
                      <a:r>
                        <a:rPr sz="800">
                          <a:solidFill>
                            <a:srgbClr val="0F283E"/>
                          </a:solidFill>
                          <a:latin typeface="Open Sans Light"/>
                        </a:rPr>
                        <a:t>; </a:t>
                      </a:r>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July 12,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Food Business News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Corporate Profiles: State of the Industry Report 2020, page 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IRI-tracked sales for the 52 weeks ended July 12, 2020. Total U.S. Multi-outlet with C-Store (supermarkets, drugstores and mass market retailers, gas stations, convenience stores, military commissaries and select club &amp; dollar retail chains).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leading vendors of energy drinks in the United States in 2020, based on sales. According to the report, Red Bull North America was the leading U.S. vendor of energy drinks that year, with sales amounting to approximately 1.4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vendors of energy drinks in the United States in 2020,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vendors of energy drinks in the U.S. 2020, based on sales</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volume of Bang energy drinks in the United States peaked in 2018 at 18.3 million 192 ounce cases. By 2020, sales had declined to 16.4 million cases.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Bang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Bang energy drinks 2015-2020</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volume of 5-hour Energy drinks in the United States peaked in 2016 at 4.1 million 192 ounce cases. Since then, volume has slowly declined, reaching a low of 3.1 million cases in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5-hour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5-hour Energy drinks 2015-2020</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Monster Beverage's U.S. case sales amounted to roughly 263 million, roughly the same compared to the previous year. The Monster Beverage Corporation is an American beverage manufacturer based in California, United States, which was founded in 2002. The company sells various energy drinks, soft drinks, and fruit drinks.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Monster Beverage market share 
</a:t>
            </a:r>
          </a:p>
          <a:p>
            <a:pPr algn="l"/>
            <a:r>
              <a:rPr sz="800">
                <a:solidFill>
                  <a:srgbClr val="0F283E"/>
                </a:solidFill>
                <a:latin typeface="Open Sans Light"/>
              </a:rPr>
              <a:t>
</a:t>
            </a:r>
          </a:p>
          <a:p>
            <a:pPr algn="l"/>
            <a:r>
              <a:rPr sz="800">
                <a:solidFill>
                  <a:srgbClr val="0F283E"/>
                </a:solidFill>
                <a:latin typeface="Open Sans Light"/>
              </a:rPr>
              <a:t>In 2020, Monster Beverage company’s share of the U.S. market amounted to about 1.7 percent. Starting at just a tenth of a percent in 2004, the beverage corporation’s market share has grown considerably over the years.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a:t>
            </a:r>
          </a:p>
          <a:p>
            <a:pPr algn="l"/>
            <a:r>
              <a:rPr sz="800">
                <a:solidFill>
                  <a:srgbClr val="0F283E"/>
                </a:solidFill>
                <a:latin typeface="Open Sans Light"/>
              </a:rPr>
              <a:t> Monster Beverage worldwide 
</a:t>
            </a:r>
          </a:p>
          <a:p>
            <a:pPr algn="l"/>
            <a:r>
              <a:rPr sz="800">
                <a:solidFill>
                  <a:srgbClr val="0F283E"/>
                </a:solidFill>
                <a:latin typeface="Open Sans Light"/>
              </a:rPr>
              <a:t>
</a:t>
            </a:r>
          </a:p>
          <a:p>
            <a:pPr algn="l"/>
            <a:r>
              <a:rPr sz="800">
                <a:solidFill>
                  <a:srgbClr val="0F283E"/>
                </a:solidFill>
                <a:latin typeface="Open Sans Light"/>
              </a:rPr>
              <a:t>Along with Monster Energy’s market share, grew its global operating income : what stood at under a quarter of a billion U.S. dollars in 2008, turned into over one and a half billion U.S. dollars by 2020. Monster Energy’s global workforce has likewise expanded in recent years. In 2020, the company employed 3,666 people, which was an increase of about 40 percent compared to 2014.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Monster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Monster energy drinks 2015-2020</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case sales of NOS energy drinks in the United States from 2015 to 2020. According to the report, U.S. sales of NOS energy drinks amounted to approximately 16.4 million 192 ounce cases.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NOS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NOS energy drinks 2015-2020</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U.S. sales of Red Bull energy drinks amounted to approximately 154 million cases. For the fifth consecutive year, Red Bull’s unit sales have shown a steady increase. 
</a:t>
            </a:r>
          </a:p>
          <a:p>
            <a:pPr algn="l"/>
            <a:r>
              <a:rPr sz="800">
                <a:solidFill>
                  <a:srgbClr val="0F283E"/>
                </a:solidFill>
                <a:latin typeface="Open Sans Light"/>
              </a:rPr>
              <a:t> 
</a:t>
            </a:r>
          </a:p>
          <a:p>
            <a:pPr algn="l"/>
            <a:r>
              <a:rPr sz="800">
                <a:solidFill>
                  <a:srgbClr val="0F283E"/>
                </a:solidFill>
                <a:latin typeface="Open Sans Light"/>
              </a:rPr>
              <a:t> Competitor sales numbers 
</a:t>
            </a:r>
          </a:p>
          <a:p>
            <a:pPr algn="l"/>
            <a:r>
              <a:rPr sz="800">
                <a:solidFill>
                  <a:srgbClr val="0F283E"/>
                </a:solidFill>
                <a:latin typeface="Open Sans Light"/>
              </a:rPr>
              <a:t>
</a:t>
            </a:r>
          </a:p>
          <a:p>
            <a:pPr algn="l"/>
            <a:r>
              <a:rPr sz="800">
                <a:solidFill>
                  <a:srgbClr val="0F283E"/>
                </a:solidFill>
                <a:latin typeface="Open Sans Light"/>
              </a:rPr>
              <a:t>While Red Bull’s U.S. sales have been on the rise, Rockstar’s energy drink sales have declined in the United States in the past few years. The company generated under 200 million U.S. dollars in sales in 2019, a decrease of about six percent compared to the previous year. NOS , a brand of energy drink produced by Monster Beverage, generated U.S. sales amounting to just over 107 million U.S. dollars in the same year. 
</a:t>
            </a:r>
          </a:p>
          <a:p>
            <a:pPr algn="l"/>
            <a:r>
              <a:rPr sz="800">
                <a:solidFill>
                  <a:srgbClr val="0F283E"/>
                </a:solidFill>
                <a:latin typeface="Open Sans Light"/>
              </a:rPr>
              <a:t> 
</a:t>
            </a:r>
          </a:p>
          <a:p>
            <a:pPr algn="l"/>
            <a:r>
              <a:rPr sz="800">
                <a:solidFill>
                  <a:srgbClr val="0F283E"/>
                </a:solidFill>
                <a:latin typeface="Open Sans Light"/>
              </a:rPr>
              <a:t> The Monster Beverage Corporation 
</a:t>
            </a:r>
          </a:p>
          <a:p>
            <a:pPr algn="l"/>
            <a:r>
              <a:rPr sz="800">
                <a:solidFill>
                  <a:srgbClr val="0F283E"/>
                </a:solidFill>
                <a:latin typeface="Open Sans Light"/>
              </a:rPr>
              <a:t>
</a:t>
            </a:r>
          </a:p>
          <a:p>
            <a:pPr algn="l"/>
            <a:r>
              <a:rPr sz="800">
                <a:solidFill>
                  <a:srgbClr val="0F283E"/>
                </a:solidFill>
                <a:latin typeface="Open Sans Light"/>
              </a:rPr>
              <a:t>Monster Beverage is an American beverage corporation, headquartered in Corona, California. The company produces various energy drinks, including Burn, NOS, Relentless, and perhaps most famously, Monster Energy. U.S. unit sales for Monster Energy drinks amounted to approximately 420 million units in 2019.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Red Bull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Red Bull energy drinks 2015-2020</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volume of Reign energy drinks in the United States grew considerably in 2020. From case sales of 13.2 million in 2019, the brand's sales grew to 20.2 million in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Case sales of Reign energy drinks in the United States from 2019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Reign energy drinks 2019-2020</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26th Edition Datasheets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case sales of Rockstar energy drinks in the United States from 2015 to 2020. According to the report, U.S. sales of Rockstar energy drinks amounted to approximately 53.2 million 192 ounce cases in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Case sales of Rockstar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case sales of Rockstar energy drinks 2015-2020</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Overview</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Statista; Statista Consumer Market Outlook; </a:t>
            </a:r>
            <a:r>
              <a:rPr sz="800">
                <a:solidFill>
                  <a:srgbClr val="555555"/>
                </a:solidFill>
                <a:latin typeface="Open Sans"/>
                <a:hlinkClick r:id="rId6">
                  <a:extLst>
                    <a:ext uri="{A12FA001-AC4F-418D-AE19-62706E023703}">
                      <ahyp:hlinkClr xmlns:ahyp="http://schemas.microsoft.com/office/drawing/2018/hyperlinkcolor" val="tx"/>
                    </a:ext>
                  </a:extLst>
                </a:hlinkClick>
              </a:rPr>
              <a:t>ID 691384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Revenue of energy and sports drinks worldwide from 2013 to 2026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Energy and sports drink revenue worldwide 2013-2026</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2007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Marketing Corporation; </a:t>
            </a:r>
            <a:r>
              <a:rPr sz="800">
                <a:solidFill>
                  <a:srgbClr val="555555"/>
                </a:solidFill>
                <a:latin typeface="Open Sans"/>
                <a:hlinkClick r:id="rId6">
                  <a:extLst>
                    <a:ext uri="{A12FA001-AC4F-418D-AE19-62706E023703}">
                      <ahyp:hlinkClr xmlns:ahyp="http://schemas.microsoft.com/office/drawing/2018/hyperlinkcolor" val="tx"/>
                    </a:ext>
                  </a:extLst>
                </a:hlinkClick>
              </a:rPr>
              <a:t>ID 238469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volume of liquid refreshment beverages in the United States from 2007 to 2020 (in billion gallons)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sales volume of liquid refreshment beverages 2007-2020</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32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NACS; </a:t>
            </a:r>
            <a:r>
              <a:rPr sz="800">
                <a:solidFill>
                  <a:srgbClr val="555555"/>
                </a:solidFill>
                <a:latin typeface="Open Sans"/>
                <a:hlinkClick r:id="rId6">
                  <a:extLst>
                    <a:ext uri="{A12FA001-AC4F-418D-AE19-62706E023703}">
                      <ahyp:hlinkClr xmlns:ahyp="http://schemas.microsoft.com/office/drawing/2018/hyperlinkcolor" val="tx"/>
                    </a:ext>
                  </a:extLst>
                </a:hlinkClick>
              </a:rPr>
              <a:t>ID 309333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Dollar sales share of packaged beverages in convenience stores in the United States in 2020</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Dollar sales share of packaged beverages in U.S. c-stores 2020</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0.06.14"/>
  <p:tag name="AS_TITLE" val="Aspose.Slides for .NET 4.0 Client Profile"/>
  <p:tag name="AS_VERSION" val="20.6"/>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477</Paragraphs>
  <Slides>58</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58</vt:i4>
      </vt:variant>
    </vt:vector>
  </HeadingPairs>
  <TitlesOfParts>
    <vt:vector baseType="lpstr" size="63">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2022-02-08T11:53:04.445</cp:lastPrinted>
  <dcterms:created xsi:type="dcterms:W3CDTF">2022-02-08T10:53:04Z</dcterms:created>
  <dcterms:modified xsi:type="dcterms:W3CDTF">2022-02-08T10:53:05Z</dcterms:modified>
</cp:coreProperties>
</file>