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 id="404" r:id="rId75"/>
    <p:sldId id="406" r:id="rId76"/>
    <p:sldId id="408" r:id="rId77"/>
    <p:sldId id="410" r:id="rId78"/>
    <p:sldId id="412" r:id="rId79"/>
    <p:sldId id="414" r:id="rId80"/>
    <p:sldId id="416" r:id="rId81"/>
    <p:sldId id="418" r:id="rId82"/>
    <p:sldId id="420" r:id="rId83"/>
  </p:sldIdLst>
  <p:sldSz cx="12192000" cy="6858000"/>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69" d="100"/>
          <a:sy n="69" d="100"/>
        </p:scale>
        <p:origin x="524" y="4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B0B-4ED4-8977-32C09AA67B28}"/>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B0B-4ED4-8977-32C09AA67B28}"/>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B0B-4ED4-8977-32C09AA67B28}"/>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B0B-4ED4-8977-32C09AA67B28}"/>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B0B-4ED4-8977-32C09AA67B28}"/>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B0B-4ED4-8977-32C09AA67B28}"/>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B0B-4ED4-8977-32C09AA67B28}"/>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B0B-4ED4-8977-32C09AA67B28}"/>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Sheet1!$A$2:$A$9</c:f>
              <c:strCache>
                <c:ptCount val="8"/>
                <c:pt idx="0">
                  <c:v>2019*</c:v>
                </c:pt>
                <c:pt idx="1">
                  <c:v>2020*</c:v>
                </c:pt>
                <c:pt idx="2">
                  <c:v>2021*</c:v>
                </c:pt>
                <c:pt idx="3">
                  <c:v>2022*</c:v>
                </c:pt>
                <c:pt idx="4">
                  <c:v>2023*</c:v>
                </c:pt>
                <c:pt idx="5">
                  <c:v>2024*</c:v>
                </c:pt>
                <c:pt idx="6">
                  <c:v>2025*</c:v>
                </c:pt>
                <c:pt idx="7">
                  <c:v>2026</c:v>
                </c:pt>
              </c:strCache>
            </c:strRef>
          </c:cat>
          <c:val>
            <c:numRef>
              <c:f>Sheet1!$B$2:$B$9</c:f>
              <c:numCache>
                <c:formatCode>General</c:formatCode>
                <c:ptCount val="8"/>
                <c:pt idx="0">
                  <c:v>52.87</c:v>
                </c:pt>
                <c:pt idx="1">
                  <c:v>56.68</c:v>
                </c:pt>
                <c:pt idx="2">
                  <c:v>60.76</c:v>
                </c:pt>
                <c:pt idx="3">
                  <c:v>65.13</c:v>
                </c:pt>
                <c:pt idx="4">
                  <c:v>69.819999999999993</c:v>
                </c:pt>
                <c:pt idx="5">
                  <c:v>74.849999999999994</c:v>
                </c:pt>
                <c:pt idx="6">
                  <c:v>80.239999999999995</c:v>
                </c:pt>
                <c:pt idx="7">
                  <c:v>86.01</c:v>
                </c:pt>
              </c:numCache>
            </c:numRef>
          </c:val>
          <c:extLst>
            <c:ext xmlns:c16="http://schemas.microsoft.com/office/drawing/2014/chart" uri="{C3380CC4-5D6E-409C-BE32-E72D297353CC}">
              <c16:uniqueId val="{00000008-2B0B-4ED4-8977-32C09AA67B28}"/>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billion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data</c:v>
                </c:pt>
              </c:strCache>
            </c:strRef>
          </c:tx>
          <c:spPr>
            <a:solidFill>
              <a:srgbClr val="2875DD"/>
            </a:solidFill>
            <a:ln>
              <a:solidFill>
                <a:srgbClr val="2875DD"/>
              </a:solidFill>
            </a:ln>
          </c:spPr>
          <c:dPt>
            <c:idx val="0"/>
            <c:bubble3D val="0"/>
            <c:spPr>
              <a:solidFill>
                <a:srgbClr val="2875DD"/>
              </a:solidFill>
            </c:spPr>
            <c:extLst>
              <c:ext xmlns:c16="http://schemas.microsoft.com/office/drawing/2014/chart" uri="{C3380CC4-5D6E-409C-BE32-E72D297353CC}">
                <c16:uniqueId val="{00000001-DE39-4524-B66F-5BDEE55D1BE0}"/>
              </c:ext>
            </c:extLst>
          </c:dPt>
          <c:dPt>
            <c:idx val="1"/>
            <c:bubble3D val="0"/>
            <c:spPr>
              <a:solidFill>
                <a:srgbClr val="0F283E"/>
              </a:solidFill>
            </c:spPr>
            <c:extLst>
              <c:ext xmlns:c16="http://schemas.microsoft.com/office/drawing/2014/chart" uri="{C3380CC4-5D6E-409C-BE32-E72D297353CC}">
                <c16:uniqueId val="{00000003-DE39-4524-B66F-5BDEE55D1BE0}"/>
              </c:ext>
            </c:extLst>
          </c:dPt>
          <c:dPt>
            <c:idx val="2"/>
            <c:bubble3D val="0"/>
            <c:spPr>
              <a:solidFill>
                <a:srgbClr val="BABABA"/>
              </a:solidFill>
            </c:spPr>
            <c:extLst>
              <c:ext xmlns:c16="http://schemas.microsoft.com/office/drawing/2014/chart" uri="{C3380CC4-5D6E-409C-BE32-E72D297353CC}">
                <c16:uniqueId val="{00000005-DE39-4524-B66F-5BDEE55D1BE0}"/>
              </c:ext>
            </c:extLst>
          </c:dPt>
          <c:dPt>
            <c:idx val="3"/>
            <c:bubble3D val="0"/>
            <c:spPr>
              <a:solidFill>
                <a:srgbClr val="A60B0B"/>
              </a:solidFill>
            </c:spPr>
            <c:extLst>
              <c:ext xmlns:c16="http://schemas.microsoft.com/office/drawing/2014/chart" uri="{C3380CC4-5D6E-409C-BE32-E72D297353CC}">
                <c16:uniqueId val="{00000007-DE39-4524-B66F-5BDEE55D1BE0}"/>
              </c:ext>
            </c:extLst>
          </c:dPt>
          <c:dPt>
            <c:idx val="4"/>
            <c:bubble3D val="0"/>
            <c:spPr>
              <a:solidFill>
                <a:srgbClr val="87BC24"/>
              </a:solidFill>
            </c:spPr>
            <c:extLst>
              <c:ext xmlns:c16="http://schemas.microsoft.com/office/drawing/2014/chart" uri="{C3380CC4-5D6E-409C-BE32-E72D297353CC}">
                <c16:uniqueId val="{00000009-DE39-4524-B66F-5BDEE55D1BE0}"/>
              </c:ext>
            </c:extLst>
          </c:dPt>
          <c:dPt>
            <c:idx val="5"/>
            <c:bubble3D val="0"/>
            <c:spPr>
              <a:solidFill>
                <a:srgbClr val="EBB523"/>
              </a:solidFill>
            </c:spPr>
            <c:extLst>
              <c:ext xmlns:c16="http://schemas.microsoft.com/office/drawing/2014/chart" uri="{C3380CC4-5D6E-409C-BE32-E72D297353CC}">
                <c16:uniqueId val="{0000000B-DE39-4524-B66F-5BDEE55D1BE0}"/>
              </c:ext>
            </c:extLst>
          </c:dPt>
          <c:dPt>
            <c:idx val="6"/>
            <c:bubble3D val="0"/>
            <c:spPr>
              <a:solidFill>
                <a:srgbClr val="5D2B76"/>
              </a:solidFill>
            </c:spPr>
            <c:extLst>
              <c:ext xmlns:c16="http://schemas.microsoft.com/office/drawing/2014/chart" uri="{C3380CC4-5D6E-409C-BE32-E72D297353CC}">
                <c16:uniqueId val="{0000000D-DE39-4524-B66F-5BDEE55D1BE0}"/>
              </c:ext>
            </c:extLst>
          </c:dPt>
          <c:dPt>
            <c:idx val="7"/>
            <c:bubble3D val="0"/>
            <c:spPr>
              <a:solidFill>
                <a:srgbClr val="C271DA"/>
              </a:solidFill>
            </c:spPr>
            <c:extLst>
              <c:ext xmlns:c16="http://schemas.microsoft.com/office/drawing/2014/chart" uri="{C3380CC4-5D6E-409C-BE32-E72D297353CC}">
                <c16:uniqueId val="{0000000F-DE39-4524-B66F-5BDEE55D1BE0}"/>
              </c:ext>
            </c:extLst>
          </c:dPt>
          <c:dLbls>
            <c:dLbl>
              <c:idx val="0"/>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1-DE39-4524-B66F-5BDEE55D1BE0}"/>
                </c:ext>
              </c:extLst>
            </c:dLbl>
            <c:dLbl>
              <c:idx val="1"/>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3-DE39-4524-B66F-5BDEE55D1BE0}"/>
                </c:ext>
              </c:extLst>
            </c:dLbl>
            <c:dLbl>
              <c:idx val="2"/>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5-DE39-4524-B66F-5BDEE55D1BE0}"/>
                </c:ext>
              </c:extLst>
            </c:dLbl>
            <c:dLbl>
              <c:idx val="3"/>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7-DE39-4524-B66F-5BDEE55D1BE0}"/>
                </c:ext>
              </c:extLst>
            </c:dLbl>
            <c:dLbl>
              <c:idx val="4"/>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9-DE39-4524-B66F-5BDEE55D1BE0}"/>
                </c:ext>
              </c:extLst>
            </c:dLbl>
            <c:dLbl>
              <c:idx val="5"/>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B-DE39-4524-B66F-5BDEE55D1BE0}"/>
                </c:ext>
              </c:extLst>
            </c:dLbl>
            <c:dLbl>
              <c:idx val="6"/>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D-DE39-4524-B66F-5BDEE55D1BE0}"/>
                </c:ext>
              </c:extLst>
            </c:dLbl>
            <c:dLbl>
              <c:idx val="7"/>
              <c:numFmt formatCode="#,##0.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F-DE39-4524-B66F-5BDEE55D1BE0}"/>
                </c:ext>
              </c:extLst>
            </c:dLbl>
            <c:spPr>
              <a:noFill/>
              <a:ln>
                <a:noFill/>
              </a:ln>
              <a:effectLst/>
            </c:spPr>
            <c:txPr>
              <a:bodyPr/>
              <a:lstStyle/>
              <a:p>
                <a:pPr>
                  <a:defRPr sz="1000" b="0" smtId="4294967295">
                    <a:solidFill>
                      <a:srgbClr val="0F283E"/>
                    </a:solidFill>
                    <a:latin typeface="Open Sans Light"/>
                  </a:defRPr>
                </a:pPr>
                <a:endParaRPr lang="en-US"/>
              </a:p>
            </c:txPr>
            <c:dLblPos val="bestFit"/>
            <c:showLegendKey val="1"/>
            <c:showVal val="0"/>
            <c:showCatName val="1"/>
            <c:showSerName val="0"/>
            <c:showPercent val="1"/>
            <c:showBubbleSize val="0"/>
            <c:separator> </c:separator>
            <c:showLeaderLines val="1"/>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Lst>
          </c:dLbls>
          <c:cat>
            <c:strRef>
              <c:f>Sheet1!$A$2:$A$9</c:f>
              <c:strCache>
                <c:ptCount val="8"/>
                <c:pt idx="0">
                  <c:v>Energy drinks</c:v>
                </c:pt>
                <c:pt idx="1">
                  <c:v>Carbonated soft drinks</c:v>
                </c:pt>
                <c:pt idx="2">
                  <c:v>Bottled water</c:v>
                </c:pt>
                <c:pt idx="3">
                  <c:v>RTD iced tea</c:v>
                </c:pt>
                <c:pt idx="4">
                  <c:v>Sports drinks</c:v>
                </c:pt>
                <c:pt idx="5">
                  <c:v>Juice/juice drinks</c:v>
                </c:pt>
                <c:pt idx="6">
                  <c:v>Other packaged beverages</c:v>
                </c:pt>
                <c:pt idx="7">
                  <c:v>Enhanced water</c:v>
                </c:pt>
              </c:strCache>
            </c:strRef>
          </c:cat>
          <c:val>
            <c:numRef>
              <c:f>Sheet1!$B$2:$B$9</c:f>
              <c:numCache>
                <c:formatCode>General</c:formatCode>
                <c:ptCount val="8"/>
                <c:pt idx="0">
                  <c:v>0.30659999999999998</c:v>
                </c:pt>
                <c:pt idx="1">
                  <c:v>0.2099</c:v>
                </c:pt>
                <c:pt idx="2">
                  <c:v>0.1585</c:v>
                </c:pt>
                <c:pt idx="3">
                  <c:v>9.4700000000000006E-2</c:v>
                </c:pt>
                <c:pt idx="4">
                  <c:v>9.2299999999999993E-2</c:v>
                </c:pt>
                <c:pt idx="5">
                  <c:v>8.0100000000000005E-2</c:v>
                </c:pt>
                <c:pt idx="6">
                  <c:v>3.4299999999999997E-2</c:v>
                </c:pt>
                <c:pt idx="7">
                  <c:v>2.35E-2</c:v>
                </c:pt>
              </c:numCache>
            </c:numRef>
          </c:val>
          <c:extLst>
            <c:ext xmlns:c16="http://schemas.microsoft.com/office/drawing/2014/chart" uri="{C3380CC4-5D6E-409C-BE32-E72D297353CC}">
              <c16:uniqueId val="{00000010-DE39-4524-B66F-5BDEE55D1BE0}"/>
            </c:ext>
          </c:extLst>
        </c:ser>
        <c:dLbls>
          <c:showLegendKey val="0"/>
          <c:showVal val="0"/>
          <c:showCatName val="0"/>
          <c:showSerName val="0"/>
          <c:showPercent val="0"/>
          <c:showBubbleSize val="0"/>
          <c:showLeaderLines val="1"/>
        </c:dLbls>
        <c:firstSliceAng val="0"/>
      </c:pieChart>
    </c:plotArea>
    <c:plotVisOnly val="1"/>
    <c:dispBlanksAs val="zero"/>
    <c:showDLblsOverMax val="1"/>
  </c:chart>
  <c:txPr>
    <a:bodyPr/>
    <a:lstStyle/>
    <a:p>
      <a:pPr>
        <a:defRPr sz="1800" smtId="4294967295"/>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0137-4F60-8DA2-A4E0558C0DAE}"/>
                </c:ext>
              </c:extLst>
            </c:dLbl>
            <c:dLbl>
              <c:idx val="1"/>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0137-4F60-8DA2-A4E0558C0DAE}"/>
                </c:ext>
              </c:extLst>
            </c:dLbl>
            <c:dLbl>
              <c:idx val="2"/>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0137-4F60-8DA2-A4E0558C0DAE}"/>
                </c:ext>
              </c:extLst>
            </c:dLbl>
            <c:dLbl>
              <c:idx val="3"/>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0137-4F60-8DA2-A4E0558C0DAE}"/>
                </c:ext>
              </c:extLst>
            </c:dLbl>
            <c:dLbl>
              <c:idx val="4"/>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0137-4F60-8DA2-A4E0558C0DAE}"/>
                </c:ext>
              </c:extLst>
            </c:dLbl>
            <c:dLbl>
              <c:idx val="5"/>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5-0137-4F60-8DA2-A4E0558C0DAE}"/>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2800.01</c:v>
                </c:pt>
                <c:pt idx="1">
                  <c:v>2876.41</c:v>
                </c:pt>
                <c:pt idx="2">
                  <c:v>2979.51</c:v>
                </c:pt>
                <c:pt idx="3">
                  <c:v>3142.05</c:v>
                </c:pt>
                <c:pt idx="4">
                  <c:v>3404.72</c:v>
                </c:pt>
                <c:pt idx="5">
                  <c:v>3713.67</c:v>
                </c:pt>
              </c:numCache>
            </c:numRef>
          </c:val>
          <c:extLst>
            <c:ext xmlns:c16="http://schemas.microsoft.com/office/drawing/2014/chart" uri="{C3380CC4-5D6E-409C-BE32-E72D297353CC}">
              <c16:uniqueId val="{00000006-0137-4F60-8DA2-A4E0558C0DAE}"/>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Sales in million U.S. dollars</a:t>
                </a:r>
              </a:p>
            </c:rich>
          </c:tx>
          <c:layout/>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A0BB-4C01-9011-94FA3E5CE61C}"/>
                </c:ext>
              </c:extLst>
            </c:dLbl>
            <c:dLbl>
              <c:idx val="1"/>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A0BB-4C01-9011-94FA3E5CE61C}"/>
                </c:ext>
              </c:extLst>
            </c:dLbl>
            <c:dLbl>
              <c:idx val="2"/>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A0BB-4C01-9011-94FA3E5CE61C}"/>
                </c:ext>
              </c:extLst>
            </c:dLbl>
            <c:dLbl>
              <c:idx val="3"/>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A0BB-4C01-9011-94FA3E5CE61C}"/>
                </c:ext>
              </c:extLst>
            </c:dLbl>
            <c:dLbl>
              <c:idx val="4"/>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A0BB-4C01-9011-94FA3E5CE61C}"/>
                </c:ext>
              </c:extLst>
            </c:dLbl>
            <c:dLbl>
              <c:idx val="5"/>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5-A0BB-4C01-9011-94FA3E5CE61C}"/>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1040.6500000000001</c:v>
                </c:pt>
                <c:pt idx="1">
                  <c:v>1065.07</c:v>
                </c:pt>
                <c:pt idx="2">
                  <c:v>1101.05</c:v>
                </c:pt>
                <c:pt idx="3">
                  <c:v>1151.51</c:v>
                </c:pt>
                <c:pt idx="4">
                  <c:v>1248.45</c:v>
                </c:pt>
                <c:pt idx="5">
                  <c:v>1332.52</c:v>
                </c:pt>
              </c:numCache>
            </c:numRef>
          </c:val>
          <c:extLst>
            <c:ext xmlns:c16="http://schemas.microsoft.com/office/drawing/2014/chart" uri="{C3380CC4-5D6E-409C-BE32-E72D297353CC}">
              <c16:uniqueId val="{00000006-A0BB-4C01-9011-94FA3E5CE61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Sales in million units</a:t>
                </a:r>
              </a:p>
            </c:rich>
          </c:tx>
          <c:layout/>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1AD9-43F9-A79E-E116D9E1C3DD}"/>
                </c:ext>
              </c:extLst>
            </c:dLbl>
            <c:dLbl>
              <c:idx val="1"/>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1AD9-43F9-A79E-E116D9E1C3DD}"/>
                </c:ext>
              </c:extLst>
            </c:dLbl>
            <c:dLbl>
              <c:idx val="2"/>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1AD9-43F9-A79E-E116D9E1C3DD}"/>
                </c:ext>
              </c:extLst>
            </c:dLbl>
            <c:dLbl>
              <c:idx val="3"/>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1AD9-43F9-A79E-E116D9E1C3DD}"/>
                </c:ext>
              </c:extLst>
            </c:dLbl>
            <c:dLbl>
              <c:idx val="4"/>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1AD9-43F9-A79E-E116D9E1C3DD}"/>
                </c:ext>
              </c:extLst>
            </c:dLbl>
            <c:dLbl>
              <c:idx val="5"/>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5-1AD9-43F9-A79E-E116D9E1C3DD}"/>
                </c:ext>
              </c:extLst>
            </c:dLbl>
            <c:dLbl>
              <c:idx val="6"/>
              <c:layout/>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6-1AD9-43F9-A79E-E116D9E1C3DD}"/>
                </c:ext>
              </c:extLst>
            </c:dLbl>
            <c:dLbl>
              <c:idx val="7"/>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7-1AD9-43F9-A79E-E116D9E1C3DD}"/>
                </c:ext>
              </c:extLst>
            </c:dLbl>
            <c:dLbl>
              <c:idx val="8"/>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8-1AD9-43F9-A79E-E116D9E1C3DD}"/>
                </c:ext>
              </c:extLst>
            </c:dLbl>
            <c:dLbl>
              <c:idx val="9"/>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9-1AD9-43F9-A79E-E116D9E1C3DD}"/>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Sheet1!$B$2:$B$11</c:f>
              <c:numCache>
                <c:formatCode>General</c:formatCode>
                <c:ptCount val="10"/>
                <c:pt idx="0">
                  <c:v>0.157</c:v>
                </c:pt>
                <c:pt idx="1">
                  <c:v>0.19400000000000001</c:v>
                </c:pt>
                <c:pt idx="2">
                  <c:v>7.6999999999999999E-2</c:v>
                </c:pt>
                <c:pt idx="3">
                  <c:v>6.5000000000000002E-2</c:v>
                </c:pt>
                <c:pt idx="4">
                  <c:v>8.4000000000000005E-2</c:v>
                </c:pt>
                <c:pt idx="5">
                  <c:v>8.2000000000000003E-2</c:v>
                </c:pt>
                <c:pt idx="6">
                  <c:v>0.04</c:v>
                </c:pt>
                <c:pt idx="7">
                  <c:v>4.1000000000000002E-2</c:v>
                </c:pt>
                <c:pt idx="8">
                  <c:v>0.113</c:v>
                </c:pt>
                <c:pt idx="9">
                  <c:v>8.3000000000000004E-2</c:v>
                </c:pt>
              </c:numCache>
            </c:numRef>
          </c:val>
          <c:extLst>
            <c:ext xmlns:c16="http://schemas.microsoft.com/office/drawing/2014/chart" uri="{C3380CC4-5D6E-409C-BE32-E72D297353CC}">
              <c16:uniqueId val="{0000000A-1AD9-43F9-A79E-E116D9E1C3DD}"/>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Dollar sales growth </a:t>
                </a:r>
              </a:p>
            </c:rich>
          </c:tx>
          <c:layout/>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Sheet1!$B$6</c:f>
              <c:strCache>
                <c:ptCount val="1"/>
                <c:pt idx="0">
                  <c:v>Sales (million US dollars)</c:v>
                </c:pt>
              </c:strCache>
            </c:strRef>
          </c:tx>
          <c:spPr>
            <a:solidFill>
              <a:srgbClr val="2875DD"/>
            </a:solidFill>
            <a:ln>
              <a:solidFill>
                <a:srgbClr val="2875DD"/>
              </a:solidFill>
            </a:ln>
          </c:spPr>
          <c:invertIfNegative val="0"/>
          <c:dLbls>
            <c:dLbl>
              <c:idx val="0"/>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24B4-4DE2-9CE8-17C1BAA87CB2}"/>
                </c:ext>
              </c:extLst>
            </c:dLbl>
            <c:dLbl>
              <c:idx val="1"/>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24B4-4DE2-9CE8-17C1BAA87CB2}"/>
                </c:ext>
              </c:extLst>
            </c:dLbl>
            <c:dLbl>
              <c:idx val="2"/>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24B4-4DE2-9CE8-17C1BAA87CB2}"/>
                </c:ext>
              </c:extLst>
            </c:dLbl>
            <c:dLbl>
              <c:idx val="3"/>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24B4-4DE2-9CE8-17C1BAA87CB2}"/>
                </c:ext>
              </c:extLst>
            </c:dLbl>
            <c:dLbl>
              <c:idx val="4"/>
              <c:layout/>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24B4-4DE2-9CE8-17C1BAA87CB2}"/>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Sheet1!$A$7:$A$11</c:f>
              <c:strCache>
                <c:ptCount val="5"/>
                <c:pt idx="0">
                  <c:v>Red Bull</c:v>
                </c:pt>
                <c:pt idx="1">
                  <c:v>Monster Energy</c:v>
                </c:pt>
                <c:pt idx="2">
                  <c:v>VPX Bang</c:v>
                </c:pt>
                <c:pt idx="3">
                  <c:v>Red Bull Sugar Free</c:v>
                </c:pt>
                <c:pt idx="4">
                  <c:v>Monster Energy Zero Ultra</c:v>
                </c:pt>
              </c:strCache>
            </c:strRef>
          </c:cat>
          <c:val>
            <c:numRef>
              <c:f>Sheet1!$B$7:$B$11</c:f>
              <c:numCache>
                <c:formatCode>General</c:formatCode>
                <c:ptCount val="5"/>
                <c:pt idx="0">
                  <c:v>2891.05</c:v>
                </c:pt>
                <c:pt idx="1">
                  <c:v>1763.59</c:v>
                </c:pt>
                <c:pt idx="2">
                  <c:v>780.81</c:v>
                </c:pt>
                <c:pt idx="3">
                  <c:v>687.76</c:v>
                </c:pt>
                <c:pt idx="4">
                  <c:v>687.27</c:v>
                </c:pt>
              </c:numCache>
            </c:numRef>
          </c:val>
          <c:extLst>
            <c:ext xmlns:c16="http://schemas.microsoft.com/office/drawing/2014/chart" uri="{C3380CC4-5D6E-409C-BE32-E72D297353CC}">
              <c16:uniqueId val="{00000005-24B4-4DE2-9CE8-17C1BAA87CB2}"/>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7052-4633-9C32-4C7F5BF6332E}"/>
                </c:ext>
              </c:extLst>
            </c:dLbl>
            <c:dLbl>
              <c:idx val="1"/>
              <c:layout/>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7052-4633-9C32-4C7F5BF6332E}"/>
                </c:ext>
              </c:extLst>
            </c:dLbl>
            <c:dLbl>
              <c:idx val="2"/>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7052-4633-9C32-4C7F5BF6332E}"/>
                </c:ext>
              </c:extLst>
            </c:dLbl>
            <c:dLbl>
              <c:idx val="3"/>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7052-4633-9C32-4C7F5BF6332E}"/>
                </c:ext>
              </c:extLst>
            </c:dLbl>
            <c:dLbl>
              <c:idx val="4"/>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7052-4633-9C32-4C7F5BF6332E}"/>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Red Bull</c:v>
                </c:pt>
                <c:pt idx="1">
                  <c:v>Monster Energy</c:v>
                </c:pt>
                <c:pt idx="2">
                  <c:v>VPX Bang</c:v>
                </c:pt>
                <c:pt idx="3">
                  <c:v>Red Bull Sugar Free</c:v>
                </c:pt>
                <c:pt idx="4">
                  <c:v>Monster Energy Zero Ultra</c:v>
                </c:pt>
              </c:strCache>
            </c:strRef>
          </c:cat>
          <c:val>
            <c:numRef>
              <c:f>Sheet1!$B$2:$B$6</c:f>
              <c:numCache>
                <c:formatCode>General</c:formatCode>
                <c:ptCount val="5"/>
                <c:pt idx="0">
                  <c:v>0.246</c:v>
                </c:pt>
                <c:pt idx="1">
                  <c:v>0.15</c:v>
                </c:pt>
                <c:pt idx="2">
                  <c:v>6.6000000000000003E-2</c:v>
                </c:pt>
                <c:pt idx="3">
                  <c:v>5.8999999999999997E-2</c:v>
                </c:pt>
                <c:pt idx="4">
                  <c:v>5.8000000000000003E-2</c:v>
                </c:pt>
              </c:numCache>
            </c:numRef>
          </c:val>
          <c:extLst>
            <c:ext xmlns:c16="http://schemas.microsoft.com/office/drawing/2014/chart" uri="{C3380CC4-5D6E-409C-BE32-E72D297353CC}">
              <c16:uniqueId val="{00000005-7052-4633-9C32-4C7F5BF6332E}"/>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FC9F-4A33-9DCF-26CBD83DF54D}"/>
                </c:ext>
              </c:extLst>
            </c:dLbl>
            <c:dLbl>
              <c:idx val="1"/>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FC9F-4A33-9DCF-26CBD83DF54D}"/>
                </c:ext>
              </c:extLst>
            </c:dLbl>
            <c:dLbl>
              <c:idx val="2"/>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FC9F-4A33-9DCF-26CBD83DF54D}"/>
                </c:ext>
              </c:extLst>
            </c:dLbl>
            <c:dLbl>
              <c:idx val="3"/>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FC9F-4A33-9DCF-26CBD83DF54D}"/>
                </c:ext>
              </c:extLst>
            </c:dLbl>
            <c:dLbl>
              <c:idx val="4"/>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FC9F-4A33-9DCF-26CBD83DF54D}"/>
                </c:ext>
              </c:extLst>
            </c:dLbl>
            <c:dLbl>
              <c:idx val="5"/>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5-FC9F-4A33-9DCF-26CBD83DF54D}"/>
                </c:ext>
              </c:extLst>
            </c:dLbl>
            <c:dLbl>
              <c:idx val="6"/>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6-FC9F-4A33-9DCF-26CBD83DF54D}"/>
                </c:ext>
              </c:extLst>
            </c:dLbl>
            <c:dLbl>
              <c:idx val="7"/>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7-FC9F-4A33-9DCF-26CBD83DF54D}"/>
                </c:ext>
              </c:extLst>
            </c:dLbl>
            <c:dLbl>
              <c:idx val="8"/>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8-FC9F-4A33-9DCF-26CBD83DF54D}"/>
                </c:ext>
              </c:extLst>
            </c:dLbl>
            <c:dLbl>
              <c:idx val="9"/>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9-FC9F-4A33-9DCF-26CBD83DF54D}"/>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Sheet1!$A$2:$A$11</c:f>
              <c:strCache>
                <c:ptCount val="10"/>
                <c:pt idx="0">
                  <c:v>Red Bull</c:v>
                </c:pt>
                <c:pt idx="1">
                  <c:v>Monster Energy</c:v>
                </c:pt>
                <c:pt idx="2">
                  <c:v>VPX Bang</c:v>
                </c:pt>
                <c:pt idx="3">
                  <c:v>Red Bull Sugar Free</c:v>
                </c:pt>
                <c:pt idx="4">
                  <c:v>Monster Energy Zero Ultra</c:v>
                </c:pt>
                <c:pt idx="5">
                  <c:v>NOS</c:v>
                </c:pt>
                <c:pt idx="6">
                  <c:v>Reign</c:v>
                </c:pt>
                <c:pt idx="7">
                  <c:v>Monster Mega Energy</c:v>
                </c:pt>
                <c:pt idx="8">
                  <c:v>Red Bull The Summer Edition</c:v>
                </c:pt>
                <c:pt idx="9">
                  <c:v>Monster Energy Lo Carb</c:v>
                </c:pt>
              </c:strCache>
            </c:strRef>
          </c:cat>
          <c:val>
            <c:numRef>
              <c:f>Sheet1!$B$2:$B$11</c:f>
              <c:numCache>
                <c:formatCode>General</c:formatCode>
                <c:ptCount val="10"/>
                <c:pt idx="0">
                  <c:v>2129</c:v>
                </c:pt>
                <c:pt idx="1">
                  <c:v>1187.0999999999999</c:v>
                </c:pt>
                <c:pt idx="2">
                  <c:v>843.6</c:v>
                </c:pt>
                <c:pt idx="3">
                  <c:v>550.79999999999995</c:v>
                </c:pt>
                <c:pt idx="4">
                  <c:v>450.3</c:v>
                </c:pt>
                <c:pt idx="5">
                  <c:v>364.4</c:v>
                </c:pt>
                <c:pt idx="6">
                  <c:v>217.1</c:v>
                </c:pt>
                <c:pt idx="7">
                  <c:v>207.9</c:v>
                </c:pt>
                <c:pt idx="8">
                  <c:v>189.7</c:v>
                </c:pt>
                <c:pt idx="9">
                  <c:v>176.5</c:v>
                </c:pt>
              </c:numCache>
            </c:numRef>
          </c:val>
          <c:extLst>
            <c:ext xmlns:c16="http://schemas.microsoft.com/office/drawing/2014/chart" uri="{C3380CC4-5D6E-409C-BE32-E72D297353CC}">
              <c16:uniqueId val="{0000000A-FC9F-4A33-9DCF-26CBD83DF54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534F-41BB-9D4B-0E602A03E6C4}"/>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534F-41BB-9D4B-0E602A03E6C4}"/>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534F-41BB-9D4B-0E602A03E6C4}"/>
                </c:ext>
              </c:extLst>
            </c:dLbl>
            <c:dLbl>
              <c:idx val="3"/>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534F-41BB-9D4B-0E602A03E6C4}"/>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534F-41BB-9D4B-0E602A03E6C4}"/>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534F-41BB-9D4B-0E602A03E6C4}"/>
                </c:ext>
              </c:extLst>
            </c:dLbl>
            <c:dLbl>
              <c:idx val="6"/>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534F-41BB-9D4B-0E602A03E6C4}"/>
                </c:ext>
              </c:extLst>
            </c:dLbl>
            <c:dLbl>
              <c:idx val="7"/>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534F-41BB-9D4B-0E602A03E6C4}"/>
                </c:ext>
              </c:extLst>
            </c:dLbl>
            <c:dLbl>
              <c:idx val="8"/>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534F-41BB-9D4B-0E602A03E6C4}"/>
                </c:ext>
              </c:extLst>
            </c:dLbl>
            <c:dLbl>
              <c:idx val="9"/>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534F-41BB-9D4B-0E602A03E6C4}"/>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Sheet1!$A$2:$A$11</c:f>
              <c:strCache>
                <c:ptCount val="10"/>
                <c:pt idx="0">
                  <c:v>Red Bull</c:v>
                </c:pt>
                <c:pt idx="1">
                  <c:v>Monster Energy</c:v>
                </c:pt>
                <c:pt idx="2">
                  <c:v>VPX Bang</c:v>
                </c:pt>
                <c:pt idx="3">
                  <c:v>Red Bull Sugar Free</c:v>
                </c:pt>
                <c:pt idx="4">
                  <c:v>Monster Energy Zero Ultra</c:v>
                </c:pt>
                <c:pt idx="5">
                  <c:v>NOS</c:v>
                </c:pt>
                <c:pt idx="6">
                  <c:v>Reign</c:v>
                </c:pt>
                <c:pt idx="7">
                  <c:v>Monster Energy Lo Carb</c:v>
                </c:pt>
                <c:pt idx="8">
                  <c:v>Red Bull The Summer Edition</c:v>
                </c:pt>
                <c:pt idx="9">
                  <c:v>Monster Mega Energy</c:v>
                </c:pt>
              </c:strCache>
            </c:strRef>
          </c:cat>
          <c:val>
            <c:numRef>
              <c:f>Sheet1!$B$2:$B$11</c:f>
              <c:numCache>
                <c:formatCode>General</c:formatCode>
                <c:ptCount val="10"/>
                <c:pt idx="0">
                  <c:v>679.8</c:v>
                </c:pt>
                <c:pt idx="1">
                  <c:v>484.1</c:v>
                </c:pt>
                <c:pt idx="2">
                  <c:v>330.6</c:v>
                </c:pt>
                <c:pt idx="3">
                  <c:v>180</c:v>
                </c:pt>
                <c:pt idx="4">
                  <c:v>172.5</c:v>
                </c:pt>
                <c:pt idx="5">
                  <c:v>147.19999999999999</c:v>
                </c:pt>
                <c:pt idx="6">
                  <c:v>93</c:v>
                </c:pt>
                <c:pt idx="7">
                  <c:v>68</c:v>
                </c:pt>
                <c:pt idx="8">
                  <c:v>65.400000000000006</c:v>
                </c:pt>
                <c:pt idx="9">
                  <c:v>59</c:v>
                </c:pt>
              </c:numCache>
            </c:numRef>
          </c:val>
          <c:extLst>
            <c:ext xmlns:c16="http://schemas.microsoft.com/office/drawing/2014/chart" uri="{C3380CC4-5D6E-409C-BE32-E72D297353CC}">
              <c16:uniqueId val="{0000000A-534F-41BB-9D4B-0E602A03E6C4}"/>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926C-449B-BAC4-C5C10C383B56}"/>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926C-449B-BAC4-C5C10C383B56}"/>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926C-449B-BAC4-C5C10C383B56}"/>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926C-449B-BAC4-C5C10C383B56}"/>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926C-449B-BAC4-C5C10C383B56}"/>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926C-449B-BAC4-C5C10C383B56}"/>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926C-449B-BAC4-C5C10C383B56}"/>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926C-449B-BAC4-C5C10C383B56}"/>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Sheet1!$B$2:$B$9</c:f>
              <c:numCache>
                <c:formatCode>General</c:formatCode>
                <c:ptCount val="8"/>
                <c:pt idx="0">
                  <c:v>1263.24</c:v>
                </c:pt>
                <c:pt idx="1">
                  <c:v>1178.3900000000001</c:v>
                </c:pt>
                <c:pt idx="2">
                  <c:v>1149.96</c:v>
                </c:pt>
                <c:pt idx="3">
                  <c:v>1179.46</c:v>
                </c:pt>
                <c:pt idx="4">
                  <c:v>1093.3399999999999</c:v>
                </c:pt>
                <c:pt idx="5">
                  <c:v>1066.25</c:v>
                </c:pt>
                <c:pt idx="6">
                  <c:v>1045.98</c:v>
                </c:pt>
                <c:pt idx="7">
                  <c:v>977.83</c:v>
                </c:pt>
              </c:numCache>
            </c:numRef>
          </c:val>
          <c:extLst>
            <c:ext xmlns:c16="http://schemas.microsoft.com/office/drawing/2014/chart" uri="{C3380CC4-5D6E-409C-BE32-E72D297353CC}">
              <c16:uniqueId val="{00000008-926C-449B-BAC4-C5C10C383B56}"/>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C20C-4043-8B58-ED8897715CAE}"/>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C20C-4043-8B58-ED8897715CAE}"/>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C20C-4043-8B58-ED8897715CAE}"/>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C20C-4043-8B58-ED8897715CAE}"/>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C20C-4043-8B58-ED8897715CAE}"/>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5 Hour Energy</c:v>
                </c:pt>
                <c:pt idx="1">
                  <c:v>Tweaker</c:v>
                </c:pt>
                <c:pt idx="2">
                  <c:v>Stacker 2 Extra</c:v>
                </c:pt>
                <c:pt idx="3">
                  <c:v>Stacker 2</c:v>
                </c:pt>
                <c:pt idx="4">
                  <c:v>VPX Bang</c:v>
                </c:pt>
              </c:strCache>
            </c:strRef>
          </c:cat>
          <c:val>
            <c:numRef>
              <c:f>Sheet1!$B$2:$B$6</c:f>
              <c:numCache>
                <c:formatCode>General</c:formatCode>
                <c:ptCount val="5"/>
                <c:pt idx="0">
                  <c:v>867.67</c:v>
                </c:pt>
                <c:pt idx="1">
                  <c:v>20.73</c:v>
                </c:pt>
                <c:pt idx="2">
                  <c:v>14.33</c:v>
                </c:pt>
                <c:pt idx="3">
                  <c:v>10.82</c:v>
                </c:pt>
                <c:pt idx="4">
                  <c:v>10.75</c:v>
                </c:pt>
              </c:numCache>
            </c:numRef>
          </c:val>
          <c:extLst>
            <c:ext xmlns:c16="http://schemas.microsoft.com/office/drawing/2014/chart" uri="{C3380CC4-5D6E-409C-BE32-E72D297353CC}">
              <c16:uniqueId val="{00000005-C20C-4043-8B58-ED8897715CAE}"/>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4AFA-45C8-A487-00D6818970CB}"/>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4AFA-45C8-A487-00D6818970CB}"/>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4AFA-45C8-A487-00D6818970CB}"/>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4AFA-45C8-A487-00D6818970CB}"/>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4AFA-45C8-A487-00D6818970CB}"/>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4AFA-45C8-A487-00D6818970CB}"/>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4AFA-45C8-A487-00D6818970CB}"/>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4AFA-45C8-A487-00D6818970CB}"/>
                </c:ext>
              </c:extLst>
            </c:dLbl>
            <c:dLbl>
              <c:idx val="8"/>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4AFA-45C8-A487-00D6818970CB}"/>
                </c:ext>
              </c:extLst>
            </c:dLbl>
            <c:dLbl>
              <c:idx val="9"/>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4AFA-45C8-A487-00D6818970CB}"/>
                </c:ext>
              </c:extLst>
            </c:dLbl>
            <c:dLbl>
              <c:idx val="1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4AFA-45C8-A487-00D6818970CB}"/>
                </c:ext>
              </c:extLst>
            </c:dLbl>
            <c:dLbl>
              <c:idx val="1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4AFA-45C8-A487-00D6818970CB}"/>
                </c:ext>
              </c:extLst>
            </c:dLbl>
            <c:dLbl>
              <c:idx val="1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4AFA-45C8-A487-00D6818970C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30.71</c:v>
                </c:pt>
                <c:pt idx="1">
                  <c:v>30.07</c:v>
                </c:pt>
                <c:pt idx="2">
                  <c:v>29.26</c:v>
                </c:pt>
                <c:pt idx="3">
                  <c:v>29.66</c:v>
                </c:pt>
                <c:pt idx="4">
                  <c:v>29.89</c:v>
                </c:pt>
                <c:pt idx="5">
                  <c:v>30.27</c:v>
                </c:pt>
                <c:pt idx="6">
                  <c:v>30.27</c:v>
                </c:pt>
                <c:pt idx="7">
                  <c:v>30.95</c:v>
                </c:pt>
                <c:pt idx="8">
                  <c:v>31.85</c:v>
                </c:pt>
                <c:pt idx="9">
                  <c:v>32.979999999999997</c:v>
                </c:pt>
                <c:pt idx="10">
                  <c:v>33.69</c:v>
                </c:pt>
                <c:pt idx="11">
                  <c:v>33.9</c:v>
                </c:pt>
                <c:pt idx="12">
                  <c:v>34.299999999999997</c:v>
                </c:pt>
              </c:numCache>
            </c:numRef>
          </c:val>
          <c:extLst>
            <c:ext xmlns:c16="http://schemas.microsoft.com/office/drawing/2014/chart" uri="{C3380CC4-5D6E-409C-BE32-E72D297353CC}">
              <c16:uniqueId val="{0000000D-4AFA-45C8-A487-00D6818970C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volume in billion gallons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EE74-4B0C-8EE8-CF9AFB9F90C6}"/>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EE74-4B0C-8EE8-CF9AFB9F90C6}"/>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EE74-4B0C-8EE8-CF9AFB9F90C6}"/>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EE74-4B0C-8EE8-CF9AFB9F90C6}"/>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EE74-4B0C-8EE8-CF9AFB9F90C6}"/>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5 Hour Energy</c:v>
                </c:pt>
                <c:pt idx="1">
                  <c:v>Tweaker</c:v>
                </c:pt>
                <c:pt idx="2">
                  <c:v>Stacker 2 Extra</c:v>
                </c:pt>
                <c:pt idx="3">
                  <c:v>Stacker 2</c:v>
                </c:pt>
                <c:pt idx="4">
                  <c:v>VPX Bang</c:v>
                </c:pt>
              </c:strCache>
            </c:strRef>
          </c:cat>
          <c:val>
            <c:numRef>
              <c:f>Sheet1!$B$2:$B$6</c:f>
              <c:numCache>
                <c:formatCode>General</c:formatCode>
                <c:ptCount val="5"/>
                <c:pt idx="0">
                  <c:v>0.88700000000000001</c:v>
                </c:pt>
                <c:pt idx="1">
                  <c:v>2.1000000000000001E-2</c:v>
                </c:pt>
                <c:pt idx="2">
                  <c:v>1.4999999999999999E-2</c:v>
                </c:pt>
                <c:pt idx="3">
                  <c:v>1.0999999999999999E-2</c:v>
                </c:pt>
                <c:pt idx="4">
                  <c:v>1.0999999999999999E-2</c:v>
                </c:pt>
              </c:numCache>
            </c:numRef>
          </c:val>
          <c:extLst>
            <c:ext xmlns:c16="http://schemas.microsoft.com/office/drawing/2014/chart" uri="{C3380CC4-5D6E-409C-BE32-E72D297353CC}">
              <c16:uniqueId val="{00000005-EE74-4B0C-8EE8-CF9AFB9F90C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EF95-47C2-BA3E-C7AB55EEA0E6}"/>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EF95-47C2-BA3E-C7AB55EEA0E6}"/>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EF95-47C2-BA3E-C7AB55EEA0E6}"/>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EF95-47C2-BA3E-C7AB55EEA0E6}"/>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EF95-47C2-BA3E-C7AB55EEA0E6}"/>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Sheet1!$A$2:$A$6</c:f>
              <c:strCache>
                <c:ptCount val="5"/>
                <c:pt idx="0">
                  <c:v>VPX Bang</c:v>
                </c:pt>
                <c:pt idx="1">
                  <c:v>Stacker 2</c:v>
                </c:pt>
                <c:pt idx="2">
                  <c:v>Tweaker</c:v>
                </c:pt>
                <c:pt idx="3">
                  <c:v>Stacker 2 Extra</c:v>
                </c:pt>
                <c:pt idx="4">
                  <c:v>5 Hour Energy</c:v>
                </c:pt>
              </c:strCache>
            </c:strRef>
          </c:cat>
          <c:val>
            <c:numRef>
              <c:f>Sheet1!$B$2:$B$6</c:f>
              <c:numCache>
                <c:formatCode>General</c:formatCode>
                <c:ptCount val="5"/>
                <c:pt idx="0">
                  <c:v>4.3860000000000001</c:v>
                </c:pt>
                <c:pt idx="1">
                  <c:v>0.10100000000000001</c:v>
                </c:pt>
                <c:pt idx="2">
                  <c:v>-3.0000000000000001E-3</c:v>
                </c:pt>
                <c:pt idx="3">
                  <c:v>-8.6999999999999994E-2</c:v>
                </c:pt>
                <c:pt idx="4">
                  <c:v>-9.2999999999999999E-2</c:v>
                </c:pt>
              </c:numCache>
            </c:numRef>
          </c:val>
          <c:extLst>
            <c:ext xmlns:c16="http://schemas.microsoft.com/office/drawing/2014/chart" uri="{C3380CC4-5D6E-409C-BE32-E72D297353CC}">
              <c16:uniqueId val="{00000005-EF95-47C2-BA3E-C7AB55EEA0E6}"/>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766E-46C3-BAB2-0338FB637030}"/>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766E-46C3-BAB2-0338FB637030}"/>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766E-46C3-BAB2-0338FB637030}"/>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766E-46C3-BAB2-0338FB637030}"/>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766E-46C3-BAB2-0338FB637030}"/>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766E-46C3-BAB2-0338FB637030}"/>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766E-46C3-BAB2-0338FB637030}"/>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766E-46C3-BAB2-0338FB637030}"/>
                </c:ext>
              </c:extLst>
            </c:dLbl>
            <c:dLbl>
              <c:idx val="8"/>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766E-46C3-BAB2-0338FB637030}"/>
                </c:ext>
              </c:extLst>
            </c:dLbl>
            <c:dLbl>
              <c:idx val="9"/>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766E-46C3-BAB2-0338FB637030}"/>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Sheet1!$A$2:$A$11</c:f>
              <c:strCache>
                <c:ptCount val="10"/>
                <c:pt idx="0">
                  <c:v>Monster Beverage Corp.</c:v>
                </c:pt>
                <c:pt idx="1">
                  <c:v>Red Bull North America, Inc.</c:v>
                </c:pt>
                <c:pt idx="2">
                  <c:v>Rockstar, Inc.</c:v>
                </c:pt>
                <c:pt idx="3">
                  <c:v>High Performance Beverage Co.</c:v>
                </c:pt>
                <c:pt idx="4">
                  <c:v>Vital Pharmacuticals Inc</c:v>
                </c:pt>
                <c:pt idx="5">
                  <c:v>PepsiCo, Inc.</c:v>
                </c:pt>
                <c:pt idx="6">
                  <c:v>Dr Pepper Snapple Group</c:v>
                </c:pt>
                <c:pt idx="7">
                  <c:v>Inspiration Beverage Co. LLC</c:v>
                </c:pt>
                <c:pt idx="8">
                  <c:v>Hiball Inc</c:v>
                </c:pt>
                <c:pt idx="9">
                  <c:v>AriZona Beverages USA LLC</c:v>
                </c:pt>
              </c:strCache>
            </c:strRef>
          </c:cat>
          <c:val>
            <c:numRef>
              <c:f>Sheet1!$B$2:$B$11</c:f>
              <c:numCache>
                <c:formatCode>General</c:formatCode>
                <c:ptCount val="10"/>
                <c:pt idx="0">
                  <c:v>1178.06</c:v>
                </c:pt>
                <c:pt idx="1">
                  <c:v>1164.73</c:v>
                </c:pt>
                <c:pt idx="2">
                  <c:v>228.81</c:v>
                </c:pt>
                <c:pt idx="3">
                  <c:v>87.36</c:v>
                </c:pt>
                <c:pt idx="4">
                  <c:v>25.29</c:v>
                </c:pt>
                <c:pt idx="5">
                  <c:v>17.07</c:v>
                </c:pt>
                <c:pt idx="6">
                  <c:v>14.45</c:v>
                </c:pt>
                <c:pt idx="7">
                  <c:v>9.9499999999999993</c:v>
                </c:pt>
                <c:pt idx="8">
                  <c:v>8.82</c:v>
                </c:pt>
                <c:pt idx="9">
                  <c:v>7.46</c:v>
                </c:pt>
              </c:numCache>
            </c:numRef>
          </c:val>
          <c:extLst>
            <c:ext xmlns:c16="http://schemas.microsoft.com/office/drawing/2014/chart" uri="{C3380CC4-5D6E-409C-BE32-E72D297353CC}">
              <c16:uniqueId val="{0000000A-766E-46C3-BAB2-0338FB637030}"/>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73E6-4A3A-AA04-B6F0175EE786}"/>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73E6-4A3A-AA04-B6F0175EE786}"/>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73E6-4A3A-AA04-B6F0175EE786}"/>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73E6-4A3A-AA04-B6F0175EE786}"/>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73E6-4A3A-AA04-B6F0175EE786}"/>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73E6-4A3A-AA04-B6F0175EE786}"/>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977.11</c:v>
                </c:pt>
                <c:pt idx="1">
                  <c:v>1020.79</c:v>
                </c:pt>
                <c:pt idx="2">
                  <c:v>1117.54</c:v>
                </c:pt>
                <c:pt idx="3">
                  <c:v>1185.52</c:v>
                </c:pt>
                <c:pt idx="4">
                  <c:v>1140.3599999999999</c:v>
                </c:pt>
                <c:pt idx="5">
                  <c:v>1205.9100000000001</c:v>
                </c:pt>
              </c:numCache>
            </c:numRef>
          </c:val>
          <c:extLst>
            <c:ext xmlns:c16="http://schemas.microsoft.com/office/drawing/2014/chart" uri="{C3380CC4-5D6E-409C-BE32-E72D297353CC}">
              <c16:uniqueId val="{00000006-73E6-4A3A-AA04-B6F0175EE786}"/>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61C3-4A1E-B942-4F955A420099}"/>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61C3-4A1E-B942-4F955A420099}"/>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61C3-4A1E-B942-4F955A420099}"/>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61C3-4A1E-B942-4F955A420099}"/>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61C3-4A1E-B942-4F955A420099}"/>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61C3-4A1E-B942-4F955A420099}"/>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378.83</c:v>
                </c:pt>
                <c:pt idx="1">
                  <c:v>393.11</c:v>
                </c:pt>
                <c:pt idx="2">
                  <c:v>433.11</c:v>
                </c:pt>
                <c:pt idx="3">
                  <c:v>442.56</c:v>
                </c:pt>
                <c:pt idx="4">
                  <c:v>419.47</c:v>
                </c:pt>
                <c:pt idx="5">
                  <c:v>430.16</c:v>
                </c:pt>
              </c:numCache>
            </c:numRef>
          </c:val>
          <c:extLst>
            <c:ext xmlns:c16="http://schemas.microsoft.com/office/drawing/2014/chart" uri="{C3380CC4-5D6E-409C-BE32-E72D297353CC}">
              <c16:uniqueId val="{00000006-61C3-4A1E-B942-4F955A420099}"/>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D1B6-4514-9EAB-72AED2496429}"/>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D1B6-4514-9EAB-72AED2496429}"/>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D1B6-4514-9EAB-72AED2496429}"/>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D1B6-4514-9EAB-72AED2496429}"/>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D1B6-4514-9EAB-72AED2496429}"/>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D1B6-4514-9EAB-72AED2496429}"/>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974.42</c:v>
                </c:pt>
                <c:pt idx="1">
                  <c:v>998.38</c:v>
                </c:pt>
                <c:pt idx="2">
                  <c:v>1035.6600000000001</c:v>
                </c:pt>
                <c:pt idx="3">
                  <c:v>1069.3</c:v>
                </c:pt>
                <c:pt idx="4">
                  <c:v>1128.23</c:v>
                </c:pt>
                <c:pt idx="5">
                  <c:v>1317.25</c:v>
                </c:pt>
              </c:numCache>
            </c:numRef>
          </c:val>
          <c:extLst>
            <c:ext xmlns:c16="http://schemas.microsoft.com/office/drawing/2014/chart" uri="{C3380CC4-5D6E-409C-BE32-E72D297353CC}">
              <c16:uniqueId val="{00000006-D1B6-4514-9EAB-72AED2496429}"/>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76C4-4C54-85C5-16BB874CC162}"/>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76C4-4C54-85C5-16BB874CC162}"/>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76C4-4C54-85C5-16BB874CC162}"/>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76C4-4C54-85C5-16BB874CC162}"/>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76C4-4C54-85C5-16BB874CC162}"/>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76C4-4C54-85C5-16BB874CC162}"/>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293.08</c:v>
                </c:pt>
                <c:pt idx="1">
                  <c:v>298.83</c:v>
                </c:pt>
                <c:pt idx="2">
                  <c:v>311.2</c:v>
                </c:pt>
                <c:pt idx="3">
                  <c:v>331.76</c:v>
                </c:pt>
                <c:pt idx="4">
                  <c:v>356.11</c:v>
                </c:pt>
                <c:pt idx="5">
                  <c:v>409.2</c:v>
                </c:pt>
              </c:numCache>
            </c:numRef>
          </c:val>
          <c:extLst>
            <c:ext xmlns:c16="http://schemas.microsoft.com/office/drawing/2014/chart" uri="{C3380CC4-5D6E-409C-BE32-E72D297353CC}">
              <c16:uniqueId val="{00000006-76C4-4C54-85C5-16BB874CC162}"/>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C6EF-456F-B2E1-A8A8027078AC}"/>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C6EF-456F-B2E1-A8A8027078AC}"/>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C6EF-456F-B2E1-A8A8027078AC}"/>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C6EF-456F-B2E1-A8A8027078AC}"/>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C6EF-456F-B2E1-A8A8027078AC}"/>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C6EF-456F-B2E1-A8A8027078AC}"/>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222.2</c:v>
                </c:pt>
                <c:pt idx="1">
                  <c:v>226.54</c:v>
                </c:pt>
                <c:pt idx="2">
                  <c:v>224.38</c:v>
                </c:pt>
                <c:pt idx="3">
                  <c:v>202.76</c:v>
                </c:pt>
                <c:pt idx="4">
                  <c:v>190.68</c:v>
                </c:pt>
                <c:pt idx="5">
                  <c:v>171.24</c:v>
                </c:pt>
              </c:numCache>
            </c:numRef>
          </c:val>
          <c:extLst>
            <c:ext xmlns:c16="http://schemas.microsoft.com/office/drawing/2014/chart" uri="{C3380CC4-5D6E-409C-BE32-E72D297353CC}">
              <c16:uniqueId val="{00000006-C6EF-456F-B2E1-A8A8027078A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5A30-4BBE-A045-D6323F8481C5}"/>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5A30-4BBE-A045-D6323F8481C5}"/>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5A30-4BBE-A045-D6323F8481C5}"/>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5A30-4BBE-A045-D6323F8481C5}"/>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5A30-4BBE-A045-D6323F8481C5}"/>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5A30-4BBE-A045-D6323F8481C5}"/>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114.98</c:v>
                </c:pt>
                <c:pt idx="1">
                  <c:v>119.25</c:v>
                </c:pt>
                <c:pt idx="2">
                  <c:v>117.68</c:v>
                </c:pt>
                <c:pt idx="3">
                  <c:v>112.18</c:v>
                </c:pt>
                <c:pt idx="4">
                  <c:v>107.02</c:v>
                </c:pt>
                <c:pt idx="5">
                  <c:v>94.4</c:v>
                </c:pt>
              </c:numCache>
            </c:numRef>
          </c:val>
          <c:extLst>
            <c:ext xmlns:c16="http://schemas.microsoft.com/office/drawing/2014/chart" uri="{C3380CC4-5D6E-409C-BE32-E72D297353CC}">
              <c16:uniqueId val="{00000006-5A30-4BBE-A045-D6323F8481C5}"/>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B6E-4BD9-92B4-2C92A1C2A2E7}"/>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B6E-4BD9-92B4-2C92A1C2A2E7}"/>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B6E-4BD9-92B4-2C92A1C2A2E7}"/>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B6E-4BD9-92B4-2C92A1C2A2E7}"/>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B6E-4BD9-92B4-2C92A1C2A2E7}"/>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B6E-4BD9-92B4-2C92A1C2A2E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97.55</c:v>
                </c:pt>
                <c:pt idx="1">
                  <c:v>105.89</c:v>
                </c:pt>
                <c:pt idx="2">
                  <c:v>111.89</c:v>
                </c:pt>
                <c:pt idx="3">
                  <c:v>111.74</c:v>
                </c:pt>
                <c:pt idx="4">
                  <c:v>107.79</c:v>
                </c:pt>
                <c:pt idx="5">
                  <c:v>106.2</c:v>
                </c:pt>
              </c:numCache>
            </c:numRef>
          </c:val>
          <c:extLst>
            <c:ext xmlns:c16="http://schemas.microsoft.com/office/drawing/2014/chart" uri="{C3380CC4-5D6E-409C-BE32-E72D297353CC}">
              <c16:uniqueId val="{00000006-2B6E-4BD9-92B4-2C92A1C2A2E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C22E-4F76-8712-48B5BE442A1B}"/>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C22E-4F76-8712-48B5BE442A1B}"/>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C22E-4F76-8712-48B5BE442A1B}"/>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C22E-4F76-8712-48B5BE442A1B}"/>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C22E-4F76-8712-48B5BE442A1B}"/>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C22E-4F76-8712-48B5BE442A1B}"/>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C22E-4F76-8712-48B5BE442A1B}"/>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C22E-4F76-8712-48B5BE442A1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Sheet1!$A$2:$A$9</c:f>
              <c:strCache>
                <c:ptCount val="8"/>
                <c:pt idx="0">
                  <c:v>Bottled water</c:v>
                </c:pt>
                <c:pt idx="1">
                  <c:v>Carbonates</c:v>
                </c:pt>
                <c:pt idx="2">
                  <c:v>Juice</c:v>
                </c:pt>
                <c:pt idx="3">
                  <c:v>Ready-to-drink tea</c:v>
                </c:pt>
                <c:pt idx="4">
                  <c:v>Sports drinks</c:v>
                </c:pt>
                <c:pt idx="5">
                  <c:v>Energy drinks</c:v>
                </c:pt>
                <c:pt idx="6">
                  <c:v>Ready-to-drink coffee</c:v>
                </c:pt>
                <c:pt idx="7">
                  <c:v>Other</c:v>
                </c:pt>
              </c:strCache>
            </c:strRef>
          </c:cat>
          <c:val>
            <c:numRef>
              <c:f>Sheet1!$B$2:$B$9</c:f>
              <c:numCache>
                <c:formatCode>General</c:formatCode>
                <c:ptCount val="8"/>
                <c:pt idx="0">
                  <c:v>76.41</c:v>
                </c:pt>
                <c:pt idx="1">
                  <c:v>36.53</c:v>
                </c:pt>
                <c:pt idx="2">
                  <c:v>11.2</c:v>
                </c:pt>
                <c:pt idx="3">
                  <c:v>7.53</c:v>
                </c:pt>
                <c:pt idx="4">
                  <c:v>2.4700000000000002</c:v>
                </c:pt>
                <c:pt idx="5">
                  <c:v>1.84</c:v>
                </c:pt>
                <c:pt idx="6">
                  <c:v>1.08</c:v>
                </c:pt>
                <c:pt idx="7">
                  <c:v>21.98</c:v>
                </c:pt>
              </c:numCache>
            </c:numRef>
          </c:val>
          <c:extLst>
            <c:ext xmlns:c16="http://schemas.microsoft.com/office/drawing/2014/chart" uri="{C3380CC4-5D6E-409C-BE32-E72D297353CC}">
              <c16:uniqueId val="{00000008-C22E-4F76-8712-48B5BE442A1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Volume sales in billion liters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1CAC-488C-BD7F-CDD968063018}"/>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1CAC-488C-BD7F-CDD968063018}"/>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1CAC-488C-BD7F-CDD968063018}"/>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1CAC-488C-BD7F-CDD968063018}"/>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1CAC-488C-BD7F-CDD968063018}"/>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1CAC-488C-BD7F-CDD968063018}"/>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44.68</c:v>
                </c:pt>
                <c:pt idx="1">
                  <c:v>47.84</c:v>
                </c:pt>
                <c:pt idx="2">
                  <c:v>49.12</c:v>
                </c:pt>
                <c:pt idx="3">
                  <c:v>45.85</c:v>
                </c:pt>
                <c:pt idx="4">
                  <c:v>42.38</c:v>
                </c:pt>
                <c:pt idx="5">
                  <c:v>40.46</c:v>
                </c:pt>
              </c:numCache>
            </c:numRef>
          </c:val>
          <c:extLst>
            <c:ext xmlns:c16="http://schemas.microsoft.com/office/drawing/2014/chart" uri="{C3380CC4-5D6E-409C-BE32-E72D297353CC}">
              <c16:uniqueId val="{00000006-1CAC-488C-BD7F-CDD968063018}"/>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615B-44A2-993D-840BDF6844C5}"/>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615B-44A2-993D-840BDF6844C5}"/>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615B-44A2-993D-840BDF6844C5}"/>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615B-44A2-993D-840BDF6844C5}"/>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615B-44A2-993D-840BDF6844C5}"/>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615B-44A2-993D-840BDF6844C5}"/>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27.68</c:v>
                </c:pt>
                <c:pt idx="1">
                  <c:v>26.1</c:v>
                </c:pt>
                <c:pt idx="2">
                  <c:v>25.24</c:v>
                </c:pt>
                <c:pt idx="3">
                  <c:v>25.01</c:v>
                </c:pt>
                <c:pt idx="4">
                  <c:v>21.84</c:v>
                </c:pt>
                <c:pt idx="5">
                  <c:v>22.92</c:v>
                </c:pt>
              </c:numCache>
            </c:numRef>
          </c:val>
          <c:extLst>
            <c:ext xmlns:c16="http://schemas.microsoft.com/office/drawing/2014/chart" uri="{C3380CC4-5D6E-409C-BE32-E72D297353CC}">
              <c16:uniqueId val="{00000006-615B-44A2-993D-840BDF6844C5}"/>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101-4748-979E-7F13064A960A}"/>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101-4748-979E-7F13064A960A}"/>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101-4748-979E-7F13064A960A}"/>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101-4748-979E-7F13064A960A}"/>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101-4748-979E-7F13064A960A}"/>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101-4748-979E-7F13064A960A}"/>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13.12</c:v>
                </c:pt>
                <c:pt idx="1">
                  <c:v>12.65</c:v>
                </c:pt>
                <c:pt idx="2">
                  <c:v>11.79</c:v>
                </c:pt>
                <c:pt idx="3">
                  <c:v>10.59</c:v>
                </c:pt>
                <c:pt idx="4">
                  <c:v>8.81</c:v>
                </c:pt>
                <c:pt idx="5">
                  <c:v>9.1300000000000008</c:v>
                </c:pt>
              </c:numCache>
            </c:numRef>
          </c:val>
          <c:extLst>
            <c:ext xmlns:c16="http://schemas.microsoft.com/office/drawing/2014/chart" uri="{C3380CC4-5D6E-409C-BE32-E72D297353CC}">
              <c16:uniqueId val="{00000006-2101-4748-979E-7F13064A960A}"/>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16A7-4036-BF29-2ECCEDC5A383}"/>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16A7-4036-BF29-2ECCEDC5A383}"/>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16A7-4036-BF29-2ECCEDC5A383}"/>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16A7-4036-BF29-2ECCEDC5A383}"/>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16A7-4036-BF29-2ECCEDC5A383}"/>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47.98</c:v>
                </c:pt>
                <c:pt idx="1">
                  <c:v>37.479999999999997</c:v>
                </c:pt>
                <c:pt idx="2">
                  <c:v>26.67</c:v>
                </c:pt>
                <c:pt idx="3">
                  <c:v>17.27</c:v>
                </c:pt>
                <c:pt idx="4">
                  <c:v>10.62</c:v>
                </c:pt>
              </c:numCache>
            </c:numRef>
          </c:val>
          <c:extLst>
            <c:ext xmlns:c16="http://schemas.microsoft.com/office/drawing/2014/chart" uri="{C3380CC4-5D6E-409C-BE32-E72D297353CC}">
              <c16:uniqueId val="{00000005-16A7-4036-BF29-2ECCEDC5A383}"/>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90A-4691-8418-30FC7CA961D4}"/>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90A-4691-8418-30FC7CA961D4}"/>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90A-4691-8418-30FC7CA961D4}"/>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90A-4691-8418-30FC7CA961D4}"/>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90A-4691-8418-30FC7CA961D4}"/>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24.76</c:v>
                </c:pt>
                <c:pt idx="1">
                  <c:v>19.29</c:v>
                </c:pt>
                <c:pt idx="2">
                  <c:v>13.7</c:v>
                </c:pt>
                <c:pt idx="3">
                  <c:v>9.14</c:v>
                </c:pt>
                <c:pt idx="4">
                  <c:v>5.05</c:v>
                </c:pt>
              </c:numCache>
            </c:numRef>
          </c:val>
          <c:extLst>
            <c:ext xmlns:c16="http://schemas.microsoft.com/office/drawing/2014/chart" uri="{C3380CC4-5D6E-409C-BE32-E72D297353CC}">
              <c16:uniqueId val="{00000005-B90A-4691-8418-30FC7CA961D4}"/>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AD7E-4D4E-B623-D50CF0666263}"/>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AD7E-4D4E-B623-D50CF0666263}"/>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AD7E-4D4E-B623-D50CF0666263}"/>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AD7E-4D4E-B623-D50CF0666263}"/>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AD7E-4D4E-B623-D50CF0666263}"/>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AD7E-4D4E-B623-D50CF0666263}"/>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241.74</c:v>
                </c:pt>
                <c:pt idx="1">
                  <c:v>233.41</c:v>
                </c:pt>
                <c:pt idx="2">
                  <c:v>217.96</c:v>
                </c:pt>
                <c:pt idx="3">
                  <c:v>204.86</c:v>
                </c:pt>
                <c:pt idx="4">
                  <c:v>195.6</c:v>
                </c:pt>
                <c:pt idx="5">
                  <c:v>180.4</c:v>
                </c:pt>
              </c:numCache>
            </c:numRef>
          </c:val>
          <c:extLst>
            <c:ext xmlns:c16="http://schemas.microsoft.com/office/drawing/2014/chart" uri="{C3380CC4-5D6E-409C-BE32-E72D297353CC}">
              <c16:uniqueId val="{00000006-AD7E-4D4E-B623-D50CF0666263}"/>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U.S. dollars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480B-409C-804C-009C7462D1EB}"/>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480B-409C-804C-009C7462D1EB}"/>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480B-409C-804C-009C7462D1EB}"/>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480B-409C-804C-009C7462D1EB}"/>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480B-409C-804C-009C7462D1EB}"/>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480B-409C-804C-009C7462D1E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64.58</c:v>
                </c:pt>
                <c:pt idx="1">
                  <c:v>61.65</c:v>
                </c:pt>
                <c:pt idx="2">
                  <c:v>57.88</c:v>
                </c:pt>
                <c:pt idx="3">
                  <c:v>54.24</c:v>
                </c:pt>
                <c:pt idx="4">
                  <c:v>49.82</c:v>
                </c:pt>
                <c:pt idx="5">
                  <c:v>44.61</c:v>
                </c:pt>
              </c:numCache>
            </c:numRef>
          </c:val>
          <c:extLst>
            <c:ext xmlns:c16="http://schemas.microsoft.com/office/drawing/2014/chart" uri="{C3380CC4-5D6E-409C-BE32-E72D297353CC}">
              <c16:uniqueId val="{00000006-480B-409C-804C-009C7462D1EB}"/>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in million units</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DB22-4643-BB33-5A20A02326E7}"/>
                </c:ext>
              </c:extLst>
            </c:dLbl>
            <c:dLbl>
              <c:idx val="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DB22-4643-BB33-5A20A02326E7}"/>
                </c:ext>
              </c:extLst>
            </c:dLbl>
            <c:dLbl>
              <c:idx val="2"/>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DB22-4643-BB33-5A20A02326E7}"/>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DB22-4643-BB33-5A20A02326E7}"/>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DB22-4643-BB33-5A20A02326E7}"/>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DB22-4643-BB33-5A20A02326E7}"/>
                </c:ext>
              </c:extLst>
            </c:dLbl>
            <c:dLbl>
              <c:idx val="6"/>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DB22-4643-BB33-5A20A02326E7}"/>
                </c:ext>
              </c:extLst>
            </c:dLbl>
            <c:dLbl>
              <c:idx val="7"/>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DB22-4643-BB33-5A20A02326E7}"/>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Sheet1!$A$2:$A$9</c:f>
              <c:strCache>
                <c:ptCount val="8"/>
                <c:pt idx="0">
                  <c:v>Bottled water</c:v>
                </c:pt>
                <c:pt idx="1">
                  <c:v>Carbonated soft drinks (CSD)</c:v>
                </c:pt>
                <c:pt idx="2">
                  <c:v>Juice</c:v>
                </c:pt>
                <c:pt idx="3">
                  <c:v>Ready-to-drink tea</c:v>
                </c:pt>
                <c:pt idx="4">
                  <c:v>Sports drinks</c:v>
                </c:pt>
                <c:pt idx="5">
                  <c:v>Energy drinks</c:v>
                </c:pt>
                <c:pt idx="6">
                  <c:v>Ready-to-drink coffee</c:v>
                </c:pt>
                <c:pt idx="7">
                  <c:v>Other</c:v>
                </c:pt>
              </c:strCache>
            </c:strRef>
          </c:cat>
          <c:val>
            <c:numRef>
              <c:f>Sheet1!$B$2:$B$9</c:f>
              <c:numCache>
                <c:formatCode>General</c:formatCode>
                <c:ptCount val="8"/>
                <c:pt idx="0">
                  <c:v>0.48</c:v>
                </c:pt>
                <c:pt idx="1">
                  <c:v>0.23</c:v>
                </c:pt>
                <c:pt idx="2">
                  <c:v>7.0000000000000007E-2</c:v>
                </c:pt>
                <c:pt idx="3">
                  <c:v>4.7E-2</c:v>
                </c:pt>
                <c:pt idx="4">
                  <c:v>1.6E-2</c:v>
                </c:pt>
                <c:pt idx="5">
                  <c:v>1.2E-2</c:v>
                </c:pt>
                <c:pt idx="6">
                  <c:v>7.0000000000000001E-3</c:v>
                </c:pt>
                <c:pt idx="7">
                  <c:v>0.13800000000000001</c:v>
                </c:pt>
              </c:numCache>
            </c:numRef>
          </c:val>
          <c:extLst>
            <c:ext xmlns:c16="http://schemas.microsoft.com/office/drawing/2014/chart" uri="{C3380CC4-5D6E-409C-BE32-E72D297353CC}">
              <c16:uniqueId val="{00000008-DB22-4643-BB33-5A20A02326E7}"/>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Volume sales share</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0-F9E6-451C-9D5A-644459B04CFB}"/>
                </c:ext>
              </c:extLst>
            </c:dLbl>
            <c:dLbl>
              <c:idx val="1"/>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1-F9E6-451C-9D5A-644459B04CFB}"/>
                </c:ext>
              </c:extLst>
            </c:dLbl>
            <c:dLbl>
              <c:idx val="2"/>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2-F9E6-451C-9D5A-644459B04CFB}"/>
                </c:ext>
              </c:extLst>
            </c:dLbl>
            <c:dLbl>
              <c:idx val="3"/>
              <c:layout/>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3-F9E6-451C-9D5A-644459B04CFB}"/>
                </c:ext>
              </c:extLst>
            </c:dLbl>
            <c:dLbl>
              <c:idx val="4"/>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4-F9E6-451C-9D5A-644459B04CFB}"/>
                </c:ext>
              </c:extLst>
            </c:dLbl>
            <c:dLbl>
              <c:idx val="5"/>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5-F9E6-451C-9D5A-644459B04CFB}"/>
                </c:ext>
              </c:extLst>
            </c:dLbl>
            <c:dLbl>
              <c:idx val="6"/>
              <c:layout/>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6-F9E6-451C-9D5A-644459B04CFB}"/>
                </c:ext>
              </c:extLst>
            </c:dLbl>
            <c:dLbl>
              <c:idx val="7"/>
              <c:layout/>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layout/>
                </c:ext>
                <c:ext xmlns:c16="http://schemas.microsoft.com/office/drawing/2014/chart" uri="{C3380CC4-5D6E-409C-BE32-E72D297353CC}">
                  <c16:uniqueId val="{00000007-F9E6-451C-9D5A-644459B04CF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Sheet1!$A$2:$A$9</c:f>
              <c:strCache>
                <c:ptCount val="8"/>
                <c:pt idx="0">
                  <c:v>Value-added water</c:v>
                </c:pt>
                <c:pt idx="1">
                  <c:v>Energy drinks</c:v>
                </c:pt>
                <c:pt idx="2">
                  <c:v>Sports drinks</c:v>
                </c:pt>
                <c:pt idx="3">
                  <c:v>Ready-to-drink coffee</c:v>
                </c:pt>
                <c:pt idx="4">
                  <c:v>Bottled water</c:v>
                </c:pt>
                <c:pt idx="5">
                  <c:v>Carbonated soft drinks</c:v>
                </c:pt>
                <c:pt idx="6">
                  <c:v>Ready-to-drink tea</c:v>
                </c:pt>
                <c:pt idx="7">
                  <c:v>Fruit beverages</c:v>
                </c:pt>
              </c:strCache>
            </c:strRef>
          </c:cat>
          <c:val>
            <c:numRef>
              <c:f>Sheet1!$B$2:$B$9</c:f>
              <c:numCache>
                <c:formatCode>General</c:formatCode>
                <c:ptCount val="8"/>
                <c:pt idx="0">
                  <c:v>0.106</c:v>
                </c:pt>
                <c:pt idx="1">
                  <c:v>8.3000000000000004E-2</c:v>
                </c:pt>
                <c:pt idx="2">
                  <c:v>6.0999999999999999E-2</c:v>
                </c:pt>
                <c:pt idx="3">
                  <c:v>0.06</c:v>
                </c:pt>
                <c:pt idx="4">
                  <c:v>5.1999999999999998E-2</c:v>
                </c:pt>
                <c:pt idx="5">
                  <c:v>2.5000000000000001E-2</c:v>
                </c:pt>
                <c:pt idx="6">
                  <c:v>4.0000000000000001E-3</c:v>
                </c:pt>
                <c:pt idx="7">
                  <c:v>0</c:v>
                </c:pt>
              </c:numCache>
            </c:numRef>
          </c:val>
          <c:extLst>
            <c:ext xmlns:c16="http://schemas.microsoft.com/office/drawing/2014/chart" uri="{C3380CC4-5D6E-409C-BE32-E72D297353CC}">
              <c16:uniqueId val="{00000008-F9E6-451C-9D5A-644459B04CFB}"/>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data</c:v>
                </c:pt>
              </c:strCache>
            </c:strRef>
          </c:tx>
          <c:spPr>
            <a:solidFill>
              <a:srgbClr val="2875DD"/>
            </a:solidFill>
            <a:ln>
              <a:solidFill>
                <a:srgbClr val="2875DD"/>
              </a:solidFill>
            </a:ln>
          </c:spPr>
          <c:dPt>
            <c:idx val="0"/>
            <c:bubble3D val="0"/>
            <c:spPr>
              <a:solidFill>
                <a:srgbClr val="2875DD"/>
              </a:solidFill>
            </c:spPr>
            <c:extLst>
              <c:ext xmlns:c16="http://schemas.microsoft.com/office/drawing/2014/chart" uri="{C3380CC4-5D6E-409C-BE32-E72D297353CC}">
                <c16:uniqueId val="{00000001-710A-4C3D-8911-085A45F557E6}"/>
              </c:ext>
            </c:extLst>
          </c:dPt>
          <c:dPt>
            <c:idx val="1"/>
            <c:bubble3D val="0"/>
            <c:spPr>
              <a:solidFill>
                <a:srgbClr val="0F283E"/>
              </a:solidFill>
            </c:spPr>
            <c:extLst>
              <c:ext xmlns:c16="http://schemas.microsoft.com/office/drawing/2014/chart" uri="{C3380CC4-5D6E-409C-BE32-E72D297353CC}">
                <c16:uniqueId val="{00000003-710A-4C3D-8911-085A45F557E6}"/>
              </c:ext>
            </c:extLst>
          </c:dPt>
          <c:dPt>
            <c:idx val="2"/>
            <c:bubble3D val="0"/>
            <c:spPr>
              <a:solidFill>
                <a:srgbClr val="BABABA"/>
              </a:solidFill>
            </c:spPr>
            <c:extLst>
              <c:ext xmlns:c16="http://schemas.microsoft.com/office/drawing/2014/chart" uri="{C3380CC4-5D6E-409C-BE32-E72D297353CC}">
                <c16:uniqueId val="{00000005-710A-4C3D-8911-085A45F557E6}"/>
              </c:ext>
            </c:extLst>
          </c:dPt>
          <c:dPt>
            <c:idx val="3"/>
            <c:bubble3D val="0"/>
            <c:spPr>
              <a:solidFill>
                <a:srgbClr val="A60B0B"/>
              </a:solidFill>
            </c:spPr>
            <c:extLst>
              <c:ext xmlns:c16="http://schemas.microsoft.com/office/drawing/2014/chart" uri="{C3380CC4-5D6E-409C-BE32-E72D297353CC}">
                <c16:uniqueId val="{00000007-710A-4C3D-8911-085A45F557E6}"/>
              </c:ext>
            </c:extLst>
          </c:dPt>
          <c:dPt>
            <c:idx val="4"/>
            <c:bubble3D val="0"/>
            <c:spPr>
              <a:solidFill>
                <a:srgbClr val="87BC24"/>
              </a:solidFill>
            </c:spPr>
            <c:extLst>
              <c:ext xmlns:c16="http://schemas.microsoft.com/office/drawing/2014/chart" uri="{C3380CC4-5D6E-409C-BE32-E72D297353CC}">
                <c16:uniqueId val="{00000009-710A-4C3D-8911-085A45F557E6}"/>
              </c:ext>
            </c:extLst>
          </c:dPt>
          <c:dPt>
            <c:idx val="5"/>
            <c:bubble3D val="0"/>
            <c:spPr>
              <a:solidFill>
                <a:srgbClr val="EBB523"/>
              </a:solidFill>
            </c:spPr>
            <c:extLst>
              <c:ext xmlns:c16="http://schemas.microsoft.com/office/drawing/2014/chart" uri="{C3380CC4-5D6E-409C-BE32-E72D297353CC}">
                <c16:uniqueId val="{0000000B-710A-4C3D-8911-085A45F557E6}"/>
              </c:ext>
            </c:extLst>
          </c:dPt>
          <c:dPt>
            <c:idx val="6"/>
            <c:bubble3D val="0"/>
            <c:spPr>
              <a:solidFill>
                <a:srgbClr val="5D2B76"/>
              </a:solidFill>
            </c:spPr>
            <c:extLst>
              <c:ext xmlns:c16="http://schemas.microsoft.com/office/drawing/2014/chart" uri="{C3380CC4-5D6E-409C-BE32-E72D297353CC}">
                <c16:uniqueId val="{0000000D-710A-4C3D-8911-085A45F557E6}"/>
              </c:ext>
            </c:extLst>
          </c:dPt>
          <c:dPt>
            <c:idx val="7"/>
            <c:bubble3D val="0"/>
            <c:spPr>
              <a:solidFill>
                <a:srgbClr val="C271DA"/>
              </a:solidFill>
            </c:spPr>
            <c:extLst>
              <c:ext xmlns:c16="http://schemas.microsoft.com/office/drawing/2014/chart" uri="{C3380CC4-5D6E-409C-BE32-E72D297353CC}">
                <c16:uniqueId val="{0000000F-710A-4C3D-8911-085A45F557E6}"/>
              </c:ext>
            </c:extLst>
          </c:dPt>
          <c:dLbls>
            <c:dLbl>
              <c:idx val="0"/>
              <c:numFmt formatCode="#,##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1-710A-4C3D-8911-085A45F557E6}"/>
                </c:ext>
              </c:extLst>
            </c:dLbl>
            <c:dLbl>
              <c:idx val="1"/>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3-710A-4C3D-8911-085A45F557E6}"/>
                </c:ext>
              </c:extLst>
            </c:dLbl>
            <c:dLbl>
              <c:idx val="2"/>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5-710A-4C3D-8911-085A45F557E6}"/>
                </c:ext>
              </c:extLst>
            </c:dLbl>
            <c:dLbl>
              <c:idx val="3"/>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7-710A-4C3D-8911-085A45F557E6}"/>
                </c:ext>
              </c:extLst>
            </c:dLbl>
            <c:dLbl>
              <c:idx val="4"/>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9-710A-4C3D-8911-085A45F557E6}"/>
                </c:ext>
              </c:extLst>
            </c:dLbl>
            <c:dLbl>
              <c:idx val="5"/>
              <c:numFmt formatCode="#,##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B-710A-4C3D-8911-085A45F557E6}"/>
                </c:ext>
              </c:extLst>
            </c:dLbl>
            <c:dLbl>
              <c:idx val="6"/>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D-710A-4C3D-8911-085A45F557E6}"/>
                </c:ext>
              </c:extLst>
            </c:dLbl>
            <c:dLbl>
              <c:idx val="7"/>
              <c:numFmt formatCode="#,##0.0%" sourceLinked="0"/>
              <c:spPr/>
              <c:txPr>
                <a:bodyPr/>
                <a:lstStyle/>
                <a:p>
                  <a:pPr>
                    <a:defRPr sz="1000" b="0" smtId="4294967295">
                      <a:solidFill>
                        <a:srgbClr val="0F283E"/>
                      </a:solidFill>
                      <a:effectLst>
                        <a:glow rad="50800">
                          <a:srgbClr val="FFFFFF"/>
                        </a:glow>
                      </a:effectLst>
                      <a:latin typeface="Open Sans Light"/>
                    </a:defRPr>
                  </a:pPr>
                  <a:endParaRPr lang="en-US"/>
                </a:p>
              </c:txPr>
              <c:dLblPos val="bestFit"/>
              <c:showLegendKey val="1"/>
              <c:showVal val="0"/>
              <c:showCatName val="1"/>
              <c:showSerName val="0"/>
              <c:showPercent val="1"/>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6="http://schemas.microsoft.com/office/drawing/2014/chart" uri="{C3380CC4-5D6E-409C-BE32-E72D297353CC}">
                  <c16:uniqueId val="{0000000F-710A-4C3D-8911-085A45F557E6}"/>
                </c:ext>
              </c:extLst>
            </c:dLbl>
            <c:spPr>
              <a:noFill/>
              <a:ln>
                <a:noFill/>
              </a:ln>
              <a:effectLst/>
            </c:spPr>
            <c:txPr>
              <a:bodyPr/>
              <a:lstStyle/>
              <a:p>
                <a:pPr>
                  <a:defRPr sz="1000" b="0" smtId="4294967295">
                    <a:solidFill>
                      <a:srgbClr val="0F283E"/>
                    </a:solidFill>
                    <a:latin typeface="Open Sans Light"/>
                  </a:defRPr>
                </a:pPr>
                <a:endParaRPr lang="en-US"/>
              </a:p>
            </c:txPr>
            <c:dLblPos val="bestFit"/>
            <c:showLegendKey val="1"/>
            <c:showVal val="0"/>
            <c:showCatName val="1"/>
            <c:showSerName val="0"/>
            <c:showPercent val="1"/>
            <c:showBubbleSize val="0"/>
            <c:separator> </c:separator>
            <c:showLeaderLines val="1"/>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Lst>
          </c:dLbls>
          <c:cat>
            <c:strRef>
              <c:f>Sheet1!$A$2:$A$9</c:f>
              <c:strCache>
                <c:ptCount val="8"/>
                <c:pt idx="0">
                  <c:v>Energy drinks</c:v>
                </c:pt>
                <c:pt idx="1">
                  <c:v>Carbonated soft drinks</c:v>
                </c:pt>
                <c:pt idx="2">
                  <c:v>Sports drinks</c:v>
                </c:pt>
                <c:pt idx="3">
                  <c:v>Bottled water</c:v>
                </c:pt>
                <c:pt idx="4">
                  <c:v>Juice/juice drinks</c:v>
                </c:pt>
                <c:pt idx="5">
                  <c:v>RTD iced tea</c:v>
                </c:pt>
                <c:pt idx="6">
                  <c:v>Enhanced water</c:v>
                </c:pt>
                <c:pt idx="7">
                  <c:v>Other packaged beverages</c:v>
                </c:pt>
              </c:strCache>
            </c:strRef>
          </c:cat>
          <c:val>
            <c:numRef>
              <c:f>Sheet1!$B$2:$B$9</c:f>
              <c:numCache>
                <c:formatCode>General</c:formatCode>
                <c:ptCount val="8"/>
                <c:pt idx="0">
                  <c:v>0.31</c:v>
                </c:pt>
                <c:pt idx="1">
                  <c:v>0.26800000000000002</c:v>
                </c:pt>
                <c:pt idx="2">
                  <c:v>9.9000000000000005E-2</c:v>
                </c:pt>
                <c:pt idx="3">
                  <c:v>9.4E-2</c:v>
                </c:pt>
                <c:pt idx="4">
                  <c:v>6.6000000000000003E-2</c:v>
                </c:pt>
                <c:pt idx="5">
                  <c:v>0.05</c:v>
                </c:pt>
                <c:pt idx="6">
                  <c:v>4.8000000000000001E-2</c:v>
                </c:pt>
                <c:pt idx="7">
                  <c:v>6.5000000000000002E-2</c:v>
                </c:pt>
              </c:numCache>
            </c:numRef>
          </c:val>
          <c:extLst>
            <c:ext xmlns:c16="http://schemas.microsoft.com/office/drawing/2014/chart" uri="{C3380CC4-5D6E-409C-BE32-E72D297353CC}">
              <c16:uniqueId val="{00000010-710A-4C3D-8911-085A45F557E6}"/>
            </c:ext>
          </c:extLst>
        </c:ser>
        <c:dLbls>
          <c:showLegendKey val="0"/>
          <c:showVal val="0"/>
          <c:showCatName val="0"/>
          <c:showSerName val="0"/>
          <c:showPercent val="0"/>
          <c:showBubbleSize val="0"/>
          <c:showLeaderLines val="1"/>
        </c:dLbls>
        <c:firstSliceAng val="0"/>
      </c:pieChart>
    </c:plotArea>
    <c:plotVisOnly val="1"/>
    <c:dispBlanksAs val="zero"/>
    <c:showDLblsOverMax val="1"/>
  </c:chart>
  <c:txPr>
    <a:bodyPr/>
    <a:lstStyle/>
    <a:p>
      <a:pPr>
        <a:defRPr sz="1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C35E-497F-A992-8D015288F58C}"/>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C35E-497F-A992-8D015288F58C}"/>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C35E-497F-A992-8D015288F58C}"/>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C35E-497F-A992-8D015288F58C}"/>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C35E-497F-A992-8D015288F58C}"/>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C35E-497F-A992-8D015288F58C}"/>
                </c:ext>
              </c:extLst>
            </c:dLbl>
            <c:dLbl>
              <c:idx val="6"/>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C35E-497F-A992-8D015288F58C}"/>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Sheet1!$A$2:$A$8</c:f>
              <c:strCache>
                <c:ptCount val="7"/>
                <c:pt idx="0">
                  <c:v>Sports drinks</c:v>
                </c:pt>
                <c:pt idx="1">
                  <c:v>Juice + juice drinks</c:v>
                </c:pt>
                <c:pt idx="2">
                  <c:v>Carbonated soft drinks</c:v>
                </c:pt>
                <c:pt idx="3">
                  <c:v>Energy drinks</c:v>
                </c:pt>
                <c:pt idx="4">
                  <c:v>Water</c:v>
                </c:pt>
                <c:pt idx="5">
                  <c:v>RTD coffee</c:v>
                </c:pt>
                <c:pt idx="6">
                  <c:v>RTD tea</c:v>
                </c:pt>
              </c:strCache>
            </c:strRef>
          </c:cat>
          <c:val>
            <c:numRef>
              <c:f>Sheet1!$B$2:$B$8</c:f>
              <c:numCache>
                <c:formatCode>General</c:formatCode>
                <c:ptCount val="7"/>
                <c:pt idx="0">
                  <c:v>0.16300000000000001</c:v>
                </c:pt>
                <c:pt idx="1">
                  <c:v>0.10199999999999999</c:v>
                </c:pt>
                <c:pt idx="2">
                  <c:v>0.10100000000000001</c:v>
                </c:pt>
                <c:pt idx="3">
                  <c:v>9.7000000000000003E-2</c:v>
                </c:pt>
                <c:pt idx="4">
                  <c:v>9.1999999999999998E-2</c:v>
                </c:pt>
                <c:pt idx="5">
                  <c:v>9.0999999999999998E-2</c:v>
                </c:pt>
                <c:pt idx="6">
                  <c:v>8.8999999999999996E-2</c:v>
                </c:pt>
              </c:numCache>
            </c:numRef>
          </c:val>
          <c:extLst>
            <c:ext xmlns:c16="http://schemas.microsoft.com/office/drawing/2014/chart" uri="{C3380CC4-5D6E-409C-BE32-E72D297353CC}">
              <c16:uniqueId val="{00000007-C35E-497F-A992-8D015288F58C}"/>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Sales value growth</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752F-409B-9051-849CF5211F31}"/>
                </c:ext>
              </c:extLst>
            </c:dLbl>
            <c:dLbl>
              <c:idx val="1"/>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752F-409B-9051-849CF5211F31}"/>
                </c:ext>
              </c:extLst>
            </c:dLbl>
            <c:dLbl>
              <c:idx val="2"/>
              <c:numFmt formatCode="#,##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752F-409B-9051-849CF5211F31}"/>
                </c:ext>
              </c:extLst>
            </c:dLbl>
            <c:dLbl>
              <c:idx val="3"/>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752F-409B-9051-849CF5211F31}"/>
                </c:ext>
              </c:extLst>
            </c:dLbl>
            <c:dLbl>
              <c:idx val="4"/>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752F-409B-9051-849CF5211F31}"/>
                </c:ext>
              </c:extLst>
            </c:dLbl>
            <c:dLbl>
              <c:idx val="5"/>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752F-409B-9051-849CF5211F31}"/>
                </c:ext>
              </c:extLst>
            </c:dLbl>
            <c:dLbl>
              <c:idx val="6"/>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752F-409B-9051-849CF5211F31}"/>
                </c:ext>
              </c:extLst>
            </c:dLbl>
            <c:dLbl>
              <c:idx val="7"/>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752F-409B-9051-849CF5211F31}"/>
                </c:ext>
              </c:extLst>
            </c:dLbl>
            <c:dLbl>
              <c:idx val="8"/>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752F-409B-9051-849CF5211F31}"/>
                </c:ext>
              </c:extLst>
            </c:dLbl>
            <c:dLbl>
              <c:idx val="9"/>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752F-409B-9051-849CF5211F31}"/>
                </c:ext>
              </c:extLst>
            </c:dLbl>
            <c:dLbl>
              <c:idx val="10"/>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752F-409B-9051-849CF5211F31}"/>
                </c:ext>
              </c:extLst>
            </c:dLbl>
            <c:dLbl>
              <c:idx val="11"/>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752F-409B-9051-849CF5211F31}"/>
                </c:ext>
              </c:extLst>
            </c:dLbl>
            <c:dLbl>
              <c:idx val="12"/>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752F-409B-9051-849CF5211F31}"/>
                </c:ext>
              </c:extLst>
            </c:dLbl>
            <c:dLbl>
              <c:idx val="13"/>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752F-409B-9051-849CF5211F31}"/>
                </c:ext>
              </c:extLst>
            </c:dLbl>
            <c:dLbl>
              <c:idx val="14"/>
              <c:numFmt formatCode="#,##0.00" sourceLinked="0"/>
              <c:spPr/>
              <c:txPr>
                <a:bodyPr/>
                <a:lstStyle/>
                <a:p>
                  <a:pPr>
                    <a:defRPr sz="8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752F-409B-9051-849CF5211F31}"/>
                </c:ext>
              </c:extLst>
            </c:dLbl>
            <c:spPr>
              <a:noFill/>
              <a:ln>
                <a:noFill/>
              </a:ln>
              <a:effectLst/>
            </c:spPr>
            <c:txPr>
              <a:bodyPr/>
              <a:lstStyle/>
              <a:p>
                <a:pPr>
                  <a:defRPr sz="8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Convenience/PET still water</c:v>
                </c:pt>
                <c:pt idx="1">
                  <c:v>Single-cup coffee</c:v>
                </c:pt>
                <c:pt idx="2">
                  <c:v>Seltzer/sparkling/mineral water</c:v>
                </c:pt>
                <c:pt idx="3">
                  <c:v>Ground coffee</c:v>
                </c:pt>
                <c:pt idx="4">
                  <c:v>Refrigerated almond milk</c:v>
                </c:pt>
                <c:pt idx="5">
                  <c:v>Bagged/loose-leaf tea</c:v>
                </c:pt>
                <c:pt idx="6">
                  <c:v>Canned and bottled tea</c:v>
                </c:pt>
                <c:pt idx="7">
                  <c:v>Ready-to-drink cappuccinos/iced coffee</c:v>
                </c:pt>
                <c:pt idx="8">
                  <c:v>Refrigerated soy milk</c:v>
                </c:pt>
                <c:pt idx="9">
                  <c:v>Energy drinks non-aseptic</c:v>
                </c:pt>
                <c:pt idx="10">
                  <c:v>Energy shots</c:v>
                </c:pt>
                <c:pt idx="11">
                  <c:v>Sports drinks non-aseptic</c:v>
                </c:pt>
                <c:pt idx="12">
                  <c:v>Refrigerated coconut milk</c:v>
                </c:pt>
                <c:pt idx="13">
                  <c:v>Refrigerated kefir</c:v>
                </c:pt>
                <c:pt idx="14">
                  <c:v>Single-cup tea</c:v>
                </c:pt>
              </c:strCache>
            </c:strRef>
          </c:cat>
          <c:val>
            <c:numRef>
              <c:f>Sheet1!$B$2:$B$16</c:f>
              <c:numCache>
                <c:formatCode>General</c:formatCode>
                <c:ptCount val="15"/>
                <c:pt idx="0">
                  <c:v>3082.8</c:v>
                </c:pt>
                <c:pt idx="1">
                  <c:v>974.06</c:v>
                </c:pt>
                <c:pt idx="2">
                  <c:v>576.79999999999995</c:v>
                </c:pt>
                <c:pt idx="3">
                  <c:v>435.27</c:v>
                </c:pt>
                <c:pt idx="4">
                  <c:v>232.37</c:v>
                </c:pt>
                <c:pt idx="5">
                  <c:v>97.78</c:v>
                </c:pt>
                <c:pt idx="6">
                  <c:v>62.59</c:v>
                </c:pt>
                <c:pt idx="7">
                  <c:v>53.12</c:v>
                </c:pt>
                <c:pt idx="8">
                  <c:v>35.229999999999997</c:v>
                </c:pt>
                <c:pt idx="9">
                  <c:v>25.92</c:v>
                </c:pt>
                <c:pt idx="10">
                  <c:v>11.48</c:v>
                </c:pt>
                <c:pt idx="11">
                  <c:v>6.31</c:v>
                </c:pt>
                <c:pt idx="12">
                  <c:v>5.48</c:v>
                </c:pt>
                <c:pt idx="13">
                  <c:v>4.57</c:v>
                </c:pt>
                <c:pt idx="14">
                  <c:v>1.41</c:v>
                </c:pt>
              </c:numCache>
            </c:numRef>
          </c:val>
          <c:extLst>
            <c:ext xmlns:c16="http://schemas.microsoft.com/office/drawing/2014/chart" uri="{C3380CC4-5D6E-409C-BE32-E72D297353CC}">
              <c16:uniqueId val="{0000000F-752F-409B-9051-849CF5211F31}"/>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4EC-456B-A1AA-8E468984BA0B}"/>
                </c:ext>
              </c:extLst>
            </c:dLbl>
            <c:dLbl>
              <c:idx val="1"/>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4EC-456B-A1AA-8E468984BA0B}"/>
                </c:ext>
              </c:extLst>
            </c:dLbl>
            <c:dLbl>
              <c:idx val="2"/>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4EC-456B-A1AA-8E468984BA0B}"/>
                </c:ext>
              </c:extLst>
            </c:dLbl>
            <c:dLbl>
              <c:idx val="3"/>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4EC-456B-A1AA-8E468984BA0B}"/>
                </c:ext>
              </c:extLst>
            </c:dLbl>
            <c:dLbl>
              <c:idx val="4"/>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4EC-456B-A1AA-8E468984BA0B}"/>
                </c:ext>
              </c:extLst>
            </c:dLbl>
            <c:dLbl>
              <c:idx val="5"/>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B4EC-456B-A1AA-8E468984BA0B}"/>
                </c:ext>
              </c:extLst>
            </c:dLbl>
            <c:dLbl>
              <c:idx val="6"/>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B4EC-456B-A1AA-8E468984BA0B}"/>
                </c:ext>
              </c:extLst>
            </c:dLbl>
            <c:dLbl>
              <c:idx val="7"/>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B4EC-456B-A1AA-8E468984BA0B}"/>
                </c:ext>
              </c:extLst>
            </c:dLbl>
            <c:dLbl>
              <c:idx val="8"/>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B4EC-456B-A1AA-8E468984BA0B}"/>
                </c:ext>
              </c:extLst>
            </c:dLbl>
            <c:dLbl>
              <c:idx val="9"/>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B4EC-456B-A1AA-8E468984BA0B}"/>
                </c:ext>
              </c:extLst>
            </c:dLbl>
            <c:dLbl>
              <c:idx val="10"/>
              <c:numFmt formatCode="#,##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B4EC-456B-A1AA-8E468984BA0B}"/>
                </c:ext>
              </c:extLst>
            </c:dLbl>
            <c:dLbl>
              <c:idx val="11"/>
              <c:numFmt formatCode="#,##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B4EC-456B-A1AA-8E468984BA0B}"/>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xml="http://www.w3.org/XML/1998/namespace"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Sheet1!$A$2:$A$13</c:f>
              <c:strCache>
                <c:ptCount val="12"/>
                <c:pt idx="0">
                  <c:v>Bottled water</c:v>
                </c:pt>
                <c:pt idx="1">
                  <c:v>Carbonated soft drinks (CSD)</c:v>
                </c:pt>
                <c:pt idx="2">
                  <c:v>Coffee</c:v>
                </c:pt>
                <c:pt idx="3">
                  <c:v>Beer/Cider</c:v>
                </c:pt>
                <c:pt idx="4">
                  <c:v>Milk</c:v>
                </c:pt>
                <c:pt idx="5">
                  <c:v>Tea</c:v>
                </c:pt>
                <c:pt idx="6">
                  <c:v>Fruit beverage</c:v>
                </c:pt>
                <c:pt idx="7">
                  <c:v>Sports Drinks</c:v>
                </c:pt>
                <c:pt idx="8">
                  <c:v>Wine</c:v>
                </c:pt>
                <c:pt idx="9">
                  <c:v>Energy drinks</c:v>
                </c:pt>
                <c:pt idx="10">
                  <c:v>Value-added water</c:v>
                </c:pt>
                <c:pt idx="11">
                  <c:v>Spirits</c:v>
                </c:pt>
              </c:strCache>
            </c:strRef>
          </c:cat>
          <c:val>
            <c:numRef>
              <c:f>Sheet1!$B$2:$B$13</c:f>
              <c:numCache>
                <c:formatCode>General</c:formatCode>
                <c:ptCount val="12"/>
                <c:pt idx="0">
                  <c:v>0.248</c:v>
                </c:pt>
                <c:pt idx="1">
                  <c:v>0.219</c:v>
                </c:pt>
                <c:pt idx="2">
                  <c:v>0.126</c:v>
                </c:pt>
                <c:pt idx="3">
                  <c:v>0.113</c:v>
                </c:pt>
                <c:pt idx="4">
                  <c:v>9.7000000000000003E-2</c:v>
                </c:pt>
                <c:pt idx="5">
                  <c:v>6.5000000000000002E-2</c:v>
                </c:pt>
                <c:pt idx="6">
                  <c:v>5.1999999999999998E-2</c:v>
                </c:pt>
                <c:pt idx="7">
                  <c:v>2.8000000000000001E-2</c:v>
                </c:pt>
                <c:pt idx="8">
                  <c:v>1.6E-2</c:v>
                </c:pt>
                <c:pt idx="9">
                  <c:v>1.2999999999999999E-2</c:v>
                </c:pt>
                <c:pt idx="10">
                  <c:v>1.2999999999999999E-2</c:v>
                </c:pt>
                <c:pt idx="11">
                  <c:v>0.01</c:v>
                </c:pt>
              </c:numCache>
            </c:numRef>
          </c:val>
          <c:extLst>
            <c:ext xmlns:c16="http://schemas.microsoft.com/office/drawing/2014/chart" uri="{C3380CC4-5D6E-409C-BE32-E72D297353CC}">
              <c16:uniqueId val="{0000000C-B4EC-456B-A1AA-8E468984BA0B}"/>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D7BA3727-9241-4A9F-B575-5505D6E89A0D}" type="datetimeFigureOut">
              <a:rPr lang="en-US" smtClean="0"/>
              <a:t>2/18/2021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7930CC6-6817-4B78-AD6B-FC486EF1070A}" type="datetimeFigureOut">
              <a:rPr lang="en-US" smtClean="0"/>
              <a:t>2/18/2021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E8A2653-B2BB-4604-B66F-E0D5DDE3B312}" type="datetimeFigureOut">
              <a:rPr lang="en-US" smtClean="0"/>
              <a:t>2/18/2021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12FA1931-4301-463A-B2A2-06F7D1E81EEC}" type="datetimeFigureOut">
              <a:rPr lang="en-US" smtClean="0"/>
              <a:t>2/18/2021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7FE9BE4F-E809-446D-B179-0E748E4F2872}" type="datetimeFigureOut">
              <a:rPr lang="en-US" smtClean="0"/>
              <a:t>2/18/2021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B2643BFB-0AA9-486A-8DD4-83870BBE4A20}" type="datetimeFigureOut">
              <a:rPr lang="en-US" smtClean="0"/>
              <a:t>2/18/2021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98A18914-CBED-4FC5-860F-66F79CE6B0F6}" type="datetimeFigureOut">
              <a:rPr lang="en-US" smtClean="0"/>
              <a:t>2/18/2021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29577F8E-44A3-4F0E-A279-26C08A918CEF}" type="datetimeFigureOut">
              <a:rPr lang="en-US" smtClean="0"/>
              <a:t>2/18/2021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38CACB9-8ED5-49C5-951D-A04C71056FEA}" type="datetimeFigureOut">
              <a:rPr lang="en-US" smtClean="0"/>
              <a:t>2/18/2021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6A083DF7-5A33-4A43-9862-28A6CD9430A4}" type="datetimeFigureOut">
              <a:rPr lang="en-US" smtClean="0"/>
              <a:t>2/18/2021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1C724791-25AA-4537-9D75-77BF28C57AB7}" type="datetimeFigureOut">
              <a:rPr lang="en-US" smtClean="0"/>
              <a:t>2/18/2021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05769/global-volume-sales-share-of-lrb-by-category" TargetMode="External"/><Relationship Id="rId5" Type="http://schemas.openxmlformats.org/officeDocument/2006/relationships/slide" Target="slide50.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140207/us-sales-value-growth-of-liquid-refreshment-beverages" TargetMode="External"/><Relationship Id="rId5" Type="http://schemas.openxmlformats.org/officeDocument/2006/relationships/slide" Target="slide51.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09333/dollar-sales-share-of-packaged-beverages-in-the-us" TargetMode="External"/><Relationship Id="rId5" Type="http://schemas.openxmlformats.org/officeDocument/2006/relationships/slide" Target="slide5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7986/us-sales-value-growth-of-non-alcoholic-beverages-by-segment" TargetMode="External"/><Relationship Id="rId5" Type="http://schemas.openxmlformats.org/officeDocument/2006/relationships/slide" Target="slide53.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44851/private-label-beverage-sales-in-us-retail-stores-by-segment" TargetMode="External"/><Relationship Id="rId5" Type="http://schemas.openxmlformats.org/officeDocument/2006/relationships/slide" Target="slide54.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87199/us-consumption-share-of-beverages-by-segment" TargetMode="External"/><Relationship Id="rId5" Type="http://schemas.openxmlformats.org/officeDocument/2006/relationships/slide" Target="slide55.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1089554/monthly-c-store-sales-share-packaged-beverages-us" TargetMode="External"/><Relationship Id="rId5" Type="http://schemas.openxmlformats.org/officeDocument/2006/relationships/slide" Target="slide56.xml"/><Relationship Id="rId4" Type="http://schemas.openxmlformats.org/officeDocument/2006/relationships/chart" Target="../charts/char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22/us-energy-drink-sales" TargetMode="External"/><Relationship Id="rId5" Type="http://schemas.openxmlformats.org/officeDocument/2006/relationships/slide" Target="slide57.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31/us-energy-drink-unit-sales" TargetMode="External"/><Relationship Id="rId5" Type="http://schemas.openxmlformats.org/officeDocument/2006/relationships/slide" Target="slide58.xml"/><Relationship Id="rId4" Type="http://schemas.openxmlformats.org/officeDocument/2006/relationships/chart" Target="../charts/char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667068/us-dollar-sales-growth-energy-drinks" TargetMode="External"/><Relationship Id="rId5" Type="http://schemas.openxmlformats.org/officeDocument/2006/relationships/slide" Target="slide59.xml"/><Relationship Id="rId4" Type="http://schemas.openxmlformats.org/officeDocument/2006/relationships/chart" Target="../charts/char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35185/leading-20-energy-drink-brands-in-the-united-states-based-on-sales" TargetMode="External"/><Relationship Id="rId5" Type="http://schemas.openxmlformats.org/officeDocument/2006/relationships/slide" Target="slide60.xml"/><Relationship Id="rId4" Type="http://schemas.openxmlformats.org/officeDocument/2006/relationships/chart" Target="../charts/char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06864/market-share-of-leading-energy-drink-brands-in-the-us-based-on-case-volume-sales" TargetMode="External"/><Relationship Id="rId5" Type="http://schemas.openxmlformats.org/officeDocument/2006/relationships/slide" Target="slide61.xml"/><Relationship Id="rId4" Type="http://schemas.openxmlformats.org/officeDocument/2006/relationships/chart" Target="../charts/chart15.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94897/best-selling-energy-drink-brands-in-us-c-stores-based-on-dollar-sales" TargetMode="External"/><Relationship Id="rId5" Type="http://schemas.openxmlformats.org/officeDocument/2006/relationships/slide" Target="slide62.xml"/><Relationship Id="rId4" Type="http://schemas.openxmlformats.org/officeDocument/2006/relationships/chart" Target="../charts/chart16.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94902/best-selling-energy-drink-brands-in-us-c-stores-based-on-unit-sales" TargetMode="External"/><Relationship Id="rId5" Type="http://schemas.openxmlformats.org/officeDocument/2006/relationships/slide" Target="slide63.xml"/><Relationship Id="rId4" Type="http://schemas.openxmlformats.org/officeDocument/2006/relationships/chart" Target="../charts/char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23354/us-energy-shot-dollar-sales" TargetMode="External"/><Relationship Id="rId5" Type="http://schemas.openxmlformats.org/officeDocument/2006/relationships/slide" Target="slide64.xml"/><Relationship Id="rId4" Type="http://schemas.openxmlformats.org/officeDocument/2006/relationships/chart" Target="../charts/chart18.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35191/leading-20-energy-shot-brands-in-the-united-states-based-on-sales" TargetMode="External"/><Relationship Id="rId5" Type="http://schemas.openxmlformats.org/officeDocument/2006/relationships/slide" Target="slide65.xml"/><Relationship Id="rId4" Type="http://schemas.openxmlformats.org/officeDocument/2006/relationships/chart" Target="../charts/chart19.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23348/leading-energy-shot-brands-in-the-united-states-based-on-market-share" TargetMode="External"/><Relationship Id="rId5" Type="http://schemas.openxmlformats.org/officeDocument/2006/relationships/slide" Target="slide66.xml"/><Relationship Id="rId4" Type="http://schemas.openxmlformats.org/officeDocument/2006/relationships/chart" Target="../charts/chart20.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323351/dollar-sales-growth-of-the-leading-us-energy-shot-brands" TargetMode="External"/><Relationship Id="rId5" Type="http://schemas.openxmlformats.org/officeDocument/2006/relationships/slide" Target="slide67.xml"/><Relationship Id="rId4" Type="http://schemas.openxmlformats.org/officeDocument/2006/relationships/chart" Target="../charts/chart21.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8.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16.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0" Type="http://schemas.openxmlformats.org/officeDocument/2006/relationships/slide" Target="slide14.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19.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652474/leading-vendors-of-energy-drinks-in-the-us-based-on-sales" TargetMode="External"/><Relationship Id="rId5" Type="http://schemas.openxmlformats.org/officeDocument/2006/relationships/slide" Target="slide68.xml"/><Relationship Id="rId4" Type="http://schemas.openxmlformats.org/officeDocument/2006/relationships/chart" Target="../charts/chart2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38/us-sales-of-monster-energy-drinks" TargetMode="External"/><Relationship Id="rId5" Type="http://schemas.openxmlformats.org/officeDocument/2006/relationships/slide" Target="slide69.xml"/><Relationship Id="rId4" Type="http://schemas.openxmlformats.org/officeDocument/2006/relationships/chart" Target="../charts/chart23.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24/us-unit-sales-of-monster-energy-drinks" TargetMode="External"/><Relationship Id="rId5" Type="http://schemas.openxmlformats.org/officeDocument/2006/relationships/slide" Target="slide70.xml"/><Relationship Id="rId4" Type="http://schemas.openxmlformats.org/officeDocument/2006/relationships/chart" Target="../charts/chart24.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82/us-sales-of-red-bull-energy-drinks" TargetMode="External"/><Relationship Id="rId5" Type="http://schemas.openxmlformats.org/officeDocument/2006/relationships/slide" Target="slide71.xml"/><Relationship Id="rId4" Type="http://schemas.openxmlformats.org/officeDocument/2006/relationships/chart" Target="../charts/chart25.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53/us-unit-sales-of-red-bull-energy-drinks" TargetMode="External"/><Relationship Id="rId5" Type="http://schemas.openxmlformats.org/officeDocument/2006/relationships/slide" Target="slide72.xml"/><Relationship Id="rId4" Type="http://schemas.openxmlformats.org/officeDocument/2006/relationships/chart" Target="../charts/chart26.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91/us-sales-of-rockstar-energy-drinks" TargetMode="External"/><Relationship Id="rId5" Type="http://schemas.openxmlformats.org/officeDocument/2006/relationships/slide" Target="slide73.xml"/><Relationship Id="rId4" Type="http://schemas.openxmlformats.org/officeDocument/2006/relationships/chart" Target="../charts/chart27.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62/us-unit-sales-of-rockstar-energy-drinks" TargetMode="External"/><Relationship Id="rId5" Type="http://schemas.openxmlformats.org/officeDocument/2006/relationships/slide" Target="slide74.xml"/><Relationship Id="rId4" Type="http://schemas.openxmlformats.org/officeDocument/2006/relationships/chart" Target="../charts/chart28.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70/us-sales-of-nos-energy-drinks" TargetMode="External"/><Relationship Id="rId5" Type="http://schemas.openxmlformats.org/officeDocument/2006/relationships/slide" Target="slide75.xml"/><Relationship Id="rId4" Type="http://schemas.openxmlformats.org/officeDocument/2006/relationships/chart" Target="../charts/chart29.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34/us-unit-sales-of-nos-energy-drinks" TargetMode="External"/><Relationship Id="rId5" Type="http://schemas.openxmlformats.org/officeDocument/2006/relationships/slide" Target="slide76.xml"/><Relationship Id="rId4" Type="http://schemas.openxmlformats.org/officeDocument/2006/relationships/chart" Target="../charts/chart30.xml"/></Relationships>
</file>

<file path=ppt/slides/_rels/slide4.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32.xml"/><Relationship Id="rId3" Type="http://schemas.openxmlformats.org/officeDocument/2006/relationships/slide" Target="slide20.xml"/><Relationship Id="rId7" Type="http://schemas.openxmlformats.org/officeDocument/2006/relationships/slide" Target="slide24.xml"/><Relationship Id="rId12" Type="http://schemas.openxmlformats.org/officeDocument/2006/relationships/slide" Target="slide3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23.xml"/><Relationship Id="rId11" Type="http://schemas.openxmlformats.org/officeDocument/2006/relationships/slide" Target="slide29.xml"/><Relationship Id="rId5" Type="http://schemas.openxmlformats.org/officeDocument/2006/relationships/slide" Target="slide22.xml"/><Relationship Id="rId10" Type="http://schemas.openxmlformats.org/officeDocument/2006/relationships/slide" Target="slide28.xml"/><Relationship Id="rId4" Type="http://schemas.openxmlformats.org/officeDocument/2006/relationships/slide" Target="slide21.xml"/><Relationship Id="rId9" Type="http://schemas.openxmlformats.org/officeDocument/2006/relationships/slide" Target="slide2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77/us-sales-of-full-throttle-energy-drinks" TargetMode="External"/><Relationship Id="rId5" Type="http://schemas.openxmlformats.org/officeDocument/2006/relationships/slide" Target="slide77.xml"/><Relationship Id="rId4" Type="http://schemas.openxmlformats.org/officeDocument/2006/relationships/chart" Target="../charts/chart31.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42/us-unit-sales-of-full-throttle-energy-drinks" TargetMode="External"/><Relationship Id="rId5" Type="http://schemas.openxmlformats.org/officeDocument/2006/relationships/slide" Target="slide78.xml"/><Relationship Id="rId4" Type="http://schemas.openxmlformats.org/officeDocument/2006/relationships/chart" Target="../charts/chart32.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095/us-sales-of-amp-energy-drinks" TargetMode="External"/><Relationship Id="rId5" Type="http://schemas.openxmlformats.org/officeDocument/2006/relationships/slide" Target="slide79.xml"/><Relationship Id="rId4" Type="http://schemas.openxmlformats.org/officeDocument/2006/relationships/chart" Target="../charts/chart33.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66/us-unit-sales-of-amp-energy-drinks" TargetMode="External"/><Relationship Id="rId5" Type="http://schemas.openxmlformats.org/officeDocument/2006/relationships/slide" Target="slide80.xml"/><Relationship Id="rId4" Type="http://schemas.openxmlformats.org/officeDocument/2006/relationships/chart" Target="../charts/chart34.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19/us-sales-of-5-hour-energy-drinks" TargetMode="External"/><Relationship Id="rId5" Type="http://schemas.openxmlformats.org/officeDocument/2006/relationships/slide" Target="slide81.xml"/><Relationship Id="rId4" Type="http://schemas.openxmlformats.org/officeDocument/2006/relationships/chart" Target="../charts/chart35.xml"/></Relationships>
</file>

<file path=ppt/slides/_rels/slide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58178/us-unit-sales-of-5-hour-energy-drinks" TargetMode="External"/><Relationship Id="rId5" Type="http://schemas.openxmlformats.org/officeDocument/2006/relationships/slide" Target="slide82.xml"/><Relationship Id="rId4" Type="http://schemas.openxmlformats.org/officeDocument/2006/relationships/chart" Target="../charts/chart36.xml"/></Relationships>
</file>

<file path=ppt/slides/_rels/slide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hyperlink" Target="http://www.statista.com/statistics/691384/sales-value-energy-drinks-worldwide/"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hyperlink" Target="http://www.statista.com/statistics/238469/us-volume-of-liquid-refreshment-beverage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hyperlink" Target="http://www.statista.com/statistics/505743/global-volume-sales-of-lrb-by-category/"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slide" Target="slide43.xml"/><Relationship Id="rId3" Type="http://schemas.openxmlformats.org/officeDocument/2006/relationships/slide" Target="slide33.xml"/><Relationship Id="rId7" Type="http://schemas.openxmlformats.org/officeDocument/2006/relationships/slide" Target="slide37.xml"/><Relationship Id="rId12" Type="http://schemas.openxmlformats.org/officeDocument/2006/relationships/slide" Target="slide4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36.xml"/><Relationship Id="rId11" Type="http://schemas.openxmlformats.org/officeDocument/2006/relationships/slide" Target="slide41.xml"/><Relationship Id="rId5" Type="http://schemas.openxmlformats.org/officeDocument/2006/relationships/slide" Target="slide35.xml"/><Relationship Id="rId15" Type="http://schemas.openxmlformats.org/officeDocument/2006/relationships/slide" Target="slide45.xml"/><Relationship Id="rId10" Type="http://schemas.openxmlformats.org/officeDocument/2006/relationships/slide" Target="slide40.xml"/><Relationship Id="rId4" Type="http://schemas.openxmlformats.org/officeDocument/2006/relationships/slide" Target="slide34.xml"/><Relationship Id="rId9" Type="http://schemas.openxmlformats.org/officeDocument/2006/relationships/slide" Target="slide39.xml"/><Relationship Id="rId14" Type="http://schemas.openxmlformats.org/officeDocument/2006/relationships/slide" Target="slide44.xml"/></Relationships>
</file>

<file path=ppt/slides/_rels/slide5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hyperlink" Target="http://www.statista.com/statistics/505769/global-volume-sales-share-of-lrb-by-category/"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hyperlink" Target="http://www.statista.com/statistics/1140207/us-sales-value-growth-of-liquid-refreshment-beverages/"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2.xml"/><Relationship Id="rId4" Type="http://schemas.openxmlformats.org/officeDocument/2006/relationships/hyperlink" Target="http://www.statista.com/statistics/309333/dollar-sales-share-of-packaged-beverages-in-the-us/"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hyperlink" Target="http://www.statista.com/statistics/557986/us-sales-value-growth-of-non-alcoholic-beverages-by-segment/"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hyperlink" Target="http://www.statista.com/statistics/244851/private-label-beverage-sales-in-us-retail-stores-by-segment/"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5.xml"/><Relationship Id="rId4" Type="http://schemas.openxmlformats.org/officeDocument/2006/relationships/hyperlink" Target="http://www.statista.com/statistics/387199/us-consumption-share-of-beverages-by-segment/"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hyperlink" Target="http://www.statista.com/statistics/1089554/monthly-c-store-sales-share-packaged-beverages-us/"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hyperlink" Target="http://www.statista.com/statistics/558022/us-energy-drink-sales/"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19.xml"/><Relationship Id="rId4" Type="http://schemas.openxmlformats.org/officeDocument/2006/relationships/hyperlink" Target="http://www.statista.com/statistics/558031/us-energy-drink-unit-sales/"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0.xml"/><Relationship Id="rId4" Type="http://schemas.openxmlformats.org/officeDocument/2006/relationships/hyperlink" Target="http://www.statista.com/statistics/667068/us-dollar-sales-growth-energy-drink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1.xml"/><Relationship Id="rId4" Type="http://schemas.openxmlformats.org/officeDocument/2006/relationships/hyperlink" Target="http://www.statista.com/statistics/235185/leading-20-energy-drink-brands-in-the-united-states-based-on-sale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hyperlink" Target="http://www.statista.com/statistics/306864/market-share-of-leading-energy-drink-brands-in-the-us-based-on-case-volume-sale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3.xml"/><Relationship Id="rId4" Type="http://schemas.openxmlformats.org/officeDocument/2006/relationships/hyperlink" Target="http://www.statista.com/statistics/294897/best-selling-energy-drink-brands-in-us-c-stores-based-on-dollar-sales/"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4.xml"/><Relationship Id="rId4" Type="http://schemas.openxmlformats.org/officeDocument/2006/relationships/hyperlink" Target="http://www.statista.com/statistics/294902/best-selling-energy-drink-brands-in-us-c-stores-based-on-unit-sale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hyperlink" Target="http://www.statista.com/statistics/323354/us-energy-shot-dollar-sales/"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7.xml"/><Relationship Id="rId4" Type="http://schemas.openxmlformats.org/officeDocument/2006/relationships/hyperlink" Target="http://www.statista.com/statistics/235191/leading-20-energy-shot-brands-in-the-united-states-based-on-sales/"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8.xml"/><Relationship Id="rId4" Type="http://schemas.openxmlformats.org/officeDocument/2006/relationships/hyperlink" Target="http://www.statista.com/statistics/323348/leading-energy-shot-brands-in-the-united-states-based-on-market-share/"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29.xml"/><Relationship Id="rId4" Type="http://schemas.openxmlformats.org/officeDocument/2006/relationships/hyperlink" Target="http://www.statista.com/statistics/323351/dollar-sales-growth-of-the-leading-us-energy-shot-brand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hyperlink" Target="http://www.statista.com/statistics/652474/leading-vendors-of-energy-drinks-in-the-us-based-on-sales/"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1.xml"/><Relationship Id="rId4" Type="http://schemas.openxmlformats.org/officeDocument/2006/relationships/hyperlink" Target="http://www.statista.com/statistics/558038/us-sales-of-monster-energy-drink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691384/sales-value-energy-drinks-worldwide" TargetMode="External"/><Relationship Id="rId5" Type="http://schemas.openxmlformats.org/officeDocument/2006/relationships/slide" Target="slide47.xml"/><Relationship Id="rId4" Type="http://schemas.openxmlformats.org/officeDocument/2006/relationships/chart" Target="../charts/chart1.xml"/></Relationships>
</file>

<file path=ppt/slides/_rels/slide7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3.xml"/><Relationship Id="rId4" Type="http://schemas.openxmlformats.org/officeDocument/2006/relationships/hyperlink" Target="http://www.statista.com/statistics/558124/us-unit-sales-of-monster-energy-drinks/"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4.xml"/><Relationship Id="rId4" Type="http://schemas.openxmlformats.org/officeDocument/2006/relationships/hyperlink" Target="http://www.statista.com/statistics/558082/us-sales-of-red-bull-energy-drinks/"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hyperlink" Target="http://www.statista.com/statistics/558153/us-unit-sales-of-red-bull-energy-drinks/"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6.xml"/><Relationship Id="rId4" Type="http://schemas.openxmlformats.org/officeDocument/2006/relationships/hyperlink" Target="http://www.statista.com/statistics/558091/us-sales-of-rockstar-energy-drink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7.xml"/><Relationship Id="rId4" Type="http://schemas.openxmlformats.org/officeDocument/2006/relationships/hyperlink" Target="http://www.statista.com/statistics/558162/us-unit-sales-of-rockstar-energy-drinks/"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8.xml"/><Relationship Id="rId4" Type="http://schemas.openxmlformats.org/officeDocument/2006/relationships/hyperlink" Target="http://www.statista.com/statistics/558070/us-sales-of-nos-energy-drinks/"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39.xml"/><Relationship Id="rId4" Type="http://schemas.openxmlformats.org/officeDocument/2006/relationships/hyperlink" Target="http://www.statista.com/statistics/558134/us-unit-sales-of-nos-energy-drinks/"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0.xml"/><Relationship Id="rId4" Type="http://schemas.openxmlformats.org/officeDocument/2006/relationships/hyperlink" Target="http://www.statista.com/statistics/558077/us-sales-of-full-throttle-energy-drinks/"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1.xml"/><Relationship Id="rId4" Type="http://schemas.openxmlformats.org/officeDocument/2006/relationships/hyperlink" Target="http://www.statista.com/statistics/558142/us-unit-sales-of-full-throttle-energy-drinks/"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2.xml"/><Relationship Id="rId4" Type="http://schemas.openxmlformats.org/officeDocument/2006/relationships/hyperlink" Target="http://www.statista.com/statistics/558095/us-sales-of-amp-energy-drink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238469/us-volume-of-liquid-refreshment-beverages" TargetMode="External"/><Relationship Id="rId5" Type="http://schemas.openxmlformats.org/officeDocument/2006/relationships/slide" Target="slide48.xml"/><Relationship Id="rId4" Type="http://schemas.openxmlformats.org/officeDocument/2006/relationships/chart" Target="../charts/chart2.xml"/></Relationships>
</file>

<file path=ppt/slides/_rels/slide8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3.xml"/><Relationship Id="rId4" Type="http://schemas.openxmlformats.org/officeDocument/2006/relationships/hyperlink" Target="http://www.statista.com/statistics/558166/us-unit-sales-of-amp-energy-drinks/"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4.xml"/><Relationship Id="rId4" Type="http://schemas.openxmlformats.org/officeDocument/2006/relationships/hyperlink" Target="http://www.statista.com/statistics/558119/us-sales-of-5-hour-energy-drinks/"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slide" Target="slide45.xml"/><Relationship Id="rId4" Type="http://schemas.openxmlformats.org/officeDocument/2006/relationships/hyperlink" Target="http://www.statista.com/statistics/558178/us-unit-sales-of-5-hour-energy-drink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www.statista.com/statistics/505743/global-volume-sales-of-lrb-by-category" TargetMode="External"/><Relationship Id="rId5" Type="http://schemas.openxmlformats.org/officeDocument/2006/relationships/slide" Target="slide49.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drinks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505769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Volume sales share of liquid refreshment beverages (LRB) worldwide in 2019, by category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Global volume sales share of liquid refreshment beverages (LRB) 2019, by category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114550" y="1882800"/>
            <a:ext cx="1866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value growth</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2018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Marketing Corporation;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1140207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value growth of liquid refreshment beverages (LRB) in the United States from 2018 to 2019, by category</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value growth of LRB 2018-2019, by type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309333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Dollar sales share of packaged beverages in convenience stores in the United States in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Dollar sales share of packaged beverages in U.S. c-stores 2019</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13 weeks ended December26,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557986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Sales value growth of non-alcoholic beverages in the United States in 2020, by segment</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value growth of non-alcoholic beverages 2020, by segment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ending October 6,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244851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9</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Private label beverage sales in U.S. retail stores in 2019, by segment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Private label beverage sales in U.S. retail stores 2019, by segment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095500" y="1882800"/>
            <a:ext cx="1905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Consumption share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Marketing Corporation; International Bottled Water Association;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387199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Consumption share of beverages in the United States in 2018, by segment</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consumption share of beverages 2018, by segment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NACS; Statista;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1089554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Monthly sales share of packaged beverages in convenience stores in the United States in 2019</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Monthly sales share of packaged beverages in c-stores in the United States in 2019</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drinks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558022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drink sales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drink sales 2015-2020</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558031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Energy drink unit sales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drink unit sales 2015-2020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2011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667068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Dollar sales growth of energy drinks in the United States from 2011 to 2020 (change to prior year)</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dollar sales growth of energy drinks 2011-2020</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extLst>
              <p:ext uri="{D42A27DB-BD31-4B8C-83A1-F6EECF244321}">
                <p14:modId xmlns:p14="http://schemas.microsoft.com/office/powerpoint/2010/main" val="144023353"/>
              </p:ext>
            </p:extLst>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235185</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dirty="0">
                <a:solidFill>
                  <a:srgbClr val="0A85E6"/>
                </a:solidFill>
                <a:latin typeface="Open Sans Light"/>
              </a:rPr>
              <a:t>Leading energy drink brands in the United States in 2020,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energy drink brands in the U.S. 2020, based on sales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extLst>
              <p:ext uri="{D42A27DB-BD31-4B8C-83A1-F6EECF244321}">
                <p14:modId xmlns:p14="http://schemas.microsoft.com/office/powerpoint/2010/main" val="2876781486"/>
              </p:ext>
            </p:extLst>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317750" y="1882800"/>
            <a:ext cx="1460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Market share </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ending May 17,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306864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dirty="0">
                <a:solidFill>
                  <a:srgbClr val="0A85E6"/>
                </a:solidFill>
                <a:latin typeface="Open Sans Light"/>
              </a:rPr>
              <a:t>Market share of the leading energy drink brands in the United States in 2020</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dirty="0">
                <a:solidFill>
                  <a:srgbClr val="919191"/>
                </a:solidFill>
                <a:latin typeface="Open Sans"/>
              </a:rPr>
              <a:t>U.S. market share of the top energy drink brands 2020, based on dollar sales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December 29,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IRI;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294897</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Energy drink sales in U.S. convenience stores (C-stores) in 2019, by brand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C-store sales of energy drinks 2019, by brand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drinks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0637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units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December 29,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CSP; IRI;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294902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Energy drink unit sales in U.S. convenience stores (C-stores) in 2019, by brand (in millions)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C-store unit sales of energy drinks 2019, by brand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Energy shots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2013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59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323354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shot sales in the United States from 2013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shot dollar sales 2013-2020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235191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U.S. energy shot brands 2020, based on sales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5343150" y="1882800"/>
            <a:ext cx="140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Market share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323348</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market share</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U.S. energy shot brands based on market share 2020</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Energy shots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854200" y="1882800"/>
            <a:ext cx="2387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Change versus prior year</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May 17,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IRI; Beverage Industry Magazine;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323351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Dollar sales growth of the leading energy shot brands in the United States in 2020</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Dollar sales growth of the leading U.S. energy shot brands 2020</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Overview</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Sales value of energy drinks worldwide 2019-2026</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volume of liquid refreshment beverages 2007-2019</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volume sales of liquid refreshment beverages (LRB) 2019, by category</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volume sales share of liquid refreshment beverages (LRB) 2019, by category</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value growth of LRB 2018-2019, by type</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07</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Dollar sales share of packaged beverages in U.S. c-stores 2019</a:t>
            </a:r>
          </a:p>
        </p:txBody>
      </p:sp>
      <p:sp>
        <p:nvSpPr>
          <p:cNvPr id="18"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08</a:t>
            </a:r>
          </a:p>
        </p:txBody>
      </p:sp>
      <p:sp>
        <p:nvSpPr>
          <p:cNvPr id="19"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value growth of non-alcoholic beverages 2020, by segment</a:t>
            </a:r>
          </a:p>
        </p:txBody>
      </p:sp>
      <p:sp>
        <p:nvSpPr>
          <p:cNvPr id="20" name="New shape"/>
          <p:cNvSpPr/>
          <p:nvPr/>
        </p:nvSpPr>
        <p:spPr>
          <a:xfrm>
            <a:off x="781200" y="396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09</a:t>
            </a:r>
          </a:p>
        </p:txBody>
      </p:sp>
      <p:sp>
        <p:nvSpPr>
          <p:cNvPr id="21" name="New shape"/>
          <p:cNvSpPr/>
          <p:nvPr/>
        </p:nvSpPr>
        <p:spPr>
          <a:xfrm>
            <a:off x="781200" y="396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Private label beverage sales in U.S. retail stores 2019, by segment</a:t>
            </a:r>
          </a:p>
        </p:txBody>
      </p:sp>
      <p:sp>
        <p:nvSpPr>
          <p:cNvPr id="22" name="New shape"/>
          <p:cNvSpPr/>
          <p:nvPr/>
        </p:nvSpPr>
        <p:spPr>
          <a:xfrm>
            <a:off x="781200" y="420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10</a:t>
            </a:r>
          </a:p>
        </p:txBody>
      </p:sp>
      <p:sp>
        <p:nvSpPr>
          <p:cNvPr id="23" name="New shape"/>
          <p:cNvSpPr/>
          <p:nvPr/>
        </p:nvSpPr>
        <p:spPr>
          <a:xfrm>
            <a:off x="781200" y="420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consumption share of beverages 2018, by segment</a:t>
            </a:r>
          </a:p>
        </p:txBody>
      </p:sp>
      <p:sp>
        <p:nvSpPr>
          <p:cNvPr id="24" name="New shape"/>
          <p:cNvSpPr/>
          <p:nvPr/>
        </p:nvSpPr>
        <p:spPr>
          <a:xfrm>
            <a:off x="781200" y="444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11</a:t>
            </a:r>
          </a:p>
        </p:txBody>
      </p:sp>
      <p:sp>
        <p:nvSpPr>
          <p:cNvPr id="25" name="New shape"/>
          <p:cNvSpPr/>
          <p:nvPr/>
        </p:nvSpPr>
        <p:spPr>
          <a:xfrm>
            <a:off x="781200" y="444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Monthly sales share of packaged beverages in c-stores in the United States in 2019</a:t>
            </a:r>
          </a:p>
        </p:txBody>
      </p:sp>
      <p:sp>
        <p:nvSpPr>
          <p:cNvPr id="26" name="New shape"/>
          <p:cNvSpPr/>
          <p:nvPr/>
        </p:nvSpPr>
        <p:spPr>
          <a:xfrm>
            <a:off x="397400" y="481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27" name="New shape"/>
          <p:cNvSpPr/>
          <p:nvPr/>
        </p:nvSpPr>
        <p:spPr>
          <a:xfrm>
            <a:off x="676800" y="481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Energy drinks</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energy drink sales 2015-2020</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energy drink unit sales 2015-2020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Key players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4790700" y="1882800"/>
            <a:ext cx="251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Sales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52 weeks ended July 15,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Food Business News; IRI;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652474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26</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vendors of energy drinks in the United States in 2018, based on sales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vendors of energy drinks in the U.S. 2018, based on sales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558038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Monster energy drinks in the United States from 2015 to 2019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Monster energy drinks 2015-2019</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Monster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Monster energy drinks 2015-2020</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558082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Red Bull energy drinks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Red Bull energy drinks 2015-2020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558153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Red Bull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Red Bull energy drinks 2015-2020</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558091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Rockstar energy drinks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Rockstar energy drinks 2015-2020</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69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558162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Rockstar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Rockstar energy drinks 2015-2020</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558070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NOS energy drinks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NOS energy drinks 2015-2020</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558134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NOS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NOS energy drinks 2015-2020</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dollar sales growth of energy drinks 2011-2020</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16</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energy drink brands in the U.S. 2020, based on sales</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17</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market share of the top energy drink brands 2020, based on dollar sales</a:t>
            </a:r>
          </a:p>
        </p:txBody>
      </p:sp>
      <p:sp>
        <p:nvSpPr>
          <p:cNvPr id="10"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18</a:t>
            </a:r>
          </a:p>
        </p:txBody>
      </p:sp>
      <p:sp>
        <p:nvSpPr>
          <p:cNvPr id="11"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C-store sales of energy drinks 2019, by brand</a:t>
            </a:r>
          </a:p>
        </p:txBody>
      </p:sp>
      <p:sp>
        <p:nvSpPr>
          <p:cNvPr id="12"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19</a:t>
            </a:r>
          </a:p>
        </p:txBody>
      </p:sp>
      <p:sp>
        <p:nvSpPr>
          <p:cNvPr id="13"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C-store unit sales of energy drinks 2019, by brand</a:t>
            </a:r>
          </a:p>
        </p:txBody>
      </p:sp>
      <p:sp>
        <p:nvSpPr>
          <p:cNvPr id="14" name="New shape"/>
          <p:cNvSpPr/>
          <p:nvPr/>
        </p:nvSpPr>
        <p:spPr>
          <a:xfrm>
            <a:off x="397400" y="320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15" name="New shape"/>
          <p:cNvSpPr/>
          <p:nvPr/>
        </p:nvSpPr>
        <p:spPr>
          <a:xfrm>
            <a:off x="676800" y="3209801"/>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Energy shots</a:t>
            </a:r>
          </a:p>
        </p:txBody>
      </p:sp>
      <p:sp>
        <p:nvSpPr>
          <p:cNvPr id="16"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21</a:t>
            </a:r>
          </a:p>
        </p:txBody>
      </p:sp>
      <p:sp>
        <p:nvSpPr>
          <p:cNvPr id="17" name="New shape"/>
          <p:cNvSpPr/>
          <p:nvPr/>
        </p:nvSpPr>
        <p:spPr>
          <a:xfrm>
            <a:off x="781200" y="361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energy shot dollar sales 2013-2020</a:t>
            </a:r>
          </a:p>
        </p:txBody>
      </p:sp>
      <p:sp>
        <p:nvSpPr>
          <p:cNvPr id="18"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22</a:t>
            </a:r>
          </a:p>
        </p:txBody>
      </p:sp>
      <p:sp>
        <p:nvSpPr>
          <p:cNvPr id="19" name="New shape"/>
          <p:cNvSpPr/>
          <p:nvPr/>
        </p:nvSpPr>
        <p:spPr>
          <a:xfrm>
            <a:off x="781200" y="385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U.S. energy shot brands 2020, based on sales</a:t>
            </a:r>
          </a:p>
        </p:txBody>
      </p:sp>
      <p:sp>
        <p:nvSpPr>
          <p:cNvPr id="20"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23</a:t>
            </a:r>
          </a:p>
        </p:txBody>
      </p:sp>
      <p:sp>
        <p:nvSpPr>
          <p:cNvPr id="21" name="New shape"/>
          <p:cNvSpPr/>
          <p:nvPr/>
        </p:nvSpPr>
        <p:spPr>
          <a:xfrm>
            <a:off x="781200" y="409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U.S. energy shot brands based on market share 2020</a:t>
            </a:r>
          </a:p>
        </p:txBody>
      </p:sp>
      <p:sp>
        <p:nvSpPr>
          <p:cNvPr id="22"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24</a:t>
            </a:r>
          </a:p>
        </p:txBody>
      </p:sp>
      <p:sp>
        <p:nvSpPr>
          <p:cNvPr id="23" name="New shape"/>
          <p:cNvSpPr/>
          <p:nvPr/>
        </p:nvSpPr>
        <p:spPr>
          <a:xfrm>
            <a:off x="781200" y="4330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Dollar sales growth of the leading U.S. energy shot brands 2020</a:t>
            </a:r>
          </a:p>
        </p:txBody>
      </p:sp>
      <p:sp>
        <p:nvSpPr>
          <p:cNvPr id="24" name="New shape"/>
          <p:cNvSpPr/>
          <p:nvPr/>
        </p:nvSpPr>
        <p:spPr>
          <a:xfrm>
            <a:off x="397400" y="4697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25" name="New shape"/>
          <p:cNvSpPr/>
          <p:nvPr/>
        </p:nvSpPr>
        <p:spPr>
          <a:xfrm>
            <a:off x="676800" y="4697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Key players</a:t>
            </a:r>
          </a:p>
        </p:txBody>
      </p:sp>
      <p:sp>
        <p:nvSpPr>
          <p:cNvPr id="26" name="New shape"/>
          <p:cNvSpPr/>
          <p:nvPr/>
        </p:nvSpPr>
        <p:spPr>
          <a:xfrm>
            <a:off x="781200" y="509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26</a:t>
            </a:r>
          </a:p>
        </p:txBody>
      </p:sp>
      <p:sp>
        <p:nvSpPr>
          <p:cNvPr id="27" name="New shape"/>
          <p:cNvSpPr/>
          <p:nvPr/>
        </p:nvSpPr>
        <p:spPr>
          <a:xfrm>
            <a:off x="781200" y="509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Leading vendors of energy drinks in the U.S. 2018, based on sales</a:t>
            </a:r>
          </a:p>
        </p:txBody>
      </p:sp>
      <p:sp>
        <p:nvSpPr>
          <p:cNvPr id="28"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27</a:t>
            </a:r>
          </a:p>
        </p:txBody>
      </p:sp>
      <p:sp>
        <p:nvSpPr>
          <p:cNvPr id="29" name="New shape"/>
          <p:cNvSpPr/>
          <p:nvPr/>
        </p:nvSpPr>
        <p:spPr>
          <a:xfrm>
            <a:off x="781200" y="533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Monster energy drinks 2015-2019</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of Full Throttle energy drinks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Full Throttle energy drinks 2015-2020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Unit sales of Full Throttle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Full Throttle energy drinks 2015-2020</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2019;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558095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AMP energy drinks in the United States from 2015 to 2019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AMP energy drinks 2015-2019</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2019;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558166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AMP energy drinks in the United States from 2015 to 2019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AMP energy drinks 2015-2019</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5-hour Energy drinks in the United States from 2015 to 2020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5-hour Energy drinks 2015-2020</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Key players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2015 to 2020; 13 weeks ending the Saturday nearest December 25 of each consecutive year</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77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Monster Beverage; Nielsen;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558178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5-hour Energy drinks in the United States from 2015 to 2020 (in millions)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5-hour Energy drinks 2015-2020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Bloomberg; Allied Market Research</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 Allied Market Research</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Global Energy Drinks Market 2019 to 2026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*Estimated by Statista using a CAGR of 7.2% provided by the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Energy drinks are expected to make sizable gains in market value over the coming years. Starting at nearly 53 billion U.S. dollars in 2019, the global market is forecast to reach over 86 billion dollars in size by 2026.</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Sales value of energy drinks worldwide in 2019 and 2026 (in billion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Sales value of energy drinks worldwide 2019-2026</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2007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beveragemarketing.com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Liquid refreshment beverages include bottled water, carbonated soft drinks, energy drinks, fruit beverages, RTD coffee, RTD tea, sports beverages, and value-added water.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timeline shows the sales volume of liquid refreshment beverages in the United States from 2007 to 2019. In 2019, the U.S. sales volume of liquid refreshment beverages amounted to about 34.3 billion gallons.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volume of liquid refreshment beverages in the United States from 2007 to 2019 (in billion gallons)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volume of liquid refreshment beverages 2007-2019</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25rd Edition, page 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the volume sales of liquid refreshment beverages (LRB) worldwide in 2019, by category. That year, approximately 36.53 billion cases of carbonated soft drinks were sold all over the world. Total global LRB volume sales amounted to nearly 160 billion cases.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Volume sales of liquid refreshment beverages (LRB) worldwide in 2019, by category (in billion cases)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Global volume sales of liquid refreshment beverages (LRB) 2019, by category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28</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Monster energy drinks 2015-2020</a:t>
            </a:r>
          </a:p>
        </p:txBody>
      </p:sp>
      <p:sp>
        <p:nvSpPr>
          <p:cNvPr id="6"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29</a:t>
            </a:r>
          </a:p>
        </p:txBody>
      </p:sp>
      <p:sp>
        <p:nvSpPr>
          <p:cNvPr id="7" name="New shape"/>
          <p:cNvSpPr/>
          <p:nvPr/>
        </p:nvSpPr>
        <p:spPr>
          <a:xfrm>
            <a:off x="781200" y="21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Red Bull energy drinks 2015-2020</a:t>
            </a:r>
          </a:p>
        </p:txBody>
      </p:sp>
      <p:sp>
        <p:nvSpPr>
          <p:cNvPr id="8"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30</a:t>
            </a:r>
          </a:p>
        </p:txBody>
      </p:sp>
      <p:sp>
        <p:nvSpPr>
          <p:cNvPr id="9" name="New shape"/>
          <p:cNvSpPr/>
          <p:nvPr/>
        </p:nvSpPr>
        <p:spPr>
          <a:xfrm>
            <a:off x="781200" y="23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Red Bull energy drinks 2015-2020</a:t>
            </a:r>
          </a:p>
        </p:txBody>
      </p:sp>
      <p:sp>
        <p:nvSpPr>
          <p:cNvPr id="10"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31</a:t>
            </a:r>
          </a:p>
        </p:txBody>
      </p:sp>
      <p:sp>
        <p:nvSpPr>
          <p:cNvPr id="11" name="New shape"/>
          <p:cNvSpPr/>
          <p:nvPr/>
        </p:nvSpPr>
        <p:spPr>
          <a:xfrm>
            <a:off x="781200" y="26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Rockstar energy drinks 2015-2020</a:t>
            </a:r>
          </a:p>
        </p:txBody>
      </p:sp>
      <p:sp>
        <p:nvSpPr>
          <p:cNvPr id="12"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32</a:t>
            </a:r>
          </a:p>
        </p:txBody>
      </p:sp>
      <p:sp>
        <p:nvSpPr>
          <p:cNvPr id="13" name="New shape"/>
          <p:cNvSpPr/>
          <p:nvPr/>
        </p:nvSpPr>
        <p:spPr>
          <a:xfrm>
            <a:off x="781200" y="284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Rockstar energy drinks 2015-2020</a:t>
            </a:r>
          </a:p>
        </p:txBody>
      </p:sp>
      <p:sp>
        <p:nvSpPr>
          <p:cNvPr id="14" name="New shape"/>
          <p:cNvSpPr/>
          <p:nvPr/>
        </p:nvSpPr>
        <p:spPr>
          <a:xfrm>
            <a:off x="781200" y="30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33</a:t>
            </a:r>
          </a:p>
        </p:txBody>
      </p:sp>
      <p:sp>
        <p:nvSpPr>
          <p:cNvPr id="15" name="New shape"/>
          <p:cNvSpPr/>
          <p:nvPr/>
        </p:nvSpPr>
        <p:spPr>
          <a:xfrm>
            <a:off x="781200" y="30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NOS energy drinks 2015-2020</a:t>
            </a:r>
          </a:p>
        </p:txBody>
      </p:sp>
      <p:sp>
        <p:nvSpPr>
          <p:cNvPr id="16" name="New shape"/>
          <p:cNvSpPr/>
          <p:nvPr/>
        </p:nvSpPr>
        <p:spPr>
          <a:xfrm>
            <a:off x="781200" y="33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34</a:t>
            </a:r>
          </a:p>
        </p:txBody>
      </p:sp>
      <p:sp>
        <p:nvSpPr>
          <p:cNvPr id="17" name="New shape"/>
          <p:cNvSpPr/>
          <p:nvPr/>
        </p:nvSpPr>
        <p:spPr>
          <a:xfrm>
            <a:off x="781200" y="332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NOS energy drinks 2015-2020</a:t>
            </a:r>
          </a:p>
        </p:txBody>
      </p:sp>
      <p:sp>
        <p:nvSpPr>
          <p:cNvPr id="18" name="New shape"/>
          <p:cNvSpPr/>
          <p:nvPr/>
        </p:nvSpPr>
        <p:spPr>
          <a:xfrm>
            <a:off x="781200" y="35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35</a:t>
            </a:r>
          </a:p>
        </p:txBody>
      </p:sp>
      <p:sp>
        <p:nvSpPr>
          <p:cNvPr id="19" name="New shape"/>
          <p:cNvSpPr/>
          <p:nvPr/>
        </p:nvSpPr>
        <p:spPr>
          <a:xfrm>
            <a:off x="781200" y="356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Full Throttle energy drinks 2015-2020</a:t>
            </a:r>
          </a:p>
        </p:txBody>
      </p:sp>
      <p:sp>
        <p:nvSpPr>
          <p:cNvPr id="20" name="New shape"/>
          <p:cNvSpPr/>
          <p:nvPr/>
        </p:nvSpPr>
        <p:spPr>
          <a:xfrm>
            <a:off x="781200" y="38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36</a:t>
            </a:r>
          </a:p>
        </p:txBody>
      </p:sp>
      <p:sp>
        <p:nvSpPr>
          <p:cNvPr id="21" name="New shape"/>
          <p:cNvSpPr/>
          <p:nvPr/>
        </p:nvSpPr>
        <p:spPr>
          <a:xfrm>
            <a:off x="781200" y="380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Full Throttle energy drinks 2015-2020</a:t>
            </a:r>
          </a:p>
        </p:txBody>
      </p:sp>
      <p:sp>
        <p:nvSpPr>
          <p:cNvPr id="22" name="New shape"/>
          <p:cNvSpPr/>
          <p:nvPr/>
        </p:nvSpPr>
        <p:spPr>
          <a:xfrm>
            <a:off x="781200" y="404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37</a:t>
            </a:r>
          </a:p>
        </p:txBody>
      </p:sp>
      <p:sp>
        <p:nvSpPr>
          <p:cNvPr id="23" name="New shape"/>
          <p:cNvSpPr/>
          <p:nvPr/>
        </p:nvSpPr>
        <p:spPr>
          <a:xfrm>
            <a:off x="781200" y="404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AMP energy drinks 2015-2019</a:t>
            </a:r>
          </a:p>
        </p:txBody>
      </p:sp>
      <p:sp>
        <p:nvSpPr>
          <p:cNvPr id="24" name="New shape"/>
          <p:cNvSpPr/>
          <p:nvPr/>
        </p:nvSpPr>
        <p:spPr>
          <a:xfrm>
            <a:off x="781200" y="428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38</a:t>
            </a:r>
          </a:p>
        </p:txBody>
      </p:sp>
      <p:sp>
        <p:nvSpPr>
          <p:cNvPr id="25" name="New shape"/>
          <p:cNvSpPr/>
          <p:nvPr/>
        </p:nvSpPr>
        <p:spPr>
          <a:xfrm>
            <a:off x="781200" y="428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AMP energy drinks 2015-2019</a:t>
            </a:r>
          </a:p>
        </p:txBody>
      </p:sp>
      <p:sp>
        <p:nvSpPr>
          <p:cNvPr id="26" name="New shape"/>
          <p:cNvSpPr/>
          <p:nvPr/>
        </p:nvSpPr>
        <p:spPr>
          <a:xfrm>
            <a:off x="781200" y="452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39</a:t>
            </a:r>
          </a:p>
        </p:txBody>
      </p:sp>
      <p:sp>
        <p:nvSpPr>
          <p:cNvPr id="27" name="New shape"/>
          <p:cNvSpPr/>
          <p:nvPr/>
        </p:nvSpPr>
        <p:spPr>
          <a:xfrm>
            <a:off x="781200" y="452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sales of 5-hour Energy drinks 2015-2020</a:t>
            </a:r>
          </a:p>
        </p:txBody>
      </p:sp>
      <p:sp>
        <p:nvSpPr>
          <p:cNvPr id="28" name="New shape"/>
          <p:cNvSpPr/>
          <p:nvPr/>
        </p:nvSpPr>
        <p:spPr>
          <a:xfrm>
            <a:off x="781200" y="476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40</a:t>
            </a:r>
          </a:p>
        </p:txBody>
      </p:sp>
      <p:sp>
        <p:nvSpPr>
          <p:cNvPr id="29" name="New shape"/>
          <p:cNvSpPr/>
          <p:nvPr/>
        </p:nvSpPr>
        <p:spPr>
          <a:xfrm>
            <a:off x="781200" y="476280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unit sales of 5-hour Energy drinks 2015-2020</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May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Digest Fact Book 25rd Edition, page 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the volume sales share of liquid refreshment beverages (LRB) worldwide in 2019, by category. That year, carbonated soft drinks accounted for roughly 23 percent of total global LRB volume sales.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Volume sales share of liquid refreshment beverages (LRB) worldwide in 2019, by category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Global volume sales share of liquid refreshment beverages (LRB) 2019, by category</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beveragemarketing.com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Value-added water was the fastest growing liquid refreshment beverage (LRB) category in the United States in 2019, with sales increasing by 10.6 percent when compared to the previous year. All other listed categories experienced differing levels of positive growth in 2019, apart from fruit beverages with zero growth.</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value growth of liquid refreshment beverages (LRB) in the United States from 2018 to 2019, by category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value growth of LRB 2018-2019, by type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2020 NACS State of the Industry, page 68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convenience store dollar sales share of packaged beverages in the United States in 2019. According to the report, sports drinks accounted for approximately 9.9 percent of total U.S. in-store convenience store sales of packaged beverages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Dollar sales share of packaged beverages in convenience stores in the United States in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Dollar sales share of packaged beverages in U.S. c-stores 2019</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ended December26,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sales value growth of non-alcoholic beverages in the United States in 2020, by segment. According to the report, U.S. sales of energy drinks grew by 9.7 percent during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Sales value growth of non-alcoholic beverages in the United States in 2020, by segment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value growth of non-alcoholic beverages 2020, by segment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ending October 6,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December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December 2019, page 12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Total U.S. supermarkets, drug stores, mass merchandisers, gas and convenience stores, military commissaries, and select club and dollar stores for the 52 weeks ending October 6,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private label beverage sales in U.S. retail stores in 2019, by segment. For the 52 weeks ended October 6, 2019, private label bagged and loose leaf tea sales amounted to about 97.78 million U.S. dollars within U.S. retail stores.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Private label beverage sales in U.S. retail stores in 2019, by segment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Private label beverage sales in U.S. retail stores 2019, by segment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 International Bottled Water Association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Marketing Corporation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International Bottled Water Association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Bottled Water Reporter - July/August 2019, page 11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2018, bottled water accounted for roughly 25 percent of beverage consumption in the United States, making it the most consumed type of beverage that year. Value-added water and spirits were among the least favorite beverages that year. Bottled water consumption worldwide The average American consumer drank roughly 40 gallons of bottled water in 2018 . In countries, such as Mexico and Thailand, it is very common to drink bottled water, as tap water is often considered unsafe for consumption. Both of these countries accounted for over 70 gallons of bottled water consumption per capita in the same year. Cider in the U.S. and Europe Cider is a low-alcoholic beverage, typically made from the fermented juice of apples or pears. While the drink is regularly consumed in the United States, it is most commonly drunk in Western Europe: in the year 2017, over 55 percent of Western Europeans consumed cider , while about 11 percent of North Americans drank it. The United States imported most of its cider from countries , such as Argentina, Belgium, and France in 2019. That year, Argentina exported over one and a half million gallons to the North American country.</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Consumption share of beverages in the United States in 2018, by segment</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consumption share of beverages 2018, by segment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926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NACS;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NACS; 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Statista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June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2020 NACS State of the Industry, page 68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Sales share data was calculated by Statista based on figures provided by the source.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Energy drinks accounted for the greatest portion of non-alcoholic beverage sales in convenience stores in the United States in 2019. On average, energy drinks were responsible for roughly 31 percent of monthly sales, followed carbonated soft drinks, which comprised 21 percent of sales.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Monthly sales share of packaged beverages in convenience stores in the United States in 2019</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Monthly sales share of packaged beverages in c-stores in the United States in 2019</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2020,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TNA = Total non-alcoholic energy Nielsen All Measured Channels (AMC) Figures have been rounded. Data prior to 2020 have been taken from previous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Energy drinks in the United States have increased in popularity in recent years. In 2015, energy drink sales in the United States amounted to 2.8 billion U.S. dollars and reached around 3.7 billion U.S. dollars by 2020. Packaged beverages in the United States Energy drinks are one of the top selling packaged beverages in the United States. In 2019, energy drinks accounted for 31 percent of the dollar sales of packaged beverages sold at U.S. convenience stores . Between 2018 and 2019, the sales volume of energy drinks grew by nearly nine percent. Leading energy drink brands In the United States, Red Bull is the bestselling brand of energy drink by a large margin. In 2020, Red Bull sales reached 2.9 billion U.S. dollars. Monster was the second leading energy drink brand in the United States that year, generating sales of 1.76 billion U.S. dollars. Red Bull also manufactures a popular sugar free energy drink, as well as Red Bull The Blue Edition, which is blueberry flavored.</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drink sales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drink sales 2015-2020</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TNA = Total non-alcoholic energy Nielsen All Measured Channels (AMC) Figures have been rounded. Data prior to 2020 have been taken from previous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energy drink unit sales in the United States from 2015 to 2020. According to the report, U.S. sales of energy drinks amounted to approximately 1.33 billion units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7500" lnSpcReduction="20000"/>
          </a:bodyPr>
          <a:lstStyle/>
          <a:p>
            <a:pPr algn="l">
              <a:lnSpc>
                <a:spcPct val="100000"/>
              </a:lnSpc>
              <a:spcAft>
                <a:spcPct val="20000"/>
              </a:spcAft>
            </a:pPr>
            <a:r>
              <a:rPr sz="3200">
                <a:solidFill>
                  <a:srgbClr val="0A85E6"/>
                </a:solidFill>
                <a:latin typeface="Open Sans Light"/>
              </a:rPr>
              <a:t>Energy drink unit sales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drink unit sales 2015-2020</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2011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 For previous years: 52 weeks ending May 15, 2011; April 15, 2012; May 19, 2013; April 20, 2014; May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The statistic illustrates the dollar sales growth of energy drinks in the United States from 2011 to 2020. The energy drink category reported a dollar sales growth of 8.3 percent in the U.S. in 2020, compared to the previous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Dollar sales growth of energy drinks in the United States from 2011 to 2020 (change to prior year)</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dollar sales growth of energy drinks 2011-2020</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Overview</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ENERGY DRINKS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ranking shows the leading energy drink brands in the United States in 2020, based on sales. In that year, the leading energy drink brand in the United States was Red Bull, based on generated sales of about 2.89 billion U.S. dollars. Energy drinks Energy drinks belong to the non-alcoholic beverage category . They are defined as functional beverages which aim to boost both mental and physical energy. As stimulants most drinks contain caffeine, taurine, vitamins and some kind of sweetener. Teens and young adults perceive energy drinks as being performance enhancers. Since hitting the market, energy drinks have been discussed heavily in the press regarding potential health risks, especially if consumed by children. The high amount of caffeine in energy drinks is suspected to cause the heart to race and blood pressure to rise, which may lead to elevated heart risks. In the U.S. retail landscape, Red Bull was ranked as leading energy brand in 2019, based on sales. The brand is owned by Red Bull Company, which is headquartered in Fuschl am See in Austria. In mid 2014, Red Bull was subject in the press regarding its marketing slogan ´Red Bull gives you wings`, which the firm has been using for about two decades. Some disappointed U.S. consumers claimed that the functional beverage didn`t give them wings and didn`t help them to enhance their performance or alertness. They filed an U.S. class action lawsuit that accused the company of misleading and false advertising claims. Red Bull has agreed to reimburse class members who have purchased the energy drink brand during the last 12 years.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drink brands in the United States in 2020,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energy drink brands in the U.S. 2020, based on sales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ending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Red Bull was the leading brand within the United States energy drinks market in the 52 weeks ending on May 17, 2020, responsible for almost one quarter of all sales. This translated into sales of around 2.89 billion U.S. dollars for the energy drink brand . Monster Energy followed in second place, with a share of 15 percent. Other brands manufactured by Red Bull GmbH and Monster Beverage, namely Red Bull Sugar Free and Monster Energy Zero Ultra, also made the top five list. Red Bull`s success story Red Bull is the primary energy drink brand sold by Red Bull GmbH, an Austrian beverage company which was created in 1987. Red Bull`s brand value reached over 12 billion U.S. dollars in 2020. Part of the appeal of the beverage may be in part to its advertising. It has created extreme sports events such as the Red Bull Air Race and the Red Bull Cliff Diving World Series and owns multiple sports teams in racing and soccer. Clever television advertising also helped Red Bull become a household name. In 2018, Red Bull`s television beverage advertising ranked third, with the brand`s slogan, "Red Bull gives you wings", played upon in well-known comedic adverts. What are the effects of energy drinks? Energy drinks are part of the non-alcoholic beverage industry and can be manufactured with or without carbonation. They contain different stimulant compounds which provide mental and physical stimulation, making the consumer feel more awake. Caffeine is the most common stimulant used within energy drinks, other ingredients can include sugar, sweeteners, herbal extracts, and various vitamins. Such products can be harmful if consumed in excess.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5000" lnSpcReduction="20000"/>
          </a:bodyPr>
          <a:lstStyle/>
          <a:p>
            <a:pPr algn="l">
              <a:lnSpc>
                <a:spcPct val="100000"/>
              </a:lnSpc>
              <a:spcAft>
                <a:spcPct val="20000"/>
              </a:spcAft>
            </a:pPr>
            <a:r>
              <a:rPr sz="3200">
                <a:solidFill>
                  <a:srgbClr val="0A85E6"/>
                </a:solidFill>
                <a:latin typeface="Open Sans Light"/>
              </a:rPr>
              <a:t>Market share of the leading energy drink brands in the United States in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market share of the top energy drink brands 2020, based on dollar sales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December 29,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Category Management Handbook 2020, page 64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energy drink sales in U.S. convenience stores (C-stores) in 2019, by brand. For the 52 weeks ended on December 29, 2019, Red Bull was the best-selling energy drink brand in U.S. C-stores, with sales amounting to about 2.13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Energy drink sales in U.S. convenience stores (C-stores) in 2019, by brand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C-store sales of energy drinks 2019, by brand</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280416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 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December 29,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CSP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Category Management Handbook 2020, page 64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energy drink unit sales in U.S. convenience stores (C-stores) in 2019, by brand. For the 52 weeks ended on December 29, 2019, Red Bull was the best-selling energy drink brand in U.S. C-stores with sales amounting to about 679.8 million units.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Energy drink unit sales in U.S. convenience stores (C-stores) in 2019, by brand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C-store unit sales of energy drinks 2019, by brand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2013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 For previous years: 52 weeks ending May 19, 2013; April 20, 2014; May 17, 2015; June 12, 2016; May 1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of energy shots have gradually decreased year-on-year in the United States. For the 52 weeks ending May 19, 2020, the U.S. energy shot category generated sales amounting to around 977.83 million U.S. dollars, down from over 1.04 billion U.S. dollars in the previous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Energy shot sales in the United States from 2013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energy shot dollar sales 2013-2020</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With sales numbers reaching approximately 868 million U.S. dollars in 2020, 5-Hour Energy has ensured a clear lead ahead of its competition in the United States. Tweaker ranked second with some 21 million U.S. dollars` worth of sales that year. Energy drinks vs energy shots Energy drinks are beverages which generally contain elements such as caffeine, vitamins, carnitine, etc. They are promoted as being able to enhance physical performance and alertness. Energy shots, however, are a special kind of energy drink. Usually, they are sold in 2-oz containers, whereas most energy drinks are sold in larger cans or bottles. Energy shots can be considered concentrated forms of energy drinks as they tend to contain the same number of supplements and caffeine. Energy shots in the U.S. In 2020, energy shot generated sales of around 978 million U.S. dollars in the United States. Over the last few years, energy shot sales have shown a downward trend. Energy shot beverages, such as 5-Hour Energy, are often bought in U.S. convenience stores : in 2018, this particular brand generated roughly 648 million U.S. dollars in U.S. c-stores. Red Bull, which is an energy drink, generated over two billion U.S. dollars in American c-stores in the same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U.S. energy shot brands 2020, based on sales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ranking illustrates the market share of the ten leading energy shot brands in the United States in 2020. For the 52 weeks ended on May 17, 2020, 5 Hour Energy was the leading energy shot brand in the U.S., with a market share of 88.7 percent.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Leading energy shot brands in the United States in 2020, based on market share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U.S. energy shot brands based on market share 2020</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 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July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Beverage Industry Magazine - July 2020, page 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Total U.S. sales through supermarkets, drug stores, gas and convenience stores, mass merchandisers, military commissaries and select club and dollar retail chains for the 52 weeks ended May 17,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depicts the dollar sales growth of the leading energy shot brands in the United States in 2020. For the 52 weeks ending May 17, 2020, sales of VPX Bang energy shots grew by almost 440 percent, making it by far the fastest growing energy shot brand in that year.</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Dollar sales growth of the leading energy shot brands in the United States in 2020</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Dollar sales growth of the leading U.S. energy shot brands 2020</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16992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Food Business News; 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IRI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52 weeks ended July 15,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Food Business News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October 2018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Corporate Profiles: State of the Industry Report 2018, page 38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IRI-tracked sales for the 52 weeks ended July 15, 2018. Total U.S. Multi-outlet with C-Store (supermarkets, drugstores and mass market retailers, gas stations, convenience stores, military commissaries and select club &amp; dollar retail chains). Figures have been rounded.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leading vendors of energy drinks in the United States in 2018, based on sales. According to the report, Monster Beverage Corp. was the leading U.S. vendor of energy drinks that year, with sales amounting to approximately 1.18 billion U.S.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Leading vendors of energy drinks in the United States in 2018, based on sales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Leading vendors of energy drinks in the U.S. 2018, based on sales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previous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of Monster energy drinks reached around 1.21 billion U.S. dollars in 2020, an increase of over 228 million U.S. dollars since 2015. Globally, net sales peaked at 3.81 billion dollars in 2018, with even larger growth of 40 percent over the same time period . Monster Beverage Corp. Monster energy drinks are marketed by the Monster Beverage Corporation and were first introduced to the market in 2002. In the United States, there are 34 different varieties of Monster branded energy drinks. Monster ties its advertising and image to sports, sponsoring a variety of racing competitions, MMA fighters, Esports competitors, and the X Games. Energy drink landscape Monster`s primary rival in the energy drinks category is Red Bull, whose main brand controls 26.4 percent of the market, compared to Monster`s 15.2 percent market share . Both company`s brands occupy eight spots of the top ten top selling energy drinks. In overall sales across all brands, Monster Beverage Corp. is the leading energy drink company in the United States , with 1.18 billion dollars in sales compared to Red Bull North America, Inc.`s 1.16 billion dollars.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Monster energy drinks in the United States from 2015 to 2019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Monster energy drinks 2015-2019</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Statista; Bloomberg; Allied Market Research;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691384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2500" lnSpcReduction="20000"/>
          </a:bodyPr>
          <a:lstStyle/>
          <a:p>
            <a:pPr algn="l">
              <a:lnSpc>
                <a:spcPct val="100000"/>
              </a:lnSpc>
              <a:spcAft>
                <a:spcPct val="20000"/>
              </a:spcAft>
            </a:pPr>
            <a:r>
              <a:rPr sz="3200">
                <a:solidFill>
                  <a:srgbClr val="0A85E6"/>
                </a:solidFill>
                <a:latin typeface="Open Sans Light"/>
              </a:rPr>
              <a:t>Sales value of energy drinks worldwide in 2019 and 2026 (in billion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Sales value of energy drinks worldwide 2019-2026</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Monster Beverage's U.S. unit sales amounted to roughly 430 million, a slight increase compared to the previous year. The Monster Beverage Corporation is an American beverage manufacturer based in California, United States, which was founded in 2002. The company sells various energy drinks, soft drinks, and fruit drinks. Monster Beverage market share In 2018, Monster Beverage company`s share of the U.S. market amounted to about three percent. Starting at just one-fifth of a percentage in 2004, the beverage corporation`s market share has grown considerably over the years. Monster Beverage worldwide Along with Monster Energy`s market share, grew its global operating income : what stood at under a quarter of a billion U.S. dollars in 2008, turned into almost one and a half billion U.S. dollars by 2019. Monster Energy`s global workforce has likewise expanded in recent years. In 2019, the company employed about three and a half thousand people, which was an increase of about 40 percent compared to 2014.</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Monster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Monster energy drinks 2015-2020</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2019, United States sales of Red Bull energy drinks amounted to approximately 1.32 billion U.S. dollars for the 13 weeks ended on December 26, 2020. Energy drinks Energy drinks are a type of drink that are created to stimulate energy in consumers. They contain high amounts of sugar and caffeine, which can be harmful if consumed in excess. Energy drinks are banned in several areas of the world and are occasionally age restricted. Energy drinks are frequently consumed on college campuses to help students stay awake for long nights of studying and homework. It is also often used as a mixer in alcoholic drinks. Despite energy drinks having the reputation as a college student`s drink, it is the 30 to 49 year old age group that consumes the most amount of energy drinks regularly . Red Bull Red Bull was first introduced in 1987, by Austrian company Red Bull GmbH. They are the leading energy drink brand in the United States , as of 2018. Their unit sales have been steadily increasing since 2015 . They currently have about 20 flavors available. Not only is Red Bull an energy drink, they also own Formula One teams such as Red Bull Racing and Scuderia Toro Rosso, and soccer clubs such as RB Leipzig, and New York Red Bulls.</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Red Bull energy drinks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Red Bull energy drinks 2015-2020</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In 2020, U.S. sales of Red Bull energy drinks amounted to approximately 409 million units. For the fifth consecutive year, Red Bull`s unit sales have shown a steady increase. Competitor sales numbers While Red Bull`s U.S. sales have been on the rise, Rockstar`s energy drink sales have declined in the United States in the past few years. The company generated under 200 million U.S. dollars in sales in 2019, a decrease of about six percent compared to the previous year. NOS , a brand of energy drink produced by Monster Beverage, generated U.S. sales amounting to just over 107 million U.S. dollars in the same year. The Monster Beverage Corporation Monster Beverage is an American beverage corporation, headquartered in Corona, California. The company produces various energy drinks, including Burn, NOS, Relentless, and perhaps most famously, Monster Energy. U.S. unit sales for Monster Energy drinks amounted to approximately 420 million units in 2019.</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Red Bull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Red Bull energy drinks 2015-2020</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Rockstar energy drink sales have been on the decline in recent years. In the United States, dollar sales of the energy drink Rockstar amounted to 171.24 million U.S. dollars in 2020, down from 190.68 million dollars in 2019. C-Store Energy Drink Retail In 2018, the leading brand of energy drinks in convenience stores in the United States was Red Bull. That year, nearly 700 million cans of Red Bull were sold in convenience stores across the country. Monster was also a popular energy drink that year. Rockstar energy drinks had unit sales of 77.5 million cans in that channel. Energy Shots in the U.S. Sometimes lumped into the category of energy drinks are energy shots. These are sold in much smaller bottles and are meant to deliver a quick boost of energy. However, between 2013 and 2018 energy shot sales in the U.S. dropped off significantly , from 1.26 billion U.S. dollars in 2013 to about 1.07 billion U.S. dollars by 2018. 5 Hour Energy is by far the leading energy shot brand in the United States, accounting for about 91 percent of the market.</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Rockstar energy drinks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Rockstar energy drinks 2015-2020</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unit sales of Rockstar energy drinks in the United States from 2015 to 2020. According to the report, U.S. sales of Rockstar energy drinks amounted to approximately 94.4 million units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Unit sales of Rockstar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Rockstar energy drinks 2015-2020</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previous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sales of NOS energy drinks in the United States from 2015 to 2020. According to the report, U.S. sales of NOS energy drinks amounted to approximately 106.2 million U.S. dollars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NOS energy drinks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NOS energy drinks 2015-2020</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unit sales of NOS energy drinks in the United States from 2015 to 2020. According to the report, U.S. sales of NOS energy drinks amounted to approximately 40.46 million units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NOS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NOS energy drinks 2015-2020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previous reports.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sales of Full Throttle energy drinks in the United States from 2015 to 2020. According to the report, U.S. sales of Full Throttle energy drinks amounted to approximately 22.92 million U.S. dollars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of Full Throttle energy drinks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Full Throttle energy drinks 2015-2020</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unit sales of Full Throttle energy drinks in the United States from 2015 to 2020. According to the report, U.S. sales of Full Throttle energy drinks amounted to approximately 9.13 million units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Unit sales of Full Throttle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Full Throttle energy drinks 2015-2020</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2020, page 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2019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sales of AMP energy drinks in the United States from 2015 to 2019. According to the report, U.S. sales of AMP energy drinks amounted to approximately 10.62 million U.S. dollars for the 13 weeks ended on December 28, 2019.</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AMP energy drinks in the United States from 2015 to 2019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AMP energy drinks 2015-2019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United States; 2007 to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Marketing Corporation;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238469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Sales volume of liquid refreshment beverages in the United States from 2007 to 2019 (in billion gallons)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volume of liquid refreshment beverages 2007-2019</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2019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2020, page 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2019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unit sales of AMP energy drinks in the United States from 2015 to 2019. According to the report, U.S. sales of AMP energy drinks amounted to approximately 5.04 million units for the 13 weeks ended on December 28, 2019.</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AMP energy drinks in the United States from 2015 to 2019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AMP energy drinks 2015-2019</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Sales 5-hour Energy drinks have gradually declined over the given period - in 2020, sales totaled approximately 180.4 million U.S. dollars compared to 2015`s 241.74 million dollars. Over the same period, unit sales of the beverage also declined . Energy shots The brand, 5-hour Energy, is manufactured by Living Essentials LLC and was first brought to market in 2004. The beverage is classified as an "energy shot". Essentially, this means the drink contains a similar ingredient profile to full-size energy drinks but comes in a smaller package, normally 50ml bottles. Market landscape In convenience stores, 5-hour Energy are by far the market leader in energy shots . In 2018, sales of the brand were over 30 times greater than the next rival brand Tweaker. When considered as a dietary supplement instead of a beverage, 5-hour Energy was the fourth best-selling supplement brand in the United States , behind Nature Made, Ensure, and Clif.</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Sales of 5-hour Energy drinks in the United States from 2015 to 2020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sales of 5-hour Energy drinks 2015-2020</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5" name="New Table"/>
          <p:cNvGraphicFramePr>
            <a:graphicFrameLocks noGrp="1"/>
          </p:cNvGraphicFramePr>
          <p:nvPr/>
        </p:nvGraphicFramePr>
        <p:xfrm>
          <a:off x="676800" y="1882800"/>
          <a:ext cx="5334000" cy="30480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endParaRPr/>
                    </a:p>
                  </a:txBody>
                  <a:tcPr>
                    <a:lnL>
                      <a:solidFill>
                        <a:srgbClr val="FFFFFF">
                          <a:alpha val="0"/>
                        </a:srgbClr>
                      </a:solidFill>
                    </a:lnL>
                    <a:lnB>
                      <a:solidFill>
                        <a:srgbClr val="FFFFFF">
                          <a:alpha val="0"/>
                        </a:srgbClr>
                      </a:solidFill>
                    </a:lnB>
                  </a:tcPr>
                </a:tc>
                <a:extLst>
                  <a:ext uri="{0D108BD9-81ED-4DB2-BD59-A6C34878D82A}">
                    <a16:rowId xmlns:a16="http://schemas.microsoft.com/office/drawing/2014/main" val="10000"/>
                  </a:ext>
                </a:extLst>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1"/>
                  </a:ext>
                </a:extLst>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Nielsen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2"/>
                  </a:ext>
                </a:extLst>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2015 to 2020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3"/>
                  </a:ext>
                </a:extLst>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United States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4"/>
                  </a:ext>
                </a:extLst>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5"/>
                  </a:ext>
                </a:extLst>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6"/>
                  </a:ext>
                </a:extLst>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13 weeks ending the Saturday nearest December 25 of each consecutive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7"/>
                  </a:ext>
                </a:extLst>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8"/>
                  </a:ext>
                </a:extLst>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January 2021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09"/>
                  </a:ext>
                </a:extLst>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Monster Beverage Corp Form 8-K 2021, page 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0"/>
                  </a:ext>
                </a:extLst>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1"/>
                  </a:ext>
                </a:extLst>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Nielsen All Measured Channels (AMC) Figures have been rounded. Data prior to 2020 have been taken from the previous report.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extLst>
                  <a:ext uri="{0D108BD9-81ED-4DB2-BD59-A6C34878D82A}">
                    <a16:rowId xmlns:a16="http://schemas.microsoft.com/office/drawing/2014/main" val="10012"/>
                  </a:ext>
                </a:extLst>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shows the unit sales of 5-hour Energy drinks in the United States from 2015 to 2020. According to the report, U.S. sales of 5-hour Energy drinks amounted to approximately 44.61 million units for the 13 weeks ended on December 26, 2020.</a:t>
            </a:r>
            <a:endParaRPr sz="800" i="1">
              <a:solidFill>
                <a:srgbClr val="0F283E"/>
              </a:solidFill>
              <a:latin typeface="Open Sans Light"/>
            </a:endParaRP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Unit sales of 5-hour Energy drinks in the United States from 2015 to 2020 (in millions)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U.S. unit sales of 5-hour Energy drinks 2015-2020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2019</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Beverage Digest; </a:t>
            </a:r>
            <a:r>
              <a:rPr sz="800">
                <a:solidFill>
                  <a:srgbClr val="555555"/>
                </a:solidFill>
                <a:latin typeface="Open Sans"/>
                <a:hlinkClick r:id="rId6">
                  <a:extLst>
                    <a:ext uri="{A12FA001-AC4F-418D-AE19-62706E023703}">
                      <ahyp:hlinkClr xmlns:ahyp="http://schemas.microsoft.com/office/drawing/2018/hyperlinkcolor"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val="tx"/>
                    </a:ext>
                  </a:extLst>
                </a:hlinkClick>
              </a:rPr>
              <a:t>ID 505743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0000" lnSpcReduction="20000"/>
          </a:bodyPr>
          <a:lstStyle/>
          <a:p>
            <a:pPr algn="l">
              <a:lnSpc>
                <a:spcPct val="100000"/>
              </a:lnSpc>
              <a:spcAft>
                <a:spcPct val="20000"/>
              </a:spcAft>
            </a:pPr>
            <a:r>
              <a:rPr sz="3200">
                <a:solidFill>
                  <a:srgbClr val="0A85E6"/>
                </a:solidFill>
                <a:latin typeface="Open Sans Light"/>
              </a:rPr>
              <a:t>Volume sales of liquid refreshment beverages (LRB) worldwide in 2019, by category (in billion cases)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1600">
                <a:solidFill>
                  <a:srgbClr val="919191"/>
                </a:solidFill>
                <a:latin typeface="Open Sans"/>
              </a:rPr>
              <a:t>Global volume sales of liquid refreshment beverages (LRB) 2019, by category</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4.0 Client Profile"/>
  <p:tag name="AS_VERSION" val="2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11251</Words>
  <Application>Microsoft Office PowerPoint</Application>
  <PresentationFormat>Widescreen</PresentationFormat>
  <Paragraphs>1620</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Lacramioara Radomir</dc:creator>
  <cp:lastModifiedBy>Lacramioara Radomir</cp:lastModifiedBy>
  <cp:revision>3</cp:revision>
  <cp:lastPrinted>2021-02-12T17:19:51Z</cp:lastPrinted>
  <dcterms:created xsi:type="dcterms:W3CDTF">2021-02-12T16:19:51Z</dcterms:created>
  <dcterms:modified xsi:type="dcterms:W3CDTF">2021-02-18T20:13:44Z</dcterms:modified>
</cp:coreProperties>
</file>