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78" r:id="rId3"/>
    <p:sldId id="257" r:id="rId4"/>
    <p:sldId id="279" r:id="rId5"/>
    <p:sldId id="281" r:id="rId6"/>
    <p:sldId id="287" r:id="rId7"/>
    <p:sldId id="282" r:id="rId8"/>
    <p:sldId id="283" r:id="rId9"/>
    <p:sldId id="285" r:id="rId10"/>
    <p:sldId id="284" r:id="rId11"/>
    <p:sldId id="286" r:id="rId12"/>
    <p:sldId id="288" r:id="rId13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50815B3-20F3-4376-BE78-C8D40FD2713C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1721164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 altLang="ro-RO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474BE2-32E7-4AEC-89E6-EFCD13D728D3}" type="slidenum">
              <a:rPr lang="en-GB" altLang="ro-RO" sz="1300" smtClean="0"/>
              <a:pPr/>
              <a:t>1</a:t>
            </a:fld>
            <a:endParaRPr lang="en-GB" altLang="ro-RO" sz="1300" smtClean="0"/>
          </a:p>
        </p:txBody>
      </p:sp>
    </p:spTree>
    <p:extLst>
      <p:ext uri="{BB962C8B-B14F-4D97-AF65-F5344CB8AC3E}">
        <p14:creationId xmlns:p14="http://schemas.microsoft.com/office/powerpoint/2010/main" val="273414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o-RO" altLang="ro-RO" smtClean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D41B-5F99-48C6-8AFD-0CE2733A4AD5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6240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B8915-3B2C-404E-AEF0-F68111D14AAF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263976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8B97D-ED86-49F8-9359-E1A559C36C2E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16402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AC9BE-0685-4E09-973F-21F49DFDC929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237148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0079-2F1D-4576-8077-E67FBE7211BE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24631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142D0-1E30-43E6-947F-4744DDD23144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4587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B296-C7EE-4CB8-AD47-9E6E45F88FCD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9826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29358-0F5A-4AE1-9319-A7BD5724100F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0769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CBB24-5BA5-4ECE-B1BA-8FEB4398F2B5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46266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654A-1FC7-4009-BF44-39A3547DB767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0479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B1D3-F680-4FC8-92E4-644FE5076C34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26096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88C6-DE23-4DCE-B2F1-3FB4FB773A33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31085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E46AE-1E94-4573-86A3-31054A64D295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  <p:extLst>
      <p:ext uri="{BB962C8B-B14F-4D97-AF65-F5344CB8AC3E}">
        <p14:creationId xmlns:p14="http://schemas.microsoft.com/office/powerpoint/2010/main" val="92133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ro-RO" altLang="ro-RO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o-RO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o-RO" smtClean="0"/>
              <a:t>Click to edit Master text styles</a:t>
            </a:r>
          </a:p>
          <a:p>
            <a:pPr lvl="1"/>
            <a:r>
              <a:rPr lang="en-GB" altLang="ro-RO" smtClean="0"/>
              <a:t>Second level</a:t>
            </a:r>
          </a:p>
          <a:p>
            <a:pPr lvl="2"/>
            <a:r>
              <a:rPr lang="en-GB" altLang="ro-RO" smtClean="0"/>
              <a:t>Third level</a:t>
            </a:r>
          </a:p>
          <a:p>
            <a:pPr lvl="3"/>
            <a:r>
              <a:rPr lang="en-GB" altLang="ro-RO" smtClean="0"/>
              <a:t>Fourth level</a:t>
            </a:r>
          </a:p>
          <a:p>
            <a:pPr lvl="4"/>
            <a:r>
              <a:rPr lang="en-GB" altLang="ro-RO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GB" smtClean="0"/>
              <a:t>Cluj-Napoca  - 25 Februarie 2019</a:t>
            </a:r>
            <a:endParaRPr lang="en-GB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37451B9-BD01-4FA8-8F83-9FD62463174E}" type="slidenum">
              <a:rPr lang="en-GB" altLang="ro-RO"/>
              <a:pPr>
                <a:defRPr/>
              </a:pPr>
              <a:t>‹#›</a:t>
            </a:fld>
            <a:endParaRPr lang="en-GB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ro-RO" sz="3600" dirty="0" err="1" smtClean="0"/>
              <a:t>Introducere</a:t>
            </a:r>
            <a:r>
              <a:rPr lang="en-US" altLang="ro-RO" sz="3600" dirty="0" smtClean="0"/>
              <a:t> in </a:t>
            </a:r>
            <a:r>
              <a:rPr lang="en-US" altLang="ro-RO" sz="3600" dirty="0" err="1" smtClean="0"/>
              <a:t>programarea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calculatoarelor</a:t>
            </a:r>
            <a:r>
              <a:rPr lang="en-US" altLang="ro-RO" sz="3600" dirty="0" smtClean="0"/>
              <a:t> – curs 1-  </a:t>
            </a:r>
            <a:br>
              <a:rPr lang="en-US" altLang="ro-RO" sz="3600" dirty="0" smtClean="0"/>
            </a:br>
            <a:r>
              <a:rPr lang="ro-RO" altLang="ro-RO" sz="2000" dirty="0" smtClean="0"/>
              <a:t>- Informatică Economică, an I –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572000"/>
            <a:ext cx="4953000" cy="804863"/>
          </a:xfrm>
        </p:spPr>
        <p:txBody>
          <a:bodyPr/>
          <a:lstStyle/>
          <a:p>
            <a:pPr eaLnBrk="1" hangingPunct="1"/>
            <a:r>
              <a:rPr lang="ro-RO" altLang="ro-RO" dirty="0" smtClean="0"/>
              <a:t>Cristian Bologa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3429000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o-RO" sz="2000">
                <a:solidFill>
                  <a:schemeClr val="tx2"/>
                </a:solidFill>
              </a:rPr>
              <a:t>No</a:t>
            </a:r>
            <a:r>
              <a:rPr lang="ro-RO" altLang="ro-RO" sz="2000">
                <a:solidFill>
                  <a:schemeClr val="tx2"/>
                </a:solidFill>
              </a:rPr>
              <a:t>țiuni fundamentale: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ro-RO" sz="2000">
                <a:solidFill>
                  <a:schemeClr val="tx2"/>
                </a:solidFill>
              </a:rPr>
              <a:t>Limbaje de programare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ro-RO" sz="2000">
                <a:solidFill>
                  <a:schemeClr val="tx2"/>
                </a:solidFill>
              </a:rPr>
              <a:t>Algoritmi </a:t>
            </a:r>
            <a:endParaRPr lang="en-US" altLang="ro-RO" sz="20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o-RO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Limbajul de programare C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ro-RO" sz="2000" dirty="0" smtClean="0"/>
              <a:t>Programare structurată</a:t>
            </a:r>
          </a:p>
          <a:p>
            <a:pPr>
              <a:defRPr/>
            </a:pPr>
            <a:r>
              <a:rPr lang="ro-RO" sz="2000" dirty="0" smtClean="0"/>
              <a:t>Fiecare program este compus din:</a:t>
            </a:r>
          </a:p>
          <a:p>
            <a:pPr lvl="1">
              <a:defRPr/>
            </a:pPr>
            <a:r>
              <a:rPr lang="ro-RO" sz="1800" dirty="0" smtClean="0"/>
              <a:t>Succesiune de funcții</a:t>
            </a:r>
          </a:p>
          <a:p>
            <a:pPr lvl="1">
              <a:defRPr/>
            </a:pPr>
            <a:r>
              <a:rPr lang="ro-RO" sz="1800" dirty="0" smtClean="0"/>
              <a:t>Variabile globale</a:t>
            </a:r>
          </a:p>
          <a:p>
            <a:pPr>
              <a:defRPr/>
            </a:pPr>
            <a:r>
              <a:rPr lang="ro-RO" sz="2200" dirty="0" smtClean="0"/>
              <a:t>Funcție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ro-R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Tipreturn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numefuncție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(lista parametri)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</a:t>
            </a:r>
            <a:r>
              <a:rPr lang="ro-R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țiuni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valoare;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o-RO" sz="2200" dirty="0" smtClean="0"/>
              <a:t>Execuția programului: secvențială</a:t>
            </a:r>
            <a:endParaRPr lang="ro-RO" sz="1800" dirty="0"/>
          </a:p>
          <a:p>
            <a:pPr>
              <a:defRPr/>
            </a:pPr>
            <a:r>
              <a:rPr lang="ro-RO" sz="2200" dirty="0" smtClean="0"/>
              <a:t>Instrucțiune: </a:t>
            </a:r>
          </a:p>
          <a:p>
            <a:pPr lvl="1">
              <a:defRPr/>
            </a:pPr>
            <a:r>
              <a:rPr lang="ro-RO" sz="1800" dirty="0" smtClean="0"/>
              <a:t>o operație care trebuie să se execute</a:t>
            </a:r>
          </a:p>
          <a:p>
            <a:pPr lvl="1">
              <a:defRPr/>
            </a:pPr>
            <a:r>
              <a:rPr lang="ro-RO" sz="1800" dirty="0" smtClean="0"/>
              <a:t>Se finalizează cu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Hello world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defRPr/>
            </a:pP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("Hello world! \n");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	return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}</a:t>
            </a:r>
            <a:endParaRPr lang="ro-RO" sz="1600" dirty="0"/>
          </a:p>
          <a:p>
            <a:pPr>
              <a:defRPr/>
            </a:pPr>
            <a:endParaRPr lang="ro-RO" dirty="0"/>
          </a:p>
          <a:p>
            <a:pPr>
              <a:defRPr/>
            </a:pPr>
            <a:r>
              <a:rPr lang="ro-RO" sz="2400" dirty="0" smtClean="0"/>
              <a:t>Orice program </a:t>
            </a:r>
            <a:r>
              <a:rPr lang="ro-RO" sz="2400" dirty="0" err="1" smtClean="0"/>
              <a:t>incepe</a:t>
            </a:r>
            <a:r>
              <a:rPr lang="ro-RO" sz="2400" dirty="0" smtClean="0"/>
              <a:t> execuția cu </a:t>
            </a:r>
            <a:r>
              <a:rPr lang="ro-RO" sz="2400" dirty="0" err="1" smtClean="0"/>
              <a:t>fct</a:t>
            </a:r>
            <a:r>
              <a:rPr lang="ro-RO" sz="2400" dirty="0" smtClean="0"/>
              <a:t> </a:t>
            </a:r>
            <a:r>
              <a:rPr lang="ro-RO" sz="2400" dirty="0" err="1" smtClean="0"/>
              <a:t>main</a:t>
            </a:r>
            <a:endParaRPr lang="ro-RO" sz="2400" dirty="0" smtClean="0"/>
          </a:p>
          <a:p>
            <a:pPr>
              <a:defRPr/>
            </a:pPr>
            <a:r>
              <a:rPr lang="ro-RO" sz="2400" dirty="0" smtClean="0"/>
              <a:t>Programele au extensia .c   !!!!!</a:t>
            </a:r>
            <a:endParaRPr lang="ro-RO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114800"/>
          </a:xfrm>
        </p:spPr>
        <p:txBody>
          <a:bodyPr/>
          <a:lstStyle/>
          <a:p>
            <a:r>
              <a:rPr lang="en-US" altLang="ro-RO" sz="2000" dirty="0" err="1" smtClean="0"/>
              <a:t>Compilare</a:t>
            </a:r>
            <a:r>
              <a:rPr lang="en-US" altLang="ro-RO" sz="2000" dirty="0" smtClean="0"/>
              <a:t> in VC++ 6.0: </a:t>
            </a:r>
            <a:r>
              <a:rPr lang="en-US" altLang="ro-RO" sz="2000" dirty="0" err="1" smtClean="0"/>
              <a:t>meniul</a:t>
            </a:r>
            <a:r>
              <a:rPr lang="en-US" altLang="ro-RO" sz="2000" dirty="0" smtClean="0"/>
              <a:t> Build, Compile (Ctrl F7)</a:t>
            </a:r>
          </a:p>
          <a:p>
            <a:r>
              <a:rPr lang="en-US" altLang="ro-RO" sz="2000" dirty="0" err="1" smtClean="0"/>
              <a:t>Linkeditare</a:t>
            </a:r>
            <a:r>
              <a:rPr lang="en-US" altLang="ro-RO" sz="2000" dirty="0" smtClean="0"/>
              <a:t> in VC++ 6.0: </a:t>
            </a:r>
            <a:r>
              <a:rPr lang="en-US" altLang="ro-RO" sz="2000" dirty="0" err="1" smtClean="0"/>
              <a:t>meniul</a:t>
            </a:r>
            <a:r>
              <a:rPr lang="en-US" altLang="ro-RO" sz="2000" dirty="0" smtClean="0"/>
              <a:t> Build, Build (F7)</a:t>
            </a:r>
          </a:p>
          <a:p>
            <a:r>
              <a:rPr lang="en-US" altLang="ro-RO" sz="2000" dirty="0" err="1" smtClean="0"/>
              <a:t>Executie</a:t>
            </a:r>
            <a:r>
              <a:rPr lang="en-US" altLang="ro-RO" sz="2000" dirty="0" smtClean="0"/>
              <a:t> in VC++ 6.0: </a:t>
            </a:r>
            <a:r>
              <a:rPr lang="en-US" altLang="ro-RO" sz="2000" dirty="0" err="1" smtClean="0"/>
              <a:t>meniul</a:t>
            </a:r>
            <a:r>
              <a:rPr lang="en-US" altLang="ro-RO" sz="2000" dirty="0" smtClean="0"/>
              <a:t> Build, Execute (Ctrl F5)</a:t>
            </a:r>
          </a:p>
          <a:p>
            <a:endParaRPr lang="en-US" altLang="ro-RO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z="2800" smtClean="0"/>
              <a:t>Introducere </a:t>
            </a:r>
            <a:r>
              <a:rPr lang="ro-RO" altLang="ro-RO" sz="2800" smtClean="0"/>
              <a:t>în programarea calculatoarelor</a:t>
            </a:r>
            <a:endParaRPr lang="en-GB" altLang="ro-RO" sz="2800" smtClean="0"/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ro-RO" sz="2400" dirty="0" smtClean="0"/>
              <a:t>Software: Visual C++ 6.0</a:t>
            </a:r>
          </a:p>
          <a:p>
            <a:r>
              <a:rPr lang="en-US" altLang="ro-RO" sz="2400" dirty="0" err="1" smtClean="0"/>
              <a:t>Platforma</a:t>
            </a:r>
            <a:r>
              <a:rPr lang="en-US" altLang="ro-RO" sz="2400" dirty="0" smtClean="0"/>
              <a:t> </a:t>
            </a:r>
            <a:r>
              <a:rPr lang="ro-RO" altLang="ro-RO" sz="2400" dirty="0" smtClean="0"/>
              <a:t>moodle</a:t>
            </a:r>
            <a:r>
              <a:rPr lang="en-US" altLang="ro-RO" sz="2400" dirty="0" smtClean="0"/>
              <a:t> ID</a:t>
            </a:r>
            <a:endParaRPr lang="ro-RO" altLang="ro-RO" sz="2000" dirty="0" smtClean="0"/>
          </a:p>
          <a:p>
            <a:r>
              <a:rPr lang="ro-RO" altLang="ro-RO" sz="2400" dirty="0" smtClean="0"/>
              <a:t>Evaluare:</a:t>
            </a:r>
          </a:p>
          <a:p>
            <a:pPr lvl="1"/>
            <a:r>
              <a:rPr lang="ro-RO" altLang="ro-RO" sz="2000" dirty="0" smtClean="0"/>
              <a:t>Scris: grile </a:t>
            </a:r>
            <a:r>
              <a:rPr lang="en-US" altLang="ro-RO" sz="2000" dirty="0"/>
              <a:t>(</a:t>
            </a:r>
            <a:r>
              <a:rPr lang="ro-RO" altLang="ro-RO" sz="2000" dirty="0" smtClean="0"/>
              <a:t>teorie</a:t>
            </a:r>
            <a:r>
              <a:rPr lang="en-US" altLang="ro-RO" sz="2000" dirty="0" smtClean="0"/>
              <a:t>)</a:t>
            </a:r>
            <a:r>
              <a:rPr lang="ro-RO" altLang="ro-RO" sz="2000" dirty="0" smtClean="0"/>
              <a:t> </a:t>
            </a:r>
            <a:r>
              <a:rPr lang="en-US" altLang="ro-RO" sz="2000" dirty="0"/>
              <a:t>5</a:t>
            </a:r>
            <a:r>
              <a:rPr lang="ro-RO" altLang="ro-RO" sz="2000" dirty="0" smtClean="0"/>
              <a:t>0</a:t>
            </a:r>
            <a:r>
              <a:rPr lang="ro-RO" altLang="ro-RO" sz="2000" dirty="0" smtClean="0"/>
              <a:t>%</a:t>
            </a:r>
          </a:p>
          <a:p>
            <a:pPr lvl="1"/>
            <a:r>
              <a:rPr lang="ro-RO" altLang="ro-RO" sz="2000" dirty="0" smtClean="0"/>
              <a:t>Proba practica: </a:t>
            </a:r>
            <a:r>
              <a:rPr lang="en-US" altLang="ro-RO" sz="2000" dirty="0"/>
              <a:t>5</a:t>
            </a:r>
            <a:r>
              <a:rPr lang="ro-RO" altLang="ro-RO" sz="2000" dirty="0" smtClean="0"/>
              <a:t>0</a:t>
            </a:r>
            <a:r>
              <a:rPr lang="ro-RO" altLang="ro-RO" sz="2000" dirty="0" smtClean="0"/>
              <a:t>%</a:t>
            </a:r>
            <a:endParaRPr lang="en-US" altLang="ro-RO" sz="2000" dirty="0" smtClean="0"/>
          </a:p>
          <a:p>
            <a:pPr lvl="1"/>
            <a:r>
              <a:rPr lang="ro-RO" altLang="ro-RO" sz="2000" dirty="0" smtClean="0"/>
              <a:t>Promovare</a:t>
            </a:r>
            <a:r>
              <a:rPr lang="ro-RO" altLang="ro-RO" sz="2000" dirty="0" smtClean="0"/>
              <a:t>: minim 5 la </a:t>
            </a:r>
            <a:r>
              <a:rPr lang="en-US" altLang="ro-RO" sz="2000" dirty="0" err="1" smtClean="0"/>
              <a:t>teorie</a:t>
            </a:r>
            <a:r>
              <a:rPr lang="ro-RO" altLang="ro-RO" sz="2000" dirty="0" smtClean="0"/>
              <a:t> </a:t>
            </a:r>
            <a:r>
              <a:rPr lang="ro-RO" altLang="ro-RO" sz="2000" dirty="0" smtClean="0"/>
              <a:t>si minim 5 la practic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290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40576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32432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40719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40814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4095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ro-RO" altLang="ro-RO" sz="3200" smtClean="0"/>
              <a:t>Cuprins</a:t>
            </a:r>
            <a:endParaRPr lang="en-GB" altLang="ro-RO" sz="3200" smtClean="0"/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000" smtClean="0"/>
              <a:t>Universul limbajelor de programare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000" smtClean="0"/>
              <a:t>Definirea algoritmilor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000" smtClean="0"/>
              <a:t>Descrierea algoritmilor – scheme logice / pseudocod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000" smtClean="0"/>
              <a:t>Limbajul de programare C – Hello world!</a:t>
            </a:r>
            <a:endParaRPr lang="en-US" altLang="ro-RO" sz="2000" smtClean="0"/>
          </a:p>
          <a:p>
            <a:pPr eaLnBrk="1" hangingPunct="1">
              <a:lnSpc>
                <a:spcPct val="90000"/>
              </a:lnSpc>
            </a:pPr>
            <a:endParaRPr lang="en-US" altLang="ro-RO" sz="2000" smtClean="0"/>
          </a:p>
          <a:p>
            <a:pPr eaLnBrk="1" hangingPunct="1">
              <a:lnSpc>
                <a:spcPct val="90000"/>
              </a:lnSpc>
            </a:pPr>
            <a:endParaRPr lang="en-US" altLang="ro-RO" sz="2000" smtClean="0"/>
          </a:p>
          <a:p>
            <a:pPr eaLnBrk="1" hangingPunct="1">
              <a:lnSpc>
                <a:spcPct val="90000"/>
              </a:lnSpc>
            </a:pPr>
            <a:endParaRPr lang="ro-RO" altLang="ro-RO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ro-RO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smtClean="0"/>
              <a:t>Definirea limbajelor (I)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495800"/>
          </a:xfrm>
        </p:spPr>
        <p:txBody>
          <a:bodyPr/>
          <a:lstStyle/>
          <a:p>
            <a:r>
              <a:rPr lang="ro-RO" altLang="ro-RO" sz="2400" smtClean="0"/>
              <a:t>Limba (DEX): </a:t>
            </a:r>
          </a:p>
          <a:p>
            <a:pPr lvl="1"/>
            <a:r>
              <a:rPr lang="ro-RO" altLang="ro-RO" sz="1800" smtClean="0"/>
              <a:t>sistem de comunicare alcătuit din sunete articulate, specifice omului prin care acesta îşi exprimă gândurile sau dorinţele</a:t>
            </a:r>
          </a:p>
          <a:p>
            <a:r>
              <a:rPr lang="ro-RO" altLang="ro-RO" sz="2400" smtClean="0"/>
              <a:t>Algoritm:</a:t>
            </a:r>
          </a:p>
          <a:p>
            <a:pPr lvl="1"/>
            <a:r>
              <a:rPr lang="ro-RO" altLang="ro-RO" sz="1800" smtClean="0"/>
              <a:t>Succesiune de prelucrări aplicate asupra datelor de intrare care permit obținerea soluției problemei</a:t>
            </a:r>
          </a:p>
          <a:p>
            <a:pPr lvl="1"/>
            <a:r>
              <a:rPr lang="en-US" altLang="ro-RO" sz="1800" smtClean="0">
                <a:sym typeface="Wingdings" panose="05000000000000000000" pitchFamily="2" charset="2"/>
              </a:rPr>
              <a:t> </a:t>
            </a:r>
            <a:r>
              <a:rPr lang="ro-RO" altLang="ro-RO" sz="1800" smtClean="0"/>
              <a:t>Proces de calcul</a:t>
            </a:r>
          </a:p>
          <a:p>
            <a:r>
              <a:rPr lang="ro-RO" altLang="ro-RO" sz="2400" smtClean="0"/>
              <a:t>Limbaj de programare:</a:t>
            </a:r>
          </a:p>
          <a:p>
            <a:pPr lvl="1"/>
            <a:r>
              <a:rPr lang="ro-RO" altLang="ro-RO" sz="1800" smtClean="0"/>
              <a:t>Notaţie sistematică prin care se descrie un proces de calcul</a:t>
            </a:r>
          </a:p>
          <a:p>
            <a:r>
              <a:rPr lang="ro-RO" altLang="ro-RO" sz="2000" smtClean="0"/>
              <a:t>Puncte de vedere în activitatea de programare:</a:t>
            </a:r>
          </a:p>
          <a:p>
            <a:pPr lvl="1"/>
            <a:r>
              <a:rPr lang="ro-RO" altLang="ro-RO" sz="1800" smtClean="0"/>
              <a:t>Logic, al problemei</a:t>
            </a:r>
          </a:p>
          <a:p>
            <a:pPr lvl="1"/>
            <a:r>
              <a:rPr lang="ro-RO" altLang="ro-RO" sz="1800" smtClean="0"/>
              <a:t>Fizic, al implementării</a:t>
            </a:r>
          </a:p>
          <a:p>
            <a:pPr lvl="1">
              <a:buFont typeface="Wingdings" panose="05000000000000000000" pitchFamily="2" charset="2"/>
              <a:buNone/>
            </a:pPr>
            <a:endParaRPr lang="ro-RO" altLang="ro-RO" smtClean="0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219450" y="240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633663" y="2252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dirty="0" smtClean="0"/>
              <a:t>Definirea limbajelor (II)</a:t>
            </a:r>
            <a:endParaRPr lang="en-GB" altLang="ro-RO" sz="3200" dirty="0" smtClean="0"/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o-RO" altLang="ro-RO" sz="2400" dirty="0" smtClean="0"/>
              <a:t>Aspecte caracteristice:</a:t>
            </a:r>
          </a:p>
          <a:p>
            <a:pPr>
              <a:lnSpc>
                <a:spcPct val="90000"/>
              </a:lnSpc>
            </a:pPr>
            <a:endParaRPr lang="ro-RO" altLang="ro-RO" sz="2400" dirty="0" smtClean="0"/>
          </a:p>
          <a:p>
            <a:pPr>
              <a:lnSpc>
                <a:spcPct val="90000"/>
              </a:lnSpc>
            </a:pPr>
            <a:r>
              <a:rPr lang="ro-RO" altLang="ro-RO" sz="2000" dirty="0" smtClean="0"/>
              <a:t>Sintaxa</a:t>
            </a:r>
          </a:p>
          <a:p>
            <a:pPr lvl="1">
              <a:lnSpc>
                <a:spcPct val="90000"/>
              </a:lnSpc>
            </a:pPr>
            <a:r>
              <a:rPr lang="ro-RO" altLang="ro-RO" sz="1800" dirty="0" smtClean="0"/>
              <a:t>Ansamblul regulilor prin care pornind de la simboluri de bază se construiesc structuri compuse</a:t>
            </a:r>
          </a:p>
          <a:p>
            <a:pPr lvl="1">
              <a:lnSpc>
                <a:spcPct val="90000"/>
              </a:lnSpc>
            </a:pPr>
            <a:r>
              <a:rPr lang="ro-RO" altLang="ro-RO" sz="1800" dirty="0" smtClean="0"/>
              <a:t>Gramatica: mulţimea regulilor sintactice</a:t>
            </a:r>
          </a:p>
          <a:p>
            <a:pPr>
              <a:lnSpc>
                <a:spcPct val="90000"/>
              </a:lnSpc>
            </a:pPr>
            <a:endParaRPr lang="ro-RO" altLang="ro-RO" sz="2000" dirty="0" smtClean="0"/>
          </a:p>
          <a:p>
            <a:pPr>
              <a:lnSpc>
                <a:spcPct val="90000"/>
              </a:lnSpc>
            </a:pPr>
            <a:r>
              <a:rPr lang="ro-RO" altLang="ro-RO" sz="2000" dirty="0" smtClean="0"/>
              <a:t>Semantica</a:t>
            </a:r>
          </a:p>
          <a:p>
            <a:pPr lvl="1">
              <a:lnSpc>
                <a:spcPct val="90000"/>
              </a:lnSpc>
            </a:pPr>
            <a:r>
              <a:rPr lang="ro-RO" altLang="ro-RO" sz="1800" dirty="0" smtClean="0"/>
              <a:t>Sensul construcţiilor sintactice</a:t>
            </a:r>
          </a:p>
          <a:p>
            <a:pPr lvl="1">
              <a:lnSpc>
                <a:spcPct val="90000"/>
              </a:lnSpc>
            </a:pPr>
            <a:r>
              <a:rPr lang="ro-RO" altLang="ro-RO" sz="1800" dirty="0" smtClean="0"/>
              <a:t>Set de reguli ce determină semnificaţia propoziţiilor limbajului</a:t>
            </a:r>
          </a:p>
          <a:p>
            <a:pPr lvl="1">
              <a:lnSpc>
                <a:spcPct val="90000"/>
              </a:lnSpc>
            </a:pPr>
            <a:endParaRPr lang="ro-RO" altLang="ro-RO" sz="1800" dirty="0" smtClean="0"/>
          </a:p>
          <a:p>
            <a:pPr>
              <a:lnSpc>
                <a:spcPct val="90000"/>
              </a:lnSpc>
            </a:pPr>
            <a:r>
              <a:rPr lang="ro-RO" altLang="ro-RO" sz="2000" dirty="0" smtClean="0"/>
              <a:t>Pragmatica</a:t>
            </a:r>
          </a:p>
          <a:p>
            <a:pPr lvl="1">
              <a:lnSpc>
                <a:spcPct val="90000"/>
              </a:lnSpc>
            </a:pPr>
            <a:r>
              <a:rPr lang="ro-RO" altLang="ro-RO" sz="1800" dirty="0" smtClean="0"/>
              <a:t>Capacitatea de a utiliza construcţiile sintactice şi semantice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ro-RO" sz="2000" dirty="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5613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062288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Execuția programelor in C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6575" y="439738"/>
          <a:ext cx="8069263" cy="626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3" imgW="4974651" imgH="4178347" progId="">
                  <p:embed/>
                </p:oleObj>
              </mc:Choice>
              <mc:Fallback>
                <p:oleObj name="Visio" r:id="rId3" imgW="4974651" imgH="4178347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39738"/>
                        <a:ext cx="8069263" cy="6265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z="3200" smtClean="0"/>
              <a:t>Descrierea algoritmilor</a:t>
            </a:r>
            <a:r>
              <a:rPr lang="ro-RO" altLang="ro-RO" sz="3200" smtClean="0"/>
              <a:t> (I)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01688" y="1527175"/>
            <a:ext cx="8037512" cy="4114800"/>
          </a:xfrm>
        </p:spPr>
        <p:txBody>
          <a:bodyPr/>
          <a:lstStyle/>
          <a:p>
            <a:r>
              <a:rPr lang="en-US" altLang="ro-RO" sz="2400" smtClean="0"/>
              <a:t>Scheme logice</a:t>
            </a:r>
          </a:p>
          <a:p>
            <a:endParaRPr lang="en-US" altLang="ro-RO" sz="2400" smtClean="0"/>
          </a:p>
          <a:p>
            <a:endParaRPr lang="en-US" altLang="ro-RO" sz="2400" smtClean="0"/>
          </a:p>
          <a:p>
            <a:endParaRPr lang="en-US" altLang="ro-RO" sz="2400" smtClean="0"/>
          </a:p>
          <a:p>
            <a:endParaRPr lang="en-US" altLang="ro-RO" sz="2400" smtClean="0"/>
          </a:p>
          <a:p>
            <a:endParaRPr lang="en-US" altLang="ro-RO" sz="2400" smtClean="0"/>
          </a:p>
          <a:p>
            <a:endParaRPr lang="en-US" altLang="ro-RO" sz="2400" smtClean="0"/>
          </a:p>
          <a:p>
            <a:endParaRPr lang="en-US" altLang="ro-RO" sz="2400" smtClean="0"/>
          </a:p>
          <a:p>
            <a:r>
              <a:rPr lang="en-US" altLang="ro-RO" sz="2400" smtClean="0"/>
              <a:t>Pseudocod:</a:t>
            </a:r>
          </a:p>
          <a:p>
            <a:pPr lvl="1"/>
            <a:r>
              <a:rPr lang="en-US" altLang="ro-RO" sz="2000" smtClean="0"/>
              <a:t>Descrierea procesului de calcul </a:t>
            </a:r>
            <a:r>
              <a:rPr lang="ro-RO" altLang="ro-RO" sz="2000" smtClean="0"/>
              <a:t>într-un limbaj schematizat, apropiat de limbajul uman</a:t>
            </a:r>
            <a:endParaRPr lang="en-US" altLang="ro-RO" sz="2000" smtClean="0"/>
          </a:p>
          <a:p>
            <a:endParaRPr lang="en-US" altLang="ro-RO" smtClean="0"/>
          </a:p>
          <a:p>
            <a:endParaRPr lang="en-US" altLang="ro-RO" smtClean="0"/>
          </a:p>
          <a:p>
            <a:endParaRPr lang="en-US" altLang="ro-RO" smtClean="0"/>
          </a:p>
          <a:p>
            <a:endParaRPr lang="en-US" altLang="ro-RO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48225" r="58604" b="7524"/>
          <a:stretch>
            <a:fillRect/>
          </a:stretch>
        </p:blipFill>
        <p:spPr bwMode="auto">
          <a:xfrm>
            <a:off x="762000" y="2093913"/>
            <a:ext cx="1531938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1" t="33632" r="52335" b="27216"/>
          <a:stretch>
            <a:fillRect/>
          </a:stretch>
        </p:blipFill>
        <p:spPr bwMode="auto">
          <a:xfrm>
            <a:off x="2514600" y="2057400"/>
            <a:ext cx="18954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6" t="41414" r="50456" b="23874"/>
          <a:stretch>
            <a:fillRect/>
          </a:stretch>
        </p:blipFill>
        <p:spPr bwMode="auto">
          <a:xfrm>
            <a:off x="4800600" y="2093913"/>
            <a:ext cx="19081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4" t="38461" r="54605" b="27882"/>
          <a:stretch>
            <a:fillRect/>
          </a:stretch>
        </p:blipFill>
        <p:spPr bwMode="auto">
          <a:xfrm>
            <a:off x="7046913" y="2093913"/>
            <a:ext cx="14922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Descrierea algoritmilor (II)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72200" y="1519238"/>
            <a:ext cx="26670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o-RO" sz="2400" dirty="0" smtClean="0"/>
              <a:t>Echivalență intre schemele logice și pseudocod</a:t>
            </a:r>
          </a:p>
          <a:p>
            <a:pPr>
              <a:defRPr/>
            </a:pPr>
            <a:endParaRPr lang="ro-RO" sz="2400" dirty="0"/>
          </a:p>
        </p:txBody>
      </p:sp>
      <p:pic>
        <p:nvPicPr>
          <p:cNvPr id="12293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519238"/>
            <a:ext cx="57626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Descrierea algoritmilor (III)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7325"/>
            <a:ext cx="57626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1178</TotalTime>
  <Words>322</Words>
  <Application>Microsoft Office PowerPoint</Application>
  <PresentationFormat>On-screen Show (4:3)</PresentationFormat>
  <Paragraphs>90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Tahoma</vt:lpstr>
      <vt:lpstr>Times New Roman</vt:lpstr>
      <vt:lpstr>Wingdings</vt:lpstr>
      <vt:lpstr>Blueprint</vt:lpstr>
      <vt:lpstr>Visio</vt:lpstr>
      <vt:lpstr>Introducere in programarea calculatoarelor – curs 1-   - Informatică Economică, an I –</vt:lpstr>
      <vt:lpstr>Introducere în programarea calculatoarelor</vt:lpstr>
      <vt:lpstr>Cuprins</vt:lpstr>
      <vt:lpstr>Definirea limbajelor (I)</vt:lpstr>
      <vt:lpstr>Definirea limbajelor (II)</vt:lpstr>
      <vt:lpstr>Execuția programelor in C</vt:lpstr>
      <vt:lpstr>Descrierea algoritmilor (I)</vt:lpstr>
      <vt:lpstr>Descrierea algoritmilor (II)</vt:lpstr>
      <vt:lpstr>Descrierea algoritmilor (III)</vt:lpstr>
      <vt:lpstr>Limbajul de programare C</vt:lpstr>
      <vt:lpstr>Hello world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</dc:creator>
  <cp:lastModifiedBy>Admin</cp:lastModifiedBy>
  <cp:revision>110</cp:revision>
  <dcterms:created xsi:type="dcterms:W3CDTF">2004-11-24T18:35:22Z</dcterms:created>
  <dcterms:modified xsi:type="dcterms:W3CDTF">2021-03-02T12:25:44Z</dcterms:modified>
</cp:coreProperties>
</file>