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5"/>
  </p:notesMasterIdLst>
  <p:sldIdLst>
    <p:sldId id="256" r:id="rId2"/>
    <p:sldId id="370" r:id="rId3"/>
    <p:sldId id="258" r:id="rId4"/>
    <p:sldId id="302" r:id="rId5"/>
    <p:sldId id="259" r:id="rId6"/>
    <p:sldId id="282" r:id="rId7"/>
    <p:sldId id="283" r:id="rId8"/>
    <p:sldId id="296" r:id="rId9"/>
    <p:sldId id="297" r:id="rId10"/>
    <p:sldId id="300" r:id="rId11"/>
    <p:sldId id="301" r:id="rId12"/>
    <p:sldId id="284" r:id="rId13"/>
    <p:sldId id="286" r:id="rId14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29" autoAdjust="0"/>
  </p:normalViewPr>
  <p:slideViewPr>
    <p:cSldViewPr>
      <p:cViewPr varScale="1">
        <p:scale>
          <a:sx n="64" d="100"/>
          <a:sy n="64" d="100"/>
        </p:scale>
        <p:origin x="69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00F4EC2-773E-4627-B19D-1231E64BA6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131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ro-RO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ro-RO" sz="2400"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ro-RO" sz="2400"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21 w 1000"/>
                <a:gd name="T1" fmla="*/ 834 h 1000"/>
                <a:gd name="T2" fmla="*/ 0 w 1000"/>
                <a:gd name="T3" fmla="*/ 834 h 1000"/>
                <a:gd name="T4" fmla="*/ 0 w 1000"/>
                <a:gd name="T5" fmla="*/ 0 h 1000"/>
                <a:gd name="T6" fmla="*/ 21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27 w 1000"/>
                <a:gd name="T3" fmla="*/ 0 h 1000"/>
                <a:gd name="T4" fmla="*/ 27 w 1000"/>
                <a:gd name="T5" fmla="*/ 746 h 1000"/>
                <a:gd name="T6" fmla="*/ 0 w 1000"/>
                <a:gd name="T7" fmla="*/ 746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51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B1B37-874C-44FB-8673-6F3C0C3A3E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09AC9-33B9-4054-869F-52441EA080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08750" y="0"/>
            <a:ext cx="1914525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0"/>
            <a:ext cx="5594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8E049-43FB-404B-B6D6-8C069D89A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158038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762000" y="1600200"/>
            <a:ext cx="7661275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C27734-D68A-4BF9-B271-1010FE7F99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158038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600200"/>
            <a:ext cx="375443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838" y="1600200"/>
            <a:ext cx="375443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FF764-6B62-4428-A0BB-0195700970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372F0-9A1D-4CE6-A0E2-E15097F8ED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8BC48-4049-4235-A93D-B273A8AD53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838" y="1600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CFFA80-A39A-49BC-8F18-8C36505042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86A58-2598-4858-B3CF-22489D97A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7C9E2-C298-4FCE-87FD-CAF512865D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9D712-7001-4046-8CDB-76947CDAC8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2401D-B014-445C-8A07-02E690F14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206BE-93A7-4382-AE83-C4CE330646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ro-RO" sz="2400">
              <a:latin typeface="Times New Roman" pitchFamily="18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ro-RO" sz="2400">
              <a:latin typeface="Times New Roman" pitchFamily="18" charset="0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7158038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00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05549C7-1E8D-4201-8A7D-C2E7A1ABB1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5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23225760 w 1000"/>
              <a:gd name="T1" fmla="*/ 1138062240 h 1000"/>
              <a:gd name="T2" fmla="*/ 0 w 1000"/>
              <a:gd name="T3" fmla="*/ 1138062240 h 1000"/>
              <a:gd name="T4" fmla="*/ 0 w 1000"/>
              <a:gd name="T5" fmla="*/ 0 h 1000"/>
              <a:gd name="T6" fmla="*/ 23225760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23225760 w 1000"/>
              <a:gd name="T3" fmla="*/ 0 h 1000"/>
              <a:gd name="T4" fmla="*/ 23225760 w 1000"/>
              <a:gd name="T5" fmla="*/ 1151650923 h 1000"/>
              <a:gd name="T6" fmla="*/ 0 w 1000"/>
              <a:gd name="T7" fmla="*/ 1151650923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7" name="Text Box 13"/>
          <p:cNvSpPr txBox="1">
            <a:spLocks noChangeArrowheads="1"/>
          </p:cNvSpPr>
          <p:nvPr userDrawn="1"/>
        </p:nvSpPr>
        <p:spPr bwMode="auto">
          <a:xfrm>
            <a:off x="0" y="6172200"/>
            <a:ext cx="29718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smtClean="0">
                <a:solidFill>
                  <a:schemeClr val="accent2"/>
                </a:solidFill>
              </a:rPr>
              <a:t>Robert Buchmann, Ph.D.</a:t>
            </a:r>
          </a:p>
          <a:p>
            <a:pPr algn="l">
              <a:defRPr/>
            </a:pPr>
            <a:r>
              <a:rPr lang="en-US" smtClean="0">
                <a:solidFill>
                  <a:schemeClr val="accent2"/>
                </a:solidFill>
              </a:rPr>
              <a:t>Babes Bolyai University</a:t>
            </a:r>
          </a:p>
          <a:p>
            <a:pPr algn="l">
              <a:spcBef>
                <a:spcPct val="50000"/>
              </a:spcBef>
              <a:defRPr/>
            </a:pPr>
            <a:endParaRPr lang="en-US" smtClean="0">
              <a:solidFill>
                <a:schemeClr val="accent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5" grpId="0" build="p">
        <p:tmplLst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48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48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48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48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4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Testarea produselor software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581400"/>
            <a:ext cx="6934200" cy="1905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Lect. Dr. </a:t>
            </a:r>
            <a:r>
              <a:rPr lang="en-US" sz="2000" dirty="0" err="1" smtClean="0"/>
              <a:t>Sergiu</a:t>
            </a:r>
            <a:r>
              <a:rPr lang="en-US" sz="2000" dirty="0" smtClean="0"/>
              <a:t> </a:t>
            </a:r>
            <a:r>
              <a:rPr lang="en-US" sz="2000" dirty="0" err="1" smtClean="0"/>
              <a:t>Jecan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sergiu_jecan@yahoo.com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ISTQB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International Software Testing Qualification Board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www.istqb.org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20000" cy="1412875"/>
          </a:xfrm>
        </p:spPr>
        <p:txBody>
          <a:bodyPr/>
          <a:lstStyle/>
          <a:p>
            <a:pPr eaLnBrk="1" hangingPunct="1"/>
            <a:r>
              <a:rPr lang="ro-RO" smtClean="0"/>
              <a:t>Exemple – Calculator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763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800" b="1" smtClean="0"/>
              <a:t>Specs:</a:t>
            </a:r>
            <a:r>
              <a:rPr lang="ro-RO" sz="1800" smtClean="0"/>
              <a:t>   indică realizarea de adunări, scăderi, înmulţiri, împărţiri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800" smtClean="0"/>
              <a:t>		indică faptul că programul rezistă la tastare aleatoare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o-RO" sz="1800" b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800" b="1" smtClean="0"/>
              <a:t>Eroare tip 1:</a:t>
            </a:r>
            <a:r>
              <a:rPr lang="ro-RO" sz="1800" smtClean="0"/>
              <a:t> o adunare dă un rezultat eronat sau nu are efect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o-RO" sz="1800" b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800" b="1" smtClean="0"/>
              <a:t>Eroare tip 2:</a:t>
            </a:r>
            <a:r>
              <a:rPr lang="ro-RO" sz="1800" smtClean="0"/>
              <a:t> apăsarea aleatoare a tastelor blochează programul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o-RO" sz="1800" b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800" b="1" smtClean="0"/>
              <a:t>Eroare tip 3:</a:t>
            </a:r>
            <a:r>
              <a:rPr lang="ro-RO" sz="1800" smtClean="0"/>
              <a:t> programul calculează radicali (extra-feature – atrage costuri suplimentare)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o-RO" sz="1800" b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800" b="1" smtClean="0"/>
              <a:t>Eroare tip 4:</a:t>
            </a:r>
            <a:r>
              <a:rPr lang="ro-RO" sz="1800" smtClean="0"/>
              <a:t> tastele nu sunt ordonate crescător, butoanele nu au forma standard Windows (standarde asumate implicit, nu sunt explicitate de specs)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o-RO" sz="1800" b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800" b="1" smtClean="0"/>
              <a:t>Eroare tip 5:</a:t>
            </a:r>
            <a:r>
              <a:rPr lang="ro-RO" sz="1800" smtClean="0"/>
              <a:t>_tastele sunt prea mici, cu riscul de apăsare pe lângă ele,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800" smtClean="0"/>
              <a:t>		         simbolurile de pe taste sunt neclare, programul e lent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800" smtClean="0"/>
              <a:t>		         +orice alte nemultumiri potentiale ale clientului (</a:t>
            </a:r>
            <a:r>
              <a:rPr lang="ro-RO" sz="1800" b="1" smtClean="0"/>
              <a:t>subiectivismul 								calitatii</a:t>
            </a:r>
            <a:r>
              <a:rPr lang="ro-RO" sz="180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20000" cy="1412875"/>
          </a:xfrm>
        </p:spPr>
        <p:txBody>
          <a:bodyPr/>
          <a:lstStyle/>
          <a:p>
            <a:pPr eaLnBrk="1" hangingPunct="1"/>
            <a:r>
              <a:rPr lang="ro-RO" smtClean="0"/>
              <a:t>Eroarea</a:t>
            </a:r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763000" cy="51054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800" smtClean="0"/>
              <a:t>Subiectivismul erorii:</a:t>
            </a:r>
          </a:p>
          <a:p>
            <a:pPr marL="609600" indent="-609600" eaLnBrk="1" hangingPunct="1">
              <a:lnSpc>
                <a:spcPct val="80000"/>
              </a:lnSpc>
              <a:buFontTx/>
              <a:buChar char="-"/>
            </a:pPr>
            <a:r>
              <a:rPr lang="ro-RO" sz="1800" smtClean="0"/>
              <a:t>o eroare e definita de un observator, nu de existenta sa (nedetectata)</a:t>
            </a:r>
          </a:p>
          <a:p>
            <a:pPr marL="609600" indent="-609600" eaLnBrk="1" hangingPunct="1">
              <a:lnSpc>
                <a:spcPct val="80000"/>
              </a:lnSpc>
              <a:buFontTx/>
              <a:buChar char="-"/>
            </a:pPr>
            <a:r>
              <a:rPr lang="ro-RO" sz="1800" smtClean="0"/>
              <a:t>observatori diferiti vor atribui nivele de calitate diferite</a:t>
            </a:r>
          </a:p>
          <a:p>
            <a:pPr marL="609600" indent="-609600" eaLnBrk="1" hangingPunct="1">
              <a:lnSpc>
                <a:spcPct val="80000"/>
              </a:lnSpc>
              <a:buFontTx/>
              <a:buChar char="-"/>
            </a:pPr>
            <a:r>
              <a:rPr lang="ro-RO" sz="1800" b="1" smtClean="0"/>
              <a:t>testerul</a:t>
            </a:r>
            <a:r>
              <a:rPr lang="ro-RO" sz="1800" smtClean="0"/>
              <a:t> e cel mai important observator, erorile care trec de el vor fi costisitoare</a:t>
            </a:r>
          </a:p>
          <a:p>
            <a:pPr marL="609600" indent="-609600" eaLnBrk="1" hangingPunct="1">
              <a:lnSpc>
                <a:spcPct val="80000"/>
              </a:lnSpc>
              <a:buFontTx/>
              <a:buChar char="-"/>
            </a:pPr>
            <a:r>
              <a:rPr lang="ro-RO" sz="1800" b="1" smtClean="0"/>
              <a:t>depanatorul</a:t>
            </a:r>
            <a:r>
              <a:rPr lang="ro-RO" sz="1800" smtClean="0"/>
              <a:t> va corecta acea parte din erorile observate considerate relevante de </a:t>
            </a:r>
            <a:r>
              <a:rPr lang="ro-RO" sz="1800" b="1" smtClean="0"/>
              <a:t>manager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endParaRPr lang="ro-RO" sz="1800" smtClean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800" smtClean="0"/>
              <a:t>Sursele erorilor (in ordinea descrescătoare a relevanţei si gravităţii):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o-RO" sz="1800" b="1" smtClean="0"/>
              <a:t>Specificaţiile</a:t>
            </a:r>
            <a:r>
              <a:rPr lang="ro-RO" sz="1800" smtClean="0"/>
              <a:t> – lipsuri, ambiguitate, modificări din mers, comunicare eronată (se impune documentarea amănunţită a specificaţiilor, ca un contract între membrii echipei)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o-RO" sz="1800" b="1" smtClean="0"/>
              <a:t>Proiectarea</a:t>
            </a:r>
            <a:r>
              <a:rPr lang="ro-RO" sz="1800" smtClean="0"/>
              <a:t> – motive similare cu erorile de la specificaţii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o-RO" sz="1800" b="1" smtClean="0"/>
              <a:t>Programarea</a:t>
            </a:r>
          </a:p>
          <a:p>
            <a:pPr marL="982663" lvl="1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o-RO" sz="1600" smtClean="0"/>
              <a:t>erorile cele mai uşor de urmărit şi corectat (depanatoare automate)</a:t>
            </a:r>
          </a:p>
          <a:p>
            <a:pPr marL="982663" lvl="1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o-RO" sz="1600" smtClean="0"/>
              <a:t>Adesea erorile de programare sunt efecte secundare ale erorilor de specificatii si proiectare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o-RO" sz="1800" b="1" smtClean="0"/>
              <a:t>Depanarea</a:t>
            </a:r>
            <a:r>
              <a:rPr lang="ro-RO" sz="1800" smtClean="0"/>
              <a:t> – erori produse de procesul de corectare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o-RO" sz="1800" b="1" smtClean="0"/>
              <a:t>Testarea</a:t>
            </a:r>
            <a:r>
              <a:rPr lang="ro-RO" sz="1800" smtClean="0"/>
              <a:t> – erorile false</a:t>
            </a:r>
          </a:p>
          <a:p>
            <a:pPr marL="982663" lvl="1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ro-RO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smtClean="0"/>
              <a:t>Costurile efectivităţii</a:t>
            </a:r>
            <a:endParaRPr 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63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o-RO" sz="16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600" smtClean="0"/>
              <a:t>Calitatea e gratuita, lipsa sa costa!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o-RO" sz="16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600" smtClean="0"/>
              <a:t>Tipuri de costuri:</a:t>
            </a:r>
          </a:p>
          <a:p>
            <a:pPr eaLnBrk="1" hangingPunct="1">
              <a:lnSpc>
                <a:spcPct val="80000"/>
              </a:lnSpc>
            </a:pPr>
            <a:r>
              <a:rPr lang="ro-RO" sz="1600" b="1" smtClean="0"/>
              <a:t>Costuri de conformitate</a:t>
            </a:r>
            <a:r>
              <a:rPr lang="ro-RO" sz="1600" smtClean="0"/>
              <a:t> (efortul depus în </a:t>
            </a:r>
            <a:r>
              <a:rPr lang="en-US" sz="1600" smtClean="0"/>
              <a:t>urm</a:t>
            </a:r>
            <a:r>
              <a:rPr lang="ro-RO" sz="1600" smtClean="0"/>
              <a:t>ărirea unui prag de calitate)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400" smtClean="0"/>
              <a:t>Au caracter preventiv faţă de fazele târzii ale procesului de producţie: impunerea unei discipline, planificări, reguli de programare (comentarii, nume de variabile, claritatea codului sursă), testările superficiale de confirmare a funcţionalităţii generale.</a:t>
            </a:r>
          </a:p>
          <a:p>
            <a:pPr eaLnBrk="1" hangingPunct="1">
              <a:lnSpc>
                <a:spcPct val="80000"/>
              </a:lnSpc>
            </a:pPr>
            <a:r>
              <a:rPr lang="ro-RO" sz="1600" b="1" smtClean="0"/>
              <a:t>Costuri interne de nonconformitate</a:t>
            </a:r>
            <a:r>
              <a:rPr lang="ro-RO" sz="1600" smtClean="0"/>
              <a:t> (efortul depus în detectarea abaterilor faţă de pragul de calitate urmărit</a:t>
            </a:r>
            <a:r>
              <a:rPr lang="en-US" sz="1600" smtClean="0"/>
              <a:t> </a:t>
            </a:r>
            <a:r>
              <a:rPr lang="ro-RO" sz="1600" smtClean="0"/>
              <a:t>şi eliminarea lor)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400" smtClean="0"/>
              <a:t>Au caracter preventiv faţă de manifestarea erorii la beneficiar: testarea şi corectarea erorilor</a:t>
            </a:r>
          </a:p>
          <a:p>
            <a:pPr eaLnBrk="1" hangingPunct="1">
              <a:lnSpc>
                <a:spcPct val="80000"/>
              </a:lnSpc>
            </a:pPr>
            <a:r>
              <a:rPr lang="ro-RO" sz="1600" b="1" smtClean="0"/>
              <a:t>Costuri externe de nonconformitate</a:t>
            </a:r>
            <a:r>
              <a:rPr lang="ro-RO" sz="1600" smtClean="0"/>
              <a:t> (efortul depus în eliminarea erorilor manifestate la beneficiar – despăgubiri, consultanţă, retragerea produsului de pe piaţă etc.)</a:t>
            </a:r>
          </a:p>
          <a:p>
            <a:pPr eaLnBrk="1" hangingPunct="1">
              <a:lnSpc>
                <a:spcPct val="80000"/>
              </a:lnSpc>
            </a:pPr>
            <a:endParaRPr lang="ro-RO" sz="16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	</a:t>
            </a:r>
            <a:r>
              <a:rPr lang="ro-RO" sz="1600" smtClean="0"/>
              <a:t>În practică:</a:t>
            </a:r>
          </a:p>
          <a:p>
            <a:pPr eaLnBrk="1" hangingPunct="1">
              <a:lnSpc>
                <a:spcPct val="80000"/>
              </a:lnSpc>
            </a:pPr>
            <a:r>
              <a:rPr lang="ro-RO" sz="1600" b="1" smtClean="0"/>
              <a:t>Cex</a:t>
            </a:r>
            <a:r>
              <a:rPr lang="en-US" sz="1600" b="1" smtClean="0"/>
              <a:t>&gt;Cc+Cint</a:t>
            </a:r>
            <a:endParaRPr lang="ro-RO" sz="1600" b="1" smtClean="0"/>
          </a:p>
          <a:p>
            <a:pPr eaLnBrk="1" hangingPunct="1">
              <a:lnSpc>
                <a:spcPct val="80000"/>
              </a:lnSpc>
            </a:pPr>
            <a:r>
              <a:rPr lang="ro-RO" sz="1600" b="1" smtClean="0"/>
              <a:t>Pe măsură ce cresc Cc şi Cint, scad Cex</a:t>
            </a:r>
          </a:p>
          <a:p>
            <a:pPr eaLnBrk="1" hangingPunct="1">
              <a:lnSpc>
                <a:spcPct val="80000"/>
              </a:lnSpc>
            </a:pPr>
            <a:r>
              <a:rPr lang="ro-RO" sz="1600" b="1" smtClean="0"/>
              <a:t>Costul unei erori se propagă exponenţial</a:t>
            </a:r>
          </a:p>
          <a:p>
            <a:pPr eaLnBrk="1" hangingPunct="1">
              <a:lnSpc>
                <a:spcPct val="80000"/>
              </a:lnSpc>
            </a:pPr>
            <a:r>
              <a:rPr lang="ro-RO" sz="1600" smtClean="0"/>
              <a:t>=</a:t>
            </a:r>
            <a:r>
              <a:rPr lang="en-US" sz="1600" smtClean="0"/>
              <a:t>&gt;</a:t>
            </a:r>
            <a:r>
              <a:rPr lang="ro-RO" sz="1600" smtClean="0"/>
              <a:t> investiţii masive în asigurarea calităţii în detrimentul costurilor propagate</a:t>
            </a:r>
            <a:endParaRPr 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1412875"/>
          </a:xfrm>
        </p:spPr>
        <p:txBody>
          <a:bodyPr/>
          <a:lstStyle/>
          <a:p>
            <a:pPr eaLnBrk="1" hangingPunct="1"/>
            <a:r>
              <a:rPr lang="ro-RO" smtClean="0"/>
              <a:t>Propagarea costurilor unei erori</a:t>
            </a:r>
            <a:endParaRPr lang="en-US" smtClean="0"/>
          </a:p>
        </p:txBody>
      </p:sp>
      <p:graphicFrame>
        <p:nvGraphicFramePr>
          <p:cNvPr id="18435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738188" y="1625600"/>
          <a:ext cx="7823200" cy="430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Chart" r:id="rId3" imgW="7829540" imgH="4305239" progId="MSGraph.Chart.8">
                  <p:embed followColorScheme="full"/>
                </p:oleObj>
              </mc:Choice>
              <mc:Fallback>
                <p:oleObj name="Chart" r:id="rId3" imgW="7829540" imgH="4305239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1625600"/>
                        <a:ext cx="7823200" cy="430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o-RO" smtClean="0"/>
              <a:t>CURS 1</a:t>
            </a:r>
          </a:p>
          <a:p>
            <a:pPr lvl="1" eaLnBrk="1" hangingPunct="1"/>
            <a:r>
              <a:rPr lang="ro-RO" smtClean="0"/>
              <a:t>Eficienţă, efectivitate, eficacitate</a:t>
            </a:r>
          </a:p>
          <a:p>
            <a:pPr lvl="1" eaLnBrk="1" hangingPunct="1"/>
            <a:r>
              <a:rPr lang="ro-RO" smtClean="0"/>
              <a:t>Termeni cheie</a:t>
            </a:r>
          </a:p>
          <a:p>
            <a:pPr lvl="1" eaLnBrk="1" hangingPunct="1"/>
            <a:r>
              <a:rPr lang="ro-RO" smtClean="0"/>
              <a:t>Exemple istorice</a:t>
            </a:r>
          </a:p>
          <a:p>
            <a:pPr lvl="1" eaLnBrk="1" hangingPunct="1"/>
            <a:r>
              <a:rPr lang="ro-RO" smtClean="0"/>
              <a:t>Definirea erorii</a:t>
            </a:r>
          </a:p>
          <a:p>
            <a:pPr lvl="1" eaLnBrk="1" hangingPunct="1"/>
            <a:r>
              <a:rPr lang="ro-RO" smtClean="0"/>
              <a:t>Costul calităţii</a:t>
            </a:r>
          </a:p>
          <a:p>
            <a:pPr lvl="1" eaLnBrk="1" hangingPunct="1"/>
            <a:endParaRPr lang="ro-RO" smtClean="0"/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smtClean="0"/>
              <a:t>Reguli</a:t>
            </a:r>
            <a:endParaRPr 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118475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30% </a:t>
            </a:r>
            <a:r>
              <a:rPr lang="en-US" sz="2400" dirty="0" err="1"/>
              <a:t>E</a:t>
            </a:r>
            <a:r>
              <a:rPr lang="en-US" sz="2400" dirty="0" err="1" smtClean="0"/>
              <a:t>xamen</a:t>
            </a:r>
            <a:r>
              <a:rPr lang="en-US" sz="2400" dirty="0" smtClean="0"/>
              <a:t> </a:t>
            </a:r>
            <a:r>
              <a:rPr lang="en-US" sz="2400" dirty="0" err="1" smtClean="0"/>
              <a:t>scris</a:t>
            </a:r>
            <a:r>
              <a:rPr lang="en-US" sz="2400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20% </a:t>
            </a:r>
            <a:r>
              <a:rPr lang="en-US" sz="2400" dirty="0" err="1" smtClean="0"/>
              <a:t>Teme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50% </a:t>
            </a:r>
            <a:r>
              <a:rPr lang="en-US" sz="2400" dirty="0" err="1"/>
              <a:t>P</a:t>
            </a:r>
            <a:r>
              <a:rPr lang="en-US" sz="2400" dirty="0" err="1" smtClean="0"/>
              <a:t>roiect</a:t>
            </a:r>
            <a:r>
              <a:rPr lang="en-US" sz="2400" dirty="0" smtClean="0"/>
              <a:t> </a:t>
            </a:r>
            <a:r>
              <a:rPr lang="en-US" sz="2400" dirty="0" err="1" smtClean="0"/>
              <a:t>seminarii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err="1" smtClean="0"/>
              <a:t>Dezvoltare</a:t>
            </a:r>
            <a:r>
              <a:rPr lang="en-US" sz="2000" dirty="0" smtClean="0"/>
              <a:t> </a:t>
            </a:r>
            <a:r>
              <a:rPr lang="en-US" sz="2000" dirty="0" err="1" smtClean="0"/>
              <a:t>aplicatie</a:t>
            </a:r>
            <a:r>
              <a:rPr lang="ro-RO" sz="2000" dirty="0" smtClean="0"/>
              <a:t> </a:t>
            </a:r>
            <a:r>
              <a:rPr lang="en-US" sz="2000" dirty="0" smtClean="0"/>
              <a:t>+ </a:t>
            </a:r>
            <a:r>
              <a:rPr lang="en-US" sz="2000" dirty="0" err="1" smtClean="0"/>
              <a:t>Internationalizare</a:t>
            </a:r>
            <a:r>
              <a:rPr lang="en-US" sz="2000" dirty="0" smtClean="0"/>
              <a:t> </a:t>
            </a:r>
            <a:r>
              <a:rPr lang="ro-RO" sz="2000" dirty="0" smtClean="0"/>
              <a:t>(</a:t>
            </a:r>
            <a:r>
              <a:rPr lang="en-US" sz="2000" dirty="0" smtClean="0"/>
              <a:t>cu </a:t>
            </a:r>
            <a:r>
              <a:rPr lang="ro-RO" sz="2000" dirty="0" smtClean="0"/>
              <a:t>cod sursă</a:t>
            </a:r>
            <a:r>
              <a:rPr lang="en-US" sz="2000" dirty="0" smtClean="0"/>
              <a:t> </a:t>
            </a:r>
            <a:r>
              <a:rPr lang="en-US" sz="2000" dirty="0" err="1" smtClean="0"/>
              <a:t>accesibil</a:t>
            </a:r>
            <a:r>
              <a:rPr lang="ro-RO" sz="2000" dirty="0" smtClean="0"/>
              <a:t>) (10%)</a:t>
            </a:r>
            <a:r>
              <a:rPr lang="en-US" sz="2000" dirty="0" smtClean="0"/>
              <a:t>;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2000" dirty="0" smtClean="0"/>
              <a:t>Planificare </a:t>
            </a:r>
            <a:r>
              <a:rPr lang="ro-RO" sz="2000" dirty="0" err="1" smtClean="0"/>
              <a:t>Gantt</a:t>
            </a:r>
            <a:r>
              <a:rPr lang="ro-RO" sz="2000" dirty="0" smtClean="0"/>
              <a:t>, </a:t>
            </a:r>
            <a:r>
              <a:rPr lang="en-US" sz="2000" dirty="0" err="1" smtClean="0"/>
              <a:t>Specificatii</a:t>
            </a:r>
            <a:r>
              <a:rPr lang="en-US" sz="2000" dirty="0" smtClean="0"/>
              <a:t>, (</a:t>
            </a:r>
            <a:r>
              <a:rPr lang="en-US" sz="2000" dirty="0" err="1" smtClean="0"/>
              <a:t>Proiectare</a:t>
            </a:r>
            <a:r>
              <a:rPr lang="en-US" sz="2000" dirty="0" smtClean="0"/>
              <a:t>), </a:t>
            </a:r>
            <a:r>
              <a:rPr lang="en-US" sz="2000" dirty="0" err="1" smtClean="0"/>
              <a:t>Produse</a:t>
            </a:r>
            <a:r>
              <a:rPr lang="en-US" sz="2000" dirty="0" smtClean="0"/>
              <a:t> </a:t>
            </a:r>
            <a:r>
              <a:rPr lang="en-US" sz="2000" dirty="0" err="1" smtClean="0"/>
              <a:t>auxiliare</a:t>
            </a:r>
            <a:r>
              <a:rPr lang="ro-RO" sz="2000" dirty="0" smtClean="0"/>
              <a:t> (</a:t>
            </a:r>
            <a:r>
              <a:rPr lang="en-US" sz="2000" dirty="0" smtClean="0"/>
              <a:t>10</a:t>
            </a:r>
            <a:r>
              <a:rPr lang="ro-RO" sz="2000" dirty="0" smtClean="0"/>
              <a:t>%)</a:t>
            </a:r>
            <a:r>
              <a:rPr lang="en-US" sz="2000" dirty="0" smtClean="0"/>
              <a:t>;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2000" dirty="0" smtClean="0"/>
              <a:t>Do</a:t>
            </a:r>
            <a:r>
              <a:rPr lang="en-US" sz="2000" dirty="0" err="1" smtClean="0"/>
              <a:t>sar</a:t>
            </a:r>
            <a:r>
              <a:rPr lang="en-US" sz="2000" dirty="0" smtClean="0"/>
              <a:t> de </a:t>
            </a:r>
            <a:r>
              <a:rPr lang="en-US" sz="2000" dirty="0" err="1" smtClean="0"/>
              <a:t>testare</a:t>
            </a:r>
            <a:r>
              <a:rPr lang="en-US" sz="2000" dirty="0" smtClean="0"/>
              <a:t> (30%):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Plan </a:t>
            </a:r>
            <a:r>
              <a:rPr lang="en-US" sz="1600" dirty="0" err="1" smtClean="0"/>
              <a:t>testare</a:t>
            </a:r>
            <a:endParaRPr lang="en-US" sz="16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sz="1600" dirty="0" err="1" smtClean="0"/>
              <a:t>Cazuri</a:t>
            </a:r>
            <a:r>
              <a:rPr lang="en-US" sz="1600" dirty="0" smtClean="0"/>
              <a:t> de </a:t>
            </a:r>
            <a:r>
              <a:rPr lang="en-US" sz="1600" dirty="0" err="1" smtClean="0"/>
              <a:t>testare</a:t>
            </a:r>
            <a:endParaRPr lang="en-US" sz="16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sz="1600" dirty="0" err="1" smtClean="0"/>
              <a:t>Raport</a:t>
            </a:r>
            <a:r>
              <a:rPr lang="en-US" sz="1600" dirty="0" smtClean="0"/>
              <a:t> de </a:t>
            </a:r>
            <a:r>
              <a:rPr lang="en-US" sz="1600" dirty="0" err="1" smtClean="0"/>
              <a:t>testare</a:t>
            </a:r>
            <a:r>
              <a:rPr lang="en-US" sz="1600" dirty="0" smtClean="0"/>
              <a:t> (cu </a:t>
            </a:r>
            <a:r>
              <a:rPr lang="en-US" sz="1600" dirty="0" err="1" smtClean="0"/>
              <a:t>baza</a:t>
            </a:r>
            <a:r>
              <a:rPr lang="en-US" sz="1600" dirty="0" smtClean="0"/>
              <a:t> de date </a:t>
            </a:r>
            <a:r>
              <a:rPr lang="en-US" sz="1600" dirty="0" err="1" smtClean="0"/>
              <a:t>si</a:t>
            </a:r>
            <a:r>
              <a:rPr lang="en-US" sz="1600" dirty="0" smtClean="0"/>
              <a:t> </a:t>
            </a:r>
            <a:r>
              <a:rPr lang="en-US" sz="1600" dirty="0" err="1" smtClean="0"/>
              <a:t>grafice</a:t>
            </a:r>
            <a:r>
              <a:rPr lang="en-US" sz="1600" dirty="0" smtClean="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I</a:t>
            </a:r>
            <a:r>
              <a:rPr lang="ro-RO" sz="1600" dirty="0" err="1" smtClean="0"/>
              <a:t>nstrumente</a:t>
            </a:r>
            <a:r>
              <a:rPr lang="ro-RO" sz="1600" dirty="0" smtClean="0"/>
              <a:t> de </a:t>
            </a:r>
            <a:r>
              <a:rPr lang="ro-RO" sz="1600" smtClean="0"/>
              <a:t>testare </a:t>
            </a:r>
            <a:r>
              <a:rPr lang="ro-RO" sz="1600" smtClean="0"/>
              <a:t>automată</a:t>
            </a:r>
            <a:r>
              <a:rPr lang="en-US" sz="1600" smtClean="0"/>
              <a:t>.</a:t>
            </a:r>
            <a:endParaRPr lang="en-US" sz="1600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2000" dirty="0" smtClean="0"/>
              <a:t>Echipe: 4 persoane (</a:t>
            </a:r>
            <a:r>
              <a:rPr lang="en-US" sz="2000" dirty="0" err="1" smtClean="0"/>
              <a:t>recomandat</a:t>
            </a:r>
            <a:r>
              <a:rPr lang="en-US" sz="2000" dirty="0" smtClean="0"/>
              <a:t>: </a:t>
            </a:r>
            <a:r>
              <a:rPr lang="ro-RO" sz="2000" dirty="0" smtClean="0"/>
              <a:t>1 manager</a:t>
            </a:r>
            <a:r>
              <a:rPr lang="en-US" sz="2000" dirty="0" smtClean="0"/>
              <a:t> + 3 </a:t>
            </a:r>
            <a:r>
              <a:rPr lang="en-US" sz="2000" dirty="0" err="1" smtClean="0"/>
              <a:t>muncitori</a:t>
            </a:r>
            <a:r>
              <a:rPr lang="en-US" sz="2000" dirty="0" smtClean="0"/>
              <a:t>: </a:t>
            </a:r>
            <a:r>
              <a:rPr lang="en-US" sz="2000" dirty="0" err="1" smtClean="0"/>
              <a:t>programator</a:t>
            </a:r>
            <a:r>
              <a:rPr lang="en-US" sz="2000" dirty="0" smtClean="0"/>
              <a:t>, tester, </a:t>
            </a:r>
            <a:r>
              <a:rPr lang="en-US" sz="2000" dirty="0" err="1" smtClean="0"/>
              <a:t>localizator</a:t>
            </a:r>
            <a:r>
              <a:rPr lang="en-US" sz="2000" dirty="0" smtClean="0"/>
              <a:t> </a:t>
            </a:r>
            <a:r>
              <a:rPr lang="en-US" sz="2000" dirty="0" err="1" smtClean="0"/>
              <a:t>samd</a:t>
            </a:r>
            <a:r>
              <a:rPr lang="ro-RO" sz="2000" dirty="0" smtClean="0"/>
              <a:t>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2000" dirty="0" smtClean="0"/>
              <a:t>Evaluare: 1 notă pe echipa (calitatea proiectului afectează </a:t>
            </a:r>
            <a:r>
              <a:rPr lang="ro-RO" sz="2000" dirty="0" err="1" smtClean="0"/>
              <a:t>toţi</a:t>
            </a:r>
            <a:r>
              <a:rPr lang="ro-RO" sz="2000" dirty="0" smtClean="0"/>
              <a:t> membrii)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smtClean="0"/>
              <a:t>Termeni cheie</a:t>
            </a: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118475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o-RO" sz="2800" smtClean="0"/>
              <a:t>Feature – funcţionalitate</a:t>
            </a:r>
          </a:p>
          <a:p>
            <a:pPr eaLnBrk="1" hangingPunct="1">
              <a:lnSpc>
                <a:spcPct val="80000"/>
              </a:lnSpc>
            </a:pPr>
            <a:r>
              <a:rPr lang="ro-RO" sz="2800" smtClean="0"/>
              <a:t>Bug – eroare</a:t>
            </a:r>
          </a:p>
          <a:p>
            <a:pPr eaLnBrk="1" hangingPunct="1">
              <a:lnSpc>
                <a:spcPct val="80000"/>
              </a:lnSpc>
            </a:pPr>
            <a:r>
              <a:rPr lang="ro-RO" sz="2800" smtClean="0"/>
              <a:t>Fixing bugs – </a:t>
            </a:r>
            <a:r>
              <a:rPr lang="en-US" sz="2800" smtClean="0"/>
              <a:t>“rezolvare”</a:t>
            </a:r>
            <a:r>
              <a:rPr lang="ro-RO" sz="2800" smtClean="0"/>
              <a:t> erori</a:t>
            </a:r>
          </a:p>
          <a:p>
            <a:pPr eaLnBrk="1" hangingPunct="1">
              <a:lnSpc>
                <a:spcPct val="80000"/>
              </a:lnSpc>
            </a:pPr>
            <a:r>
              <a:rPr lang="ro-RO" sz="2800" smtClean="0"/>
              <a:t>Debugging – depanare, corectare erori</a:t>
            </a:r>
          </a:p>
          <a:p>
            <a:pPr eaLnBrk="1" hangingPunct="1">
              <a:lnSpc>
                <a:spcPct val="80000"/>
              </a:lnSpc>
            </a:pPr>
            <a:r>
              <a:rPr lang="ro-RO" sz="2800" smtClean="0"/>
              <a:t>Design – proiectare</a:t>
            </a:r>
          </a:p>
          <a:p>
            <a:pPr eaLnBrk="1" hangingPunct="1">
              <a:lnSpc>
                <a:spcPct val="80000"/>
              </a:lnSpc>
            </a:pPr>
            <a:r>
              <a:rPr lang="ro-RO" sz="2800" smtClean="0"/>
              <a:t>Specifications, specs – specificaţii</a:t>
            </a:r>
          </a:p>
          <a:p>
            <a:pPr eaLnBrk="1" hangingPunct="1">
              <a:lnSpc>
                <a:spcPct val="80000"/>
              </a:lnSpc>
            </a:pPr>
            <a:r>
              <a:rPr lang="ro-RO" sz="2800" smtClean="0"/>
              <a:t>User requirements – cerinţele beneficiarilor</a:t>
            </a:r>
          </a:p>
          <a:p>
            <a:pPr eaLnBrk="1" hangingPunct="1">
              <a:lnSpc>
                <a:spcPct val="80000"/>
              </a:lnSpc>
            </a:pPr>
            <a:r>
              <a:rPr lang="ro-RO" sz="2800" smtClean="0"/>
              <a:t>Unit testing – testare modulara</a:t>
            </a:r>
          </a:p>
          <a:p>
            <a:pPr eaLnBrk="1" hangingPunct="1">
              <a:lnSpc>
                <a:spcPct val="80000"/>
              </a:lnSpc>
            </a:pPr>
            <a:r>
              <a:rPr lang="ro-RO" sz="2800" smtClean="0"/>
              <a:t>Build – statut executabil al unui program</a:t>
            </a:r>
          </a:p>
          <a:p>
            <a:pPr eaLnBrk="1" hangingPunct="1">
              <a:lnSpc>
                <a:spcPct val="80000"/>
              </a:lnSpc>
            </a:pPr>
            <a:r>
              <a:rPr lang="ro-RO" sz="2800" smtClean="0"/>
              <a:t>Deliverable – produs intermediar livrabil (de regulă documente</a:t>
            </a:r>
            <a:r>
              <a:rPr lang="en-US" sz="2800" smtClean="0"/>
              <a:t> sau module de aplica</a:t>
            </a:r>
            <a:r>
              <a:rPr lang="ro-RO" sz="2800" smtClean="0"/>
              <a:t>ţie)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848600" cy="1412875"/>
          </a:xfrm>
        </p:spPr>
        <p:txBody>
          <a:bodyPr/>
          <a:lstStyle/>
          <a:p>
            <a:pPr eaLnBrk="1" hangingPunct="1"/>
            <a:r>
              <a:rPr lang="ro-RO" smtClean="0"/>
              <a:t>Eficienţă, efectivitate, eficacitate</a:t>
            </a:r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63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Postulat: nu exista programe perfecte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/>
              <a:t>Testarea PS</a:t>
            </a:r>
            <a:r>
              <a:rPr lang="en-US" sz="2000" smtClean="0"/>
              <a:t> – proces ce trebuie integrat </a:t>
            </a:r>
            <a:r>
              <a:rPr lang="ro-RO" sz="2000" smtClean="0"/>
              <a:t>î</a:t>
            </a:r>
            <a:r>
              <a:rPr lang="en-US" sz="2000" smtClean="0"/>
              <a:t>n ciclul de via</a:t>
            </a:r>
            <a:r>
              <a:rPr lang="ro-RO" sz="2000" smtClean="0"/>
              <a:t>ţă</a:t>
            </a:r>
            <a:r>
              <a:rPr lang="en-US" sz="2000" smtClean="0"/>
              <a:t> software pentru asigurarea unei balan</a:t>
            </a:r>
            <a:r>
              <a:rPr lang="ro-RO" sz="2000" smtClean="0"/>
              <a:t>ţe optime între </a:t>
            </a:r>
            <a:r>
              <a:rPr lang="ro-RO" sz="2000" b="1" smtClean="0"/>
              <a:t>eficienţă</a:t>
            </a:r>
            <a:r>
              <a:rPr lang="ro-RO" sz="2000" smtClean="0"/>
              <a:t> şi </a:t>
            </a:r>
            <a:r>
              <a:rPr lang="ro-RO" sz="2000" b="1" smtClean="0"/>
              <a:t>efectivitate</a:t>
            </a:r>
            <a:r>
              <a:rPr lang="ro-RO" sz="2000" smtClean="0"/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o-RO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2000" b="1" smtClean="0"/>
              <a:t>Eficienţă</a:t>
            </a:r>
            <a:r>
              <a:rPr lang="ro-RO" sz="2000" smtClean="0"/>
              <a:t> – </a:t>
            </a:r>
            <a:r>
              <a:rPr lang="en-US" sz="2000" smtClean="0"/>
              <a:t>doing things right</a:t>
            </a:r>
            <a:endParaRPr lang="ro-RO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2000" b="1" smtClean="0"/>
              <a:t>Efectivitate</a:t>
            </a:r>
            <a:r>
              <a:rPr lang="ro-RO" sz="2000" smtClean="0"/>
              <a:t> – doing the right things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2000" b="1" smtClean="0"/>
              <a:t>Eficacitate</a:t>
            </a:r>
            <a:r>
              <a:rPr lang="ro-RO" sz="2000" smtClean="0"/>
              <a:t> – </a:t>
            </a:r>
            <a:r>
              <a:rPr lang="en-US" sz="2000" smtClean="0"/>
              <a:t>getting things done</a:t>
            </a:r>
            <a:endParaRPr lang="ro-RO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o-RO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2000" b="1" smtClean="0"/>
              <a:t>Eficient</a:t>
            </a:r>
            <a:r>
              <a:rPr lang="ro-RO" sz="2000" smtClean="0"/>
              <a:t> – accent pe minimizarea costurilor (atingând “suficient de bine” obiectivele, obiective de faţadă):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2000" smtClean="0"/>
              <a:t>		- TENDINŢA GENERALĂ de CONSERVARE a RESURSELOR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2000" smtClean="0"/>
              <a:t>		- simptom al rentabilităţii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2000" b="1" smtClean="0"/>
              <a:t>Efectiv </a:t>
            </a:r>
            <a:r>
              <a:rPr lang="ro-RO" sz="2000" smtClean="0"/>
              <a:t>– accent pe calitatea rezultatelor (indiferent de cost)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2000" smtClean="0"/>
              <a:t>		- IDEAL (de regulă resursa timp se consumă inevitabil)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2000" smtClean="0"/>
              <a:t>		- simptom al calităţii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2000" b="1" smtClean="0"/>
              <a:t>Eficace </a:t>
            </a:r>
            <a:r>
              <a:rPr lang="ro-RO" sz="2000" smtClean="0"/>
              <a:t>– punct optim între ideal şi real: să se atingă cât mai multe din obiective în condiţii de resurse limitate (timp, oameni, capital)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543800" cy="1412875"/>
          </a:xfrm>
        </p:spPr>
        <p:txBody>
          <a:bodyPr/>
          <a:lstStyle/>
          <a:p>
            <a:pPr eaLnBrk="1" hangingPunct="1"/>
            <a:r>
              <a:rPr lang="ro-RO" smtClean="0"/>
              <a:t>Eficienţă, efectivitate, eficacitate</a:t>
            </a:r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63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600" smtClean="0"/>
              <a:t>Cazuri extreme:</a:t>
            </a:r>
          </a:p>
          <a:p>
            <a:pPr eaLnBrk="1" hangingPunct="1">
              <a:lnSpc>
                <a:spcPct val="80000"/>
              </a:lnSpc>
            </a:pPr>
            <a:r>
              <a:rPr lang="ro-RO" sz="1600" smtClean="0"/>
              <a:t>Orientare spre eficienţă (e posibil ca rezultatele să fie atât de slabe încât să provoace costuri ulterioare, anulând eficienţa) – tendinţă naturală sub aspect economic!</a:t>
            </a:r>
          </a:p>
          <a:p>
            <a:pPr eaLnBrk="1" hangingPunct="1">
              <a:lnSpc>
                <a:spcPct val="80000"/>
              </a:lnSpc>
            </a:pPr>
            <a:r>
              <a:rPr lang="ro-RO" sz="1600" smtClean="0"/>
              <a:t>Orientare spre efectivitate (e posibil ca rezultatele să nu se obţină niciodată datorită consumării resurselor, anulând efectivitatea)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o-RO" sz="16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600" smtClean="0"/>
              <a:t>Punctul de eficacitate variază după obiectivele propuse:</a:t>
            </a:r>
          </a:p>
          <a:p>
            <a:pPr eaLnBrk="1" hangingPunct="1">
              <a:lnSpc>
                <a:spcPct val="80000"/>
              </a:lnSpc>
            </a:pPr>
            <a:r>
              <a:rPr lang="ro-RO" sz="1600" smtClean="0"/>
              <a:t>Efectivitate prioritară – tendinţă în domeniile de care depind vieţi umane (obiectivele au un prag sau o marjă de abatere mai strictă decât resursele);</a:t>
            </a:r>
          </a:p>
          <a:p>
            <a:pPr eaLnBrk="1" hangingPunct="1">
              <a:lnSpc>
                <a:spcPct val="80000"/>
              </a:lnSpc>
            </a:pPr>
            <a:r>
              <a:rPr lang="ro-RO" sz="1600" smtClean="0"/>
              <a:t>Eficienţă prioritară – tendinţă în situaţiile de monopol sau domenii în care se tolerează marje mari de abatere de la calitate dar există limitări mai stricte asupra resurselor.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o-RO" sz="16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600" b="1" smtClean="0"/>
              <a:t>Management – </a:t>
            </a:r>
            <a:r>
              <a:rPr lang="ro-RO" sz="1600" smtClean="0"/>
              <a:t>trebuie să asigure identificarea punctului de eficacitate şi urmărirea acestuia.</a:t>
            </a:r>
            <a:endParaRPr lang="ro-RO" sz="1600" b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o-RO" sz="1600" b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600" smtClean="0"/>
              <a:t>În domeniul software:</a:t>
            </a:r>
          </a:p>
          <a:p>
            <a:pPr eaLnBrk="1" hangingPunct="1">
              <a:lnSpc>
                <a:spcPct val="80000"/>
              </a:lnSpc>
            </a:pPr>
            <a:r>
              <a:rPr lang="ro-RO" sz="1600" smtClean="0"/>
              <a:t>Efectivitate prioritară =</a:t>
            </a:r>
            <a:r>
              <a:rPr lang="en-US" sz="1600" smtClean="0"/>
              <a:t>&gt;</a:t>
            </a:r>
            <a:r>
              <a:rPr lang="ro-RO" sz="1600" smtClean="0"/>
              <a:t> minimizarea erorilor (software medical, militar, economic);</a:t>
            </a:r>
          </a:p>
          <a:p>
            <a:pPr eaLnBrk="1" hangingPunct="1">
              <a:lnSpc>
                <a:spcPct val="80000"/>
              </a:lnSpc>
            </a:pPr>
            <a:r>
              <a:rPr lang="ro-RO" sz="1600" smtClean="0"/>
              <a:t>Eficienţă prioritară =</a:t>
            </a:r>
            <a:r>
              <a:rPr lang="en-US" sz="1600" smtClean="0"/>
              <a:t>&gt;</a:t>
            </a:r>
            <a:r>
              <a:rPr lang="ro-RO" sz="1600" smtClean="0"/>
              <a:t> ascunderea erorilor (software domestic)</a:t>
            </a:r>
          </a:p>
          <a:p>
            <a:pPr eaLnBrk="1" hangingPunct="1">
              <a:lnSpc>
                <a:spcPct val="80000"/>
              </a:lnSpc>
            </a:pPr>
            <a:endParaRPr lang="ro-RO" sz="16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600" b="1" smtClean="0"/>
              <a:t>Tendinţă actuală în producţia software: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600" smtClean="0"/>
              <a:t>apropierea de efectivitate = măsură de asigurare a calităţii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600" smtClean="0"/>
              <a:t>			         = măsură de prevenire a costurilor de despăgubire, întreţinere</a:t>
            </a:r>
            <a:endParaRPr 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20000" cy="1412875"/>
          </a:xfrm>
        </p:spPr>
        <p:txBody>
          <a:bodyPr/>
          <a:lstStyle/>
          <a:p>
            <a:pPr eaLnBrk="1" hangingPunct="1"/>
            <a:r>
              <a:rPr lang="ro-RO" smtClean="0"/>
              <a:t>Eficienţă, efectivitate, eficacitate</a:t>
            </a:r>
            <a:endParaRPr 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63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600" b="1" smtClean="0"/>
              <a:t>Teoria informaţiei</a:t>
            </a:r>
            <a:r>
              <a:rPr lang="ro-RO" sz="1600" smtClean="0"/>
              <a:t>:</a:t>
            </a:r>
          </a:p>
          <a:p>
            <a:pPr eaLnBrk="1" hangingPunct="1">
              <a:lnSpc>
                <a:spcPct val="80000"/>
              </a:lnSpc>
            </a:pPr>
            <a:r>
              <a:rPr lang="ro-RO" sz="1600" smtClean="0"/>
              <a:t>Oportunitatea informaţiei (o formă a eficienţei)</a:t>
            </a:r>
          </a:p>
          <a:p>
            <a:pPr eaLnBrk="1" hangingPunct="1">
              <a:lnSpc>
                <a:spcPct val="80000"/>
              </a:lnSpc>
            </a:pPr>
            <a:r>
              <a:rPr lang="ro-RO" sz="1600" smtClean="0"/>
              <a:t>Acurateţea informaţiei (o formă a efectivităţii)</a:t>
            </a:r>
          </a:p>
          <a:p>
            <a:pPr eaLnBrk="1" hangingPunct="1">
              <a:lnSpc>
                <a:spcPct val="80000"/>
              </a:lnSpc>
            </a:pPr>
            <a:endParaRPr lang="ro-RO" sz="16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600" smtClean="0"/>
              <a:t>Informaţia oportună este cel mai probabil inexactă şi invers.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o-RO" sz="16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600" smtClean="0"/>
              <a:t>Implicaţii în management:</a:t>
            </a:r>
          </a:p>
          <a:p>
            <a:pPr eaLnBrk="1" hangingPunct="1">
              <a:lnSpc>
                <a:spcPct val="80000"/>
              </a:lnSpc>
            </a:pPr>
            <a:r>
              <a:rPr lang="ro-RO" sz="1600" smtClean="0"/>
              <a:t>Deciziile pe bază de informaţie imediată (uneori neverificată) sunt orientate spre eficienţă dar pot fi eronate</a:t>
            </a:r>
          </a:p>
          <a:p>
            <a:pPr eaLnBrk="1" hangingPunct="1">
              <a:lnSpc>
                <a:spcPct val="80000"/>
              </a:lnSpc>
            </a:pPr>
            <a:r>
              <a:rPr lang="ro-RO" sz="1600" smtClean="0"/>
              <a:t>Deciziile pe bază de informaţii verificate şi exacte sunt orientate spre efectivitate dar consumă resurse (cel puţin timp).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o-RO" sz="16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600" b="1" smtClean="0"/>
              <a:t>Testarea</a:t>
            </a:r>
            <a:r>
              <a:rPr lang="ro-RO" sz="1600" smtClean="0"/>
              <a:t>, ca activitate creatoare de costuri, poate fi la rândul său:</a:t>
            </a:r>
          </a:p>
          <a:p>
            <a:pPr eaLnBrk="1" hangingPunct="1">
              <a:lnSpc>
                <a:spcPct val="80000"/>
              </a:lnSpc>
            </a:pPr>
            <a:r>
              <a:rPr lang="ro-RO" sz="1600" smtClean="0"/>
              <a:t>Eficientă – se desfăşoară rapid şi superficial în vederea lansării imediate a produsului (e mai degrabă o confirmare a funcţionalităţii generale);</a:t>
            </a:r>
          </a:p>
          <a:p>
            <a:pPr eaLnBrk="1" hangingPunct="1">
              <a:lnSpc>
                <a:spcPct val="80000"/>
              </a:lnSpc>
            </a:pPr>
            <a:r>
              <a:rPr lang="ro-RO" sz="1600" smtClean="0"/>
              <a:t>Efectivă – e un proces costisitor orientat spre detectarea erorilor, cu costurile: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400" smtClean="0"/>
              <a:t>Echipă specială de testare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400" smtClean="0"/>
              <a:t>Echipamente de testare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400" smtClean="0"/>
              <a:t>Activităţi de testare planificate (=consumatoare de timp) în cadrul procesului de producţie software.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600" b="1" smtClean="0"/>
              <a:t>Măsuri de îmbunătăţire a eficacităţii testării</a:t>
            </a:r>
            <a:r>
              <a:rPr lang="ro-RO" sz="1600" smtClean="0"/>
              <a:t> (atât eficienţă cât şi efectivitate) :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400" smtClean="0"/>
              <a:t>Automatizarea testelor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400" smtClean="0"/>
              <a:t>Distribuirea testelor (Testarea colectivă)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20000" cy="1412875"/>
          </a:xfrm>
        </p:spPr>
        <p:txBody>
          <a:bodyPr/>
          <a:lstStyle/>
          <a:p>
            <a:pPr eaLnBrk="1" hangingPunct="1"/>
            <a:r>
              <a:rPr lang="ro-RO" smtClean="0"/>
              <a:t>Exemple istorice</a:t>
            </a:r>
            <a:endParaRPr 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763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600" smtClean="0"/>
              <a:t>Calculatorul = instrument </a:t>
            </a:r>
            <a:r>
              <a:rPr lang="ro-RO" sz="1600" b="1" smtClean="0"/>
              <a:t>domestic</a:t>
            </a:r>
            <a:r>
              <a:rPr lang="ro-RO" sz="1600" smtClean="0"/>
              <a:t>, nu mai este apanajul specialiştilor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600" smtClean="0"/>
              <a:t>Informaţiile stocate electronic = </a:t>
            </a:r>
            <a:r>
              <a:rPr lang="ro-RO" sz="1600" b="1" smtClean="0"/>
              <a:t>extensie a memoriei umane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600" smtClean="0"/>
              <a:t>Erorile software = afectează integritatea informaţiei posedate de om, propagă diverse costuri, pot afecta vieţi omeneşti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600" smtClean="0"/>
              <a:t>Exemple:</a:t>
            </a:r>
          </a:p>
          <a:p>
            <a:pPr eaLnBrk="1" hangingPunct="1">
              <a:lnSpc>
                <a:spcPct val="80000"/>
              </a:lnSpc>
            </a:pPr>
            <a:r>
              <a:rPr lang="ro-RO" sz="1600" smtClean="0"/>
              <a:t>1994 – eroare la împărţire în procesorul Pentium s-a propagat în numeroase aplicaţii software (utilizatorul nu îşi pune problema ca PC-ul să greşească la calcule!);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400" smtClean="0"/>
              <a:t>Eroarea se manifesta doar în anumite situaţii, deci nu afecta pe toată lumea;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400" smtClean="0"/>
              <a:t>Eroarea a fost semnalată de testeri, dar ignorată de management pentru a nu crea costuri suplimentare de corectare;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400" smtClean="0"/>
              <a:t>Retragerea de pe piaţă a creat costuri mult mai mari, anulând criteriul eficienţei invocat iniţial!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400" smtClean="0"/>
              <a:t>În prima fază, managementul </a:t>
            </a:r>
            <a:r>
              <a:rPr lang="en-US" sz="1400" smtClean="0"/>
              <a:t>Intel </a:t>
            </a:r>
            <a:r>
              <a:rPr lang="ro-RO" sz="1400" smtClean="0"/>
              <a:t>a retras de pe piaţă doar produsele acelor utilizatori care puteau dovedi că au fost afectaţi negativ de eroare=</a:t>
            </a:r>
            <a:r>
              <a:rPr lang="en-US" sz="1400" smtClean="0"/>
              <a:t>&gt; scandal, noi costuri</a:t>
            </a:r>
            <a:r>
              <a:rPr lang="ro-RO" sz="1400" smtClean="0"/>
              <a:t>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De atunci, Intel </a:t>
            </a:r>
            <a:r>
              <a:rPr lang="ro-RO" sz="1400" smtClean="0"/>
              <a:t>are un site de semnalare a erorilor pe baza feed-backului public iar procesoarele Pentium III 1.13 Ghz au fost restrase de pe piaţă înainte ca problema să capete anvergură;</a:t>
            </a:r>
          </a:p>
          <a:p>
            <a:pPr eaLnBrk="1" hangingPunct="1">
              <a:lnSpc>
                <a:spcPct val="80000"/>
              </a:lnSpc>
            </a:pPr>
            <a:r>
              <a:rPr lang="ro-RO" sz="1600" smtClean="0"/>
              <a:t>1999 – un dispozitiv NASA a eşuat pe planeta Marte datorită “reducerii costurilor” la mecanismul de aterizare şi la desfăşurarea testelor;</a:t>
            </a:r>
          </a:p>
          <a:p>
            <a:pPr eaLnBrk="1" hangingPunct="1">
              <a:lnSpc>
                <a:spcPct val="80000"/>
              </a:lnSpc>
            </a:pPr>
            <a:r>
              <a:rPr lang="ro-RO" sz="1600" smtClean="0"/>
              <a:t>1991 – o marjă de eroare acumulată prin funcţionarea continuă pe termen lung a produs moartea a numeroşi soldaţi în războiul din Golf (marjă de eroare prea mare la detectarea rachetelor inamice);</a:t>
            </a:r>
          </a:p>
          <a:p>
            <a:pPr eaLnBrk="1" hangingPunct="1">
              <a:lnSpc>
                <a:spcPct val="80000"/>
              </a:lnSpc>
            </a:pPr>
            <a:r>
              <a:rPr lang="ro-RO" sz="1600" smtClean="0"/>
              <a:t>2000 – eroarea Y2K, tolerată încă din anii 70 pe principiul eficienţei. Costurile de prevenire în preajma anului 2000 au fost comparabile cu ale marilor catastrofe naturale.</a:t>
            </a:r>
          </a:p>
          <a:p>
            <a:pPr eaLnBrk="1" hangingPunct="1">
              <a:lnSpc>
                <a:spcPct val="80000"/>
              </a:lnSpc>
            </a:pPr>
            <a:endParaRPr lang="ro-RO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20000" cy="1412875"/>
          </a:xfrm>
        </p:spPr>
        <p:txBody>
          <a:bodyPr/>
          <a:lstStyle/>
          <a:p>
            <a:pPr eaLnBrk="1" hangingPunct="1"/>
            <a:r>
              <a:rPr lang="ro-RO" smtClean="0"/>
              <a:t>Eroarea</a:t>
            </a:r>
            <a:endParaRPr 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763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o-RO" sz="1600" smtClean="0"/>
              <a:t>Terminologie: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600" b="1" smtClean="0"/>
              <a:t>Problemă, eroare, bug</a:t>
            </a:r>
            <a:r>
              <a:rPr lang="ro-RO" sz="1600" smtClean="0"/>
              <a:t> – termeni generali;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600" smtClean="0"/>
              <a:t>Anomalie, incident – termeni cu conotaţie negativă slabă, când sursa erorii nu este estimată (poate fi o cauză externă) sau funcţionalitatea programului nu e afectată (culori alese greşit);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600" smtClean="0"/>
              <a:t>Pană, cădere, defect – termeni cu conotaţie negativă, indică faptul că funcţionarea programului a fost întreruptă.</a:t>
            </a:r>
          </a:p>
          <a:p>
            <a:pPr eaLnBrk="1" hangingPunct="1">
              <a:lnSpc>
                <a:spcPct val="80000"/>
              </a:lnSpc>
            </a:pPr>
            <a:r>
              <a:rPr lang="ro-RO" sz="1600" smtClean="0"/>
              <a:t>Definiţia erorii este raportată la specificaţii</a:t>
            </a:r>
          </a:p>
          <a:p>
            <a:pPr eaLnBrk="1" hangingPunct="1">
              <a:lnSpc>
                <a:spcPct val="80000"/>
              </a:lnSpc>
            </a:pPr>
            <a:r>
              <a:rPr lang="ro-RO" sz="1600" b="1" smtClean="0"/>
              <a:t>Specificaţii (specs)</a:t>
            </a:r>
            <a:r>
              <a:rPr lang="ro-RO" sz="1600" smtClean="0"/>
              <a:t> = un pseudocontract care defineşte produsul, scopul său, interacţiunile cu utilizatorul şi, uneori, indică ce NU trebuie să facă produsul.</a:t>
            </a:r>
          </a:p>
          <a:p>
            <a:pPr eaLnBrk="1" hangingPunct="1">
              <a:lnSpc>
                <a:spcPct val="80000"/>
              </a:lnSpc>
            </a:pPr>
            <a:r>
              <a:rPr lang="ro-RO" sz="1600" smtClean="0"/>
              <a:t>Eroare = 5 condiţii: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o-RO" sz="1600" smtClean="0"/>
              <a:t>Programul nu realizează ceva ce era prevăzut în specs;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o-RO" sz="1600" smtClean="0"/>
              <a:t>Programul realizează ceva ce specs nu prevede;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o-RO" sz="1600" smtClean="0"/>
              <a:t>Programul realizează ceva ce specs prevede explicit că NU va realiza;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o-RO" sz="1600" smtClean="0"/>
              <a:t>Programul nu realizează ceva ce specs nu prevede, dar ar trebui (specs implicite!)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o-RO" sz="1600" smtClean="0"/>
              <a:t>Programul nu satisface utilizatorul deşi asigură celelalte 4 condiţii (lent, dificil de utilizat şi înţeles, insuficient documentat).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4074</TotalTime>
  <Words>1345</Words>
  <Application>Microsoft Office PowerPoint</Application>
  <PresentationFormat>On-screen Show (4:3)</PresentationFormat>
  <Paragraphs>166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Times New Roman</vt:lpstr>
      <vt:lpstr>Wingdings</vt:lpstr>
      <vt:lpstr>Axis</vt:lpstr>
      <vt:lpstr>Chart</vt:lpstr>
      <vt:lpstr>Testarea produselor software</vt:lpstr>
      <vt:lpstr>PowerPoint Presentation</vt:lpstr>
      <vt:lpstr>Reguli</vt:lpstr>
      <vt:lpstr>Termeni cheie</vt:lpstr>
      <vt:lpstr>Eficienţă, efectivitate, eficacitate</vt:lpstr>
      <vt:lpstr>Eficienţă, efectivitate, eficacitate</vt:lpstr>
      <vt:lpstr>Eficienţă, efectivitate, eficacitate</vt:lpstr>
      <vt:lpstr>Exemple istorice</vt:lpstr>
      <vt:lpstr>Eroarea</vt:lpstr>
      <vt:lpstr>Exemple – Calculator</vt:lpstr>
      <vt:lpstr>Eroarea</vt:lpstr>
      <vt:lpstr>Costurile efectivităţii</vt:lpstr>
      <vt:lpstr>Propagarea costurilor unei erori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SERGIU JECAN</cp:lastModifiedBy>
  <cp:revision>152</cp:revision>
  <dcterms:created xsi:type="dcterms:W3CDTF">2006-11-15T17:04:26Z</dcterms:created>
  <dcterms:modified xsi:type="dcterms:W3CDTF">2019-11-19T14:28:05Z</dcterms:modified>
</cp:coreProperties>
</file>