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439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29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3AA2A0-854C-43C6-8F2A-BBF051BEA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49959-2D7F-4AE6-89B3-D7DB63E6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D991A-C2FD-47C8-A3F5-4116E8249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4EAE7-BCCB-4A78-9974-AF214D454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3CA9-FF6F-4F68-9407-5D2BD7941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BD82D-B90A-4B86-88EB-A5D421072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D5528-1219-4A83-A320-3BDFCC0CC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2FE4A-0EB8-4753-B988-CE77ABFC3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AA8C2-6248-49E3-A0EB-3CDDC1201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257AE-B351-45A8-BCB3-73B7803ED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A7C4-30AB-433C-BA42-35AAB81B9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7B98-976B-4358-84EB-222E4EBBC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55DA-635D-4E26-A50E-854793114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4A2A0-6262-4379-A565-9743BF72C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B80BFC3-F12C-4A0F-AD07-ED52DC2B3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10</a:t>
            </a:r>
          </a:p>
          <a:p>
            <a:pPr lvl="1" eaLnBrk="1" hangingPunct="1"/>
            <a:r>
              <a:rPr lang="ro-RO" smtClean="0"/>
              <a:t>Raportarea testării</a:t>
            </a:r>
          </a:p>
          <a:p>
            <a:pPr lvl="1" eaLnBrk="1" hangingPunct="1"/>
            <a:r>
              <a:rPr lang="ro-RO" smtClean="0"/>
              <a:t>Măsurarea rezultatelor testării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Mantis – fereastra fazei Inchis</a:t>
            </a:r>
            <a:endParaRPr lang="en-US" smtClean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723900" lvl="1" indent="-274638" eaLnBrk="1" hangingPunct="1"/>
            <a:endParaRPr lang="ro-RO" sz="1800" smtClean="0"/>
          </a:p>
        </p:txBody>
      </p:sp>
      <p:pic>
        <p:nvPicPr>
          <p:cNvPr id="183300" name="Picture 5"/>
          <p:cNvPicPr>
            <a:picLocks noChangeAspect="1" noChangeArrowheads="1"/>
          </p:cNvPicPr>
          <p:nvPr/>
        </p:nvPicPr>
        <p:blipFill>
          <a:blip r:embed="rId2"/>
          <a:srcRect l="16667" t="7809" r="37500" b="43840"/>
          <a:stretch>
            <a:fillRect/>
          </a:stretch>
        </p:blipFill>
        <p:spPr bwMode="auto">
          <a:xfrm>
            <a:off x="381000" y="1485900"/>
            <a:ext cx="8763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Măsurarea rezultatelor testării</a:t>
            </a:r>
            <a:endParaRPr lang="en-US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smtClean="0"/>
              <a:t>Măsurarea = interogări asupra bazei de date din bug-tracker</a:t>
            </a:r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endParaRPr lang="ro-RO" sz="2000" smtClean="0"/>
          </a:p>
          <a:p>
            <a:pPr marL="609600" indent="-609600" eaLnBrk="1" hangingPunct="1"/>
            <a:r>
              <a:rPr lang="ro-RO" sz="2000" smtClean="0"/>
              <a:t>Rezultatele interogării se exportă în Excel pentru grafice şi totalizări</a:t>
            </a: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/>
          <a:srcRect l="16667" t="7809" r="33333" b="71367"/>
          <a:stretch>
            <a:fillRect/>
          </a:stretch>
        </p:blipFill>
        <p:spPr bwMode="auto">
          <a:xfrm>
            <a:off x="0" y="22098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Măsurarea rezultatelor testării</a:t>
            </a:r>
            <a:endParaRPr lang="en-US" smtClean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ro-RO" sz="2000" smtClean="0"/>
              <a:t>Metrici uzuale: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800" smtClean="0"/>
              <a:t>Distribuţia statistică a erorilor după diverse criterii: severitate, prioritate, timp, testeri, mod de rezolvare, la nivel de componentă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800" smtClean="0"/>
              <a:t>Metrici la nivel de proiect (sintetice):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600" smtClean="0"/>
              <a:t>Distribuţia erorilor după tipologie sau aria în care s-au detectat (utilizabilitate, erori de calcul, erori de referire etc.) – un grafic Pie va indica zonele cu erori mai multe, deci zonele susceptibile (axioma grupării erorilor)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600" smtClean="0"/>
              <a:t>Cronogramele – evoluţia în timp a tipurilor de erori. Evoluţie naturală şi cumulată</a:t>
            </a:r>
          </a:p>
          <a:p>
            <a:pPr marL="1423988" lvl="2" indent="-457200" eaLnBrk="1" hangingPunct="1">
              <a:lnSpc>
                <a:spcPct val="90000"/>
              </a:lnSpc>
            </a:pPr>
            <a:endParaRPr lang="ro-RO" sz="1600" smtClean="0"/>
          </a:p>
          <a:p>
            <a:pPr marL="1423988" lvl="2" indent="-457200" eaLnBrk="1" hangingPunct="1">
              <a:lnSpc>
                <a:spcPct val="90000"/>
              </a:lnSpc>
            </a:pPr>
            <a:endParaRPr lang="ro-RO" sz="1600" smtClean="0"/>
          </a:p>
          <a:p>
            <a:pPr marL="1423988" lvl="2" indent="-457200" eaLnBrk="1" hangingPunct="1">
              <a:lnSpc>
                <a:spcPct val="90000"/>
              </a:lnSpc>
            </a:pPr>
            <a:endParaRPr lang="ro-RO" sz="1600" smtClean="0"/>
          </a:p>
          <a:p>
            <a:pPr marL="1423988" lvl="2" indent="-457200" eaLnBrk="1" hangingPunct="1">
              <a:lnSpc>
                <a:spcPct val="90000"/>
              </a:lnSpc>
            </a:pPr>
            <a:endParaRPr lang="ro-RO" sz="1600" smtClean="0"/>
          </a:p>
          <a:p>
            <a:pPr marL="1423988" lvl="2" indent="-457200" eaLnBrk="1" hangingPunct="1">
              <a:lnSpc>
                <a:spcPct val="90000"/>
              </a:lnSpc>
            </a:pPr>
            <a:endParaRPr lang="ro-RO" sz="1600" smtClean="0"/>
          </a:p>
          <a:p>
            <a:pPr marL="1423988" lvl="2" indent="-457200" eaLnBrk="1" hangingPunct="1">
              <a:lnSpc>
                <a:spcPct val="90000"/>
              </a:lnSpc>
            </a:pPr>
            <a:endParaRPr lang="ro-RO" sz="1600" smtClean="0"/>
          </a:p>
          <a:p>
            <a:pPr marL="1423988" lvl="2" indent="-457200" eaLnBrk="1" hangingPunct="1">
              <a:lnSpc>
                <a:spcPct val="90000"/>
              </a:lnSpc>
            </a:pPr>
            <a:endParaRPr lang="ro-RO" sz="1600" smtClean="0"/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600" smtClean="0"/>
              <a:t>Cronograma presupune un efort de testare constant (nu se trec zilele libere)!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600" smtClean="0"/>
              <a:t>Rata de detecţie începe să scadă după un punct critic (dacă rata de detecţie creşte, nu s-a atins punctul critic)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600" smtClean="0"/>
              <a:t>Decizia de oprire a testării se poate face după rata de detecţie</a:t>
            </a:r>
          </a:p>
          <a:p>
            <a:pPr marL="1423988" lvl="2" indent="-457200" eaLnBrk="1" hangingPunct="1">
              <a:lnSpc>
                <a:spcPct val="90000"/>
              </a:lnSpc>
            </a:pPr>
            <a:endParaRPr lang="ro-RO" sz="1600" smtClean="0"/>
          </a:p>
        </p:txBody>
      </p:sp>
      <p:pic>
        <p:nvPicPr>
          <p:cNvPr id="185348" name="Picture 5"/>
          <p:cNvPicPr>
            <a:picLocks noChangeAspect="1" noChangeArrowheads="1"/>
          </p:cNvPicPr>
          <p:nvPr/>
        </p:nvPicPr>
        <p:blipFill>
          <a:blip r:embed="rId2"/>
          <a:srcRect l="34375" t="48000" r="41249" b="34000"/>
          <a:stretch>
            <a:fillRect/>
          </a:stretch>
        </p:blipFill>
        <p:spPr bwMode="auto">
          <a:xfrm>
            <a:off x="1828800" y="3810000"/>
            <a:ext cx="3810000" cy="175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Măsurarea rezultatelor testării</a:t>
            </a:r>
            <a:endParaRPr lang="en-US" smtClean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Cronograma erorilor după fazele ciclului de viaţă: Deschis, Rezolvat, Închis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ro-RO" sz="1800" smtClean="0"/>
          </a:p>
          <a:p>
            <a:pPr marL="609600" indent="-609600" eaLnBrk="1" hangingPunct="1">
              <a:lnSpc>
                <a:spcPct val="90000"/>
              </a:lnSpc>
            </a:pPr>
            <a:endParaRPr lang="ro-RO" sz="1800" smtClean="0"/>
          </a:p>
          <a:p>
            <a:pPr marL="609600" indent="-609600" eaLnBrk="1" hangingPunct="1">
              <a:lnSpc>
                <a:spcPct val="90000"/>
              </a:lnSpc>
            </a:pPr>
            <a:endParaRPr lang="ro-RO" sz="1800" smtClean="0"/>
          </a:p>
          <a:p>
            <a:pPr marL="609600" indent="-609600" eaLnBrk="1" hangingPunct="1">
              <a:lnSpc>
                <a:spcPct val="90000"/>
              </a:lnSpc>
            </a:pPr>
            <a:endParaRPr lang="ro-RO" sz="1800" smtClean="0"/>
          </a:p>
          <a:p>
            <a:pPr marL="609600" indent="-609600" eaLnBrk="1" hangingPunct="1">
              <a:lnSpc>
                <a:spcPct val="90000"/>
              </a:lnSpc>
            </a:pPr>
            <a:endParaRPr lang="ro-RO" sz="1800" smtClean="0"/>
          </a:p>
          <a:p>
            <a:pPr marL="609600" indent="-609600" eaLnBrk="1" hangingPunct="1">
              <a:lnSpc>
                <a:spcPct val="90000"/>
              </a:lnSpc>
            </a:pPr>
            <a:endParaRPr lang="ro-RO" sz="1800" smtClean="0"/>
          </a:p>
          <a:p>
            <a:pPr marL="609600" indent="-609600" eaLnBrk="1" hangingPunct="1">
              <a:lnSpc>
                <a:spcPct val="90000"/>
              </a:lnSpc>
            </a:pPr>
            <a:endParaRPr lang="ro-RO" sz="1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Pe axa X, cele trei faze sunt decalate de intervalul de timp între acestea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Ideal, cele 3 curbe, vor atinge acelaşi punct (dacă tot ce s-a Deschis s-a Rezolvat şi s-a Închis)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În practică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curba din mijloc (Rezolvat) variază între curbele Deschis şi Închis (indicând eficacitatea la corectare a programatorilor)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curba Închis poate să nu urce până la nivelul Deschis (dacă există erori Amânate)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dacă se practică Închiderea forţată de către manager, e posibil ca Închis să atingă acelaşi nivel cu Deschis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ro-RO" sz="1800" smtClean="0"/>
          </a:p>
          <a:p>
            <a:pPr marL="1423988" lvl="2" indent="-457200" eaLnBrk="1" hangingPunct="1">
              <a:lnSpc>
                <a:spcPct val="90000"/>
              </a:lnSpc>
            </a:pPr>
            <a:endParaRPr lang="ro-RO" sz="1400" smtClean="0"/>
          </a:p>
        </p:txBody>
      </p:sp>
      <p:pic>
        <p:nvPicPr>
          <p:cNvPr id="186372" name="Picture 5"/>
          <p:cNvPicPr>
            <a:picLocks noChangeAspect="1" noChangeArrowheads="1"/>
          </p:cNvPicPr>
          <p:nvPr/>
        </p:nvPicPr>
        <p:blipFill>
          <a:blip r:embed="rId2"/>
          <a:srcRect l="11250" t="40649" r="30000" b="37532"/>
          <a:stretch>
            <a:fillRect/>
          </a:stretch>
        </p:blipFill>
        <p:spPr bwMode="auto">
          <a:xfrm>
            <a:off x="1066800" y="1981200"/>
            <a:ext cx="4953000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Raportarea testării</a:t>
            </a:r>
            <a:endParaRPr lang="en-US" smtClean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smtClean="0"/>
              <a:t>De calitatea raportării depinde gradul de înţelegere a erorilor, efortul şi disponibilitatea de corectare a lor din partea altor membri ai echipei</a:t>
            </a:r>
          </a:p>
          <a:p>
            <a:pPr marL="609600" indent="-609600" eaLnBrk="1" hangingPunct="1"/>
            <a:r>
              <a:rPr lang="ro-RO" sz="2000" smtClean="0"/>
              <a:t>Există o tendinţă implicită de a subestima sau ignora erorile şi consecinţele lor</a:t>
            </a:r>
          </a:p>
          <a:p>
            <a:pPr marL="609600" indent="-609600" eaLnBrk="1" hangingPunct="1"/>
            <a:r>
              <a:rPr lang="ro-RO" sz="2000" smtClean="0"/>
              <a:t>Unul din motivele ignorării erorilor – </a:t>
            </a:r>
            <a:r>
              <a:rPr lang="ro-RO" sz="2000" b="1" smtClean="0"/>
              <a:t>raportarea deficitară</a:t>
            </a:r>
          </a:p>
          <a:p>
            <a:pPr marL="609600" indent="-609600" eaLnBrk="1" hangingPunct="1"/>
            <a:r>
              <a:rPr lang="ro-RO" sz="2000" b="1" smtClean="0"/>
              <a:t>Raport de eroare </a:t>
            </a:r>
            <a:r>
              <a:rPr lang="ro-RO" sz="2000" smtClean="0"/>
              <a:t>– documentul pe baza căruia comitetul de gestiune a erorilor decide asupra modului de tratare a lor</a:t>
            </a:r>
          </a:p>
          <a:p>
            <a:pPr marL="609600" indent="-609600" eaLnBrk="1" hangingPunct="1"/>
            <a:r>
              <a:rPr lang="ro-RO" sz="2000" smtClean="0"/>
              <a:t>Calitatea raportării depinde </a:t>
            </a:r>
            <a:r>
              <a:rPr lang="ro-RO" sz="2000" b="1" smtClean="0"/>
              <a:t>izolarea şi reproducerea erorilor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Raportarea testării</a:t>
            </a:r>
            <a:endParaRPr lang="en-US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ro-RO" sz="1800" smtClean="0"/>
              <a:t>Principiile raportării: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800" smtClean="0"/>
              <a:t>Erorile trebuie raportate devreme pentru a împiedica propagarea şi a aloca timp de corectare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800" smtClean="0"/>
              <a:t>Erorile trebuie descrise precis, prin informaţii care vor sta la baza deciziei comitetului: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800" smtClean="0"/>
              <a:t>Cu detalii stricte, fără redundanţe, cu exemplificarea datelor de intrare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800" smtClean="0"/>
              <a:t>Cu indicii de reproductibilitate (dacă s-a detectat comportamentul regulat al erorii, deci dacă poate fi confirmată prin repetarea CT)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800" smtClean="0"/>
              <a:t>Cu delimitare clară între erori (se recomandă un raport pe eroare) din perspectiva simptomelor (efectelor asupra utilizatorului) şi nu din perspectiva sursei de eroare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800" smtClean="0"/>
              <a:t>Cu precizarea procedeului care a detectat eroarea şi frecvenţa de manifestare a erorii (de fiecare dată când..., o dată pe oră... etc,)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2000" smtClean="0"/>
              <a:t>Erorile trebuie raportate obiectiv, impersonal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2000" smtClean="0"/>
              <a:t>Erorile raportate trebuie urmărite de către tester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800" smtClean="0"/>
              <a:t>Pentru a confirma corectarea lor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800" smtClean="0"/>
              <a:t>Pentru a evita raportarea aceleiaşi erori de mai multe ori, mai ales dacă s-a decis ignorarea 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Raportarea testării</a:t>
            </a:r>
            <a:endParaRPr lang="en-US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Izolarea şi reproducerea erorilor - urmăreşte obţinetea de indicii privind sursa erorii şi reproductibilitatea sa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Eroare izolată = eroare pe care testerul e capabil să o producă oricând (deoarece cunoaşte precis condiţiile de eroare)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O eroare trebuie raportată chiar dacă nu e izolată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Se vor detalia eforturile de izolare care au eşuat, care pot oferi indicii programatorilor în scopul izolării prin depanare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ro-RO" sz="1800" smtClean="0"/>
              <a:t>Factori care ajută la izolarea erorilor: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Testarea colectivă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Înregistrarea video a testării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Înregistrarea de macrouri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Studierea condiţiilor concurenţiale (activitatea în reţea, activitatea discurilor şi perifericelor)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Erorile care nu mai apar după resetarea calculatorului se datorează alocării memoriei, caz în care se aplică teste repetate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Erorile care nu depind de condiţii concurenţiale sunt de regulă erori a căror maniofestare depinde de tranziţia între stări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Testele de stress pot izola erori de acces la resurse hardware</a:t>
            </a:r>
          </a:p>
          <a:p>
            <a:pPr marL="723900" lvl="1" indent="-274638" eaLnBrk="1" hangingPunct="1">
              <a:lnSpc>
                <a:spcPct val="80000"/>
              </a:lnSpc>
            </a:pPr>
            <a:r>
              <a:rPr lang="ro-RO" sz="1800" smtClean="0"/>
              <a:t>TCH pot izola erorile cauzate de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Raportarea testării</a:t>
            </a:r>
            <a:endParaRPr lang="en-US" smtClean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smtClean="0"/>
              <a:t>Atributele erorii - se vor atribui de către tester</a:t>
            </a:r>
          </a:p>
          <a:p>
            <a:pPr marL="723900" lvl="1" indent="-274638" eaLnBrk="1" hangingPunct="1"/>
            <a:r>
              <a:rPr lang="ro-RO" sz="1800" b="1" smtClean="0"/>
              <a:t>Severitatea</a:t>
            </a:r>
            <a:r>
              <a:rPr lang="ro-RO" sz="1800" smtClean="0"/>
              <a:t> – impactul negativ potenţial. Nivele de severitate:</a:t>
            </a:r>
          </a:p>
          <a:p>
            <a:pPr marL="1423988" lvl="2" indent="-457200" eaLnBrk="1" hangingPunct="1"/>
            <a:r>
              <a:rPr lang="ro-RO" sz="1600" smtClean="0"/>
              <a:t>1. Pierdere de date, Resetare</a:t>
            </a:r>
          </a:p>
          <a:p>
            <a:pPr marL="1423988" lvl="2" indent="-457200" eaLnBrk="1" hangingPunct="1"/>
            <a:r>
              <a:rPr lang="ro-RO" sz="1600" smtClean="0"/>
              <a:t>2. Pierdere de funcţionalitate, Erori operaţionale, Rezultate eronate</a:t>
            </a:r>
          </a:p>
          <a:p>
            <a:pPr marL="1423988" lvl="2" indent="-457200" eaLnBrk="1" hangingPunct="1"/>
            <a:r>
              <a:rPr lang="ro-RO" sz="1600" smtClean="0"/>
              <a:t>3. Pierdere de utilizabilitate, probleme ortografice, erori cu manifestare rară</a:t>
            </a:r>
          </a:p>
          <a:p>
            <a:pPr marL="1423988" lvl="2" indent="-457200" eaLnBrk="1" hangingPunct="1"/>
            <a:r>
              <a:rPr lang="ro-RO" sz="1600" smtClean="0"/>
              <a:t>4. Avertismente şi sugestii</a:t>
            </a:r>
          </a:p>
          <a:p>
            <a:pPr marL="723900" lvl="1" indent="-274638" eaLnBrk="1" hangingPunct="1"/>
            <a:r>
              <a:rPr lang="ro-RO" sz="1800" b="1" smtClean="0"/>
              <a:t>Prioritatea</a:t>
            </a:r>
            <a:r>
              <a:rPr lang="ro-RO" sz="1800" smtClean="0"/>
              <a:t> – urgenţa (dacă ţine în loc proiectul)</a:t>
            </a:r>
          </a:p>
          <a:p>
            <a:pPr marL="1423988" lvl="2" indent="-457200" eaLnBrk="1" hangingPunct="1"/>
            <a:r>
              <a:rPr lang="ro-RO" sz="1600" smtClean="0"/>
              <a:t>1.Corectare imediată, eroare evidentă, testarea nu poate continua</a:t>
            </a:r>
          </a:p>
          <a:p>
            <a:pPr marL="1423988" lvl="2" indent="-457200" eaLnBrk="1" hangingPunct="1"/>
            <a:r>
              <a:rPr lang="ro-RO" sz="1600" smtClean="0"/>
              <a:t>2.Corectare necesară înainte de lansarea produsului</a:t>
            </a:r>
          </a:p>
          <a:p>
            <a:pPr marL="1423988" lvl="2" indent="-457200" eaLnBrk="1" hangingPunct="1"/>
            <a:r>
              <a:rPr lang="ro-RO" sz="1600" smtClean="0"/>
              <a:t>3.Corectare în limita timpului disponibil</a:t>
            </a:r>
          </a:p>
          <a:p>
            <a:pPr marL="1423988" lvl="2" indent="-457200" eaLnBrk="1" hangingPunct="1"/>
            <a:r>
              <a:rPr lang="ro-RO" sz="1600" smtClean="0"/>
              <a:t>4.Corectare neglijabilă, se recomandă alte măsuri de tratare a erorii</a:t>
            </a:r>
          </a:p>
          <a:p>
            <a:pPr marL="609600" indent="-609600" eaLnBrk="1" hangingPunct="1"/>
            <a:r>
              <a:rPr lang="ro-RO" sz="2000" smtClean="0"/>
              <a:t>Vulnerabilităţile de securitate sunt dificil de clasificat – poate fi folosit modelul DREAD</a:t>
            </a:r>
          </a:p>
          <a:p>
            <a:pPr marL="609600" indent="-609600" eaLnBrk="1" hangingPunct="1"/>
            <a:r>
              <a:rPr lang="ro-RO" sz="2000" smtClean="0"/>
              <a:t>Prioritatea unei erori se poate schimba în timp, pe măsură ce se apropie deadlineul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Raportarea testării</a:t>
            </a:r>
            <a:endParaRPr lang="en-US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ro-RO" sz="1600" smtClean="0"/>
              <a:t>Ciclul de viaţă al erorii = fazele prin care trece raportul unei erori (încă un motiv pentru a crea un raport pe eroare)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smtClean="0"/>
              <a:t>Fazele ciclului: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Detectat (se finalizează prin crearea raportului)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Deschis (se finalizează prin corectarea erorii)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Rezolvat (se finalizează prin confirmarea de către tester)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Închis (se finalizează prin închiderea erorii).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smtClean="0"/>
              <a:t>Ciclu extins: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Între fazele Deschis şi Rezolvat poate să apară faza Recenzare, în care intervine comitetul pentru stabilirea relevanţei erorii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În urma fazei de Recenzare se poate reveni la faza Deschis (programatorul corectează) sau se sare la faza Închis (s-au găsit alte metode de tratare şi managerul decide închiderea forţată) sau se creează faza temporară Amânat (On hold).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În faza Rezolvat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600" smtClean="0"/>
              <a:t>testerul poate fi de acord cu modul de tratare a erorii şi trece la faza Închis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600" smtClean="0"/>
              <a:t>testerul poate să găsească noi informaţii în sprijinul corectării erorii (izolează eroarea mai bine) şi revine la faza Detectat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600" smtClean="0"/>
              <a:t>testerul poateca, prin testare regresivă, să arate că eroarea nu a fost corectată şi revine la faza Detectat</a:t>
            </a:r>
          </a:p>
          <a:p>
            <a:pPr marL="723900" lvl="1" indent="-274638" eaLnBrk="1" hangingPunct="1">
              <a:lnSpc>
                <a:spcPct val="90000"/>
              </a:lnSpc>
            </a:pPr>
            <a:endParaRPr lang="ro-RO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Raportarea testării</a:t>
            </a:r>
            <a:endParaRPr lang="en-US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ro-RO" sz="1600" smtClean="0"/>
              <a:t>Sistem de urmărire a rapoartelor de eroare (Bug tracking) – necesar pentru urmărirea ciclului de viaţă al fiecărei erori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smtClean="0"/>
              <a:t>Se recomandă ca sistemul bug tracking să conţină şi jurnalul de testare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ro-RO" sz="1600" smtClean="0"/>
              <a:t>Rubricile unui raport de testare, conform standardului IEEE: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Identificator unic al raportului (deci al erorii)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Descrierea sumară a erorii cu referinţă la componenta testată, procedeul CT şi specs CT care au descoperit-o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Descrierea detaliată a erorii: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Data şi ora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Testerul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Platforma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Datele de intrare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Procedeul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Rezultatele reale şi cele aşteptate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Metoda de reproducere a erorii şi succesul său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Indicii destinate programatorilor</a:t>
            </a:r>
          </a:p>
          <a:p>
            <a:pPr marL="723900" lvl="1" indent="-274638" eaLnBrk="1" hangingPunct="1">
              <a:lnSpc>
                <a:spcPct val="90000"/>
              </a:lnSpc>
            </a:pPr>
            <a:r>
              <a:rPr lang="ro-RO" sz="1600" smtClean="0"/>
              <a:t>Impactul erorii: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Severitatea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Prioritatea</a:t>
            </a:r>
          </a:p>
          <a:p>
            <a:pPr marL="1423988" lvl="2" indent="-457200" eaLnBrk="1" hangingPunct="1">
              <a:lnSpc>
                <a:spcPct val="90000"/>
              </a:lnSpc>
            </a:pPr>
            <a:r>
              <a:rPr lang="ro-RO" sz="1400" smtClean="0"/>
              <a:t>Impactul asupra planificării testării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Raportarea testării</a:t>
            </a:r>
            <a:endParaRPr lang="en-US" smtClean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 eaLnBrk="1" hangingPunct="1"/>
            <a:r>
              <a:rPr lang="ro-RO" sz="2000" smtClean="0"/>
              <a:t>În practică, aceste rubrici corespund fazei Deschis şi la acestea se adaugă câte o rubrică pentru celelalte faze ale ciclului de viaţă: Deschis, Recenzat, Rezolvat, Închis, Amânat. Fiecare fază va indica rubricile:</a:t>
            </a:r>
          </a:p>
          <a:p>
            <a:pPr marL="723900" lvl="1" indent="-274638" eaLnBrk="1" hangingPunct="1"/>
            <a:r>
              <a:rPr lang="ro-RO" sz="1800" smtClean="0"/>
              <a:t>Identitatea şi funcţia persoanei implicate în faza respectivă (cu semnătură)</a:t>
            </a:r>
          </a:p>
          <a:p>
            <a:pPr marL="723900" lvl="1" indent="-274638" eaLnBrk="1" hangingPunct="1"/>
            <a:r>
              <a:rPr lang="ro-RO" sz="1800" smtClean="0"/>
              <a:t>Data intrării în fază</a:t>
            </a:r>
          </a:p>
          <a:p>
            <a:pPr marL="723900" lvl="1" indent="-274638" eaLnBrk="1" hangingPunct="1"/>
            <a:r>
              <a:rPr lang="ro-RO" sz="1800" smtClean="0"/>
              <a:t>Rezultatul sau decizia fazei, cu comentariu justificativ (metoda de corectare la Deschis, concluzii la Recenzat, concluziile testării regresive la Rezolvat, parafa la Închis sau Amânat)</a:t>
            </a:r>
          </a:p>
          <a:p>
            <a:pPr marL="609600" indent="-609600" eaLnBrk="1" hangingPunct="1"/>
            <a:r>
              <a:rPr lang="ro-RO" sz="2000" smtClean="0"/>
              <a:t>Sistemele bug tracker se bazează pe formulare off-line sau on-line</a:t>
            </a:r>
          </a:p>
          <a:p>
            <a:pPr marL="609600" indent="-609600" eaLnBrk="1" hangingPunct="1"/>
            <a:r>
              <a:rPr lang="ro-RO" sz="2000" smtClean="0"/>
              <a:t>Sistemele on-line sunt puternic automatizate: Bugzilla, Mantis</a:t>
            </a:r>
          </a:p>
          <a:p>
            <a:pPr marL="723900" lvl="1" indent="-274638" eaLnBrk="1" hangingPunct="1"/>
            <a:endParaRPr lang="ro-RO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Mantis – fereastra de editare</a:t>
            </a:r>
            <a:endParaRPr lang="en-US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723900" lvl="1" indent="-274638" eaLnBrk="1" hangingPunct="1"/>
            <a:endParaRPr lang="ro-RO" sz="1800" smtClean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/>
          <a:srcRect l="16667" t="8151" r="5556" b="20039"/>
          <a:stretch>
            <a:fillRect/>
          </a:stretch>
        </p:blipFill>
        <p:spPr bwMode="auto">
          <a:xfrm>
            <a:off x="457200" y="1371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4071</TotalTime>
  <Words>1212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Wingdings</vt:lpstr>
      <vt:lpstr>Times New Roman</vt:lpstr>
      <vt:lpstr>Arial Unicode MS</vt:lpstr>
      <vt:lpstr>Courier New</vt:lpstr>
      <vt:lpstr>Verdana</vt:lpstr>
      <vt:lpstr>SimSun</vt:lpstr>
      <vt:lpstr>Axis</vt:lpstr>
      <vt:lpstr>Slide 1</vt:lpstr>
      <vt:lpstr>Raportarea testării</vt:lpstr>
      <vt:lpstr>Raportarea testării</vt:lpstr>
      <vt:lpstr>Raportarea testării</vt:lpstr>
      <vt:lpstr>Raportarea testării</vt:lpstr>
      <vt:lpstr>Raportarea testării</vt:lpstr>
      <vt:lpstr>Raportarea testării</vt:lpstr>
      <vt:lpstr>Raportarea testării</vt:lpstr>
      <vt:lpstr>Mantis – fereastra de editare</vt:lpstr>
      <vt:lpstr>Mantis – fereastra fazei Inchis</vt:lpstr>
      <vt:lpstr>Măsurarea rezultatelor testării</vt:lpstr>
      <vt:lpstr>Măsurarea rezultatelor testării</vt:lpstr>
      <vt:lpstr>Măsurarea rezultatelor testării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 Jecan</cp:lastModifiedBy>
  <cp:revision>153</cp:revision>
  <dcterms:created xsi:type="dcterms:W3CDTF">2006-11-15T17:04:26Z</dcterms:created>
  <dcterms:modified xsi:type="dcterms:W3CDTF">2012-12-12T12:57:59Z</dcterms:modified>
</cp:coreProperties>
</file>