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469" r:id="rId2"/>
    <p:sldId id="484" r:id="rId3"/>
    <p:sldId id="485" r:id="rId4"/>
    <p:sldId id="486" r:id="rId5"/>
    <p:sldId id="487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01" r:id="rId18"/>
    <p:sldId id="497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3AA2A0-854C-43C6-8F2A-BBF051BEA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9959-2D7F-4AE6-89B3-D7DB63E6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991A-C2FD-47C8-A3F5-4116E824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EAE7-BCCB-4A78-9974-AF214D45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3CA9-FF6F-4F68-9407-5D2BD7941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BD82D-B90A-4B86-88EB-A5D421072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5528-1219-4A83-A320-3BDFCC0C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2FE4A-0EB8-4753-B988-CE77ABFC3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A8C2-6248-49E3-A0EB-3CDDC1201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57AE-B351-45A8-BCB3-73B7803ED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A7C4-30AB-433C-BA42-35AAB81B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7B98-976B-4358-84EB-222E4EBBC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55DA-635D-4E26-A50E-854793114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A2A0-6262-4379-A565-9743BF72C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B80BFC3-F12C-4A0F-AD07-ED52DC2B3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</a:t>
            </a:r>
            <a:r>
              <a:rPr lang="en-US" smtClean="0"/>
              <a:t>12</a:t>
            </a:r>
            <a:endParaRPr lang="ro-RO" smtClean="0"/>
          </a:p>
          <a:p>
            <a:pPr lvl="1" eaLnBrk="1" hangingPunct="1"/>
            <a:r>
              <a:rPr lang="en-US" smtClean="0"/>
              <a:t>Limbajul AutoIt</a:t>
            </a:r>
            <a:endParaRPr lang="ro-RO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Functiile utilizatorului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Vizibilitatea e controlata de pozitia in codul sursa si de modul de declarare:</a:t>
            </a:r>
          </a:p>
          <a:p>
            <a:pPr eaLnBrk="1" hangingPunct="1"/>
            <a:r>
              <a:rPr lang="en-US" sz="2000" b="1" smtClean="0"/>
              <a:t>Local </a:t>
            </a:r>
            <a:r>
              <a:rPr lang="en-US" sz="2000" smtClean="0"/>
              <a:t>– variabile vizibile local (doar in functia care le-a creat), ignora variabilele globale cu acelasi nume!</a:t>
            </a:r>
          </a:p>
          <a:p>
            <a:pPr eaLnBrk="1" hangingPunct="1"/>
            <a:r>
              <a:rPr lang="en-US" sz="2000" b="1" smtClean="0"/>
              <a:t>Global</a:t>
            </a:r>
            <a:r>
              <a:rPr lang="en-US" sz="2000" smtClean="0"/>
              <a:t> – variabile vizibile global ( in toate functiile si programul principal)</a:t>
            </a:r>
          </a:p>
          <a:p>
            <a:pPr eaLnBrk="1" hangingPunct="1"/>
            <a:r>
              <a:rPr lang="en-US" sz="2000" b="1" smtClean="0"/>
              <a:t>Dim </a:t>
            </a:r>
            <a:r>
              <a:rPr lang="en-US" sz="2000" smtClean="0"/>
              <a:t>(implicit, poate lipsi) – variabile vizibile local, create cu conditia sa nu existe deja o variabila globala cu acelasi nume</a:t>
            </a:r>
          </a:p>
          <a:p>
            <a:pPr eaLnBrk="1" hangingPunct="1"/>
            <a:r>
              <a:rPr lang="en-US" sz="2000" smtClean="0"/>
              <a:t>Variabilele create in programul principal sunt globale!</a:t>
            </a:r>
          </a:p>
          <a:p>
            <a:pPr eaLnBrk="1" hangingPunct="1"/>
            <a:r>
              <a:rPr lang="en-US" sz="2000" smtClean="0"/>
              <a:t>Parametrii functiilor sunt locali!</a:t>
            </a:r>
          </a:p>
          <a:p>
            <a:pPr eaLnBrk="1" hangingPunct="1"/>
            <a:r>
              <a:rPr lang="en-US" sz="2000" smtClean="0"/>
              <a:t>Variabilele nu sunt vizibile inainte de crearea lor (implicatii asupra ordinii apelurilor de functii multiple)!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Directive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#cs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bloc de comentarii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#ce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Rolul comentariilor in depanare</a:t>
            </a:r>
            <a:r>
              <a:rPr lang="en-US" sz="2000" smtClean="0"/>
              <a:t> = portiuni de cod sursa pot fi activate sau dezactivate daca se comenteaza sau decomenteaza linia #cs!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#include fisier.au3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Folosit in includerea bibliotecilor de functii </a:t>
            </a:r>
            <a:r>
              <a:rPr lang="ro-RO" sz="2000" smtClean="0"/>
              <a:t>şi a bibliotecilor de variabile predefinite </a:t>
            </a:r>
            <a:r>
              <a:rPr lang="en-US" sz="2000" smtClean="0"/>
              <a:t>(directorul Include)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Tipuri de functii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Functii</a:t>
            </a:r>
          </a:p>
          <a:p>
            <a:pPr eaLnBrk="1" hangingPunct="1"/>
            <a:r>
              <a:rPr lang="en-US" sz="2000" smtClean="0"/>
              <a:t>Ale utilizatorului</a:t>
            </a:r>
          </a:p>
          <a:p>
            <a:pPr eaLnBrk="1" hangingPunct="1"/>
            <a:r>
              <a:rPr lang="en-US" sz="2000" smtClean="0"/>
              <a:t>Predefinite ale utilizatorului (publicate si documentate in pachetul AutoIt) – necesita #include pentru a fi folosite</a:t>
            </a:r>
          </a:p>
          <a:p>
            <a:pPr eaLnBrk="1" hangingPunct="1"/>
            <a:r>
              <a:rPr lang="en-US" sz="2000" smtClean="0"/>
              <a:t>Predefinite – recunoscute de AutoIt</a:t>
            </a:r>
          </a:p>
          <a:p>
            <a:pPr lvl="1" eaLnBrk="1" hangingPunct="1"/>
            <a:r>
              <a:rPr lang="ro-RO" sz="1800" smtClean="0"/>
              <a:t>OPT (configurarea interpretorului AutoIt)</a:t>
            </a:r>
          </a:p>
          <a:p>
            <a:pPr lvl="1" eaLnBrk="1" hangingPunct="1"/>
            <a:r>
              <a:rPr lang="en-US" sz="1800" smtClean="0"/>
              <a:t>Manipularea ferestrelor (pe baza de identificatori GUI)</a:t>
            </a:r>
          </a:p>
          <a:p>
            <a:pPr lvl="1" eaLnBrk="1" hangingPunct="1"/>
            <a:r>
              <a:rPr lang="en-US" sz="1800" smtClean="0"/>
              <a:t>Programare GUI (varianta vizuala: Tools - Koda Form Designer)</a:t>
            </a:r>
          </a:p>
          <a:p>
            <a:pPr lvl="1" eaLnBrk="1" hangingPunct="1"/>
            <a:r>
              <a:rPr lang="en-US" sz="1800" smtClean="0"/>
              <a:t>Manipularea timpului (asteptare, sincronizare)</a:t>
            </a:r>
          </a:p>
          <a:p>
            <a:pPr lvl="1" eaLnBrk="1" hangingPunct="1"/>
            <a:r>
              <a:rPr lang="en-US" sz="1800" smtClean="0"/>
              <a:t>Manipularea tipurilor</a:t>
            </a:r>
          </a:p>
          <a:p>
            <a:pPr lvl="2" eaLnBrk="1" hangingPunct="1"/>
            <a:r>
              <a:rPr lang="en-US" sz="1600" smtClean="0"/>
              <a:t>Teste de tip</a:t>
            </a:r>
          </a:p>
          <a:p>
            <a:pPr lvl="2" eaLnBrk="1" hangingPunct="1"/>
            <a:r>
              <a:rPr lang="en-US" sz="1600" smtClean="0"/>
              <a:t>Conversie explicita</a:t>
            </a:r>
          </a:p>
          <a:p>
            <a:pPr lvl="2" eaLnBrk="1" hangingPunct="1"/>
            <a:r>
              <a:rPr lang="en-US" sz="1600" smtClean="0"/>
              <a:t>Manipulare de date</a:t>
            </a:r>
          </a:p>
          <a:p>
            <a:pPr lvl="1" eaLnBrk="1" hangingPunct="1"/>
            <a:r>
              <a:rPr lang="en-US" sz="1800" smtClean="0"/>
              <a:t>Manipularea registrilor si obiectelor COM</a:t>
            </a:r>
            <a:endParaRPr lang="ro-RO" sz="1800" smtClean="0"/>
          </a:p>
          <a:p>
            <a:pPr eaLnBrk="1" hangingPunct="1"/>
            <a:r>
              <a:rPr lang="ro-RO" sz="2000" smtClean="0"/>
              <a:t>Succesul functiilor </a:t>
            </a:r>
            <a:r>
              <a:rPr lang="en-US" sz="2000" smtClean="0"/>
              <a:t>predefinite </a:t>
            </a:r>
            <a:r>
              <a:rPr lang="ro-RO" sz="2000" smtClean="0"/>
              <a:t>e testat cu </a:t>
            </a:r>
            <a:r>
              <a:rPr lang="ro-RO" sz="2000" b="1" smtClean="0"/>
              <a:t>macrovariabila </a:t>
            </a:r>
            <a:r>
              <a:rPr lang="en-US" sz="2000" b="1" smtClean="0"/>
              <a:t>@error</a:t>
            </a:r>
            <a:r>
              <a:rPr lang="en-US" sz="2000" smtClean="0"/>
              <a:t> – valoarea 1 indica esecul ultimului apel de functie!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Programare GUI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GUI = o multime de ferestre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Fereastra = un grup de obiecte GUI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Identificator GUI = cod hexazecimal atribuit de Windows fiecarei ferestre si obiect create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Etapele construirii GUI:</a:t>
            </a:r>
          </a:p>
          <a:p>
            <a:pPr eaLnBrk="1" hangingPunct="1"/>
            <a:r>
              <a:rPr lang="ro-RO" sz="2000" smtClean="0"/>
              <a:t>#include GUIconstants.au3</a:t>
            </a:r>
          </a:p>
          <a:p>
            <a:pPr eaLnBrk="1" hangingPunct="1"/>
            <a:r>
              <a:rPr lang="ro-RO" sz="2000" smtClean="0"/>
              <a:t>GUICreate – crearea ferestrelor implicit invizibile (genereaza Window ID)</a:t>
            </a:r>
          </a:p>
          <a:p>
            <a:pPr eaLnBrk="1" hangingPunct="1"/>
            <a:r>
              <a:rPr lang="ro-RO" sz="2000" smtClean="0"/>
              <a:t>GUICtrlCreate... – crearea obiectelor (genereaza Control ID)</a:t>
            </a:r>
          </a:p>
          <a:p>
            <a:pPr eaLnBrk="1" hangingPunct="1"/>
            <a:r>
              <a:rPr lang="ro-RO" sz="2000" smtClean="0"/>
              <a:t>GUISwitch – comutare intre ferestre</a:t>
            </a:r>
          </a:p>
          <a:p>
            <a:pPr eaLnBrk="1" hangingPunct="1"/>
            <a:r>
              <a:rPr lang="ro-RO" sz="2000" smtClean="0"/>
              <a:t>GUISetState – schimbarea starii unei ferestre (ex: afisarea lor initiala)</a:t>
            </a:r>
          </a:p>
          <a:p>
            <a:pPr eaLnBrk="1" hangingPunct="1"/>
            <a:r>
              <a:rPr lang="ro-RO" sz="2000" smtClean="0"/>
              <a:t>Programare evenimente prin cicluri infinite cu iesire fortata</a:t>
            </a:r>
          </a:p>
          <a:p>
            <a:pPr lvl="1" eaLnBrk="1" hangingPunct="1"/>
            <a:r>
              <a:rPr lang="ro-RO" sz="1800" smtClean="0"/>
              <a:t>metoda MessageLoop (implicita)</a:t>
            </a:r>
          </a:p>
          <a:p>
            <a:pPr lvl="1" eaLnBrk="1" hangingPunct="1"/>
            <a:r>
              <a:rPr lang="ro-RO" sz="1800" smtClean="0"/>
              <a:t>metoda OnEvent (se activeaza cu functia OPT)</a:t>
            </a:r>
            <a:endParaRPr lang="en-US" sz="18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Programare</a:t>
            </a:r>
            <a:r>
              <a:rPr lang="ro-RO" sz="3600" smtClean="0"/>
              <a:t>a evenimentelor prin MessageLoop</a:t>
            </a:r>
            <a:endParaRPr lang="en-US" sz="3600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2000" smtClean="0"/>
              <a:t>Fiecare eveniment genereaza un mesaj:</a:t>
            </a:r>
          </a:p>
          <a:p>
            <a:pPr eaLnBrk="1" hangingPunct="1"/>
            <a:r>
              <a:rPr lang="ro-RO" sz="2000" smtClean="0"/>
              <a:t>0 – lipsa de eveniment</a:t>
            </a:r>
          </a:p>
          <a:p>
            <a:pPr eaLnBrk="1" hangingPunct="1"/>
            <a:r>
              <a:rPr lang="ro-RO" sz="2000" smtClean="0"/>
              <a:t>Control ID – eveniment al unui obiect</a:t>
            </a:r>
          </a:p>
          <a:p>
            <a:pPr eaLnBrk="1" hangingPunct="1"/>
            <a:r>
              <a:rPr lang="ro-RO" sz="2000" smtClean="0"/>
              <a:t>Variate constante – evenimente ale ferestrei (inchidere, maximizare, etc.)</a:t>
            </a:r>
          </a:p>
          <a:p>
            <a:pPr eaLnBrk="1" hangingPunct="1">
              <a:buFont typeface="Wingdings" pitchFamily="2" charset="2"/>
              <a:buNone/>
            </a:pPr>
            <a:r>
              <a:rPr lang="ro-RO" sz="2000" smtClean="0"/>
              <a:t>Continutul ciclului infinit:</a:t>
            </a:r>
          </a:p>
          <a:p>
            <a:pPr eaLnBrk="1" hangingPunct="1"/>
            <a:r>
              <a:rPr lang="ro-RO" sz="2000" smtClean="0"/>
              <a:t>Ascultarea functiei GUIGetMsg</a:t>
            </a:r>
          </a:p>
          <a:p>
            <a:pPr eaLnBrk="1" hangingPunct="1"/>
            <a:r>
              <a:rPr lang="ro-RO" sz="2000" smtClean="0"/>
              <a:t>Compararea valorii returnate cu valorile asteptate intr-o structura CASE</a:t>
            </a:r>
          </a:p>
          <a:p>
            <a:pPr eaLnBrk="1" hangingPunct="1"/>
            <a:r>
              <a:rPr lang="ro-RO" sz="2000" smtClean="0"/>
              <a:t>Una din ramurile CASE va contine iesirea fortata (asociata unui buton de inchidere)</a:t>
            </a:r>
          </a:p>
          <a:p>
            <a:pPr eaLnBrk="1" hangingPunct="1"/>
            <a:endParaRPr lang="ro-RO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Programare</a:t>
            </a:r>
            <a:r>
              <a:rPr lang="ro-RO" sz="3600" smtClean="0"/>
              <a:t>a evenimentelor prin MessageLoop</a:t>
            </a:r>
            <a:endParaRPr lang="en-US" sz="360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#include &lt;GUIConstants.au3&gt;			</a:t>
            </a:r>
          </a:p>
          <a:p>
            <a:pPr eaLnBrk="1" hangingPunct="1">
              <a:lnSpc>
                <a:spcPct val="80000"/>
              </a:lnSpc>
            </a:pP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GUICreate("Fereastra mea", 200,200)			</a:t>
            </a:r>
          </a:p>
          <a:p>
            <a:pPr eaLnBrk="1" hangingPunct="1">
              <a:lnSpc>
                <a:spcPct val="80000"/>
              </a:lnSpc>
            </a:pPr>
            <a:endParaRPr lang="ro-RO" sz="1800" b="1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$IDButon</a:t>
            </a:r>
            <a:r>
              <a:rPr lang="ro-RO" sz="1800" smtClean="0"/>
              <a:t>=GUICtrlCreateButton("Butonul meu",50,50)</a:t>
            </a:r>
          </a:p>
          <a:p>
            <a:pPr eaLnBrk="1" hangingPunct="1">
              <a:lnSpc>
                <a:spcPct val="80000"/>
              </a:lnSpc>
            </a:pP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GUISetState(@SW_SHOW)			</a:t>
            </a:r>
          </a:p>
          <a:p>
            <a:pPr eaLnBrk="1" hangingPunct="1">
              <a:lnSpc>
                <a:spcPct val="80000"/>
              </a:lnSpc>
            </a:pP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While 1				; ciclu de ascultare infinit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$mesaj=</a:t>
            </a:r>
            <a:r>
              <a:rPr lang="ro-RO" sz="1800" b="1" smtClean="0"/>
              <a:t>GUIGetMsg()</a:t>
            </a:r>
            <a:r>
              <a:rPr lang="ro-RO" sz="1800" smtClean="0"/>
              <a:t>		; ascultare mesaje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Switch $mesaj			; testarea mesajului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	Case </a:t>
            </a:r>
            <a:r>
              <a:rPr lang="ro-RO" sz="1800" b="1" smtClean="0"/>
              <a:t>$IDButon			; mesajul butonului</a:t>
            </a: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		MsgBox(0,"","S-a apasat butonul!")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	Case </a:t>
            </a:r>
            <a:r>
              <a:rPr lang="ro-RO" sz="1800" b="1" smtClean="0"/>
              <a:t>$GUI_EVENT_CLOSE	; mesajul ferestrei</a:t>
            </a: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		MsgBox(0,"","Se inchide fereastra!")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		</a:t>
            </a:r>
            <a:r>
              <a:rPr lang="ro-RO" sz="1800" b="1" smtClean="0"/>
              <a:t>ExitLoop	; oprirea ciclului de ascultare</a:t>
            </a: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EndSwitch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Wend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Programare</a:t>
            </a:r>
            <a:r>
              <a:rPr lang="ro-RO" sz="3600" smtClean="0"/>
              <a:t>a evenimentelor prin OnEvent</a:t>
            </a:r>
            <a:endParaRPr lang="en-US" sz="3600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2000" smtClean="0"/>
              <a:t>Fiecare eveniment:</a:t>
            </a:r>
          </a:p>
          <a:p>
            <a:pPr lvl="1" eaLnBrk="1" hangingPunct="1"/>
            <a:r>
              <a:rPr lang="en-US" sz="1800" smtClean="0"/>
              <a:t>A</a:t>
            </a:r>
            <a:r>
              <a:rPr lang="ro-RO" sz="1800" smtClean="0"/>
              <a:t>peleaza implicit o functie handler</a:t>
            </a:r>
            <a:endParaRPr lang="en-US" sz="1800" smtClean="0"/>
          </a:p>
          <a:p>
            <a:pPr lvl="1" eaLnBrk="1" hangingPunct="1"/>
            <a:r>
              <a:rPr lang="en-US" sz="1800" smtClean="0"/>
              <a:t>Genereaza macrovariabilele</a:t>
            </a:r>
          </a:p>
          <a:p>
            <a:pPr lvl="2" eaLnBrk="1" hangingPunct="1"/>
            <a:r>
              <a:rPr lang="en-US" sz="1600" smtClean="0"/>
              <a:t>@GUI_CTRLID – Control ID al obiectului</a:t>
            </a:r>
          </a:p>
          <a:p>
            <a:pPr lvl="2" eaLnBrk="1" hangingPunct="1"/>
            <a:r>
              <a:rPr lang="en-US" sz="1600" smtClean="0"/>
              <a:t>@GUI_WINHANDLE – ID al ferestrei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Etape:</a:t>
            </a:r>
          </a:p>
          <a:p>
            <a:pPr eaLnBrk="1" hangingPunct="1"/>
            <a:r>
              <a:rPr lang="en-US" sz="2000" smtClean="0"/>
              <a:t>Se activeaza metoda cu functia OPT(“GUIOnEventMode”,1)</a:t>
            </a:r>
          </a:p>
          <a:p>
            <a:pPr eaLnBrk="1" hangingPunct="1"/>
            <a:r>
              <a:rPr lang="en-US" sz="2000" smtClean="0"/>
              <a:t>Se programeza functiile handler urmarite (1 pe eveniment sau 1 pe mai multe evenimente separate intr-un CASE al functiei)</a:t>
            </a:r>
          </a:p>
          <a:p>
            <a:pPr eaLnBrk="1" hangingPunct="1"/>
            <a:r>
              <a:rPr lang="en-US" sz="2000" smtClean="0"/>
              <a:t>Se construieste GUI si obiectele</a:t>
            </a:r>
          </a:p>
          <a:p>
            <a:pPr eaLnBrk="1" hangingPunct="1"/>
            <a:r>
              <a:rPr lang="en-US" sz="2000" smtClean="0"/>
              <a:t>Se leaga obiectele la functiile handler (GUICtrlSetOnEvent)</a:t>
            </a:r>
          </a:p>
          <a:p>
            <a:pPr eaLnBrk="1" hangingPunct="1"/>
            <a:r>
              <a:rPr lang="en-US" sz="2000" smtClean="0"/>
              <a:t>Se leaga ferestrele la functiile handler (GUISetOnEvent) </a:t>
            </a:r>
          </a:p>
          <a:p>
            <a:pPr eaLnBrk="1" hangingPunct="1"/>
            <a:r>
              <a:rPr lang="en-US" sz="2000" smtClean="0"/>
              <a:t>Se construieste un ciclu infinit de asteptare (Sleep) – una din functiile handler va trebui sa contina iesirea fortata (Exit,ExitLoop)</a:t>
            </a:r>
            <a:endParaRPr lang="ro-RO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Programare</a:t>
            </a:r>
            <a:r>
              <a:rPr lang="ro-RO" sz="3600" smtClean="0"/>
              <a:t>a evenimentelor prin </a:t>
            </a:r>
            <a:r>
              <a:rPr lang="en-US" sz="3600" smtClean="0"/>
              <a:t>OnEvent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#include &lt;GUIConstants.au3&gt;</a:t>
            </a:r>
            <a:endParaRPr lang="ro-RO" sz="1800" b="1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Func GestiuneButon()</a:t>
            </a:r>
            <a:r>
              <a:rPr lang="ro-RO" sz="1800" smtClean="0"/>
              <a:t>	;handler pt buton	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MsgBox(0,"","S-a apasat butonul!")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Endfunc</a:t>
            </a:r>
            <a:endParaRPr lang="ro-RO" sz="1800" b="1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Func GestiuneInchidere()</a:t>
            </a:r>
            <a:r>
              <a:rPr lang="ro-RO" sz="1800" smtClean="0"/>
              <a:t>	;handler pt inchiderea ferestrei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MsgBox(0,"","Se inchide fereastra!")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</a:t>
            </a:r>
            <a:r>
              <a:rPr lang="ro-RO" sz="1800" b="1" smtClean="0"/>
              <a:t>Exit			; terminarea execuţiei</a:t>
            </a: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Endfunc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ro-RO" sz="1800" b="1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Opt("GUIOnEventMode",1)			; activare Event mode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$IDXfer=GUICreate("Fereastra mea",200,200)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$IDbuton=GUICtrlCreateButton("Apasa-ma",20,20)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GUISetOnEvent($GUI_EVENT_CLOSE,"GestiuneInchidere")	; legare</a:t>
            </a:r>
            <a:endParaRPr lang="ro-RO" sz="1800" b="1" smtClean="0"/>
          </a:p>
          <a:p>
            <a:pPr eaLnBrk="1" hangingPunct="1">
              <a:lnSpc>
                <a:spcPct val="80000"/>
              </a:lnSpc>
            </a:pPr>
            <a:r>
              <a:rPr lang="ro-RO" sz="1800" b="1" smtClean="0"/>
              <a:t>GUICtrlSetOnevent($IDbuton,"GestiuneButon")</a:t>
            </a:r>
            <a:r>
              <a:rPr lang="en-US" sz="1800" b="1" smtClean="0"/>
              <a:t>		; legare</a:t>
            </a:r>
            <a:endParaRPr lang="ro-RO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GUISetState(@SW_SHOW)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While 1		</a:t>
            </a:r>
            <a:r>
              <a:rPr lang="en-US" sz="1800" smtClean="0"/>
              <a:t>			</a:t>
            </a:r>
            <a:r>
              <a:rPr lang="ro-RO" sz="1800" smtClean="0"/>
              <a:t>; ciclu infinit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	Sleep(1000)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Wend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Manipulare GUI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SEND si variante  - simularea tastarii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MOUSECLICK si variante – simularea utilizarii mouseului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Functiile Window Management (vezi Help) – manipularea ferestrelor si obiectelor GUI (ex: CONTROLCLICK)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De multe ori MOUSECLICK si functiile de acces la butoane sunt inlocuite cu SEND – se simuleaza shortcuturile de acces la butoane si meniuri prin tastatura! (se elimina unele probleme de sincronizare cu pozitia butonului sau cu textul de pe el, care se pot modifica dinamic)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Tipizare	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Un singur tip de date – variant = o variabila isi poate schimba tipul, intre 4 tipuri de valori: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Numeric (zecimal, exponential, hexazecimal)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Coduri hexazecimale: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Coduri obtinute prin conversia sirurilor de caractere (ASCII, Unicode)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Coduri de culoare (RGB)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Identificatori GUI (Handles)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Conversii implicite</a:t>
            </a:r>
            <a:r>
              <a:rPr lang="en-US" sz="2000" smtClean="0"/>
              <a:t> = declansate de operatori (elimina eroarea type mismatch):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“2”+”2”=4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2 &amp; 2 = “22”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“ab”+2=2 (conversia esuata are rezultat 0)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((“Tr”&amp;”ue”) OR False) + 1 = (“True” OR False) + 1 = True + 1 = 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“False” AND “False” =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Conversii explicite</a:t>
            </a:r>
            <a:r>
              <a:rPr lang="en-US" sz="1800" smtClean="0"/>
              <a:t> – cu functii predefinite!</a:t>
            </a: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Variabile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Valori posibile a fi atribuite: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Valori elementare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Valori masive eterogene, indexate de la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$A[2][2]=[[1,2],[“a”,“b”]]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Referinte 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$V=ObjCreate(“excel.application”)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Identificatori GUI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$ID=GUICreate(“Fereastra Mea”)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$ID2=WinGetHandle(“Untitled – Notepad”)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Structuri de date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$Struc=DllStructCreate(“int v1; char v2[10]”)</a:t>
            </a: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Structuri de programare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4114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Conditionale: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1.	IF THEN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2.	SWITCH </a:t>
            </a:r>
            <a:r>
              <a:rPr lang="en-US" sz="1600" b="1" smtClean="0"/>
              <a:t>variabila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</a:t>
            </a:r>
            <a:r>
              <a:rPr lang="en-US" sz="1600" b="1" smtClean="0"/>
              <a:t>valoare1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</a:t>
            </a:r>
            <a:r>
              <a:rPr lang="en-US" sz="1600" b="1" smtClean="0"/>
              <a:t>valoare2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ENDSWITCH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3. 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</a:t>
            </a:r>
            <a:r>
              <a:rPr lang="en-US" sz="1600" b="1" smtClean="0"/>
              <a:t>conditie1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</a:t>
            </a:r>
            <a:r>
              <a:rPr lang="en-US" sz="1600" b="1" smtClean="0"/>
              <a:t>conditie2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CASE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bloc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ENDSELECT 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267200" y="1524000"/>
            <a:ext cx="411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 b="1"/>
              <a:t>Repetitive: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1.	Cu contor: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FOR …TO … STEP …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	bloc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NEXT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2.	Parcurgere de obiecte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FOR var IN colectie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	bloc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NEXT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3. Parcurgere de proprietati calificate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WITH obiect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	prop1=…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	prop2=…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	prop3=…</a:t>
            </a:r>
          </a:p>
          <a:p>
            <a:pPr marL="447675" indent="-4476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ENDWITH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Structuri de programare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4114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Repetitive: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4. Cu preconditie de continuare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WHILE </a:t>
            </a:r>
            <a:r>
              <a:rPr lang="en-US" sz="1600" b="1" smtClean="0"/>
              <a:t>preconditie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bloc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WEND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5.Cu postconditie de oprire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bloc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UNTIL </a:t>
            </a:r>
            <a:r>
              <a:rPr lang="en-US" sz="1600" b="1" smtClean="0"/>
              <a:t>postconditie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4419600" y="1524000"/>
            <a:ext cx="411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 b="1"/>
              <a:t>Instructiuni de fortare: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1. CONTINUECASE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Forteaza executia urmatoarei ramuri CASE, chiar daca e invalida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	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2.CONTINUELOOP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Forteaza terminarea iteratiei curente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3.EXITLOOP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Forteaza terminarea structurii repetitive curente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4.EXIT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Forteaza terminarea macroului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Functia OnAutoItExit()</a:t>
            </a: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600"/>
              <a:t>- Handler pentru iesirea din program (gestioneaza codurile de terminare)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Functiile utilizatorului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1800" smtClean="0"/>
              <a:t>Func functiaMea (</a:t>
            </a:r>
            <a:r>
              <a:rPr lang="en-US" sz="1800" smtClean="0"/>
              <a:t>$p1, $p2=val)	</a:t>
            </a:r>
            <a:r>
              <a:rPr lang="en-US" sz="1800" b="1" smtClean="0"/>
              <a:t>nume (para obligatoriu, para optional)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; blocul de instruc</a:t>
            </a:r>
            <a:r>
              <a:rPr lang="ro-RO" sz="1800" smtClean="0"/>
              <a:t>ţiuni al funcţiei</a:t>
            </a:r>
          </a:p>
          <a:p>
            <a:pPr eaLnBrk="1" hangingPunct="1">
              <a:buFont typeface="Wingdings" pitchFamily="2" charset="2"/>
              <a:buNone/>
            </a:pPr>
            <a:r>
              <a:rPr lang="ro-RO" sz="1800" smtClean="0"/>
              <a:t>	Return </a:t>
            </a:r>
            <a:r>
              <a:rPr lang="en-US" sz="1800" smtClean="0"/>
              <a:t>$v					</a:t>
            </a:r>
            <a:r>
              <a:rPr lang="en-US" sz="1800" b="1" smtClean="0"/>
              <a:t>oprire si returnare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Endfunc</a:t>
            </a:r>
          </a:p>
          <a:p>
            <a:pPr eaLnBrk="1" hangingPunct="1">
              <a:buFont typeface="Wingdings" pitchFamily="2" charset="2"/>
              <a:buNone/>
            </a:pPr>
            <a:endParaRPr lang="ro-RO" sz="1800" smtClean="0"/>
          </a:p>
          <a:p>
            <a:pPr eaLnBrk="1" hangingPunct="1">
              <a:buFont typeface="Wingdings" pitchFamily="2" charset="2"/>
              <a:buNone/>
            </a:pPr>
            <a:r>
              <a:rPr lang="ro-RO" sz="1800" smtClean="0"/>
              <a:t>functiaMea(5,"a")		</a:t>
            </a:r>
            <a:r>
              <a:rPr lang="ro-RO" sz="1800" b="1" smtClean="0"/>
              <a:t>; </a:t>
            </a:r>
            <a:r>
              <a:rPr lang="en-US" sz="1800" b="1" smtClean="0"/>
              <a:t>apel (argumente)</a:t>
            </a:r>
            <a:endParaRPr lang="pt-PT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smtClean="0"/>
              <a:t>$a=functiaMea(2)		;</a:t>
            </a:r>
            <a:r>
              <a:rPr lang="pt-PT" sz="1800" b="1" smtClean="0"/>
              <a:t>apel fara argument optional (i se atribuie val)</a:t>
            </a:r>
          </a:p>
          <a:p>
            <a:pPr eaLnBrk="1" hangingPunct="1">
              <a:buFont typeface="Wingdings" pitchFamily="2" charset="2"/>
              <a:buNone/>
            </a:pPr>
            <a:endParaRPr lang="pt-PT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smtClean="0"/>
              <a:t>Un macro care contine doar definitii de functii, fara apeluri si program principal </a:t>
            </a:r>
            <a:r>
              <a:rPr lang="pt-PT" sz="1800" b="1" smtClean="0"/>
              <a:t>= biblioteca de functii</a:t>
            </a:r>
          </a:p>
          <a:p>
            <a:pPr eaLnBrk="1" hangingPunct="1">
              <a:buFont typeface="Wingdings" pitchFamily="2" charset="2"/>
              <a:buNone/>
            </a:pPr>
            <a:endParaRPr lang="pt-PT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pt-PT" sz="1800" b="1" smtClean="0"/>
              <a:t>Parametrii – read only (declarati cu CONST, nu pot fi modificati de functie)</a:t>
            </a:r>
          </a:p>
          <a:p>
            <a:pPr eaLnBrk="1" hangingPunct="1">
              <a:buFont typeface="Wingdings" pitchFamily="2" charset="2"/>
              <a:buNone/>
            </a:pPr>
            <a:r>
              <a:rPr lang="pt-PT" sz="1800" b="1" smtClean="0"/>
              <a:t>		     - read write (implicit, pot fi modificati de functie)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Functiile utilizatorului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Argumente  transferate prin valoare</a:t>
            </a:r>
          </a:p>
          <a:p>
            <a:pPr eaLnBrk="1" hangingPunct="1"/>
            <a:r>
              <a:rPr lang="en-US" sz="1800" smtClean="0"/>
              <a:t>argumentul si parametrul sunt variabile diferite chiar daca au acelasi nume</a:t>
            </a:r>
          </a:p>
          <a:p>
            <a:pPr eaLnBrk="1" hangingPunct="1"/>
            <a:r>
              <a:rPr lang="en-US" sz="1800" smtClean="0"/>
              <a:t>parametrul nu influenteaza argumentul)</a:t>
            </a:r>
          </a:p>
          <a:p>
            <a:pPr eaLnBrk="1" hangingPunct="1"/>
            <a:endParaRPr lang="en-US" sz="1800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sz="1800" smtClean="0"/>
              <a:t>Func </a:t>
            </a:r>
            <a:r>
              <a:rPr lang="en-US" sz="1800" b="1" smtClean="0"/>
              <a:t>F($p)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800" smtClean="0"/>
              <a:t>$p=2*$p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800" b="1" smtClean="0"/>
              <a:t>;p devine 10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800" smtClean="0"/>
              <a:t>Endfunc</a:t>
            </a:r>
          </a:p>
          <a:p>
            <a:pPr lvl="3" eaLnBrk="1" hangingPunct="1">
              <a:buFont typeface="Wingdings" pitchFamily="2" charset="2"/>
              <a:buNone/>
            </a:pPr>
            <a:endParaRPr lang="en-US" sz="1800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sz="1800" smtClean="0"/>
              <a:t>$a=5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800" smtClean="0"/>
              <a:t>F($a)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800" b="1" smtClean="0"/>
              <a:t>; a ramane la valoarea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Functiile utilizatorului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Argumente transferate prin referinta</a:t>
            </a:r>
          </a:p>
          <a:p>
            <a:pPr eaLnBrk="1" hangingPunct="1"/>
            <a:r>
              <a:rPr lang="en-US" sz="1800" smtClean="0"/>
              <a:t>argumentul si parametrul sunt aceeasi variabila chiar daca au nume diferite</a:t>
            </a:r>
          </a:p>
          <a:p>
            <a:pPr eaLnBrk="1" hangingPunct="1"/>
            <a:r>
              <a:rPr lang="en-US" sz="1800" smtClean="0"/>
              <a:t>parametrul influenteaza argumentul</a:t>
            </a:r>
            <a:endParaRPr lang="ro-RO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Func F(</a:t>
            </a:r>
            <a:r>
              <a:rPr lang="en-US" sz="1800" b="1" smtClean="0"/>
              <a:t>ByRef </a:t>
            </a:r>
            <a:r>
              <a:rPr lang="en-US" sz="1800" smtClean="0"/>
              <a:t>$p)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$p=2*$p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;p devine 10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Endfunc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$a=5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F($a)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; a devine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Functiile utilizatorului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Vizibilitatea variabilelor (testata poate fi testata cu IsDeclared)</a:t>
            </a:r>
            <a:endParaRPr lang="ro-RO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Func F()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Global $c=10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Local $b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$b=3*$a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; b devine 15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; (variabilele din programul principal sunt vizibile in toate functiile!)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Endfunc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$a=5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F()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$a=$c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;a devine 10,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;variabilele globale din functii sunt vizibile in tot programul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$a=$b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;eroare, variabilele locale din functii sunt vizibile doar in functia care le-a creat!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4072</TotalTime>
  <Words>967</Words>
  <Application>Microsoft Office PowerPoint</Application>
  <PresentationFormat>On-screen Show (4:3)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 Tipizare </vt:lpstr>
      <vt:lpstr> Variabile</vt:lpstr>
      <vt:lpstr> Structuri de programare</vt:lpstr>
      <vt:lpstr> Structuri de programare</vt:lpstr>
      <vt:lpstr> Functiile utilizatorului</vt:lpstr>
      <vt:lpstr> Functiile utilizatorului</vt:lpstr>
      <vt:lpstr> Functiile utilizatorului</vt:lpstr>
      <vt:lpstr> Functiile utilizatorului</vt:lpstr>
      <vt:lpstr> Functiile utilizatorului</vt:lpstr>
      <vt:lpstr> Directive</vt:lpstr>
      <vt:lpstr> Tipuri de functii</vt:lpstr>
      <vt:lpstr> Programare GUI</vt:lpstr>
      <vt:lpstr> Programarea evenimentelor prin MessageLoop</vt:lpstr>
      <vt:lpstr> Programarea evenimentelor prin MessageLoop</vt:lpstr>
      <vt:lpstr> Programarea evenimentelor prin OnEvent</vt:lpstr>
      <vt:lpstr> Programarea evenimentelor prin OnEvent</vt:lpstr>
      <vt:lpstr> Manipulare GUI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155</cp:revision>
  <dcterms:created xsi:type="dcterms:W3CDTF">2006-11-15T17:04:26Z</dcterms:created>
  <dcterms:modified xsi:type="dcterms:W3CDTF">2012-12-12T12:58:59Z</dcterms:modified>
</cp:coreProperties>
</file>