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ms-office.legacyDiagramTex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legacyDocTextInfo.bin" ContentType="application/vnd.ms-office.legacyDocTextInfo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12"/>
  </p:notesMasterIdLst>
  <p:sldIdLst>
    <p:sldId id="483" r:id="rId2"/>
    <p:sldId id="260" r:id="rId3"/>
    <p:sldId id="287" r:id="rId4"/>
    <p:sldId id="289" r:id="rId5"/>
    <p:sldId id="288" r:id="rId6"/>
    <p:sldId id="290" r:id="rId7"/>
    <p:sldId id="291" r:id="rId8"/>
    <p:sldId id="292" r:id="rId9"/>
    <p:sldId id="293" r:id="rId10"/>
    <p:sldId id="294" r:id="rId11"/>
  </p:sldIdLst>
  <p:sldSz cx="9144000" cy="6858000" type="screen4x3"/>
  <p:notesSz cx="6858000" cy="91440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86829" autoAdjust="0"/>
  </p:normalViewPr>
  <p:slideViewPr>
    <p:cSldViewPr>
      <p:cViewPr varScale="1">
        <p:scale>
          <a:sx n="102" d="100"/>
          <a:sy n="102" d="100"/>
        </p:scale>
        <p:origin x="-188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06/relationships/legacyDocTextInfo" Target="legacyDocTextInfo.bin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microsoft.com/office/2006/relationships/legacyDiagramText" Target="legacyDiagramText3.bin"/><Relationship Id="rId2" Type="http://schemas.microsoft.com/office/2006/relationships/legacyDiagramText" Target="legacyDiagramText2.bin"/><Relationship Id="rId1" Type="http://schemas.microsoft.com/office/2006/relationships/legacyDiagramText" Target="legacyDiagramText1.bin"/></Relationships>
</file>

<file path=ppt/drawings/_rels/vmlDrawing2.vml.rels><?xml version="1.0" encoding="UTF-8" standalone="yes"?>
<Relationships xmlns="http://schemas.openxmlformats.org/package/2006/relationships"><Relationship Id="rId3" Type="http://schemas.microsoft.com/office/2006/relationships/legacyDiagramText" Target="legacyDiagramText6.bin"/><Relationship Id="rId2" Type="http://schemas.microsoft.com/office/2006/relationships/legacyDiagramText" Target="legacyDiagramText5.bin"/><Relationship Id="rId1" Type="http://schemas.microsoft.com/office/2006/relationships/legacyDiagramText" Target="legacyDiagramText4.bin"/><Relationship Id="rId5" Type="http://schemas.microsoft.com/office/2006/relationships/legacyDiagramText" Target="legacyDiagramText8.bin"/><Relationship Id="rId4" Type="http://schemas.microsoft.com/office/2006/relationships/legacyDiagramText" Target="legacyDiagramText7.bin"/></Relationships>
</file>

<file path=ppt/drawings/_rels/vmlDrawing3.vml.rels><?xml version="1.0" encoding="UTF-8" standalone="yes"?>
<Relationships xmlns="http://schemas.openxmlformats.org/package/2006/relationships"><Relationship Id="rId3" Type="http://schemas.microsoft.com/office/2006/relationships/legacyDiagramText" Target="legacyDiagramText11.bin"/><Relationship Id="rId7" Type="http://schemas.microsoft.com/office/2006/relationships/legacyDiagramText" Target="legacyDiagramText15.bin"/><Relationship Id="rId2" Type="http://schemas.microsoft.com/office/2006/relationships/legacyDiagramText" Target="legacyDiagramText10.bin"/><Relationship Id="rId1" Type="http://schemas.microsoft.com/office/2006/relationships/legacyDiagramText" Target="legacyDiagramText9.bin"/><Relationship Id="rId6" Type="http://schemas.microsoft.com/office/2006/relationships/legacyDiagramText" Target="legacyDiagramText14.bin"/><Relationship Id="rId5" Type="http://schemas.microsoft.com/office/2006/relationships/legacyDiagramText" Target="legacyDiagramText13.bin"/><Relationship Id="rId4" Type="http://schemas.microsoft.com/office/2006/relationships/legacyDiagramText" Target="legacyDiagramText12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284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17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23AA2A0-854C-43C6-8F2A-BBF051BEA4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0" y="914400"/>
            <a:ext cx="8686800" cy="2514600"/>
            <a:chOff x="0" y="576"/>
            <a:chExt cx="5472" cy="1584"/>
          </a:xfrm>
        </p:grpSpPr>
        <p:sp>
          <p:nvSpPr>
            <p:cNvPr id="5" name="Oval 7"/>
            <p:cNvSpPr>
              <a:spLocks noChangeArrowheads="1"/>
            </p:cNvSpPr>
            <p:nvPr/>
          </p:nvSpPr>
          <p:spPr bwMode="auto">
            <a:xfrm>
              <a:off x="144" y="576"/>
              <a:ext cx="1584" cy="1584"/>
            </a:xfrm>
            <a:prstGeom prst="ellips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ro-RO"/>
            </a:p>
          </p:txBody>
        </p:sp>
        <p:sp>
          <p:nvSpPr>
            <p:cNvPr id="6" name="Rectangle 8"/>
            <p:cNvSpPr>
              <a:spLocks noChangeArrowheads="1"/>
            </p:cNvSpPr>
            <p:nvPr/>
          </p:nvSpPr>
          <p:spPr bwMode="hidden">
            <a:xfrm>
              <a:off x="0" y="1056"/>
              <a:ext cx="2976" cy="7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ro-RO" sz="2400">
                <a:latin typeface="Times New Roman" pitchFamily="18" charset="0"/>
              </a:endParaRPr>
            </a:p>
          </p:txBody>
        </p:sp>
        <p:sp>
          <p:nvSpPr>
            <p:cNvPr id="7" name="Rectangle 9"/>
            <p:cNvSpPr>
              <a:spLocks noChangeArrowheads="1"/>
            </p:cNvSpPr>
            <p:nvPr/>
          </p:nvSpPr>
          <p:spPr bwMode="hidden">
            <a:xfrm>
              <a:off x="2496" y="1056"/>
              <a:ext cx="2976" cy="720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ro-RO" sz="2400">
                <a:latin typeface="Times New Roman" pitchFamily="18" charset="0"/>
              </a:endParaRPr>
            </a:p>
          </p:txBody>
        </p:sp>
        <p:sp>
          <p:nvSpPr>
            <p:cNvPr id="8" name="Freeform 10"/>
            <p:cNvSpPr>
              <a:spLocks noChangeArrowheads="1"/>
            </p:cNvSpPr>
            <p:nvPr/>
          </p:nvSpPr>
          <p:spPr bwMode="auto">
            <a:xfrm>
              <a:off x="384" y="960"/>
              <a:ext cx="144" cy="913"/>
            </a:xfrm>
            <a:custGeom>
              <a:avLst/>
              <a:gdLst>
                <a:gd name="T0" fmla="*/ 21 w 1000"/>
                <a:gd name="T1" fmla="*/ 834 h 1000"/>
                <a:gd name="T2" fmla="*/ 0 w 1000"/>
                <a:gd name="T3" fmla="*/ 834 h 1000"/>
                <a:gd name="T4" fmla="*/ 0 w 1000"/>
                <a:gd name="T5" fmla="*/ 0 h 1000"/>
                <a:gd name="T6" fmla="*/ 21 w 1000"/>
                <a:gd name="T7" fmla="*/ 0 h 10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00" h="1000">
                  <a:moveTo>
                    <a:pt x="1000" y="1000"/>
                  </a:moveTo>
                  <a:lnTo>
                    <a:pt x="0" y="1000"/>
                  </a:lnTo>
                  <a:lnTo>
                    <a:pt x="0" y="0"/>
                  </a:lnTo>
                  <a:lnTo>
                    <a:pt x="1000" y="0"/>
                  </a:lnTo>
                </a:path>
              </a:pathLst>
            </a:custGeom>
            <a:noFill/>
            <a:ln w="76200" cmpd="sng">
              <a:solidFill>
                <a:schemeClr val="tx2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11"/>
            <p:cNvSpPr>
              <a:spLocks noChangeArrowheads="1"/>
            </p:cNvSpPr>
            <p:nvPr/>
          </p:nvSpPr>
          <p:spPr bwMode="auto">
            <a:xfrm>
              <a:off x="4944" y="762"/>
              <a:ext cx="165" cy="864"/>
            </a:xfrm>
            <a:custGeom>
              <a:avLst/>
              <a:gdLst>
                <a:gd name="T0" fmla="*/ 0 w 1000"/>
                <a:gd name="T1" fmla="*/ 0 h 1000"/>
                <a:gd name="T2" fmla="*/ 27 w 1000"/>
                <a:gd name="T3" fmla="*/ 0 h 1000"/>
                <a:gd name="T4" fmla="*/ 27 w 1000"/>
                <a:gd name="T5" fmla="*/ 746 h 1000"/>
                <a:gd name="T6" fmla="*/ 0 w 1000"/>
                <a:gd name="T7" fmla="*/ 746 h 10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00" h="1000">
                  <a:moveTo>
                    <a:pt x="0" y="0"/>
                  </a:moveTo>
                  <a:lnTo>
                    <a:pt x="1000" y="0"/>
                  </a:lnTo>
                  <a:lnTo>
                    <a:pt x="1000" y="1000"/>
                  </a:lnTo>
                  <a:lnTo>
                    <a:pt x="0" y="1000"/>
                  </a:lnTo>
                </a:path>
              </a:pathLst>
            </a:custGeom>
            <a:noFill/>
            <a:ln w="76200" cap="flat" cmpd="sng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150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286000" y="3581400"/>
            <a:ext cx="5638800" cy="19050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151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838200" y="1443038"/>
            <a:ext cx="7086600" cy="16002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B49959-2D7F-4AE6-89B3-D7DB63E676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3D991A-C2FD-47C8-A3F5-4116E82493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08750" y="0"/>
            <a:ext cx="1914525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0"/>
            <a:ext cx="5594350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E4EAE7-BCCB-4A78-9974-AF214D4548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158038" cy="14128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762000" y="1600200"/>
            <a:ext cx="7661275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FC3CA9-FF6F-4F68-9407-5D2BD79415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158038" cy="14128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62000" y="1600200"/>
            <a:ext cx="3754438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8838" y="1600200"/>
            <a:ext cx="3754437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1BD82D-B90A-4B86-88EB-A5D4210727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9D5528-1219-4A83-A320-3BDFCC0CCD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B2FE4A-0EB8-4753-B988-CE77ABFC34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600200"/>
            <a:ext cx="3754438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8838" y="1600200"/>
            <a:ext cx="3754437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FAA8C2-6248-49E3-A0EB-3CDDC1201E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0257AE-B351-45A8-BCB3-73B7803ED6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A9A7C4-30AB-433C-BA42-35AAB81B96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EA7B98-976B-4358-84EB-222E4EBBC0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DF55DA-635D-4E26-A50E-854793114E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C4A2A0-6262-4379-A565-9743BF72C4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1377950"/>
            <a:ext cx="2133600" cy="1016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ro-RO" sz="2400">
              <a:latin typeface="Times New Roman" pitchFamily="18" charset="0"/>
            </a:endParaRPr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1447800" y="1377950"/>
            <a:ext cx="7239000" cy="1016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ro-RO" sz="2400">
              <a:latin typeface="Times New Roman" pitchFamily="18" charset="0"/>
            </a:endParaRPr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0"/>
            <a:ext cx="7158038" cy="141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1600200"/>
            <a:ext cx="766127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4615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0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8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>
              <a:defRPr/>
            </a:pPr>
            <a:fld id="{1B80BFC3-F12C-4A0F-AD07-ED52DC2B3E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105" name="Freeform 9"/>
          <p:cNvSpPr>
            <a:spLocks noChangeArrowheads="1"/>
          </p:cNvSpPr>
          <p:nvPr/>
        </p:nvSpPr>
        <p:spPr bwMode="auto">
          <a:xfrm>
            <a:off x="838200" y="561975"/>
            <a:ext cx="152400" cy="1066800"/>
          </a:xfrm>
          <a:custGeom>
            <a:avLst/>
            <a:gdLst>
              <a:gd name="T0" fmla="*/ 23225760 w 1000"/>
              <a:gd name="T1" fmla="*/ 1138062240 h 1000"/>
              <a:gd name="T2" fmla="*/ 0 w 1000"/>
              <a:gd name="T3" fmla="*/ 1138062240 h 1000"/>
              <a:gd name="T4" fmla="*/ 0 w 1000"/>
              <a:gd name="T5" fmla="*/ 0 h 1000"/>
              <a:gd name="T6" fmla="*/ 23225760 w 1000"/>
              <a:gd name="T7" fmla="*/ 0 h 10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00" h="1000">
                <a:moveTo>
                  <a:pt x="1000" y="1000"/>
                </a:moveTo>
                <a:lnTo>
                  <a:pt x="0" y="1000"/>
                </a:ln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76200" cmpd="sng"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06" name="Freeform 10"/>
          <p:cNvSpPr>
            <a:spLocks noChangeArrowheads="1"/>
          </p:cNvSpPr>
          <p:nvPr/>
        </p:nvSpPr>
        <p:spPr bwMode="auto">
          <a:xfrm>
            <a:off x="8262938" y="269875"/>
            <a:ext cx="152400" cy="1073150"/>
          </a:xfrm>
          <a:custGeom>
            <a:avLst/>
            <a:gdLst>
              <a:gd name="T0" fmla="*/ 0 w 1000"/>
              <a:gd name="T1" fmla="*/ 0 h 1000"/>
              <a:gd name="T2" fmla="*/ 23225760 w 1000"/>
              <a:gd name="T3" fmla="*/ 0 h 1000"/>
              <a:gd name="T4" fmla="*/ 23225760 w 1000"/>
              <a:gd name="T5" fmla="*/ 1151650923 h 1000"/>
              <a:gd name="T6" fmla="*/ 0 w 1000"/>
              <a:gd name="T7" fmla="*/ 1151650923 h 10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00" h="1000">
                <a:moveTo>
                  <a:pt x="0" y="0"/>
                </a:moveTo>
                <a:lnTo>
                  <a:pt x="1000" y="0"/>
                </a:lnTo>
                <a:lnTo>
                  <a:pt x="1000" y="1000"/>
                </a:lnTo>
                <a:lnTo>
                  <a:pt x="0" y="1000"/>
                </a:ln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07" name="Text Box 13"/>
          <p:cNvSpPr txBox="1">
            <a:spLocks noChangeArrowheads="1"/>
          </p:cNvSpPr>
          <p:nvPr userDrawn="1"/>
        </p:nvSpPr>
        <p:spPr bwMode="auto">
          <a:xfrm>
            <a:off x="0" y="6172200"/>
            <a:ext cx="2971800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defRPr/>
            </a:pPr>
            <a:r>
              <a:rPr lang="en-US" smtClean="0">
                <a:solidFill>
                  <a:schemeClr val="accent2"/>
                </a:solidFill>
              </a:rPr>
              <a:t>Robert Buchmann, Ph.D.</a:t>
            </a:r>
          </a:p>
          <a:p>
            <a:pPr algn="l">
              <a:defRPr/>
            </a:pPr>
            <a:r>
              <a:rPr lang="en-US" smtClean="0">
                <a:solidFill>
                  <a:schemeClr val="accent2"/>
                </a:solidFill>
              </a:rPr>
              <a:t>Babes Bolyai University</a:t>
            </a:r>
          </a:p>
          <a:p>
            <a:pPr algn="l">
              <a:spcBef>
                <a:spcPct val="50000"/>
              </a:spcBef>
              <a:defRPr/>
            </a:pPr>
            <a:endParaRPr lang="en-US" smtClean="0">
              <a:solidFill>
                <a:schemeClr val="accent2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  <p:sldLayoutId id="2147483829" r:id="rId13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04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04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04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04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4" grpId="0"/>
      <p:bldP spid="20485" grpId="0" build="p">
        <p:tmplLst>
          <p:tmpl lvl="1">
            <p:tnLst>
              <p:par>
                <p:cTn presetID="9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48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20485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9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48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20485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9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48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20485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9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48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20485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9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48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2048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447675" indent="-44767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889000" indent="-439738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¡"/>
        <a:defRPr sz="2800">
          <a:solidFill>
            <a:schemeClr val="tx1"/>
          </a:solidFill>
          <a:latin typeface="+mn-lt"/>
        </a:defRPr>
      </a:lvl2pPr>
      <a:lvl3pPr marL="1293813" indent="-4032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81163" indent="-385763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buChar char="¡"/>
        <a:defRPr sz="2000">
          <a:solidFill>
            <a:schemeClr val="tx1"/>
          </a:solidFill>
          <a:latin typeface="+mn-lt"/>
        </a:defRPr>
      </a:lvl4pPr>
      <a:lvl5pPr marL="2070100" indent="-3873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273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845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417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989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pensourcetesting.org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so.ch/" TargetMode="External"/><Relationship Id="rId2" Type="http://schemas.openxmlformats.org/officeDocument/2006/relationships/hyperlink" Target="http://www.sei.cmi.edu/cmmi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ansi.org/" TargetMode="External"/><Relationship Id="rId4" Type="http://schemas.openxmlformats.org/officeDocument/2006/relationships/hyperlink" Target="http://www.asq.org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ro-RO" smtClean="0"/>
              <a:t>CURS 13</a:t>
            </a:r>
          </a:p>
          <a:p>
            <a:pPr lvl="1" eaLnBrk="1" hangingPunct="1"/>
            <a:r>
              <a:rPr lang="ro-RO" smtClean="0"/>
              <a:t>Managementul calităţii software</a:t>
            </a:r>
          </a:p>
          <a:p>
            <a:pPr lvl="1" eaLnBrk="1" hangingPunct="1"/>
            <a:r>
              <a:rPr lang="ro-RO" smtClean="0"/>
              <a:t>Standarde de calitate software</a:t>
            </a:r>
          </a:p>
          <a:p>
            <a:pPr lvl="1" eaLnBrk="1" hangingPunct="1"/>
            <a:r>
              <a:rPr lang="ro-RO" smtClean="0"/>
              <a:t>Tipuri de testeri</a:t>
            </a:r>
          </a:p>
          <a:p>
            <a:pPr lvl="1" eaLnBrk="1" hangingPunct="1"/>
            <a:r>
              <a:rPr lang="ro-RO" smtClean="0"/>
              <a:t>Metode de acumulare a experienţei pentru angajare</a:t>
            </a:r>
          </a:p>
          <a:p>
            <a:pPr lvl="1"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o-RO" smtClean="0"/>
              <a:t>Despre tester</a:t>
            </a:r>
            <a:endParaRPr lang="en-US" smtClean="0"/>
          </a:p>
        </p:txBody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600200"/>
            <a:ext cx="86868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o-RO" sz="2400" b="1" smtClean="0"/>
              <a:t>Metode de acumulare a experienţei pentru începători:</a:t>
            </a:r>
          </a:p>
          <a:p>
            <a:pPr lvl="1" eaLnBrk="1" hangingPunct="1">
              <a:lnSpc>
                <a:spcPct val="90000"/>
              </a:lnSpc>
            </a:pPr>
            <a:r>
              <a:rPr lang="ro-RO" sz="2400" smtClean="0"/>
              <a:t>Exersarea testării pe produse domestice, considerând Help-ul ca specificaţie şi înregistrând erorile cu Excel (erorile pot fi comunicate pe site-ul producătorilor);</a:t>
            </a:r>
          </a:p>
          <a:p>
            <a:pPr lvl="1" eaLnBrk="1" hangingPunct="1">
              <a:lnSpc>
                <a:spcPct val="90000"/>
              </a:lnSpc>
            </a:pPr>
            <a:r>
              <a:rPr lang="ro-RO" sz="2400" smtClean="0"/>
              <a:t>Participarea la sesiuni beta testing, promovate în mod public, chiar şi on-line;</a:t>
            </a:r>
          </a:p>
          <a:p>
            <a:pPr lvl="1" eaLnBrk="1" hangingPunct="1">
              <a:lnSpc>
                <a:spcPct val="90000"/>
              </a:lnSpc>
            </a:pPr>
            <a:r>
              <a:rPr lang="ro-RO" sz="2400" smtClean="0"/>
              <a:t>Partciparea ca voluntar în teste de utilizabilitate, promovate public de către laboratoarele de utilizabilitate;</a:t>
            </a:r>
          </a:p>
          <a:p>
            <a:pPr lvl="1" eaLnBrk="1" hangingPunct="1">
              <a:lnSpc>
                <a:spcPct val="90000"/>
              </a:lnSpc>
            </a:pPr>
            <a:r>
              <a:rPr lang="ro-RO" sz="2400" smtClean="0"/>
              <a:t>Participarea în programe publice de bug-bashing, promovate on-line (frecvent destinate hackerilor);</a:t>
            </a:r>
          </a:p>
          <a:p>
            <a:pPr lvl="1" eaLnBrk="1" hangingPunct="1">
              <a:lnSpc>
                <a:spcPct val="90000"/>
              </a:lnSpc>
            </a:pPr>
            <a:r>
              <a:rPr lang="ro-RO" sz="2400" smtClean="0"/>
              <a:t>Implicarea în comunitatea </a:t>
            </a:r>
            <a:r>
              <a:rPr lang="en-US" sz="2400" smtClean="0">
                <a:hlinkClick r:id="rId2"/>
              </a:rPr>
              <a:t>www.opensourcetesting.org</a:t>
            </a:r>
            <a:r>
              <a:rPr lang="ro-RO" sz="2400" smtClean="0"/>
              <a:t> care publică articole şi promovează instrumente de testare automată.</a:t>
            </a:r>
            <a:r>
              <a:rPr lang="en-US" sz="2400" smtClean="0"/>
              <a:t> </a:t>
            </a:r>
            <a:endParaRPr lang="ro-RO" sz="2400" smtClean="0"/>
          </a:p>
          <a:p>
            <a:pPr lvl="1" eaLnBrk="1" hangingPunct="1">
              <a:lnSpc>
                <a:spcPct val="90000"/>
              </a:lnSpc>
            </a:pPr>
            <a:endParaRPr lang="ro-RO" sz="2400" smtClean="0"/>
          </a:p>
          <a:p>
            <a:pPr lvl="1" eaLnBrk="1" hangingPunct="1">
              <a:lnSpc>
                <a:spcPct val="90000"/>
              </a:lnSpc>
            </a:pPr>
            <a:endParaRPr lang="ro-RO" sz="2400" smtClean="0"/>
          </a:p>
          <a:p>
            <a:pPr lvl="1" eaLnBrk="1" hangingPunct="1">
              <a:lnSpc>
                <a:spcPct val="90000"/>
              </a:lnSpc>
            </a:pPr>
            <a:endParaRPr lang="en-US" sz="2400" b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o-RO" smtClean="0"/>
              <a:t>QA </a:t>
            </a:r>
            <a:r>
              <a:rPr lang="en-US" smtClean="0"/>
              <a:t>&lt;&gt;</a:t>
            </a:r>
            <a:r>
              <a:rPr lang="ro-RO" smtClean="0"/>
              <a:t> testare</a:t>
            </a:r>
            <a:endParaRPr lang="en-US" smtClean="0"/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828800"/>
            <a:ext cx="8194675" cy="5334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o-RO" sz="1200" b="1" smtClean="0"/>
              <a:t>QA</a:t>
            </a:r>
            <a:r>
              <a:rPr lang="ro-RO" sz="1200" smtClean="0"/>
              <a:t> – activitate (departament) care încearcă să impună un nivel de calitate:</a:t>
            </a:r>
          </a:p>
          <a:p>
            <a:pPr lvl="1" eaLnBrk="1" hangingPunct="1">
              <a:lnSpc>
                <a:spcPct val="80000"/>
              </a:lnSpc>
            </a:pPr>
            <a:r>
              <a:rPr lang="ro-RO" sz="1200" smtClean="0"/>
              <a:t>Instituire de metodologii şi standarde;</a:t>
            </a:r>
          </a:p>
          <a:p>
            <a:pPr lvl="1" eaLnBrk="1" hangingPunct="1">
              <a:lnSpc>
                <a:spcPct val="80000"/>
              </a:lnSpc>
            </a:pPr>
            <a:r>
              <a:rPr lang="ro-RO" sz="1200" smtClean="0"/>
              <a:t>Definirea de soluţii la probleme;</a:t>
            </a:r>
          </a:p>
          <a:p>
            <a:pPr lvl="1" eaLnBrk="1" hangingPunct="1">
              <a:lnSpc>
                <a:spcPct val="80000"/>
              </a:lnSpc>
            </a:pPr>
            <a:r>
              <a:rPr lang="ro-RO" sz="1200" smtClean="0"/>
              <a:t>Integrarea testării în procesul de producţie;</a:t>
            </a:r>
          </a:p>
          <a:p>
            <a:pPr lvl="1" eaLnBrk="1" hangingPunct="1">
              <a:lnSpc>
                <a:spcPct val="80000"/>
              </a:lnSpc>
            </a:pPr>
            <a:r>
              <a:rPr lang="ro-RO" sz="1200" smtClean="0"/>
              <a:t>Definirea de garanţii adresate beneficiarilor şi asigurarea lor.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o-RO" sz="1200" b="1" smtClean="0"/>
              <a:t>Testarea</a:t>
            </a:r>
            <a:r>
              <a:rPr lang="ro-RO" sz="1200" smtClean="0"/>
              <a:t> – activitate (si dpt.) care oferă un diagnostic privind abaterea de la nivelul de calitate impus.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o-RO" sz="1200" b="1" smtClean="0"/>
              <a:t>QA</a:t>
            </a:r>
            <a:r>
              <a:rPr lang="ro-RO" sz="1200" smtClean="0"/>
              <a:t> – preventivă faţă de erorile detectate la testare;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o-RO" sz="1200" b="1" smtClean="0"/>
              <a:t>Testarea</a:t>
            </a:r>
            <a:r>
              <a:rPr lang="ro-RO" sz="1200" smtClean="0"/>
              <a:t> – preventivă faţă de erorile manifestate la beneficiar.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ro-RO" sz="1200" b="1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o-RO" sz="1200" b="1" smtClean="0"/>
              <a:t>Dependenţe între QA şi testare</a:t>
            </a:r>
            <a:r>
              <a:rPr lang="ro-RO" sz="1200" smtClean="0"/>
              <a:t>:</a:t>
            </a:r>
          </a:p>
          <a:p>
            <a:pPr eaLnBrk="1" hangingPunct="1">
              <a:lnSpc>
                <a:spcPct val="80000"/>
              </a:lnSpc>
            </a:pPr>
            <a:r>
              <a:rPr lang="ro-RO" sz="1200" smtClean="0"/>
              <a:t>QA asigură şi calitatea (efectivititatea) testării prin măsuri de organizare a procesului de testare;</a:t>
            </a:r>
          </a:p>
          <a:p>
            <a:pPr eaLnBrk="1" hangingPunct="1">
              <a:lnSpc>
                <a:spcPct val="80000"/>
              </a:lnSpc>
            </a:pPr>
            <a:r>
              <a:rPr lang="ro-RO" sz="1200" smtClean="0"/>
              <a:t>QA scade efortul de testare prin prevenirea de erori (anulează unele costuri de nonconformitate internă);</a:t>
            </a:r>
          </a:p>
          <a:p>
            <a:pPr eaLnBrk="1" hangingPunct="1">
              <a:lnSpc>
                <a:spcPct val="80000"/>
              </a:lnSpc>
            </a:pPr>
            <a:r>
              <a:rPr lang="ro-RO" sz="1200" smtClean="0"/>
              <a:t>QA foloseşte concluziile testării pentru a-şi adapta strategia QA;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ro-RO" sz="120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o-RO" sz="1200" smtClean="0"/>
              <a:t>Concepte înrudite:</a:t>
            </a:r>
          </a:p>
          <a:p>
            <a:pPr eaLnBrk="1" hangingPunct="1">
              <a:lnSpc>
                <a:spcPct val="80000"/>
              </a:lnSpc>
            </a:pPr>
            <a:r>
              <a:rPr lang="ro-RO" sz="1200" b="1" smtClean="0"/>
              <a:t>Controlul calităţii</a:t>
            </a:r>
            <a:r>
              <a:rPr lang="ro-RO" sz="1200" smtClean="0"/>
              <a:t> – terminologie industrială, bazată pe </a:t>
            </a:r>
            <a:r>
              <a:rPr lang="ro-RO" sz="1200" b="1" smtClean="0"/>
              <a:t>inspectori de calitate</a:t>
            </a:r>
            <a:r>
              <a:rPr lang="ro-RO" sz="1200" smtClean="0"/>
              <a:t> (testeri externi cu autoritatea de a solicita certificări de calitate, a verifica QA şi chiar a bloca procesul de producţie);</a:t>
            </a:r>
          </a:p>
          <a:p>
            <a:pPr eaLnBrk="1" hangingPunct="1">
              <a:lnSpc>
                <a:spcPct val="80000"/>
              </a:lnSpc>
            </a:pPr>
            <a:r>
              <a:rPr lang="ro-RO" sz="1200" b="1" smtClean="0"/>
              <a:t>Verificarea şi validarea software</a:t>
            </a:r>
            <a:r>
              <a:rPr lang="ro-RO" sz="1200" smtClean="0"/>
              <a:t> – termen atribuit departamentelor de testare divizate în:</a:t>
            </a:r>
          </a:p>
          <a:p>
            <a:pPr lvl="1" eaLnBrk="1" hangingPunct="1">
              <a:lnSpc>
                <a:spcPct val="80000"/>
              </a:lnSpc>
            </a:pPr>
            <a:r>
              <a:rPr lang="ro-RO" sz="1200" b="1" smtClean="0"/>
              <a:t>verificare</a:t>
            </a:r>
            <a:r>
              <a:rPr lang="ro-RO" sz="1200" smtClean="0"/>
              <a:t> (testare faţă de specificaţii);</a:t>
            </a:r>
          </a:p>
          <a:p>
            <a:pPr lvl="1" eaLnBrk="1" hangingPunct="1">
              <a:lnSpc>
                <a:spcPct val="80000"/>
              </a:lnSpc>
            </a:pPr>
            <a:r>
              <a:rPr lang="ro-RO" sz="1200" b="1" smtClean="0"/>
              <a:t>validare</a:t>
            </a:r>
            <a:r>
              <a:rPr lang="ro-RO" sz="1200" smtClean="0"/>
              <a:t> (testare faţă de cerinţele beneficiaruui);</a:t>
            </a:r>
          </a:p>
          <a:p>
            <a:pPr eaLnBrk="1" hangingPunct="1">
              <a:lnSpc>
                <a:spcPct val="80000"/>
              </a:lnSpc>
            </a:pPr>
            <a:r>
              <a:rPr lang="ro-RO" sz="1200" b="1" smtClean="0"/>
              <a:t>Integrare şi testare, management şi testare, Dezvoltare şi testare</a:t>
            </a:r>
            <a:r>
              <a:rPr lang="ro-RO" sz="1200" smtClean="0"/>
              <a:t> – termeni vagi ce indică o organizare slabă, cu divizare neclară a răspunderilor între producţie şi testare;</a:t>
            </a:r>
          </a:p>
          <a:p>
            <a:pPr eaLnBrk="1" hangingPunct="1">
              <a:lnSpc>
                <a:spcPct val="80000"/>
              </a:lnSpc>
            </a:pPr>
            <a:r>
              <a:rPr lang="ro-RO" sz="1200" b="1" smtClean="0"/>
              <a:t>Total Quality Management</a:t>
            </a:r>
            <a:r>
              <a:rPr lang="ro-RO" sz="1200" smtClean="0"/>
              <a:t> – abordarea prin care QA nu este un departament cu răspunderi centralizate, ci fiecare membru al echipei are propriile răspunderi QA (asigurarea calităţii este distribuită).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ro-RO" sz="120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ro-RO" sz="120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ro-RO" sz="1200" smtClean="0"/>
          </a:p>
          <a:p>
            <a:pPr eaLnBrk="1" hangingPunct="1">
              <a:lnSpc>
                <a:spcPct val="80000"/>
              </a:lnSpc>
            </a:pPr>
            <a:endParaRPr lang="en-US" sz="12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o-RO" smtClean="0"/>
              <a:t>Modele de integrare a managementului QA</a:t>
            </a:r>
            <a:endParaRPr lang="en-US" smtClean="0"/>
          </a:p>
        </p:txBody>
      </p:sp>
      <p:sp>
        <p:nvSpPr>
          <p:cNvPr id="103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4038600"/>
            <a:ext cx="7467600" cy="4114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ro-RO" sz="1800" smtClean="0"/>
              <a:t>Frecvent în companii mici, care nu lucrează la mai multe proiecte simultan</a:t>
            </a:r>
          </a:p>
          <a:p>
            <a:pPr eaLnBrk="1" hangingPunct="1">
              <a:lnSpc>
                <a:spcPct val="80000"/>
              </a:lnSpc>
            </a:pPr>
            <a:r>
              <a:rPr lang="ro-RO" sz="1800" smtClean="0"/>
              <a:t>Managerul de proiect are tendinţa să favorizeze unul din departamente, sau să considere testarea un departament auxiliar</a:t>
            </a:r>
          </a:p>
          <a:p>
            <a:pPr eaLnBrk="1" hangingPunct="1">
              <a:lnSpc>
                <a:spcPct val="80000"/>
              </a:lnSpc>
            </a:pPr>
            <a:r>
              <a:rPr lang="ro-RO" sz="1800" smtClean="0"/>
              <a:t>Managerul de proiect poartă atât răspunderea producţiei cât şi a calităţii producţiei (aspecte conflictuale dpdv al rezultatelor şi resurselor alocate)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ro-RO" sz="180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ro-RO" sz="1800" smtClean="0"/>
          </a:p>
          <a:p>
            <a:pPr eaLnBrk="1" hangingPunct="1">
              <a:lnSpc>
                <a:spcPct val="80000"/>
              </a:lnSpc>
            </a:pPr>
            <a:endParaRPr lang="en-US" sz="1800" smtClean="0"/>
          </a:p>
        </p:txBody>
      </p:sp>
      <p:graphicFrame>
        <p:nvGraphicFramePr>
          <p:cNvPr id="1026" name="Organization Chart 5"/>
          <p:cNvGraphicFramePr>
            <a:graphicFrameLocks/>
          </p:cNvGraphicFramePr>
          <p:nvPr>
            <p:ph sz="half" idx="2"/>
          </p:nvPr>
        </p:nvGraphicFramePr>
        <p:xfrm>
          <a:off x="2514600" y="1600200"/>
          <a:ext cx="4648200" cy="2286000"/>
        </p:xfrm>
        <a:graphic>
          <a:graphicData uri="http://schemas.openxmlformats.org/drawingml/2006/compatibility">
            <com:legacyDrawing xmlns:com="http://schemas.openxmlformats.org/drawingml/2006/compatibility" spid="_x0000_s102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o-RO" smtClean="0"/>
              <a:t>Modele de integrare a managementului QA</a:t>
            </a:r>
            <a:endParaRPr lang="en-US" smtClean="0"/>
          </a:p>
        </p:txBody>
      </p:sp>
      <p:sp>
        <p:nvSpPr>
          <p:cNvPr id="206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4038600"/>
            <a:ext cx="7467600" cy="4114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ro-RO" sz="1800" smtClean="0"/>
              <a:t>Managerul de proiect e neutru;</a:t>
            </a:r>
          </a:p>
          <a:p>
            <a:pPr eaLnBrk="1" hangingPunct="1">
              <a:lnSpc>
                <a:spcPct val="80000"/>
              </a:lnSpc>
            </a:pPr>
            <a:r>
              <a:rPr lang="ro-RO" sz="1800" smtClean="0"/>
              <a:t>Managerii de dezvoltare şi testare promovează rezultatele celor două departamente şi solicită resurse;</a:t>
            </a:r>
          </a:p>
          <a:p>
            <a:pPr eaLnBrk="1" hangingPunct="1">
              <a:lnSpc>
                <a:spcPct val="80000"/>
              </a:lnSpc>
            </a:pPr>
            <a:r>
              <a:rPr lang="ro-RO" sz="1800" smtClean="0"/>
              <a:t>Departamentele sunt independente şi sunt reprezentate echitabil la nivelul managerului de proiect.</a:t>
            </a:r>
          </a:p>
          <a:p>
            <a:pPr eaLnBrk="1" hangingPunct="1">
              <a:lnSpc>
                <a:spcPct val="80000"/>
              </a:lnSpc>
            </a:pPr>
            <a:r>
              <a:rPr lang="ro-RO" sz="1800" smtClean="0"/>
              <a:t>Managerul de testare este subordonat proiectului, deci mai multe proiecte derulate simultan necesită mai mulţi manageri de testare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ro-RO" sz="1800" smtClean="0"/>
          </a:p>
          <a:p>
            <a:pPr eaLnBrk="1" hangingPunct="1">
              <a:lnSpc>
                <a:spcPct val="80000"/>
              </a:lnSpc>
            </a:pPr>
            <a:endParaRPr lang="en-US" sz="1800" smtClean="0"/>
          </a:p>
        </p:txBody>
      </p:sp>
      <p:graphicFrame>
        <p:nvGraphicFramePr>
          <p:cNvPr id="2050" name="Organization Chart 4"/>
          <p:cNvGraphicFramePr>
            <a:graphicFrameLocks/>
          </p:cNvGraphicFramePr>
          <p:nvPr>
            <p:ph sz="half" idx="2"/>
          </p:nvPr>
        </p:nvGraphicFramePr>
        <p:xfrm>
          <a:off x="762000" y="1600200"/>
          <a:ext cx="6781800" cy="2286000"/>
        </p:xfrm>
        <a:graphic>
          <a:graphicData uri="http://schemas.openxmlformats.org/drawingml/2006/compatibility">
            <com:legacyDrawing xmlns:com="http://schemas.openxmlformats.org/drawingml/2006/compatibility" spid="_x0000_s2050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o-RO" smtClean="0"/>
              <a:t>Modele de integrare a managementului QA</a:t>
            </a:r>
            <a:endParaRPr lang="en-US" smtClean="0"/>
          </a:p>
        </p:txBody>
      </p:sp>
      <p:sp>
        <p:nvSpPr>
          <p:cNvPr id="309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4648200"/>
            <a:ext cx="8839200" cy="4114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ro-RO" sz="1800" smtClean="0"/>
              <a:t>Acest model se pretează la companiile care derulează mai multe proiecte simultan</a:t>
            </a:r>
          </a:p>
          <a:p>
            <a:pPr eaLnBrk="1" hangingPunct="1">
              <a:lnSpc>
                <a:spcPct val="80000"/>
              </a:lnSpc>
            </a:pPr>
            <a:r>
              <a:rPr lang="ro-RO" sz="1800" smtClean="0"/>
              <a:t>Managerul de proiect e la acelaşi nivel de autoritate decizională cu managerii calităţii şi producţiei</a:t>
            </a:r>
          </a:p>
          <a:p>
            <a:pPr eaLnBrk="1" hangingPunct="1">
              <a:lnSpc>
                <a:spcPct val="80000"/>
              </a:lnSpc>
            </a:pPr>
            <a:r>
              <a:rPr lang="ro-RO" sz="1800" smtClean="0"/>
              <a:t>Funcţionarea QA este transparentă faţă de proiect şi afectează toate proiectele</a:t>
            </a:r>
          </a:p>
          <a:p>
            <a:pPr eaLnBrk="1" hangingPunct="1">
              <a:lnSpc>
                <a:spcPct val="80000"/>
              </a:lnSpc>
            </a:pPr>
            <a:r>
              <a:rPr lang="ro-RO" sz="1800" smtClean="0"/>
              <a:t>Calitatea e asigurată la nivelul companiei (standarde, metodologii, testare) şi nu la nivelul proiectului;</a:t>
            </a:r>
          </a:p>
          <a:p>
            <a:pPr eaLnBrk="1" hangingPunct="1">
              <a:lnSpc>
                <a:spcPct val="80000"/>
              </a:lnSpc>
            </a:pPr>
            <a:endParaRPr lang="en-US" sz="1800" smtClean="0"/>
          </a:p>
        </p:txBody>
      </p:sp>
      <p:graphicFrame>
        <p:nvGraphicFramePr>
          <p:cNvPr id="3074" name="Organization Chart 4"/>
          <p:cNvGraphicFramePr>
            <a:graphicFrameLocks/>
          </p:cNvGraphicFramePr>
          <p:nvPr>
            <p:ph sz="half" idx="2"/>
          </p:nvPr>
        </p:nvGraphicFramePr>
        <p:xfrm>
          <a:off x="762000" y="1600200"/>
          <a:ext cx="6781800" cy="3048000"/>
        </p:xfrm>
        <a:graphic>
          <a:graphicData uri="http://schemas.openxmlformats.org/drawingml/2006/compatibility">
            <com:legacyDrawing xmlns:com="http://schemas.openxmlformats.org/drawingml/2006/compatibility" spid="_x0000_s307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o-RO" smtClean="0"/>
              <a:t>Standarde de calitate</a:t>
            </a:r>
            <a:endParaRPr lang="en-US" smtClean="0"/>
          </a:p>
        </p:txBody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600200"/>
            <a:ext cx="8686800" cy="5105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ro-RO" sz="1200" b="1" smtClean="0"/>
              <a:t>Capability Maturity Model for Integration</a:t>
            </a:r>
            <a:r>
              <a:rPr lang="ro-RO" sz="1200" smtClean="0"/>
              <a:t> (creat de DoD) – măsoară maturitatea organizaţională:</a:t>
            </a:r>
          </a:p>
          <a:p>
            <a:pPr lvl="1" eaLnBrk="1" hangingPunct="1">
              <a:lnSpc>
                <a:spcPct val="80000"/>
              </a:lnSpc>
            </a:pPr>
            <a:r>
              <a:rPr lang="ro-RO" sz="1200" b="1" smtClean="0"/>
              <a:t>Nivel de bază:</a:t>
            </a:r>
          </a:p>
          <a:p>
            <a:pPr lvl="2" eaLnBrk="1" hangingPunct="1">
              <a:lnSpc>
                <a:spcPct val="80000"/>
              </a:lnSpc>
            </a:pPr>
            <a:r>
              <a:rPr lang="ro-RO" sz="1200" smtClean="0"/>
              <a:t>Organizare pe bază de improvizaţii;</a:t>
            </a:r>
          </a:p>
          <a:p>
            <a:pPr lvl="2" eaLnBrk="1" hangingPunct="1">
              <a:lnSpc>
                <a:spcPct val="80000"/>
              </a:lnSpc>
            </a:pPr>
            <a:r>
              <a:rPr lang="ro-RO" sz="1200" smtClean="0"/>
              <a:t>Resurse alocate haotic şi intuitiv;</a:t>
            </a:r>
          </a:p>
          <a:p>
            <a:pPr lvl="2" eaLnBrk="1" hangingPunct="1">
              <a:lnSpc>
                <a:spcPct val="80000"/>
              </a:lnSpc>
            </a:pPr>
            <a:r>
              <a:rPr lang="ro-RO" sz="1200" smtClean="0"/>
              <a:t>Succesul depinde de sacrificiul individual al unor persoane cheie;</a:t>
            </a:r>
          </a:p>
          <a:p>
            <a:pPr lvl="2" eaLnBrk="1" hangingPunct="1">
              <a:lnSpc>
                <a:spcPct val="80000"/>
              </a:lnSpc>
            </a:pPr>
            <a:r>
              <a:rPr lang="ro-RO" sz="1200" smtClean="0"/>
              <a:t>Planificarea e nonrealistă şi costurile imprevizibile;</a:t>
            </a:r>
          </a:p>
          <a:p>
            <a:pPr lvl="2" eaLnBrk="1" hangingPunct="1">
              <a:lnSpc>
                <a:spcPct val="80000"/>
              </a:lnSpc>
            </a:pPr>
            <a:r>
              <a:rPr lang="ro-RO" sz="1200" smtClean="0"/>
              <a:t>Proiectele sunt desfăşurate după modelul Big Bang;</a:t>
            </a:r>
          </a:p>
          <a:p>
            <a:pPr lvl="2" eaLnBrk="1" hangingPunct="1">
              <a:lnSpc>
                <a:spcPct val="80000"/>
              </a:lnSpc>
            </a:pPr>
            <a:r>
              <a:rPr lang="ro-RO" sz="1200" smtClean="0"/>
              <a:t>Testarea e ad hoc, auxiliară şi irelevantă.</a:t>
            </a:r>
          </a:p>
          <a:p>
            <a:pPr lvl="1" eaLnBrk="1" hangingPunct="1">
              <a:lnSpc>
                <a:spcPct val="80000"/>
              </a:lnSpc>
            </a:pPr>
            <a:r>
              <a:rPr lang="ro-RO" sz="1200" b="1" smtClean="0"/>
              <a:t>Nivelul modelelor repetabile</a:t>
            </a:r>
            <a:r>
              <a:rPr lang="ro-RO" sz="1200" smtClean="0"/>
              <a:t> (majoritatea instituţiilor din România se află la acest nivel):</a:t>
            </a:r>
          </a:p>
          <a:p>
            <a:pPr lvl="2" eaLnBrk="1" hangingPunct="1">
              <a:lnSpc>
                <a:spcPct val="80000"/>
              </a:lnSpc>
            </a:pPr>
            <a:r>
              <a:rPr lang="ro-RO" sz="1200" smtClean="0"/>
              <a:t>Costurile, procesele şi calitatea pot fi urmărite la nivel de proiect (dar nu şi la nivel de organizaţie);</a:t>
            </a:r>
          </a:p>
          <a:p>
            <a:pPr lvl="2" eaLnBrk="1" hangingPunct="1">
              <a:lnSpc>
                <a:spcPct val="80000"/>
              </a:lnSpc>
            </a:pPr>
            <a:r>
              <a:rPr lang="ro-RO" sz="1200" smtClean="0"/>
              <a:t>Apar situaţii şi decizii reutilizabile în proiecte similare;</a:t>
            </a:r>
          </a:p>
          <a:p>
            <a:pPr lvl="2" eaLnBrk="1" hangingPunct="1">
              <a:lnSpc>
                <a:spcPct val="80000"/>
              </a:lnSpc>
            </a:pPr>
            <a:r>
              <a:rPr lang="ro-RO" sz="1200" smtClean="0"/>
              <a:t>Testarea e parţial documentată.</a:t>
            </a:r>
          </a:p>
          <a:p>
            <a:pPr lvl="1" eaLnBrk="1" hangingPunct="1">
              <a:lnSpc>
                <a:spcPct val="80000"/>
              </a:lnSpc>
            </a:pPr>
            <a:r>
              <a:rPr lang="ro-RO" sz="1200" b="1" smtClean="0"/>
              <a:t>Nivelul modelelor definite:</a:t>
            </a:r>
          </a:p>
          <a:p>
            <a:pPr lvl="2" eaLnBrk="1" hangingPunct="1">
              <a:lnSpc>
                <a:spcPct val="80000"/>
              </a:lnSpc>
            </a:pPr>
            <a:r>
              <a:rPr lang="ro-RO" sz="1200" smtClean="0"/>
              <a:t>Costurile, procesele şi calitatea pot fi urmnărite la nivelul organizaţiei;</a:t>
            </a:r>
          </a:p>
          <a:p>
            <a:pPr lvl="2" eaLnBrk="1" hangingPunct="1">
              <a:lnSpc>
                <a:spcPct val="80000"/>
              </a:lnSpc>
            </a:pPr>
            <a:r>
              <a:rPr lang="ro-RO" sz="1200" smtClean="0"/>
              <a:t>Apar situaţii şi decizii reutilizabile la nivel de organizaţie;</a:t>
            </a:r>
          </a:p>
          <a:p>
            <a:pPr lvl="2" eaLnBrk="1" hangingPunct="1">
              <a:lnSpc>
                <a:spcPct val="80000"/>
              </a:lnSpc>
            </a:pPr>
            <a:r>
              <a:rPr lang="ro-RO" sz="1200" smtClean="0"/>
              <a:t>Nu se acceptă abateri de la planificări şi standarde;</a:t>
            </a:r>
          </a:p>
          <a:p>
            <a:pPr lvl="2" eaLnBrk="1" hangingPunct="1">
              <a:lnSpc>
                <a:spcPct val="80000"/>
              </a:lnSpc>
            </a:pPr>
            <a:r>
              <a:rPr lang="ro-RO" sz="1200" smtClean="0"/>
              <a:t>Testarea e documentată şi recenzată;</a:t>
            </a:r>
          </a:p>
          <a:p>
            <a:pPr lvl="2" eaLnBrk="1" hangingPunct="1">
              <a:lnSpc>
                <a:spcPct val="80000"/>
              </a:lnSpc>
            </a:pPr>
            <a:r>
              <a:rPr lang="ro-RO" sz="1200" smtClean="0"/>
              <a:t>Managementul QA e la acelaşi nivel de autoritate cu managementul de proiect.</a:t>
            </a:r>
          </a:p>
          <a:p>
            <a:pPr lvl="1" eaLnBrk="1" hangingPunct="1">
              <a:lnSpc>
                <a:spcPct val="80000"/>
              </a:lnSpc>
            </a:pPr>
            <a:r>
              <a:rPr lang="ro-RO" sz="1200" b="1" smtClean="0"/>
              <a:t>Nivelul modelelor controlate:</a:t>
            </a:r>
          </a:p>
          <a:p>
            <a:pPr lvl="2" eaLnBrk="1" hangingPunct="1">
              <a:lnSpc>
                <a:spcPct val="80000"/>
              </a:lnSpc>
            </a:pPr>
            <a:r>
              <a:rPr lang="ro-RO" sz="1200" smtClean="0"/>
              <a:t>Calitatea e precis cuantificată;</a:t>
            </a:r>
          </a:p>
          <a:p>
            <a:pPr lvl="2" eaLnBrk="1" hangingPunct="1">
              <a:lnSpc>
                <a:spcPct val="80000"/>
              </a:lnSpc>
            </a:pPr>
            <a:r>
              <a:rPr lang="ro-RO" sz="1200" smtClean="0"/>
              <a:t>Procesele sunt monitorizate prin modele statistice precise.</a:t>
            </a:r>
          </a:p>
          <a:p>
            <a:pPr lvl="2" eaLnBrk="1" hangingPunct="1">
              <a:lnSpc>
                <a:spcPct val="80000"/>
              </a:lnSpc>
            </a:pPr>
            <a:r>
              <a:rPr lang="ro-RO" sz="1200" smtClean="0"/>
              <a:t>Celelalte trăsături ale nivelului anterior;</a:t>
            </a:r>
          </a:p>
          <a:p>
            <a:pPr lvl="1" eaLnBrk="1" hangingPunct="1">
              <a:lnSpc>
                <a:spcPct val="80000"/>
              </a:lnSpc>
            </a:pPr>
            <a:r>
              <a:rPr lang="ro-RO" sz="1200" b="1" smtClean="0"/>
              <a:t>Nivelul optimizărilor:</a:t>
            </a:r>
          </a:p>
          <a:p>
            <a:pPr lvl="2" eaLnBrk="1" hangingPunct="1">
              <a:lnSpc>
                <a:spcPct val="80000"/>
              </a:lnSpc>
            </a:pPr>
            <a:r>
              <a:rPr lang="ro-RO" sz="1200" smtClean="0"/>
              <a:t>Procesele şi metodele sunt supuse în continuu îmbunătăţirii;</a:t>
            </a:r>
          </a:p>
          <a:p>
            <a:pPr lvl="2" eaLnBrk="1" hangingPunct="1">
              <a:lnSpc>
                <a:spcPct val="80000"/>
              </a:lnSpc>
            </a:pPr>
            <a:r>
              <a:rPr lang="ro-RO" sz="1200" smtClean="0"/>
              <a:t>Calitatea evoluează incremental, prin ridicarea continuă a pragurilor de calitate şi realocare flexibilă de resurse în vederea urmăririi noilor praguri</a:t>
            </a:r>
          </a:p>
          <a:p>
            <a:pPr eaLnBrk="1" hangingPunct="1">
              <a:lnSpc>
                <a:spcPct val="80000"/>
              </a:lnSpc>
            </a:pPr>
            <a:r>
              <a:rPr lang="ro-RO" sz="1600" smtClean="0"/>
              <a:t>Obs: apar probleme dacă nivelul testerilor e diferit de nivelul organizaţiei!</a:t>
            </a:r>
            <a:endParaRPr lang="en-US" sz="16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o-RO" smtClean="0"/>
              <a:t>Standarde de calitate</a:t>
            </a:r>
            <a:endParaRPr lang="en-US" smtClean="0"/>
          </a:p>
        </p:txBody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676400"/>
            <a:ext cx="8686800" cy="5334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ro-RO" sz="1400" b="1" smtClean="0"/>
              <a:t>ISO 9000</a:t>
            </a:r>
          </a:p>
          <a:p>
            <a:pPr lvl="1" eaLnBrk="1" hangingPunct="1">
              <a:lnSpc>
                <a:spcPct val="80000"/>
              </a:lnSpc>
            </a:pPr>
            <a:r>
              <a:rPr lang="ro-RO" sz="1400" smtClean="0"/>
              <a:t>oferă o certificare (cu logo) care atestă </a:t>
            </a:r>
            <a:r>
              <a:rPr lang="ro-RO" sz="1400" b="1" smtClean="0"/>
              <a:t>nivelul de calitate al procesului de producţie</a:t>
            </a:r>
            <a:r>
              <a:rPr lang="ro-RO" sz="1400" smtClean="0"/>
              <a:t> (deci nu al produsului);</a:t>
            </a:r>
          </a:p>
          <a:p>
            <a:pPr lvl="1" eaLnBrk="1" hangingPunct="1">
              <a:lnSpc>
                <a:spcPct val="80000"/>
              </a:lnSpc>
            </a:pPr>
            <a:r>
              <a:rPr lang="ro-RO" sz="1400" smtClean="0"/>
              <a:t>ţine cont de subiectivismul calităţii produsului, insistând asupra aspectelor obiective ale procesului de producţie;</a:t>
            </a:r>
          </a:p>
          <a:p>
            <a:pPr lvl="1" eaLnBrk="1" hangingPunct="1">
              <a:lnSpc>
                <a:spcPct val="80000"/>
              </a:lnSpc>
            </a:pPr>
            <a:r>
              <a:rPr lang="ro-RO" sz="1400" smtClean="0"/>
              <a:t>este un punct forte în competiţiile de proiecte din toată lumea.</a:t>
            </a:r>
          </a:p>
          <a:p>
            <a:pPr eaLnBrk="1" hangingPunct="1">
              <a:lnSpc>
                <a:spcPct val="80000"/>
              </a:lnSpc>
            </a:pPr>
            <a:r>
              <a:rPr lang="ro-RO" sz="1400" smtClean="0"/>
              <a:t>ISO 9000 conţine prevederi legate de testare: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400" smtClean="0"/>
              <a:t>Să se creeze planuri de calitate şi proceduri de desfăşurare a testării, de evaluare a nonconformităţii şi de derulare a acţiunilor corective;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400" smtClean="0"/>
              <a:t>Să se supună aprobării un plan de dezvoltare software care să conţină definirea proiectului, o listă a obiectivelor, o planificare în timp, specificaţii, o descriere a structurii organizaţionale, o justificare a riscurilor şi strategii de control a riscurilor;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400" smtClean="0"/>
              <a:t>Să se comunice specifica</a:t>
            </a:r>
            <a:r>
              <a:rPr lang="ro-RO" sz="1400" smtClean="0"/>
              <a:t>ţiile</a:t>
            </a:r>
            <a:r>
              <a:rPr lang="en-US" sz="1400" smtClean="0"/>
              <a:t> în termeni accesibili beneficiarilor potenţiali;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400" smtClean="0"/>
              <a:t>Să se definească proceduri de recenzare la nivelul proiectării software;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400" smtClean="0"/>
              <a:t>Să se definească măsuri de control a modificărilor de la nivelul proiectării;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400" smtClean="0"/>
              <a:t>Să se realizeze documentarea completă a testării şi stocarea pe termen lung a rezultatelor;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400" smtClean="0"/>
              <a:t>Să se definească şi aplice metode de testare relative la cerinţele beneficiarilor (validare);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400" smtClean="0"/>
              <a:t>Să se controleze modul de investigare şi rezolvare a erorilor (ciclul de viaţă al erorii);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400" smtClean="0"/>
              <a:t>Să se asigure dovezi privind calitatea produsului;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400" smtClean="0"/>
              <a:t>Să se definească proceduri care să controleze lansarea produsului (integrarea cu produsele auxiliare);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400" smtClean="0"/>
              <a:t>Să se definească metrici de analiză a calităţii şi de analiză a procesului de producţie software.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o-RO" smtClean="0"/>
              <a:t>Referinţe Web</a:t>
            </a:r>
            <a:endParaRPr lang="en-US" smtClean="0"/>
          </a:p>
        </p:txBody>
      </p:sp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600200"/>
            <a:ext cx="8686800" cy="5105400"/>
          </a:xfrm>
        </p:spPr>
        <p:txBody>
          <a:bodyPr/>
          <a:lstStyle/>
          <a:p>
            <a:pPr eaLnBrk="1" hangingPunct="1"/>
            <a:r>
              <a:rPr lang="ro-RO" sz="2800" b="1" smtClean="0">
                <a:hlinkClick r:id="rId2"/>
              </a:rPr>
              <a:t>www.sei.cmu.edu/cmmi</a:t>
            </a:r>
            <a:r>
              <a:rPr lang="ro-RO" sz="2800" b="1" smtClean="0"/>
              <a:t> - modelul maturităţii organizaţionale CMMI</a:t>
            </a:r>
          </a:p>
          <a:p>
            <a:pPr eaLnBrk="1" hangingPunct="1"/>
            <a:r>
              <a:rPr lang="en-US" b="1" smtClean="0"/>
              <a:t>International Organization for Standardization (ISO), </a:t>
            </a:r>
            <a:r>
              <a:rPr lang="en-US" b="1" smtClean="0">
                <a:hlinkClick r:id="rId3"/>
              </a:rPr>
              <a:t>www.iso.ch</a:t>
            </a:r>
            <a:endParaRPr lang="en-US" b="1" smtClean="0"/>
          </a:p>
          <a:p>
            <a:pPr eaLnBrk="1" hangingPunct="1"/>
            <a:r>
              <a:rPr lang="en-US" b="1" smtClean="0"/>
              <a:t>American Society for Quality (ASQ), </a:t>
            </a:r>
            <a:r>
              <a:rPr lang="en-US" b="1" smtClean="0">
                <a:hlinkClick r:id="rId4"/>
              </a:rPr>
              <a:t>www.asq.org</a:t>
            </a:r>
            <a:endParaRPr lang="en-US" b="1" smtClean="0"/>
          </a:p>
          <a:p>
            <a:pPr eaLnBrk="1" hangingPunct="1"/>
            <a:r>
              <a:rPr lang="en-US" b="1" smtClean="0"/>
              <a:t>American National Standards Institute (ANSI), </a:t>
            </a:r>
            <a:r>
              <a:rPr lang="en-US" b="1" smtClean="0">
                <a:hlinkClick r:id="rId5"/>
              </a:rPr>
              <a:t>www.ansi.org</a:t>
            </a:r>
            <a:endParaRPr lang="en-US" b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o-RO" smtClean="0"/>
              <a:t>Despre tester</a:t>
            </a:r>
            <a:endParaRPr lang="en-US" smtClean="0"/>
          </a:p>
        </p:txBody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600200"/>
            <a:ext cx="8686800" cy="5105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ro-RO" sz="2000" smtClean="0"/>
              <a:t>Testerul nu este o poziţie provizorie, alocată programatorilor fără experienţă (prejudecată întreţinută de organizaţiile imature pe scara CMMI, care adoptă metoda Big Bang şi consideră testarea o activitate secundară);</a:t>
            </a:r>
          </a:p>
          <a:p>
            <a:pPr eaLnBrk="1" hangingPunct="1">
              <a:lnSpc>
                <a:spcPct val="80000"/>
              </a:lnSpc>
            </a:pPr>
            <a:r>
              <a:rPr lang="ro-RO" sz="2000" b="1" smtClean="0"/>
              <a:t>Roluri uzuale ale testerilor:</a:t>
            </a:r>
          </a:p>
          <a:p>
            <a:pPr lvl="1" eaLnBrk="1" hangingPunct="1">
              <a:lnSpc>
                <a:spcPct val="80000"/>
              </a:lnSpc>
            </a:pPr>
            <a:r>
              <a:rPr lang="ro-RO" sz="2000" b="1" smtClean="0"/>
              <a:t>Tehnician de testare</a:t>
            </a:r>
            <a:r>
              <a:rPr lang="ro-RO" sz="2000" smtClean="0"/>
              <a:t> – începător, responsabil de obicei cu teste beta şi teste de configurare;</a:t>
            </a:r>
          </a:p>
          <a:p>
            <a:pPr lvl="1" eaLnBrk="1" hangingPunct="1">
              <a:lnSpc>
                <a:spcPct val="80000"/>
              </a:lnSpc>
            </a:pPr>
            <a:r>
              <a:rPr lang="ro-RO" sz="2000" b="1" smtClean="0"/>
              <a:t>Tester profesionist (Test engineer)</a:t>
            </a:r>
            <a:r>
              <a:rPr lang="ro-RO" sz="2000" smtClean="0"/>
              <a:t> – capabil să deruleze teste profesioniste black box, să îşi definească propriile cazuri de testare, documentaţia de testare, participă la recenzii interne şi colaborează cu programatorii;</a:t>
            </a:r>
          </a:p>
          <a:p>
            <a:pPr lvl="1" eaLnBrk="1" hangingPunct="1">
              <a:lnSpc>
                <a:spcPct val="80000"/>
              </a:lnSpc>
            </a:pPr>
            <a:r>
              <a:rPr lang="ro-RO" sz="2000" b="1" smtClean="0"/>
              <a:t>Tester-dezvoltator</a:t>
            </a:r>
            <a:r>
              <a:rPr lang="ro-RO" sz="2000" smtClean="0"/>
              <a:t> – are aptitudini de programare, îşi automatizează testele sau evaluează instrumente de testare automată, creează drivere şi stuburi, e specialist white box;</a:t>
            </a:r>
          </a:p>
          <a:p>
            <a:pPr lvl="1" eaLnBrk="1" hangingPunct="1">
              <a:lnSpc>
                <a:spcPct val="80000"/>
              </a:lnSpc>
            </a:pPr>
            <a:r>
              <a:rPr lang="ro-RO" sz="2000" b="1" smtClean="0"/>
              <a:t>Responsabil testare</a:t>
            </a:r>
            <a:r>
              <a:rPr lang="ro-RO" sz="2000" smtClean="0"/>
              <a:t> – conduce echipa de testeri alocată unei porţiuni de produs, planifică, monitorizează şi colectează metrici;</a:t>
            </a:r>
          </a:p>
          <a:p>
            <a:pPr lvl="1" eaLnBrk="1" hangingPunct="1">
              <a:lnSpc>
                <a:spcPct val="80000"/>
              </a:lnSpc>
            </a:pPr>
            <a:r>
              <a:rPr lang="ro-RO" sz="2000" b="1" smtClean="0"/>
              <a:t>Manager testare</a:t>
            </a:r>
            <a:r>
              <a:rPr lang="ro-RO" sz="2000" smtClean="0"/>
              <a:t> – conduce departamentul de testare, poate fi şi manager QA, alocă resurse de testare şi defineşte strategia de testare în acord cu politica QA.</a:t>
            </a:r>
          </a:p>
          <a:p>
            <a:pPr lvl="1" eaLnBrk="1" hangingPunct="1">
              <a:lnSpc>
                <a:spcPct val="80000"/>
              </a:lnSpc>
            </a:pPr>
            <a:endParaRPr lang="ro-RO" sz="2000" smtClean="0"/>
          </a:p>
          <a:p>
            <a:pPr lvl="1" eaLnBrk="1" hangingPunct="1">
              <a:lnSpc>
                <a:spcPct val="80000"/>
              </a:lnSpc>
            </a:pPr>
            <a:endParaRPr lang="en-US" sz="2000" b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xis">
  <a:themeElements>
    <a:clrScheme name="Axis 8">
      <a:dk1>
        <a:srgbClr val="292929"/>
      </a:dk1>
      <a:lt1>
        <a:srgbClr val="FFFFFF"/>
      </a:lt1>
      <a:dk2>
        <a:srgbClr val="000000"/>
      </a:dk2>
      <a:lt2>
        <a:srgbClr val="808080"/>
      </a:lt2>
      <a:accent1>
        <a:srgbClr val="CC9900"/>
      </a:accent1>
      <a:accent2>
        <a:srgbClr val="CCCC99"/>
      </a:accent2>
      <a:accent3>
        <a:srgbClr val="FFFFFF"/>
      </a:accent3>
      <a:accent4>
        <a:srgbClr val="212121"/>
      </a:accent4>
      <a:accent5>
        <a:srgbClr val="E2CAAA"/>
      </a:accent5>
      <a:accent6>
        <a:srgbClr val="B9B98A"/>
      </a:accent6>
      <a:hlink>
        <a:srgbClr val="999933"/>
      </a:hlink>
      <a:folHlink>
        <a:srgbClr val="B2B2B2"/>
      </a:folHlink>
    </a:clrScheme>
    <a:fontScheme name="Axi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Axis 1">
        <a:dk1>
          <a:srgbClr val="080808"/>
        </a:dk1>
        <a:lt1>
          <a:srgbClr val="F8F8F8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ADAAAA"/>
        </a:accent3>
        <a:accent4>
          <a:srgbClr val="D4D4D4"/>
        </a:accent4>
        <a:accent5>
          <a:srgbClr val="FFCAAA"/>
        </a:accent5>
        <a:accent6>
          <a:srgbClr val="B92D00"/>
        </a:accent6>
        <a:hlink>
          <a:srgbClr val="CC66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2">
        <a:dk1>
          <a:srgbClr val="333333"/>
        </a:dk1>
        <a:lt1>
          <a:srgbClr val="F8F8F8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666666"/>
        </a:accent2>
        <a:accent3>
          <a:srgbClr val="C0AAAA"/>
        </a:accent3>
        <a:accent4>
          <a:srgbClr val="D4D4D4"/>
        </a:accent4>
        <a:accent5>
          <a:srgbClr val="E2CAAA"/>
        </a:accent5>
        <a:accent6>
          <a:srgbClr val="5C5C5C"/>
        </a:accent6>
        <a:hlink>
          <a:srgbClr val="CC6600"/>
        </a:hlink>
        <a:folHlink>
          <a:srgbClr val="95A58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3">
        <a:dk1>
          <a:srgbClr val="5F5F5F"/>
        </a:dk1>
        <a:lt1>
          <a:srgbClr val="A4BEE0"/>
        </a:lt1>
        <a:dk2>
          <a:srgbClr val="013253"/>
        </a:dk2>
        <a:lt2>
          <a:srgbClr val="FFFFFF"/>
        </a:lt2>
        <a:accent1>
          <a:srgbClr val="588480"/>
        </a:accent1>
        <a:accent2>
          <a:srgbClr val="6600FF"/>
        </a:accent2>
        <a:accent3>
          <a:srgbClr val="AAADB3"/>
        </a:accent3>
        <a:accent4>
          <a:srgbClr val="8BA2BF"/>
        </a:accent4>
        <a:accent5>
          <a:srgbClr val="B4C2C0"/>
        </a:accent5>
        <a:accent6>
          <a:srgbClr val="5C00E7"/>
        </a:accent6>
        <a:hlink>
          <a:srgbClr val="CCCC00"/>
        </a:hlink>
        <a:folHlink>
          <a:srgbClr val="5F5F5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4">
        <a:dk1>
          <a:srgbClr val="003300"/>
        </a:dk1>
        <a:lt1>
          <a:srgbClr val="F8F8F8"/>
        </a:lt1>
        <a:dk2>
          <a:srgbClr val="3D4A1C"/>
        </a:dk2>
        <a:lt2>
          <a:srgbClr val="FFFFFF"/>
        </a:lt2>
        <a:accent1>
          <a:srgbClr val="99CC00"/>
        </a:accent1>
        <a:accent2>
          <a:srgbClr val="669900"/>
        </a:accent2>
        <a:accent3>
          <a:srgbClr val="AFB1AB"/>
        </a:accent3>
        <a:accent4>
          <a:srgbClr val="D4D4D4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5">
        <a:dk1>
          <a:srgbClr val="333333"/>
        </a:dk1>
        <a:lt1>
          <a:srgbClr val="F8F8F8"/>
        </a:lt1>
        <a:dk2>
          <a:srgbClr val="005D8C"/>
        </a:dk2>
        <a:lt2>
          <a:srgbClr val="FFFFFF"/>
        </a:lt2>
        <a:accent1>
          <a:srgbClr val="00CC99"/>
        </a:accent1>
        <a:accent2>
          <a:srgbClr val="0099CC"/>
        </a:accent2>
        <a:accent3>
          <a:srgbClr val="AAB6C5"/>
        </a:accent3>
        <a:accent4>
          <a:srgbClr val="D4D4D4"/>
        </a:accent4>
        <a:accent5>
          <a:srgbClr val="AAE2CA"/>
        </a:accent5>
        <a:accent6>
          <a:srgbClr val="008AB9"/>
        </a:accent6>
        <a:hlink>
          <a:srgbClr val="FFCC00"/>
        </a:hlink>
        <a:folHlink>
          <a:srgbClr val="D8D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6">
        <a:dk1>
          <a:srgbClr val="000000"/>
        </a:dk1>
        <a:lt1>
          <a:srgbClr val="ECAE00"/>
        </a:lt1>
        <a:dk2>
          <a:srgbClr val="FFFFFF"/>
        </a:dk2>
        <a:lt2>
          <a:srgbClr val="333333"/>
        </a:lt2>
        <a:accent1>
          <a:srgbClr val="CC6600"/>
        </a:accent1>
        <a:accent2>
          <a:srgbClr val="BA6D10"/>
        </a:accent2>
        <a:accent3>
          <a:srgbClr val="F4D3AA"/>
        </a:accent3>
        <a:accent4>
          <a:srgbClr val="000000"/>
        </a:accent4>
        <a:accent5>
          <a:srgbClr val="E2B8AA"/>
        </a:accent5>
        <a:accent6>
          <a:srgbClr val="A8620D"/>
        </a:accent6>
        <a:hlink>
          <a:srgbClr val="666633"/>
        </a:hlink>
        <a:folHlink>
          <a:srgbClr val="8D99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7">
        <a:dk1>
          <a:srgbClr val="000000"/>
        </a:dk1>
        <a:lt1>
          <a:srgbClr val="FFFFFF"/>
        </a:lt1>
        <a:dk2>
          <a:srgbClr val="372221"/>
        </a:dk2>
        <a:lt2>
          <a:srgbClr val="808080"/>
        </a:lt2>
        <a:accent1>
          <a:srgbClr val="009999"/>
        </a:accent1>
        <a:accent2>
          <a:srgbClr val="9AAC9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B9B89"/>
        </a:accent6>
        <a:hlink>
          <a:srgbClr val="66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8">
        <a:dk1>
          <a:srgbClr val="292929"/>
        </a:dk1>
        <a:lt1>
          <a:srgbClr val="FFFFFF"/>
        </a:lt1>
        <a:dk2>
          <a:srgbClr val="000000"/>
        </a:dk2>
        <a:lt2>
          <a:srgbClr val="808080"/>
        </a:lt2>
        <a:accent1>
          <a:srgbClr val="CC9900"/>
        </a:accent1>
        <a:accent2>
          <a:srgbClr val="CCCC99"/>
        </a:accent2>
        <a:accent3>
          <a:srgbClr val="FFFFFF"/>
        </a:accent3>
        <a:accent4>
          <a:srgbClr val="212121"/>
        </a:accent4>
        <a:accent5>
          <a:srgbClr val="E2CAAA"/>
        </a:accent5>
        <a:accent6>
          <a:srgbClr val="B9B98A"/>
        </a:accent6>
        <a:hlink>
          <a:srgbClr val="99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Axis</Template>
  <TotalTime>4072</TotalTime>
  <Words>1294</Words>
  <Application>Microsoft Office PowerPoint</Application>
  <PresentationFormat>On-screen Show (4:3)</PresentationFormat>
  <Paragraphs>125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Wingdings</vt:lpstr>
      <vt:lpstr>Times New Roman</vt:lpstr>
      <vt:lpstr>Arial Unicode MS</vt:lpstr>
      <vt:lpstr>Courier New</vt:lpstr>
      <vt:lpstr>Verdana</vt:lpstr>
      <vt:lpstr>SimSun</vt:lpstr>
      <vt:lpstr>Axis</vt:lpstr>
      <vt:lpstr>Slide 1</vt:lpstr>
      <vt:lpstr>QA &lt;&gt; testare</vt:lpstr>
      <vt:lpstr>Modele de integrare a managementului QA</vt:lpstr>
      <vt:lpstr>Modele de integrare a managementului QA</vt:lpstr>
      <vt:lpstr>Modele de integrare a managementului QA</vt:lpstr>
      <vt:lpstr>Standarde de calitate</vt:lpstr>
      <vt:lpstr>Standarde de calitate</vt:lpstr>
      <vt:lpstr>Referinţe Web</vt:lpstr>
      <vt:lpstr>Despre tester</vt:lpstr>
      <vt:lpstr>Despre tester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Sergiu Jecan</cp:lastModifiedBy>
  <cp:revision>156</cp:revision>
  <dcterms:created xsi:type="dcterms:W3CDTF">2006-11-15T17:04:26Z</dcterms:created>
  <dcterms:modified xsi:type="dcterms:W3CDTF">2012-12-12T12:59:15Z</dcterms:modified>
</cp:coreProperties>
</file>