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8"/>
  </p:notesMasterIdLst>
  <p:sldIdLst>
    <p:sldId id="373" r:id="rId2"/>
    <p:sldId id="329" r:id="rId3"/>
    <p:sldId id="330" r:id="rId4"/>
    <p:sldId id="331" r:id="rId5"/>
    <p:sldId id="332" r:id="rId6"/>
    <p:sldId id="334" r:id="rId7"/>
    <p:sldId id="335" r:id="rId8"/>
    <p:sldId id="336" r:id="rId9"/>
    <p:sldId id="337" r:id="rId10"/>
    <p:sldId id="338" r:id="rId11"/>
    <p:sldId id="339" r:id="rId12"/>
    <p:sldId id="340" r:id="rId13"/>
    <p:sldId id="341" r:id="rId14"/>
    <p:sldId id="342" r:id="rId15"/>
    <p:sldId id="343" r:id="rId16"/>
    <p:sldId id="344" r:id="rId17"/>
  </p:sldIdLst>
  <p:sldSz cx="9144000" cy="6858000" type="screen4x3"/>
  <p:notesSz cx="6858000" cy="9144000"/>
  <p:defaultTex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6829" autoAdjust="0"/>
  </p:normalViewPr>
  <p:slideViewPr>
    <p:cSldViewPr>
      <p:cViewPr varScale="1">
        <p:scale>
          <a:sx n="102" d="100"/>
          <a:sy n="102" d="100"/>
        </p:scale>
        <p:origin x="-1884"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vl1pPr>
          </a:lstStyle>
          <a:p>
            <a:pPr>
              <a:defRPr/>
            </a:pPr>
            <a:endParaRPr lang="en-US"/>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22528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endParaRPr lang="en-US"/>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AE4130F-F7D3-46AA-90F0-D12D73A31A7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6"/>
          <p:cNvGrpSpPr>
            <a:grpSpLocks/>
          </p:cNvGrpSpPr>
          <p:nvPr/>
        </p:nvGrpSpPr>
        <p:grpSpPr bwMode="auto">
          <a:xfrm>
            <a:off x="0" y="914400"/>
            <a:ext cx="8686800" cy="2514600"/>
            <a:chOff x="0" y="576"/>
            <a:chExt cx="5472" cy="1584"/>
          </a:xfrm>
        </p:grpSpPr>
        <p:sp>
          <p:nvSpPr>
            <p:cNvPr id="5" name="Oval 7"/>
            <p:cNvSpPr>
              <a:spLocks noChangeArrowheads="1"/>
            </p:cNvSpPr>
            <p:nvPr/>
          </p:nvSpPr>
          <p:spPr bwMode="auto">
            <a:xfrm>
              <a:off x="144" y="576"/>
              <a:ext cx="1584" cy="1584"/>
            </a:xfrm>
            <a:prstGeom prst="ellipse">
              <a:avLst/>
            </a:prstGeom>
            <a:noFill/>
            <a:ln w="12700">
              <a:solidFill>
                <a:schemeClr val="accent1"/>
              </a:solidFill>
              <a:round/>
              <a:headEnd/>
              <a:tailEnd/>
            </a:ln>
          </p:spPr>
          <p:txBody>
            <a:bodyPr wrap="none" anchor="ctr"/>
            <a:lstStyle/>
            <a:p>
              <a:pPr eaLnBrk="1" hangingPunct="1"/>
              <a:endParaRPr lang="ro-RO"/>
            </a:p>
          </p:txBody>
        </p:sp>
        <p:sp>
          <p:nvSpPr>
            <p:cNvPr id="6" name="Rectangle 8"/>
            <p:cNvSpPr>
              <a:spLocks noChangeArrowheads="1"/>
            </p:cNvSpPr>
            <p:nvPr/>
          </p:nvSpPr>
          <p:spPr bwMode="hidden">
            <a:xfrm>
              <a:off x="0" y="1056"/>
              <a:ext cx="2976" cy="720"/>
            </a:xfrm>
            <a:prstGeom prst="rect">
              <a:avLst/>
            </a:prstGeom>
            <a:solidFill>
              <a:schemeClr val="accent2"/>
            </a:solidFill>
            <a:ln w="9525">
              <a:noFill/>
              <a:miter lim="800000"/>
              <a:headEnd/>
              <a:tailEnd/>
            </a:ln>
          </p:spPr>
          <p:txBody>
            <a:bodyPr wrap="none" anchor="ctr"/>
            <a:lstStyle/>
            <a:p>
              <a:pPr eaLnBrk="1" hangingPunct="1"/>
              <a:endParaRPr lang="ro-RO" sz="2400">
                <a:latin typeface="Times New Roman" pitchFamily="18" charset="0"/>
              </a:endParaRPr>
            </a:p>
          </p:txBody>
        </p:sp>
        <p:sp>
          <p:nvSpPr>
            <p:cNvPr id="7" name="Rectangle 9"/>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1" hangingPunct="1"/>
              <a:endParaRPr lang="ro-RO" sz="2400">
                <a:latin typeface="Times New Roman" pitchFamily="18" charset="0"/>
              </a:endParaRPr>
            </a:p>
          </p:txBody>
        </p:sp>
        <p:sp>
          <p:nvSpPr>
            <p:cNvPr id="8" name="Freeform 10"/>
            <p:cNvSpPr>
              <a:spLocks noChangeArrowheads="1"/>
            </p:cNvSpPr>
            <p:nvPr/>
          </p:nvSpPr>
          <p:spPr bwMode="auto">
            <a:xfrm>
              <a:off x="384" y="960"/>
              <a:ext cx="144" cy="913"/>
            </a:xfrm>
            <a:custGeom>
              <a:avLst/>
              <a:gdLst>
                <a:gd name="T0" fmla="*/ 21 w 1000"/>
                <a:gd name="T1" fmla="*/ 834 h 1000"/>
                <a:gd name="T2" fmla="*/ 0 w 1000"/>
                <a:gd name="T3" fmla="*/ 834 h 1000"/>
                <a:gd name="T4" fmla="*/ 0 w 1000"/>
                <a:gd name="T5" fmla="*/ 0 h 1000"/>
                <a:gd name="T6" fmla="*/ 21 w 1000"/>
                <a:gd name="T7" fmla="*/ 0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endParaRPr lang="en-US"/>
            </a:p>
          </p:txBody>
        </p:sp>
        <p:sp>
          <p:nvSpPr>
            <p:cNvPr id="9" name="Freeform 11"/>
            <p:cNvSpPr>
              <a:spLocks noChangeArrowheads="1"/>
            </p:cNvSpPr>
            <p:nvPr/>
          </p:nvSpPr>
          <p:spPr bwMode="auto">
            <a:xfrm>
              <a:off x="4944" y="762"/>
              <a:ext cx="165" cy="864"/>
            </a:xfrm>
            <a:custGeom>
              <a:avLst/>
              <a:gdLst>
                <a:gd name="T0" fmla="*/ 0 w 1000"/>
                <a:gd name="T1" fmla="*/ 0 h 1000"/>
                <a:gd name="T2" fmla="*/ 27 w 1000"/>
                <a:gd name="T3" fmla="*/ 0 h 1000"/>
                <a:gd name="T4" fmla="*/ 27 w 1000"/>
                <a:gd name="T5" fmla="*/ 746 h 1000"/>
                <a:gd name="T6" fmla="*/ 0 w 1000"/>
                <a:gd name="T7" fmla="*/ 746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endParaRPr lang="en-US"/>
            </a:p>
          </p:txBody>
        </p:sp>
      </p:grpSp>
      <p:sp>
        <p:nvSpPr>
          <p:cNvPr id="21506" name="Rectangle 2"/>
          <p:cNvSpPr>
            <a:spLocks noGrp="1" noChangeArrowheads="1"/>
          </p:cNvSpPr>
          <p:nvPr>
            <p:ph type="subTitle" idx="1"/>
          </p:nvPr>
        </p:nvSpPr>
        <p:spPr>
          <a:xfrm>
            <a:off x="2286000" y="3581400"/>
            <a:ext cx="5638800" cy="1905000"/>
          </a:xfrm>
        </p:spPr>
        <p:txBody>
          <a:bodyPr/>
          <a:lstStyle>
            <a:lvl1pPr marL="0" indent="0">
              <a:buFont typeface="Wingdings" pitchFamily="2" charset="2"/>
              <a:buNone/>
              <a:defRPr/>
            </a:lvl1pPr>
          </a:lstStyle>
          <a:p>
            <a:r>
              <a:rPr lang="en-US"/>
              <a:t>Click to edit Master subtitle style</a:t>
            </a:r>
          </a:p>
        </p:txBody>
      </p:sp>
      <p:sp>
        <p:nvSpPr>
          <p:cNvPr id="21516" name="Rectangle 12"/>
          <p:cNvSpPr>
            <a:spLocks noGrp="1" noChangeArrowheads="1"/>
          </p:cNvSpPr>
          <p:nvPr>
            <p:ph type="ctrTitle"/>
          </p:nvPr>
        </p:nvSpPr>
        <p:spPr>
          <a:xfrm>
            <a:off x="838200" y="1443038"/>
            <a:ext cx="7086600" cy="1600200"/>
          </a:xfrm>
        </p:spPr>
        <p:txBody>
          <a:bodyPr anchor="ctr"/>
          <a:lstStyle>
            <a:lvl1pPr>
              <a:defRPr/>
            </a:lvl1pPr>
          </a:lstStyle>
          <a:p>
            <a:r>
              <a:rPr lang="en-US"/>
              <a:t>Click to edit Master title style</a:t>
            </a:r>
          </a:p>
        </p:txBody>
      </p:sp>
      <p:sp>
        <p:nvSpPr>
          <p:cNvPr id="10" name="Rectangle 3"/>
          <p:cNvSpPr>
            <a:spLocks noGrp="1" noChangeArrowheads="1"/>
          </p:cNvSpPr>
          <p:nvPr>
            <p:ph type="dt" sz="half" idx="10"/>
          </p:nvPr>
        </p:nvSpPr>
        <p:spPr>
          <a:xfrm>
            <a:off x="685800" y="6248400"/>
            <a:ext cx="1905000" cy="457200"/>
          </a:xfrm>
        </p:spPr>
        <p:txBody>
          <a:bodyPr/>
          <a:lstStyle>
            <a:lvl1pPr>
              <a:defRPr/>
            </a:lvl1pPr>
          </a:lstStyle>
          <a:p>
            <a:pPr>
              <a:defRPr/>
            </a:pPr>
            <a:endParaRPr lang="en-US"/>
          </a:p>
        </p:txBody>
      </p:sp>
      <p:sp>
        <p:nvSpPr>
          <p:cNvPr id="11" name="Rectangle 4"/>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12" name="Rectangle 5"/>
          <p:cNvSpPr>
            <a:spLocks noGrp="1" noChangeArrowheads="1"/>
          </p:cNvSpPr>
          <p:nvPr>
            <p:ph type="sldNum" sz="quarter" idx="12"/>
          </p:nvPr>
        </p:nvSpPr>
        <p:spPr>
          <a:xfrm>
            <a:off x="6553200" y="6248400"/>
            <a:ext cx="1905000" cy="457200"/>
          </a:xfrm>
        </p:spPr>
        <p:txBody>
          <a:bodyPr/>
          <a:lstStyle>
            <a:lvl1pPr>
              <a:defRPr/>
            </a:lvl1pPr>
          </a:lstStyle>
          <a:p>
            <a:pPr>
              <a:defRPr/>
            </a:pPr>
            <a:fld id="{90116558-AC2C-4601-97AC-DCE805806FCA}"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2F131B7D-B0D3-4F55-A216-489CCE52CB6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8750" y="0"/>
            <a:ext cx="1914525"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0"/>
            <a:ext cx="55943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1A523B64-D308-4664-BF61-52A0CB6F5C9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158038" cy="14128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762000" y="1600200"/>
            <a:ext cx="7661275" cy="4114800"/>
          </a:xfrm>
        </p:spPr>
        <p:txBody>
          <a:bodyPr/>
          <a:lstStyle/>
          <a:p>
            <a:pPr lvl="0"/>
            <a:endParaRPr lang="en-US" noProof="0" smtClean="0"/>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88365AEE-F2D5-4C84-A9C4-7A79D41409F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158038" cy="14128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600200"/>
            <a:ext cx="3754438"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8838" y="1600200"/>
            <a:ext cx="375443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D65B5EA5-A67B-46D5-8E71-84EA87CF9B6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F9ED1A4C-9FA9-4D9E-84BB-47B63920388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2E969A1E-4655-4731-BD38-D4048090163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600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8838" y="1600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F7AAFFB4-F815-4D2C-8917-0E1BC5A0AFC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917EE444-DF50-47BA-8D7E-A3B1653FF8A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9FF0DA32-77CE-4928-9FDA-248D9D3949C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A216FA4D-717B-4D31-AD88-3EC95D47EE8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65145189-4DE9-4793-B2F8-B11A141F468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D5E2329E-440C-42DF-B8FB-42D131DC69F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p:spPr>
        <p:txBody>
          <a:bodyPr wrap="none" anchor="ctr"/>
          <a:lstStyle/>
          <a:p>
            <a:pPr eaLnBrk="1" hangingPunct="1"/>
            <a:endParaRPr lang="ro-RO" sz="2400">
              <a:latin typeface="Times New Roman" pitchFamily="18" charset="0"/>
            </a:endParaRPr>
          </a:p>
        </p:txBody>
      </p:sp>
      <p:sp>
        <p:nvSpPr>
          <p:cNvPr id="4099"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1" hangingPunct="1"/>
            <a:endParaRPr lang="ro-RO" sz="2400">
              <a:latin typeface="Times New Roman" pitchFamily="18" charset="0"/>
            </a:endParaRPr>
          </a:p>
        </p:txBody>
      </p:sp>
      <p:sp>
        <p:nvSpPr>
          <p:cNvPr id="20484" name="Rectangle 4"/>
          <p:cNvSpPr>
            <a:spLocks noGrp="1" noChangeArrowheads="1"/>
          </p:cNvSpPr>
          <p:nvPr>
            <p:ph type="title"/>
          </p:nvPr>
        </p:nvSpPr>
        <p:spPr bwMode="auto">
          <a:xfrm>
            <a:off x="914400" y="0"/>
            <a:ext cx="7158038" cy="14128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485" name="Rectangle 5"/>
          <p:cNvSpPr>
            <a:spLocks noGrp="1" noChangeArrowheads="1"/>
          </p:cNvSpPr>
          <p:nvPr>
            <p:ph type="body" idx="1"/>
          </p:nvPr>
        </p:nvSpPr>
        <p:spPr bwMode="auto">
          <a:xfrm>
            <a:off x="762000" y="1600200"/>
            <a:ext cx="7661275"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486" name="Rectangle 6"/>
          <p:cNvSpPr>
            <a:spLocks noGrp="1" noChangeArrowheads="1"/>
          </p:cNvSpPr>
          <p:nvPr>
            <p:ph type="dt" sz="half" idx="2"/>
          </p:nvPr>
        </p:nvSpPr>
        <p:spPr bwMode="auto">
          <a:xfrm>
            <a:off x="9461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a:lvl1pPr>
          </a:lstStyle>
          <a:p>
            <a:pPr>
              <a:defRPr/>
            </a:pPr>
            <a:endParaRPr lang="en-US"/>
          </a:p>
        </p:txBody>
      </p:sp>
      <p:sp>
        <p:nvSpPr>
          <p:cNvPr id="20487" name="Rectangle 7"/>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vl1pPr>
          </a:lstStyle>
          <a:p>
            <a:pPr>
              <a:defRPr/>
            </a:pPr>
            <a:endParaRPr lang="en-US"/>
          </a:p>
        </p:txBody>
      </p:sp>
      <p:sp>
        <p:nvSpPr>
          <p:cNvPr id="20488" name="Rectangle 8"/>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CF05D454-9C18-498A-9FF9-009E826FEDDC}" type="slidenum">
              <a:rPr lang="en-US"/>
              <a:pPr>
                <a:defRPr/>
              </a:pPr>
              <a:t>‹#›</a:t>
            </a:fld>
            <a:endParaRPr lang="en-US"/>
          </a:p>
        </p:txBody>
      </p:sp>
      <p:sp>
        <p:nvSpPr>
          <p:cNvPr id="4105" name="Freeform 9"/>
          <p:cNvSpPr>
            <a:spLocks noChangeArrowheads="1"/>
          </p:cNvSpPr>
          <p:nvPr/>
        </p:nvSpPr>
        <p:spPr bwMode="auto">
          <a:xfrm>
            <a:off x="838200" y="561975"/>
            <a:ext cx="152400" cy="1066800"/>
          </a:xfrm>
          <a:custGeom>
            <a:avLst/>
            <a:gdLst>
              <a:gd name="T0" fmla="*/ 23225760 w 1000"/>
              <a:gd name="T1" fmla="*/ 1138062240 h 1000"/>
              <a:gd name="T2" fmla="*/ 0 w 1000"/>
              <a:gd name="T3" fmla="*/ 1138062240 h 1000"/>
              <a:gd name="T4" fmla="*/ 0 w 1000"/>
              <a:gd name="T5" fmla="*/ 0 h 1000"/>
              <a:gd name="T6" fmla="*/ 23225760 w 1000"/>
              <a:gd name="T7" fmla="*/ 0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endParaRPr lang="en-US"/>
          </a:p>
        </p:txBody>
      </p:sp>
      <p:sp>
        <p:nvSpPr>
          <p:cNvPr id="4106" name="Freeform 10"/>
          <p:cNvSpPr>
            <a:spLocks noChangeArrowheads="1"/>
          </p:cNvSpPr>
          <p:nvPr/>
        </p:nvSpPr>
        <p:spPr bwMode="auto">
          <a:xfrm>
            <a:off x="8262938" y="269875"/>
            <a:ext cx="152400" cy="1073150"/>
          </a:xfrm>
          <a:custGeom>
            <a:avLst/>
            <a:gdLst>
              <a:gd name="T0" fmla="*/ 0 w 1000"/>
              <a:gd name="T1" fmla="*/ 0 h 1000"/>
              <a:gd name="T2" fmla="*/ 23225760 w 1000"/>
              <a:gd name="T3" fmla="*/ 0 h 1000"/>
              <a:gd name="T4" fmla="*/ 23225760 w 1000"/>
              <a:gd name="T5" fmla="*/ 1151650923 h 1000"/>
              <a:gd name="T6" fmla="*/ 0 w 1000"/>
              <a:gd name="T7" fmla="*/ 1151650923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endParaRPr lang="en-US"/>
          </a:p>
        </p:txBody>
      </p:sp>
      <p:sp>
        <p:nvSpPr>
          <p:cNvPr id="4107" name="Text Box 13"/>
          <p:cNvSpPr txBox="1">
            <a:spLocks noChangeArrowheads="1"/>
          </p:cNvSpPr>
          <p:nvPr userDrawn="1"/>
        </p:nvSpPr>
        <p:spPr bwMode="auto">
          <a:xfrm>
            <a:off x="0" y="6172200"/>
            <a:ext cx="2971800" cy="1054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a:defRPr/>
            </a:pPr>
            <a:r>
              <a:rPr lang="en-US" smtClean="0">
                <a:solidFill>
                  <a:schemeClr val="accent2"/>
                </a:solidFill>
              </a:rPr>
              <a:t>Robert Buchmann, Ph.D.</a:t>
            </a:r>
          </a:p>
          <a:p>
            <a:pPr algn="l">
              <a:defRPr/>
            </a:pPr>
            <a:r>
              <a:rPr lang="en-US" smtClean="0">
                <a:solidFill>
                  <a:schemeClr val="accent2"/>
                </a:solidFill>
              </a:rPr>
              <a:t>Babes Bolyai University</a:t>
            </a:r>
          </a:p>
          <a:p>
            <a:pPr algn="l">
              <a:spcBef>
                <a:spcPct val="50000"/>
              </a:spcBef>
              <a:defRPr/>
            </a:pPr>
            <a:endParaRPr lang="en-US" smtClean="0">
              <a:solidFill>
                <a:schemeClr val="accent2"/>
              </a:solidFill>
            </a:endParaRPr>
          </a:p>
        </p:txBody>
      </p:sp>
    </p:spTree>
  </p:cSld>
  <p:clrMap bg1="lt1" tx1="dk1" bg2="lt2" tx2="dk2" accent1="accent1" accent2="accent2" accent3="accent3" accent4="accent4" accent5="accent5" accent6="accent6" hlink="hlink" folHlink="folHlink"/>
  <p:sldLayoutIdLst>
    <p:sldLayoutId id="2147483830"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dissolve">
                                      <p:cBhvr>
                                        <p:cTn id="7" dur="500"/>
                                        <p:tgtEl>
                                          <p:spTgt spid="20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485">
                                            <p:txEl>
                                              <p:pRg st="0" end="0"/>
                                            </p:txEl>
                                          </p:spTgt>
                                        </p:tgtEl>
                                        <p:attrNameLst>
                                          <p:attrName>style.visibility</p:attrName>
                                        </p:attrNameLst>
                                      </p:cBhvr>
                                      <p:to>
                                        <p:strVal val="visible"/>
                                      </p:to>
                                    </p:set>
                                    <p:animEffect transition="in" filter="dissolve">
                                      <p:cBhvr>
                                        <p:cTn id="12" dur="500"/>
                                        <p:tgtEl>
                                          <p:spTgt spid="20485">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0485">
                                            <p:txEl>
                                              <p:pRg st="1" end="1"/>
                                            </p:txEl>
                                          </p:spTgt>
                                        </p:tgtEl>
                                        <p:attrNameLst>
                                          <p:attrName>style.visibility</p:attrName>
                                        </p:attrNameLst>
                                      </p:cBhvr>
                                      <p:to>
                                        <p:strVal val="visible"/>
                                      </p:to>
                                    </p:set>
                                    <p:animEffect transition="in" filter="dissolve">
                                      <p:cBhvr>
                                        <p:cTn id="15" dur="500"/>
                                        <p:tgtEl>
                                          <p:spTgt spid="20485">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0485">
                                            <p:txEl>
                                              <p:pRg st="2" end="2"/>
                                            </p:txEl>
                                          </p:spTgt>
                                        </p:tgtEl>
                                        <p:attrNameLst>
                                          <p:attrName>style.visibility</p:attrName>
                                        </p:attrNameLst>
                                      </p:cBhvr>
                                      <p:to>
                                        <p:strVal val="visible"/>
                                      </p:to>
                                    </p:set>
                                    <p:animEffect transition="in" filter="dissolve">
                                      <p:cBhvr>
                                        <p:cTn id="18" dur="500"/>
                                        <p:tgtEl>
                                          <p:spTgt spid="20485">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0485">
                                            <p:txEl>
                                              <p:pRg st="3" end="3"/>
                                            </p:txEl>
                                          </p:spTgt>
                                        </p:tgtEl>
                                        <p:attrNameLst>
                                          <p:attrName>style.visibility</p:attrName>
                                        </p:attrNameLst>
                                      </p:cBhvr>
                                      <p:to>
                                        <p:strVal val="visible"/>
                                      </p:to>
                                    </p:set>
                                    <p:animEffect transition="in" filter="dissolve">
                                      <p:cBhvr>
                                        <p:cTn id="21" dur="500"/>
                                        <p:tgtEl>
                                          <p:spTgt spid="20485">
                                            <p:txEl>
                                              <p:pRg st="3" end="3"/>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0485">
                                            <p:txEl>
                                              <p:pRg st="4" end="4"/>
                                            </p:txEl>
                                          </p:spTgt>
                                        </p:tgtEl>
                                        <p:attrNameLst>
                                          <p:attrName>style.visibility</p:attrName>
                                        </p:attrNameLst>
                                      </p:cBhvr>
                                      <p:to>
                                        <p:strVal val="visible"/>
                                      </p:to>
                                    </p:set>
                                    <p:animEffect transition="in" filter="dissolve">
                                      <p:cBhvr>
                                        <p:cTn id="24" dur="500"/>
                                        <p:tgtEl>
                                          <p:spTgt spid="204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20485" grpId="0" build="p">
        <p:tmplLst>
          <p:tmpl lvl="1">
            <p:tnLst>
              <p:par>
                <p:cTn presetID="9" presetClass="entr" presetSubtype="0" fill="hold" nodeType="clickEffect">
                  <p:stCondLst>
                    <p:cond delay="0"/>
                  </p:stCondLst>
                  <p:childTnLst>
                    <p:set>
                      <p:cBhvr>
                        <p:cTn dur="1" fill="hold">
                          <p:stCondLst>
                            <p:cond delay="0"/>
                          </p:stCondLst>
                        </p:cTn>
                        <p:tgtEl>
                          <p:spTgt spid="20485"/>
                        </p:tgtEl>
                        <p:attrNameLst>
                          <p:attrName>style.visibility</p:attrName>
                        </p:attrNameLst>
                      </p:cBhvr>
                      <p:to>
                        <p:strVal val="visible"/>
                      </p:to>
                    </p:set>
                    <p:animEffect transition="in" filter="dissolve">
                      <p:cBhvr>
                        <p:cTn dur="500"/>
                        <p:tgtEl>
                          <p:spTgt spid="20485"/>
                        </p:tgtEl>
                      </p:cBhvr>
                    </p:animEffect>
                  </p:childTnLst>
                </p:cTn>
              </p:par>
            </p:tnLst>
          </p:tmpl>
          <p:tmpl lvl="2">
            <p:tnLst>
              <p:par>
                <p:cTn presetID="9" presetClass="entr" presetSubtype="0" fill="hold" nodeType="withEffect">
                  <p:stCondLst>
                    <p:cond delay="0"/>
                  </p:stCondLst>
                  <p:childTnLst>
                    <p:set>
                      <p:cBhvr>
                        <p:cTn dur="1" fill="hold">
                          <p:stCondLst>
                            <p:cond delay="0"/>
                          </p:stCondLst>
                        </p:cTn>
                        <p:tgtEl>
                          <p:spTgt spid="20485"/>
                        </p:tgtEl>
                        <p:attrNameLst>
                          <p:attrName>style.visibility</p:attrName>
                        </p:attrNameLst>
                      </p:cBhvr>
                      <p:to>
                        <p:strVal val="visible"/>
                      </p:to>
                    </p:set>
                    <p:animEffect transition="in" filter="dissolve">
                      <p:cBhvr>
                        <p:cTn dur="500"/>
                        <p:tgtEl>
                          <p:spTgt spid="20485"/>
                        </p:tgtEl>
                      </p:cBhvr>
                    </p:animEffect>
                  </p:childTnLst>
                </p:cTn>
              </p:par>
            </p:tnLst>
          </p:tmpl>
          <p:tmpl lvl="3">
            <p:tnLst>
              <p:par>
                <p:cTn presetID="9" presetClass="entr" presetSubtype="0" fill="hold" nodeType="withEffect">
                  <p:stCondLst>
                    <p:cond delay="0"/>
                  </p:stCondLst>
                  <p:childTnLst>
                    <p:set>
                      <p:cBhvr>
                        <p:cTn dur="1" fill="hold">
                          <p:stCondLst>
                            <p:cond delay="0"/>
                          </p:stCondLst>
                        </p:cTn>
                        <p:tgtEl>
                          <p:spTgt spid="20485"/>
                        </p:tgtEl>
                        <p:attrNameLst>
                          <p:attrName>style.visibility</p:attrName>
                        </p:attrNameLst>
                      </p:cBhvr>
                      <p:to>
                        <p:strVal val="visible"/>
                      </p:to>
                    </p:set>
                    <p:animEffect transition="in" filter="dissolve">
                      <p:cBhvr>
                        <p:cTn dur="500"/>
                        <p:tgtEl>
                          <p:spTgt spid="20485"/>
                        </p:tgtEl>
                      </p:cBhvr>
                    </p:animEffect>
                  </p:childTnLst>
                </p:cTn>
              </p:par>
            </p:tnLst>
          </p:tmpl>
          <p:tmpl lvl="4">
            <p:tnLst>
              <p:par>
                <p:cTn presetID="9" presetClass="entr" presetSubtype="0" fill="hold" nodeType="withEffect">
                  <p:stCondLst>
                    <p:cond delay="0"/>
                  </p:stCondLst>
                  <p:childTnLst>
                    <p:set>
                      <p:cBhvr>
                        <p:cTn dur="1" fill="hold">
                          <p:stCondLst>
                            <p:cond delay="0"/>
                          </p:stCondLst>
                        </p:cTn>
                        <p:tgtEl>
                          <p:spTgt spid="20485"/>
                        </p:tgtEl>
                        <p:attrNameLst>
                          <p:attrName>style.visibility</p:attrName>
                        </p:attrNameLst>
                      </p:cBhvr>
                      <p:to>
                        <p:strVal val="visible"/>
                      </p:to>
                    </p:set>
                    <p:animEffect transition="in" filter="dissolve">
                      <p:cBhvr>
                        <p:cTn dur="500"/>
                        <p:tgtEl>
                          <p:spTgt spid="20485"/>
                        </p:tgtEl>
                      </p:cBhvr>
                    </p:animEffect>
                  </p:childTnLst>
                </p:cTn>
              </p:par>
            </p:tnLst>
          </p:tmpl>
          <p:tmpl lvl="5">
            <p:tnLst>
              <p:par>
                <p:cTn presetID="9" presetClass="entr" presetSubtype="0" fill="hold" nodeType="withEffect">
                  <p:stCondLst>
                    <p:cond delay="0"/>
                  </p:stCondLst>
                  <p:childTnLst>
                    <p:set>
                      <p:cBhvr>
                        <p:cTn dur="1" fill="hold">
                          <p:stCondLst>
                            <p:cond delay="0"/>
                          </p:stCondLst>
                        </p:cTn>
                        <p:tgtEl>
                          <p:spTgt spid="20485"/>
                        </p:tgtEl>
                        <p:attrNameLst>
                          <p:attrName>style.visibility</p:attrName>
                        </p:attrNameLst>
                      </p:cBhvr>
                      <p:to>
                        <p:strVal val="visible"/>
                      </p:to>
                    </p:set>
                    <p:animEffect transition="in" filter="dissolve">
                      <p:cBhvr>
                        <p:cTn dur="500"/>
                        <p:tgtEl>
                          <p:spTgt spid="20485"/>
                        </p:tgtEl>
                      </p:cBhvr>
                    </p:animEffect>
                  </p:childTnLst>
                </p:cTn>
              </p:par>
            </p:tnLst>
          </p:tmpl>
        </p:tmplLst>
      </p:bldP>
    </p:bldLst>
  </p:timing>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softwaretestinghelp.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idx="1"/>
          </p:nvPr>
        </p:nvSpPr>
        <p:spPr/>
        <p:txBody>
          <a:bodyPr/>
          <a:lstStyle/>
          <a:p>
            <a:pPr eaLnBrk="1" hangingPunct="1"/>
            <a:r>
              <a:rPr lang="ro-RO" smtClean="0"/>
              <a:t>CURS </a:t>
            </a:r>
            <a:r>
              <a:rPr lang="en-US" smtClean="0"/>
              <a:t>4</a:t>
            </a:r>
            <a:endParaRPr lang="ro-RO" smtClean="0"/>
          </a:p>
          <a:p>
            <a:pPr lvl="1" eaLnBrk="1" hangingPunct="1"/>
            <a:r>
              <a:rPr lang="ro-RO" smtClean="0"/>
              <a:t>Testarea DBB</a:t>
            </a:r>
          </a:p>
          <a:p>
            <a:pPr lvl="1" eaLnBrk="1" hangingPunct="1"/>
            <a:r>
              <a:rPr lang="ro-RO" smtClean="0"/>
              <a:t>Clase de echivalenţe</a:t>
            </a:r>
          </a:p>
          <a:p>
            <a:pPr lvl="1" eaLnBrk="1" hangingPunct="1"/>
            <a:r>
              <a:rPr lang="ro-RO" smtClean="0"/>
              <a:t>Testarea intrărilor DBB</a:t>
            </a:r>
          </a:p>
          <a:p>
            <a:pPr lvl="1" eaLnBrk="1" hangingPunct="1"/>
            <a:r>
              <a:rPr lang="ro-RO" smtClean="0"/>
              <a:t>Testarea stărilor şi tranziţiilor DBB</a:t>
            </a:r>
          </a:p>
          <a:p>
            <a:pPr lvl="1" eaLnBrk="1" hangingPunct="1"/>
            <a:endParaRPr lang="ro-RO" smtClean="0"/>
          </a:p>
          <a:p>
            <a:pPr lvl="1" eaLnBrk="1" hangingPunct="1"/>
            <a:r>
              <a:rPr lang="ro-RO" smtClean="0"/>
              <a:t>Recomandare: site-ul </a:t>
            </a:r>
            <a:r>
              <a:rPr lang="ro-RO" smtClean="0">
                <a:hlinkClick r:id="rId2"/>
              </a:rPr>
              <a:t>www.softwaretestinghelp.com</a:t>
            </a:r>
            <a:endParaRPr lang="ro-RO"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914400" y="0"/>
            <a:ext cx="7696200" cy="1412875"/>
          </a:xfrm>
        </p:spPr>
        <p:txBody>
          <a:bodyPr/>
          <a:lstStyle/>
          <a:p>
            <a:pPr eaLnBrk="1" hangingPunct="1"/>
            <a:r>
              <a:rPr lang="ro-RO" smtClean="0"/>
              <a:t>Testare DBB a datelor</a:t>
            </a:r>
            <a:endParaRPr lang="en-US" smtClean="0"/>
          </a:p>
        </p:txBody>
      </p:sp>
      <p:sp>
        <p:nvSpPr>
          <p:cNvPr id="66563" name="Rectangle 3"/>
          <p:cNvSpPr>
            <a:spLocks noGrp="1" noChangeArrowheads="1"/>
          </p:cNvSpPr>
          <p:nvPr>
            <p:ph type="body" idx="1"/>
          </p:nvPr>
        </p:nvSpPr>
        <p:spPr>
          <a:xfrm>
            <a:off x="0" y="1600200"/>
            <a:ext cx="9144000" cy="5257800"/>
          </a:xfrm>
        </p:spPr>
        <p:txBody>
          <a:bodyPr/>
          <a:lstStyle/>
          <a:p>
            <a:pPr marL="609600" indent="-609600" eaLnBrk="1" hangingPunct="1">
              <a:lnSpc>
                <a:spcPct val="80000"/>
              </a:lnSpc>
            </a:pPr>
            <a:r>
              <a:rPr lang="ro-RO" sz="2000" b="1" smtClean="0"/>
              <a:t>Intrări nule</a:t>
            </a:r>
          </a:p>
          <a:p>
            <a:pPr marL="982663" lvl="1" indent="-533400" eaLnBrk="1" hangingPunct="1">
              <a:lnSpc>
                <a:spcPct val="80000"/>
              </a:lnSpc>
            </a:pPr>
            <a:r>
              <a:rPr lang="ro-RO" sz="1800" smtClean="0"/>
              <a:t>= zero, şir vid, dată calendaristică vidă</a:t>
            </a:r>
          </a:p>
          <a:p>
            <a:pPr marL="982663" lvl="1" indent="-533400" eaLnBrk="1" hangingPunct="1">
              <a:lnSpc>
                <a:spcPct val="80000"/>
              </a:lnSpc>
            </a:pPr>
            <a:r>
              <a:rPr lang="ro-RO" sz="1800" smtClean="0"/>
              <a:t>Comportament uzual al utilizatorului:</a:t>
            </a:r>
          </a:p>
          <a:p>
            <a:pPr marL="1347788" lvl="2" indent="-457200" eaLnBrk="1" hangingPunct="1">
              <a:lnSpc>
                <a:spcPct val="80000"/>
              </a:lnSpc>
            </a:pPr>
            <a:r>
              <a:rPr lang="ro-RO" sz="1600" smtClean="0"/>
              <a:t>Ignorarea completării câmpurilor şi apăsarea lui Enter</a:t>
            </a:r>
          </a:p>
          <a:p>
            <a:pPr marL="1347788" lvl="2" indent="-457200" eaLnBrk="1" hangingPunct="1">
              <a:lnSpc>
                <a:spcPct val="80000"/>
              </a:lnSpc>
            </a:pPr>
            <a:r>
              <a:rPr lang="ro-RO" sz="1600" smtClean="0"/>
              <a:t>Efect uzual: câmpul va memora în variabile:</a:t>
            </a:r>
          </a:p>
          <a:p>
            <a:pPr lvl="3" eaLnBrk="1" hangingPunct="1">
              <a:lnSpc>
                <a:spcPct val="80000"/>
              </a:lnSpc>
            </a:pPr>
            <a:r>
              <a:rPr lang="ro-RO" sz="1400" smtClean="0"/>
              <a:t>fie valori nule</a:t>
            </a:r>
          </a:p>
          <a:p>
            <a:pPr lvl="3" eaLnBrk="1" hangingPunct="1">
              <a:lnSpc>
                <a:spcPct val="80000"/>
              </a:lnSpc>
            </a:pPr>
            <a:r>
              <a:rPr lang="ro-RO" sz="1400" smtClean="0"/>
              <a:t>fie o valoare atribuită în mod invizibil (prin program): valoare implicită, valoare iniţială</a:t>
            </a:r>
          </a:p>
          <a:p>
            <a:pPr marL="982663" lvl="1" indent="-533400" eaLnBrk="1" hangingPunct="1">
              <a:lnSpc>
                <a:spcPct val="80000"/>
              </a:lnSpc>
            </a:pPr>
            <a:r>
              <a:rPr lang="ro-RO" sz="1800" smtClean="0"/>
              <a:t>Se impun teste pt acest comportament de ignorare a completării intrărilor</a:t>
            </a:r>
          </a:p>
          <a:p>
            <a:pPr marL="609600" indent="-609600" eaLnBrk="1" hangingPunct="1">
              <a:lnSpc>
                <a:spcPct val="80000"/>
              </a:lnSpc>
            </a:pPr>
            <a:r>
              <a:rPr lang="ro-RO" sz="2000" b="1" smtClean="0"/>
              <a:t>Intrări invalide (garbage data)</a:t>
            </a:r>
          </a:p>
          <a:p>
            <a:pPr marL="982663" lvl="1" indent="-533400" eaLnBrk="1" hangingPunct="1">
              <a:lnSpc>
                <a:spcPct val="80000"/>
              </a:lnSpc>
            </a:pPr>
            <a:r>
              <a:rPr lang="ro-RO" sz="1800" smtClean="0"/>
              <a:t>Apar la testarea negativă, pornind de la premisa comportamentului aberant al utililzatorului</a:t>
            </a:r>
          </a:p>
          <a:p>
            <a:pPr marL="982663" lvl="1" indent="-533400" eaLnBrk="1" hangingPunct="1">
              <a:lnSpc>
                <a:spcPct val="80000"/>
              </a:lnSpc>
            </a:pPr>
            <a:r>
              <a:rPr lang="ro-RO" sz="1800" smtClean="0"/>
              <a:t>Programul trebuie</a:t>
            </a:r>
          </a:p>
          <a:p>
            <a:pPr marL="1347788" lvl="2" indent="-457200" eaLnBrk="1" hangingPunct="1">
              <a:lnSpc>
                <a:spcPct val="80000"/>
              </a:lnSpc>
            </a:pPr>
            <a:r>
              <a:rPr lang="ro-RO" sz="1600" smtClean="0"/>
              <a:t> să constrângă potenţialul distructiv al utilizatorului (validarea formularelor)</a:t>
            </a:r>
          </a:p>
          <a:p>
            <a:pPr marL="1347788" lvl="2" indent="-457200" eaLnBrk="1" hangingPunct="1">
              <a:lnSpc>
                <a:spcPct val="80000"/>
              </a:lnSpc>
            </a:pPr>
            <a:r>
              <a:rPr lang="ro-RO" sz="1600" smtClean="0"/>
              <a:t>Să lămurească utilizatorul asupra erorilor de utilizare prin dialog</a:t>
            </a:r>
          </a:p>
          <a:p>
            <a:pPr marL="982663" lvl="1" indent="-533400" eaLnBrk="1" hangingPunct="1">
              <a:lnSpc>
                <a:spcPct val="80000"/>
              </a:lnSpc>
            </a:pPr>
            <a:r>
              <a:rPr lang="ro-RO" sz="1800" smtClean="0"/>
              <a:t>CE invalide sunt dificil de rafinat, se pune accent pe imaginaţia testerului şi pe tipurile de date, pornind de la identificarea corectă a domeniului de intrări valide (care să fie ocolite)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914400" y="0"/>
            <a:ext cx="7696200" cy="1412875"/>
          </a:xfrm>
        </p:spPr>
        <p:txBody>
          <a:bodyPr/>
          <a:lstStyle/>
          <a:p>
            <a:pPr eaLnBrk="1" hangingPunct="1"/>
            <a:r>
              <a:rPr lang="ro-RO" smtClean="0"/>
              <a:t>Testare DBB a stărilor</a:t>
            </a:r>
            <a:endParaRPr lang="en-US" smtClean="0"/>
          </a:p>
        </p:txBody>
      </p:sp>
      <p:sp>
        <p:nvSpPr>
          <p:cNvPr id="67587" name="Rectangle 3"/>
          <p:cNvSpPr>
            <a:spLocks noGrp="1" noChangeArrowheads="1"/>
          </p:cNvSpPr>
          <p:nvPr>
            <p:ph type="body" idx="1"/>
          </p:nvPr>
        </p:nvSpPr>
        <p:spPr>
          <a:xfrm>
            <a:off x="0" y="1600200"/>
            <a:ext cx="9144000" cy="5257800"/>
          </a:xfrm>
        </p:spPr>
        <p:txBody>
          <a:bodyPr/>
          <a:lstStyle/>
          <a:p>
            <a:pPr marL="609600" indent="-609600" eaLnBrk="1" hangingPunct="1">
              <a:lnSpc>
                <a:spcPct val="80000"/>
              </a:lnSpc>
            </a:pPr>
            <a:r>
              <a:rPr lang="ro-RO" sz="1600" smtClean="0"/>
              <a:t>În timpul execuţiei, un program trece prin diferite </a:t>
            </a:r>
            <a:r>
              <a:rPr lang="ro-RO" sz="1600" b="1" smtClean="0"/>
              <a:t>stări.</a:t>
            </a:r>
          </a:p>
          <a:p>
            <a:pPr marL="609600" indent="-609600" eaLnBrk="1" hangingPunct="1">
              <a:lnSpc>
                <a:spcPct val="80000"/>
              </a:lnSpc>
            </a:pPr>
            <a:r>
              <a:rPr lang="ro-RO" sz="1600" b="1" smtClean="0"/>
              <a:t>Ex. Paint:</a:t>
            </a:r>
          </a:p>
          <a:p>
            <a:pPr marL="982663" lvl="1" indent="-533400" eaLnBrk="1" hangingPunct="1">
              <a:lnSpc>
                <a:spcPct val="80000"/>
              </a:lnSpc>
            </a:pPr>
            <a:r>
              <a:rPr lang="ro-RO" sz="1400" b="1" smtClean="0"/>
              <a:t>Starea iniţială – pencil</a:t>
            </a:r>
          </a:p>
          <a:p>
            <a:pPr marL="982663" lvl="1" indent="-533400" eaLnBrk="1" hangingPunct="1">
              <a:lnSpc>
                <a:spcPct val="80000"/>
              </a:lnSpc>
            </a:pPr>
            <a:r>
              <a:rPr lang="ro-RO" sz="1400" b="1" smtClean="0"/>
              <a:t>Atributele stării:</a:t>
            </a:r>
          </a:p>
          <a:p>
            <a:pPr marL="1347788" lvl="2" indent="-457200" eaLnBrk="1" hangingPunct="1">
              <a:lnSpc>
                <a:spcPct val="80000"/>
              </a:lnSpc>
            </a:pPr>
            <a:r>
              <a:rPr lang="ro-RO" sz="1200" b="1" smtClean="0"/>
              <a:t>Pencil activ</a:t>
            </a:r>
          </a:p>
          <a:p>
            <a:pPr marL="1347788" lvl="2" indent="-457200" eaLnBrk="1" hangingPunct="1">
              <a:lnSpc>
                <a:spcPct val="80000"/>
              </a:lnSpc>
            </a:pPr>
            <a:r>
              <a:rPr lang="ro-RO" sz="1200" b="1" smtClean="0"/>
              <a:t>Cursorul = creion</a:t>
            </a:r>
          </a:p>
          <a:p>
            <a:pPr marL="1347788" lvl="2" indent="-457200" eaLnBrk="1" hangingPunct="1">
              <a:lnSpc>
                <a:spcPct val="80000"/>
              </a:lnSpc>
            </a:pPr>
            <a:r>
              <a:rPr lang="ro-RO" sz="1200" b="1" smtClean="0"/>
              <a:t>Reacţia la drag = trasarea unei linii</a:t>
            </a:r>
          </a:p>
          <a:p>
            <a:pPr marL="1347788" lvl="2" indent="-457200" eaLnBrk="1" hangingPunct="1">
              <a:lnSpc>
                <a:spcPct val="80000"/>
              </a:lnSpc>
            </a:pPr>
            <a:r>
              <a:rPr lang="ro-RO" sz="1200" b="1" smtClean="0"/>
              <a:t>Pagina albă</a:t>
            </a:r>
          </a:p>
          <a:p>
            <a:pPr marL="1347788" lvl="2" indent="-457200" eaLnBrk="1" hangingPunct="1">
              <a:lnSpc>
                <a:spcPct val="80000"/>
              </a:lnSpc>
            </a:pPr>
            <a:r>
              <a:rPr lang="ro-RO" sz="1200" b="1" smtClean="0"/>
              <a:t>Culoarea activă negru (culoare fundal alb)</a:t>
            </a:r>
          </a:p>
          <a:p>
            <a:pPr marL="1347788" lvl="2" indent="-457200" eaLnBrk="1" hangingPunct="1">
              <a:lnSpc>
                <a:spcPct val="80000"/>
              </a:lnSpc>
            </a:pPr>
            <a:r>
              <a:rPr lang="ro-RO" sz="1200" b="1" smtClean="0"/>
              <a:t>Numele documentului e untitled</a:t>
            </a:r>
          </a:p>
          <a:p>
            <a:pPr marL="1347788" lvl="2" indent="-457200" eaLnBrk="1" hangingPunct="1">
              <a:lnSpc>
                <a:spcPct val="80000"/>
              </a:lnSpc>
            </a:pPr>
            <a:r>
              <a:rPr lang="ro-RO" sz="1200" b="1" smtClean="0"/>
              <a:t>Dimensiunile ferestrei sunt cele rămase la închiderea aplicaţiei</a:t>
            </a:r>
          </a:p>
          <a:p>
            <a:pPr marL="982663" lvl="1" indent="-533400" eaLnBrk="1" hangingPunct="1">
              <a:lnSpc>
                <a:spcPct val="80000"/>
              </a:lnSpc>
            </a:pPr>
            <a:r>
              <a:rPr lang="ro-RO" sz="1400" b="1" smtClean="0"/>
              <a:t>Stări posibile a fi declanşate: airbrush, radieră etc.</a:t>
            </a:r>
          </a:p>
          <a:p>
            <a:pPr marL="982663" lvl="1" indent="-533400" eaLnBrk="1" hangingPunct="1">
              <a:lnSpc>
                <a:spcPct val="80000"/>
              </a:lnSpc>
            </a:pPr>
            <a:r>
              <a:rPr lang="ro-RO" sz="1400" b="1" smtClean="0"/>
              <a:t>Trecerea (tranziţia) în starea airbrush: clic pe butonul Airbrush</a:t>
            </a:r>
          </a:p>
          <a:p>
            <a:pPr marL="982663" lvl="1" indent="-533400" eaLnBrk="1" hangingPunct="1">
              <a:lnSpc>
                <a:spcPct val="80000"/>
              </a:lnSpc>
            </a:pPr>
            <a:r>
              <a:rPr lang="ro-RO" sz="1400" b="1" smtClean="0"/>
              <a:t>Atributele stării:</a:t>
            </a:r>
          </a:p>
          <a:p>
            <a:pPr marL="1347788" lvl="2" indent="-457200" eaLnBrk="1" hangingPunct="1">
              <a:lnSpc>
                <a:spcPct val="80000"/>
              </a:lnSpc>
            </a:pPr>
            <a:r>
              <a:rPr lang="ro-RO" sz="1200" b="1" smtClean="0"/>
              <a:t>Airbrush activ</a:t>
            </a:r>
          </a:p>
          <a:p>
            <a:pPr marL="1347788" lvl="2" indent="-457200" eaLnBrk="1" hangingPunct="1">
              <a:lnSpc>
                <a:spcPct val="80000"/>
              </a:lnSpc>
            </a:pPr>
            <a:r>
              <a:rPr lang="ro-RO" sz="1200" b="1" smtClean="0"/>
              <a:t>Apar variantele de spray</a:t>
            </a:r>
          </a:p>
          <a:p>
            <a:pPr marL="1347788" lvl="2" indent="-457200" eaLnBrk="1" hangingPunct="1">
              <a:lnSpc>
                <a:spcPct val="80000"/>
              </a:lnSpc>
            </a:pPr>
            <a:r>
              <a:rPr lang="ro-RO" sz="1200" b="1" smtClean="0"/>
              <a:t>Cursorul=spray</a:t>
            </a:r>
          </a:p>
          <a:p>
            <a:pPr marL="1347788" lvl="2" indent="-457200" eaLnBrk="1" hangingPunct="1">
              <a:lnSpc>
                <a:spcPct val="80000"/>
              </a:lnSpc>
            </a:pPr>
            <a:r>
              <a:rPr lang="ro-RO" sz="1200" b="1" smtClean="0"/>
              <a:t>Reacţia la drag = spray</a:t>
            </a:r>
          </a:p>
          <a:p>
            <a:pPr marL="982663" lvl="1" indent="-533400" eaLnBrk="1" hangingPunct="1">
              <a:lnSpc>
                <a:spcPct val="80000"/>
              </a:lnSpc>
            </a:pPr>
            <a:r>
              <a:rPr lang="ro-RO" sz="1400" b="1" smtClean="0"/>
              <a:t>Fiecare instrument Paint are propria stare asociată</a:t>
            </a:r>
          </a:p>
          <a:p>
            <a:pPr marL="609600" indent="-609600" eaLnBrk="1" hangingPunct="1">
              <a:lnSpc>
                <a:spcPct val="80000"/>
              </a:lnSpc>
            </a:pPr>
            <a:r>
              <a:rPr lang="ro-RO" sz="1600" smtClean="0"/>
              <a:t>Stările posibile pot fi testate complet</a:t>
            </a:r>
          </a:p>
          <a:p>
            <a:pPr marL="609600" indent="-609600" eaLnBrk="1" hangingPunct="1">
              <a:lnSpc>
                <a:spcPct val="80000"/>
              </a:lnSpc>
            </a:pPr>
            <a:r>
              <a:rPr lang="ro-RO" sz="1600" smtClean="0"/>
              <a:t>Tranziţiile posibile NU pot fi testate complet</a:t>
            </a:r>
          </a:p>
          <a:p>
            <a:pPr marL="982663" lvl="1" indent="-533400" eaLnBrk="1" hangingPunct="1">
              <a:lnSpc>
                <a:spcPct val="80000"/>
              </a:lnSpc>
            </a:pPr>
            <a:r>
              <a:rPr lang="ro-RO" sz="1400" smtClean="0"/>
              <a:t>O aceeaşi tranziţie poate fi declanşată pe mai multe căi</a:t>
            </a:r>
          </a:p>
          <a:p>
            <a:pPr marL="982663" lvl="1" indent="-533400" eaLnBrk="1" hangingPunct="1">
              <a:lnSpc>
                <a:spcPct val="80000"/>
              </a:lnSpc>
            </a:pPr>
            <a:r>
              <a:rPr lang="ro-RO" sz="1400" smtClean="0"/>
              <a:t>Tranziţia între două stări neconsecuvtive poate urma mai multe drumuri</a:t>
            </a:r>
          </a:p>
          <a:p>
            <a:pPr marL="982663" lvl="1" indent="-533400" eaLnBrk="1" hangingPunct="1">
              <a:lnSpc>
                <a:spcPct val="80000"/>
              </a:lnSpc>
            </a:pPr>
            <a:r>
              <a:rPr lang="ro-RO" sz="1400" smtClean="0"/>
              <a:t>Problemă similară cu testarea datelor de intrare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914400" y="0"/>
            <a:ext cx="7696200" cy="1412875"/>
          </a:xfrm>
        </p:spPr>
        <p:txBody>
          <a:bodyPr/>
          <a:lstStyle/>
          <a:p>
            <a:pPr eaLnBrk="1" hangingPunct="1"/>
            <a:r>
              <a:rPr lang="ro-RO" smtClean="0"/>
              <a:t>Testare DBB a stărilor</a:t>
            </a:r>
            <a:endParaRPr lang="en-US" smtClean="0"/>
          </a:p>
        </p:txBody>
      </p:sp>
      <p:sp>
        <p:nvSpPr>
          <p:cNvPr id="68611" name="Rectangle 3"/>
          <p:cNvSpPr>
            <a:spLocks noGrp="1" noChangeArrowheads="1"/>
          </p:cNvSpPr>
          <p:nvPr>
            <p:ph type="body" idx="1"/>
          </p:nvPr>
        </p:nvSpPr>
        <p:spPr>
          <a:xfrm>
            <a:off x="0" y="1600200"/>
            <a:ext cx="9144000" cy="5257800"/>
          </a:xfrm>
        </p:spPr>
        <p:txBody>
          <a:bodyPr/>
          <a:lstStyle/>
          <a:p>
            <a:pPr marL="609600" indent="-609600" eaLnBrk="1" hangingPunct="1"/>
            <a:r>
              <a:rPr lang="ro-RO" sz="1400" smtClean="0"/>
              <a:t>Selectarea tranziţiilor se face pe baza unei </a:t>
            </a:r>
            <a:r>
              <a:rPr lang="ro-RO" sz="1400" b="1" smtClean="0"/>
              <a:t>hărţi de tranziţii</a:t>
            </a:r>
            <a:r>
              <a:rPr lang="ro-RO" sz="1400" smtClean="0"/>
              <a:t> care indică:</a:t>
            </a:r>
          </a:p>
          <a:p>
            <a:pPr marL="982663" lvl="1" indent="-533400" eaLnBrk="1" hangingPunct="1"/>
            <a:r>
              <a:rPr lang="ro-RO" sz="1400" smtClean="0"/>
              <a:t>Toate stările posibile</a:t>
            </a:r>
          </a:p>
          <a:p>
            <a:pPr marL="982663" lvl="1" indent="-533400" eaLnBrk="1" hangingPunct="1"/>
            <a:r>
              <a:rPr lang="ro-RO" sz="1400" smtClean="0"/>
              <a:t>Declanşatorii fiecărei stări (elemente de interfaţă, condiţii de declanşare)</a:t>
            </a:r>
          </a:p>
          <a:p>
            <a:pPr marL="982663" lvl="1" indent="-533400" eaLnBrk="1" hangingPunct="1"/>
            <a:r>
              <a:rPr lang="ro-RO" sz="1400" smtClean="0"/>
              <a:t>Efectele fiecărei stări (condiţii create, modificări în interfaţă)</a:t>
            </a:r>
          </a:p>
        </p:txBody>
      </p:sp>
      <p:pic>
        <p:nvPicPr>
          <p:cNvPr id="68612" name="Picture 5"/>
          <p:cNvPicPr>
            <a:picLocks noChangeAspect="1" noChangeArrowheads="1"/>
          </p:cNvPicPr>
          <p:nvPr/>
        </p:nvPicPr>
        <p:blipFill>
          <a:blip r:embed="rId2"/>
          <a:srcRect l="30937" t="51750" r="32500" b="21625"/>
          <a:stretch>
            <a:fillRect/>
          </a:stretch>
        </p:blipFill>
        <p:spPr bwMode="auto">
          <a:xfrm>
            <a:off x="457200" y="2819400"/>
            <a:ext cx="8077200"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914400" y="0"/>
            <a:ext cx="7696200" cy="1412875"/>
          </a:xfrm>
        </p:spPr>
        <p:txBody>
          <a:bodyPr/>
          <a:lstStyle/>
          <a:p>
            <a:pPr eaLnBrk="1" hangingPunct="1"/>
            <a:r>
              <a:rPr lang="ro-RO" smtClean="0"/>
              <a:t>Testare DBB a stărilor</a:t>
            </a:r>
            <a:endParaRPr lang="en-US" smtClean="0"/>
          </a:p>
        </p:txBody>
      </p:sp>
      <p:sp>
        <p:nvSpPr>
          <p:cNvPr id="69635" name="Rectangle 3"/>
          <p:cNvSpPr>
            <a:spLocks noGrp="1" noChangeArrowheads="1"/>
          </p:cNvSpPr>
          <p:nvPr>
            <p:ph type="body" idx="1"/>
          </p:nvPr>
        </p:nvSpPr>
        <p:spPr>
          <a:xfrm>
            <a:off x="0" y="1600200"/>
            <a:ext cx="9144000" cy="5257800"/>
          </a:xfrm>
        </p:spPr>
        <p:txBody>
          <a:bodyPr/>
          <a:lstStyle/>
          <a:p>
            <a:pPr marL="609600" indent="-609600" eaLnBrk="1" hangingPunct="1">
              <a:lnSpc>
                <a:spcPct val="80000"/>
              </a:lnSpc>
            </a:pPr>
            <a:r>
              <a:rPr lang="ro-RO" sz="2000" smtClean="0"/>
              <a:t>Recomandări:</a:t>
            </a:r>
          </a:p>
          <a:p>
            <a:pPr marL="982663" lvl="1" indent="-533400" eaLnBrk="1" hangingPunct="1">
              <a:lnSpc>
                <a:spcPct val="80000"/>
              </a:lnSpc>
            </a:pPr>
            <a:r>
              <a:rPr lang="ro-RO" sz="1800" smtClean="0"/>
              <a:t>Nici o stare nu va fi ignorată</a:t>
            </a:r>
          </a:p>
          <a:p>
            <a:pPr marL="982663" lvl="1" indent="-533400" eaLnBrk="1" hangingPunct="1">
              <a:lnSpc>
                <a:spcPct val="80000"/>
              </a:lnSpc>
            </a:pPr>
            <a:r>
              <a:rPr lang="ro-RO" sz="1800" smtClean="0"/>
              <a:t>Se încearcă gruparea tranziţiilor similare (cu declanşatori şi efecte similare) în CE</a:t>
            </a:r>
          </a:p>
          <a:p>
            <a:pPr marL="982663" lvl="1" indent="-533400" eaLnBrk="1" hangingPunct="1">
              <a:lnSpc>
                <a:spcPct val="80000"/>
              </a:lnSpc>
            </a:pPr>
            <a:r>
              <a:rPr lang="ro-RO" sz="1800" smtClean="0"/>
              <a:t>Programatorii pot face recomandări privind tranziţiile similare</a:t>
            </a:r>
          </a:p>
          <a:p>
            <a:pPr marL="982663" lvl="1" indent="-533400" eaLnBrk="1" hangingPunct="1">
              <a:lnSpc>
                <a:spcPct val="80000"/>
              </a:lnSpc>
            </a:pPr>
            <a:r>
              <a:rPr lang="ro-RO" sz="1800" smtClean="0"/>
              <a:t>Se testează mai întâi scenariile uzuale (testare pozitivă)</a:t>
            </a:r>
          </a:p>
          <a:p>
            <a:pPr marL="982663" lvl="1" indent="-533400" eaLnBrk="1" hangingPunct="1">
              <a:lnSpc>
                <a:spcPct val="80000"/>
              </a:lnSpc>
            </a:pPr>
            <a:r>
              <a:rPr lang="ro-RO" sz="1800" smtClean="0"/>
              <a:t>Apoi se testează tranziţiile ce produc mesaje de eroare</a:t>
            </a:r>
          </a:p>
          <a:p>
            <a:pPr marL="982663" lvl="1" indent="-533400" eaLnBrk="1" hangingPunct="1">
              <a:lnSpc>
                <a:spcPct val="80000"/>
              </a:lnSpc>
            </a:pPr>
            <a:r>
              <a:rPr lang="ro-RO" sz="1800" smtClean="0"/>
              <a:t>La final se fac teste aleatoare (prin tragere la sorţi a două stări şi testarea drumului dintre ele)</a:t>
            </a:r>
          </a:p>
          <a:p>
            <a:pPr marL="609600" indent="-609600" eaLnBrk="1" hangingPunct="1">
              <a:lnSpc>
                <a:spcPct val="80000"/>
              </a:lnSpc>
            </a:pPr>
            <a:r>
              <a:rPr lang="ro-RO" sz="2000" smtClean="0"/>
              <a:t>Un caz de testare a stărilor trebuie să verifice toate atributele stării.</a:t>
            </a:r>
          </a:p>
          <a:p>
            <a:pPr marL="982663" lvl="1" indent="-533400" eaLnBrk="1" hangingPunct="1">
              <a:lnSpc>
                <a:spcPct val="80000"/>
              </a:lnSpc>
            </a:pPr>
            <a:r>
              <a:rPr lang="ro-RO" sz="1800" smtClean="0"/>
              <a:t>Unele atribute sunt invizibile, trebuie sugerate de programatori.</a:t>
            </a:r>
          </a:p>
          <a:p>
            <a:pPr marL="982663" lvl="1" indent="-533400" eaLnBrk="1" hangingPunct="1">
              <a:lnSpc>
                <a:spcPct val="80000"/>
              </a:lnSpc>
            </a:pPr>
            <a:r>
              <a:rPr lang="ro-RO" sz="1800" smtClean="0"/>
              <a:t>Ex: atributul dirty document controlează apariţia mesajului </a:t>
            </a:r>
            <a:r>
              <a:rPr lang="ro-RO" sz="1800" i="1" smtClean="0"/>
              <a:t>Do you want to save the changes?</a:t>
            </a:r>
          </a:p>
          <a:p>
            <a:pPr marL="982663" lvl="1" indent="-533400" eaLnBrk="1" hangingPunct="1">
              <a:lnSpc>
                <a:spcPct val="80000"/>
              </a:lnSpc>
            </a:pPr>
            <a:r>
              <a:rPr lang="ro-RO" sz="1800" smtClean="0"/>
              <a:t>Atributul DD e activat la operaţii de modificare a stării iniţiale a documentului, e inactiv dacă se fac doar operaţii de scroll, zoom, configurări care nu modifică documentul etc.)</a:t>
            </a:r>
          </a:p>
          <a:p>
            <a:pPr marL="982663" lvl="1" indent="-533400" eaLnBrk="1" hangingPunct="1">
              <a:lnSpc>
                <a:spcPct val="80000"/>
              </a:lnSpc>
            </a:pPr>
            <a:r>
              <a:rPr lang="ro-RO" sz="1800" smtClean="0"/>
              <a:t>Unele programe resetează DD dacă modificările se anulează (Undo), altele consideră documentul modificat chiar dacă anularea a readus documentul în starea iniţială.</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14400" y="0"/>
            <a:ext cx="7696200" cy="1412875"/>
          </a:xfrm>
        </p:spPr>
        <p:txBody>
          <a:bodyPr/>
          <a:lstStyle/>
          <a:p>
            <a:pPr eaLnBrk="1" hangingPunct="1"/>
            <a:r>
              <a:rPr lang="ro-RO" smtClean="0"/>
              <a:t>Testare DBB negativă a stărilor</a:t>
            </a:r>
            <a:endParaRPr lang="en-US" smtClean="0"/>
          </a:p>
        </p:txBody>
      </p:sp>
      <p:sp>
        <p:nvSpPr>
          <p:cNvPr id="70659" name="Rectangle 3"/>
          <p:cNvSpPr>
            <a:spLocks noGrp="1" noChangeArrowheads="1"/>
          </p:cNvSpPr>
          <p:nvPr>
            <p:ph type="body" idx="1"/>
          </p:nvPr>
        </p:nvSpPr>
        <p:spPr>
          <a:xfrm>
            <a:off x="0" y="1600200"/>
            <a:ext cx="9144000" cy="5257800"/>
          </a:xfrm>
        </p:spPr>
        <p:txBody>
          <a:bodyPr/>
          <a:lstStyle/>
          <a:p>
            <a:pPr marL="609600" indent="-609600" eaLnBrk="1" hangingPunct="1">
              <a:lnSpc>
                <a:spcPct val="80000"/>
              </a:lnSpc>
            </a:pPr>
            <a:r>
              <a:rPr lang="ro-RO" sz="2800" smtClean="0"/>
              <a:t>Teste multitasking (concurenţiale)</a:t>
            </a:r>
          </a:p>
          <a:p>
            <a:pPr marL="982663" lvl="1" indent="-533400" eaLnBrk="1" hangingPunct="1">
              <a:lnSpc>
                <a:spcPct val="80000"/>
              </a:lnSpc>
            </a:pPr>
            <a:r>
              <a:rPr lang="ro-RO" sz="2400" smtClean="0"/>
              <a:t>Verifică modul în care programul gestionează întreruperile şi reluarea funcţionării</a:t>
            </a:r>
          </a:p>
          <a:p>
            <a:pPr marL="982663" lvl="1" indent="-533400" eaLnBrk="1" hangingPunct="1">
              <a:lnSpc>
                <a:spcPct val="80000"/>
              </a:lnSpc>
            </a:pPr>
            <a:r>
              <a:rPr lang="ro-RO" sz="2400" smtClean="0"/>
              <a:t>Se creează scenarii de întrerupere pt fiecare stare şi se urmăreşte:</a:t>
            </a:r>
          </a:p>
          <a:p>
            <a:pPr marL="1347788" lvl="2" indent="-457200" eaLnBrk="1" hangingPunct="1">
              <a:lnSpc>
                <a:spcPct val="80000"/>
              </a:lnSpc>
            </a:pPr>
            <a:r>
              <a:rPr lang="ro-RO" sz="2000" smtClean="0"/>
              <a:t>Ce se întâmplă dacă intrările devin indisponibile (Winamp la scoaterea CD-ului sau ştergerea fişierului rulat)</a:t>
            </a:r>
          </a:p>
          <a:p>
            <a:pPr marL="1347788" lvl="2" indent="-457200" eaLnBrk="1" hangingPunct="1">
              <a:lnSpc>
                <a:spcPct val="80000"/>
              </a:lnSpc>
            </a:pPr>
            <a:r>
              <a:rPr lang="ro-RO" sz="2000" smtClean="0"/>
              <a:t>Ce se întâmplă cu ieşirile dacă acestea sunt solicitate în timpul creării sau modificării (modificarea unui text Word în timpul imprimării)</a:t>
            </a:r>
          </a:p>
          <a:p>
            <a:pPr marL="982663" lvl="1" indent="-533400" eaLnBrk="1" hangingPunct="1">
              <a:lnSpc>
                <a:spcPct val="80000"/>
              </a:lnSpc>
            </a:pPr>
            <a:r>
              <a:rPr lang="ro-RO" sz="2400" smtClean="0"/>
              <a:t>Exemple:</a:t>
            </a:r>
          </a:p>
          <a:p>
            <a:pPr marL="1347788" lvl="2" indent="-457200" eaLnBrk="1" hangingPunct="1">
              <a:lnSpc>
                <a:spcPct val="80000"/>
              </a:lnSpc>
            </a:pPr>
            <a:r>
              <a:rPr lang="ro-RO" sz="2000" smtClean="0"/>
              <a:t>Salvarea sau deschiderea unui fişier de către programul testat şi simultan de alte programe</a:t>
            </a:r>
          </a:p>
          <a:p>
            <a:pPr marL="1347788" lvl="2" indent="-457200" eaLnBrk="1" hangingPunct="1">
              <a:lnSpc>
                <a:spcPct val="80000"/>
              </a:lnSpc>
            </a:pPr>
            <a:r>
              <a:rPr lang="ro-RO" sz="2000" smtClean="0"/>
              <a:t>Accesul simultan la o imprimantă, port sau alt periferic</a:t>
            </a:r>
          </a:p>
          <a:p>
            <a:pPr marL="1347788" lvl="2" indent="-457200" eaLnBrk="1" hangingPunct="1">
              <a:lnSpc>
                <a:spcPct val="80000"/>
              </a:lnSpc>
            </a:pPr>
            <a:r>
              <a:rPr lang="ro-RO" sz="2000" smtClean="0"/>
              <a:t>Accesul simultan la o bază de date</a:t>
            </a:r>
          </a:p>
          <a:p>
            <a:pPr marL="1347788" lvl="2" indent="-457200" eaLnBrk="1" hangingPunct="1">
              <a:lnSpc>
                <a:spcPct val="80000"/>
              </a:lnSpc>
            </a:pPr>
            <a:r>
              <a:rPr lang="ro-RO" sz="2000" smtClean="0"/>
              <a:t>Funcţionarea simultană a mai multor ferestre cu programul testat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914400" y="0"/>
            <a:ext cx="7696200" cy="1412875"/>
          </a:xfrm>
        </p:spPr>
        <p:txBody>
          <a:bodyPr/>
          <a:lstStyle/>
          <a:p>
            <a:pPr eaLnBrk="1" hangingPunct="1"/>
            <a:r>
              <a:rPr lang="ro-RO" smtClean="0"/>
              <a:t>Testare DBB negativă a stărilor</a:t>
            </a:r>
            <a:endParaRPr lang="en-US" smtClean="0"/>
          </a:p>
        </p:txBody>
      </p:sp>
      <p:sp>
        <p:nvSpPr>
          <p:cNvPr id="71683" name="Rectangle 3"/>
          <p:cNvSpPr>
            <a:spLocks noGrp="1" noChangeArrowheads="1"/>
          </p:cNvSpPr>
          <p:nvPr>
            <p:ph type="body" idx="1"/>
          </p:nvPr>
        </p:nvSpPr>
        <p:spPr>
          <a:xfrm>
            <a:off x="0" y="1600200"/>
            <a:ext cx="9144000" cy="5257800"/>
          </a:xfrm>
        </p:spPr>
        <p:txBody>
          <a:bodyPr/>
          <a:lstStyle/>
          <a:p>
            <a:pPr marL="609600" indent="-609600" eaLnBrk="1" hangingPunct="1">
              <a:lnSpc>
                <a:spcPct val="90000"/>
              </a:lnSpc>
            </a:pPr>
            <a:r>
              <a:rPr lang="ro-RO" sz="2400" smtClean="0"/>
              <a:t>Teste de stress (suprasolicitarea, worst-case testing)</a:t>
            </a:r>
          </a:p>
          <a:p>
            <a:pPr marL="982663" lvl="1" indent="-533400" eaLnBrk="1" hangingPunct="1">
              <a:lnSpc>
                <a:spcPct val="90000"/>
              </a:lnSpc>
            </a:pPr>
            <a:r>
              <a:rPr lang="ro-RO" sz="2000" smtClean="0"/>
              <a:t>Repetarea unei operaţii pentru detectarea eşecului în eliberarea memoriei RAM</a:t>
            </a:r>
          </a:p>
          <a:p>
            <a:pPr marL="982663" lvl="1" indent="-533400" eaLnBrk="1" hangingPunct="1">
              <a:lnSpc>
                <a:spcPct val="90000"/>
              </a:lnSpc>
            </a:pPr>
            <a:r>
              <a:rPr lang="ro-RO" sz="2000" smtClean="0"/>
              <a:t>Executarea programului cu resurse minimale (memorie, procesor slab, modem slab) – stă la baza formulării cerinţelor hardware</a:t>
            </a:r>
          </a:p>
          <a:p>
            <a:pPr marL="982663" lvl="1" indent="-533400" eaLnBrk="1" hangingPunct="1">
              <a:lnSpc>
                <a:spcPct val="90000"/>
              </a:lnSpc>
            </a:pPr>
            <a:r>
              <a:rPr lang="ro-RO" sz="2000" smtClean="0"/>
              <a:t>Suprasolicitarea programului cu cantităţi mari de date de intrare (fişiere mari, periferice multe conectate simultan, conexiuni multiple la un server)</a:t>
            </a:r>
          </a:p>
          <a:p>
            <a:pPr marL="982663" lvl="1" indent="-533400" eaLnBrk="1" hangingPunct="1">
              <a:lnSpc>
                <a:spcPct val="90000"/>
              </a:lnSpc>
            </a:pPr>
            <a:r>
              <a:rPr lang="ro-RO" sz="2000" smtClean="0"/>
              <a:t>Executarea continuă a programului fără resetare pentru detectarea acumulărilor de marje de eroare.</a:t>
            </a:r>
          </a:p>
          <a:p>
            <a:pPr marL="609600" indent="-609600" eaLnBrk="1" hangingPunct="1">
              <a:lnSpc>
                <a:spcPct val="90000"/>
              </a:lnSpc>
            </a:pPr>
            <a:r>
              <a:rPr lang="ro-RO" sz="2400" smtClean="0"/>
              <a:t>Dificultăţi:</a:t>
            </a:r>
          </a:p>
          <a:p>
            <a:pPr marL="982663" lvl="1" indent="-533400" eaLnBrk="1" hangingPunct="1">
              <a:lnSpc>
                <a:spcPct val="90000"/>
              </a:lnSpc>
            </a:pPr>
            <a:r>
              <a:rPr lang="ro-RO" sz="2000" smtClean="0"/>
              <a:t>necesită resurse hardware </a:t>
            </a:r>
          </a:p>
          <a:p>
            <a:pPr marL="982663" lvl="1" indent="-533400" eaLnBrk="1" hangingPunct="1">
              <a:lnSpc>
                <a:spcPct val="90000"/>
              </a:lnSpc>
            </a:pPr>
            <a:r>
              <a:rPr lang="ro-RO" sz="2000" smtClean="0"/>
              <a:t>managerii nu cred în realismul condiţiilor de stres (acestea se creează totuşi, adesea în mod accidental) </a:t>
            </a:r>
          </a:p>
          <a:p>
            <a:pPr marL="609600" indent="-609600" eaLnBrk="1" hangingPunct="1">
              <a:lnSpc>
                <a:spcPct val="90000"/>
              </a:lnSpc>
            </a:pPr>
            <a:r>
              <a:rPr lang="ro-RO" sz="2400" smtClean="0"/>
              <a:t>Testele de stress sunt tipuri particulare de teste asupra limitelor!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914400" y="0"/>
            <a:ext cx="7696200" cy="1412875"/>
          </a:xfrm>
        </p:spPr>
        <p:txBody>
          <a:bodyPr/>
          <a:lstStyle/>
          <a:p>
            <a:pPr eaLnBrk="1" hangingPunct="1"/>
            <a:r>
              <a:rPr lang="ro-RO" smtClean="0"/>
              <a:t>Alte teste DBB</a:t>
            </a:r>
            <a:endParaRPr lang="en-US" smtClean="0"/>
          </a:p>
        </p:txBody>
      </p:sp>
      <p:sp>
        <p:nvSpPr>
          <p:cNvPr id="72707" name="Rectangle 3"/>
          <p:cNvSpPr>
            <a:spLocks noGrp="1" noChangeArrowheads="1"/>
          </p:cNvSpPr>
          <p:nvPr>
            <p:ph type="body" idx="1"/>
          </p:nvPr>
        </p:nvSpPr>
        <p:spPr>
          <a:xfrm>
            <a:off x="0" y="1600200"/>
            <a:ext cx="9144000" cy="5257800"/>
          </a:xfrm>
        </p:spPr>
        <p:txBody>
          <a:bodyPr/>
          <a:lstStyle/>
          <a:p>
            <a:pPr marL="609600" indent="-609600" eaLnBrk="1" hangingPunct="1">
              <a:lnSpc>
                <a:spcPct val="80000"/>
              </a:lnSpc>
            </a:pPr>
            <a:r>
              <a:rPr lang="ro-RO" sz="1800" smtClean="0"/>
              <a:t>Simularea comportamentului aberant al utilizatorului</a:t>
            </a:r>
          </a:p>
          <a:p>
            <a:pPr marL="982663" lvl="1" indent="-533400" eaLnBrk="1" hangingPunct="1">
              <a:lnSpc>
                <a:spcPct val="80000"/>
              </a:lnSpc>
            </a:pPr>
            <a:r>
              <a:rPr lang="ro-RO" sz="1600" smtClean="0"/>
              <a:t>Implicarea în teste a unor persoane fără pregătire şi înregistrarea tendinţelor psihologice</a:t>
            </a:r>
          </a:p>
          <a:p>
            <a:pPr marL="982663" lvl="1" indent="-533400" eaLnBrk="1" hangingPunct="1">
              <a:lnSpc>
                <a:spcPct val="80000"/>
              </a:lnSpc>
            </a:pPr>
            <a:r>
              <a:rPr lang="ro-RO" sz="1600" smtClean="0"/>
              <a:t>Manipularea anormală a interfeţei (taste apăsate simultan, clicuri în afara suprafeţelor interactive)</a:t>
            </a:r>
          </a:p>
          <a:p>
            <a:pPr marL="982663" lvl="1" indent="-533400" eaLnBrk="1" hangingPunct="1">
              <a:lnSpc>
                <a:spcPct val="80000"/>
              </a:lnSpc>
            </a:pPr>
            <a:r>
              <a:rPr lang="ro-RO" sz="1600" smtClean="0"/>
              <a:t>Întreruperea de operaţii şi revenirea iraţională la stări anterioare</a:t>
            </a:r>
          </a:p>
          <a:p>
            <a:pPr marL="982663" lvl="1" indent="-533400" eaLnBrk="1" hangingPunct="1">
              <a:lnSpc>
                <a:spcPct val="80000"/>
              </a:lnSpc>
            </a:pPr>
            <a:r>
              <a:rPr lang="ro-RO" sz="1600" smtClean="0"/>
              <a:t>Ignorarea mesajelor de eroare şi a casetelor de dialog</a:t>
            </a:r>
          </a:p>
          <a:p>
            <a:pPr marL="609600" indent="-609600" eaLnBrk="1" hangingPunct="1">
              <a:lnSpc>
                <a:spcPct val="80000"/>
              </a:lnSpc>
            </a:pPr>
            <a:r>
              <a:rPr lang="ro-RO" sz="1800" smtClean="0"/>
              <a:t>Teste insistente pe baza cazurilor de testare care au detectat deja erori (axioma erorilor grupate)</a:t>
            </a:r>
          </a:p>
          <a:p>
            <a:pPr marL="982663" lvl="1" indent="-533400" eaLnBrk="1" hangingPunct="1">
              <a:lnSpc>
                <a:spcPct val="80000"/>
              </a:lnSpc>
            </a:pPr>
            <a:r>
              <a:rPr lang="ro-RO" sz="1600" smtClean="0"/>
              <a:t>Unele erori se “reutilizează” prin copierea în codul sursă a condiţiei de eroare</a:t>
            </a:r>
          </a:p>
          <a:p>
            <a:pPr marL="982663" lvl="1" indent="-533400" eaLnBrk="1" hangingPunct="1">
              <a:lnSpc>
                <a:spcPct val="80000"/>
              </a:lnSpc>
            </a:pPr>
            <a:r>
              <a:rPr lang="ro-RO" sz="1600" smtClean="0"/>
              <a:t>O eroare detectată cu un caz de testare poate fi propagată în toată CE din care s-a extras cazul</a:t>
            </a:r>
          </a:p>
          <a:p>
            <a:pPr marL="609600" indent="-609600" eaLnBrk="1" hangingPunct="1">
              <a:lnSpc>
                <a:spcPct val="80000"/>
              </a:lnSpc>
            </a:pPr>
            <a:r>
              <a:rPr lang="ro-RO" sz="1800" smtClean="0"/>
              <a:t>Simularea comportamentului hackerilor</a:t>
            </a:r>
          </a:p>
          <a:p>
            <a:pPr marL="982663" lvl="1" indent="-533400" eaLnBrk="1" hangingPunct="1">
              <a:lnSpc>
                <a:spcPct val="80000"/>
              </a:lnSpc>
            </a:pPr>
            <a:r>
              <a:rPr lang="ro-RO" sz="1600" smtClean="0"/>
              <a:t>Exploatarea vulnerabilităţilor de securitate</a:t>
            </a:r>
          </a:p>
          <a:p>
            <a:pPr marL="609600" indent="-609600" eaLnBrk="1" hangingPunct="1">
              <a:lnSpc>
                <a:spcPct val="80000"/>
              </a:lnSpc>
            </a:pPr>
            <a:r>
              <a:rPr lang="ro-RO" sz="1800" smtClean="0"/>
              <a:t>Orice tester îşi construieşte de-a lungul carierei o bază de date cu:</a:t>
            </a:r>
          </a:p>
          <a:p>
            <a:pPr marL="982663" lvl="1" indent="-533400" eaLnBrk="1" hangingPunct="1">
              <a:lnSpc>
                <a:spcPct val="80000"/>
              </a:lnSpc>
            </a:pPr>
            <a:r>
              <a:rPr lang="ro-RO" sz="1600" smtClean="0"/>
              <a:t>Cazuri de testare care au avut succes</a:t>
            </a:r>
          </a:p>
          <a:p>
            <a:pPr marL="982663" lvl="1" indent="-533400" eaLnBrk="1" hangingPunct="1">
              <a:lnSpc>
                <a:spcPct val="80000"/>
              </a:lnSpc>
            </a:pPr>
            <a:r>
              <a:rPr lang="ro-RO" sz="1600" smtClean="0"/>
              <a:t>Erori detectate în trecut de beneficiari</a:t>
            </a:r>
          </a:p>
          <a:p>
            <a:pPr marL="982663" lvl="1" indent="-533400" eaLnBrk="1" hangingPunct="1">
              <a:lnSpc>
                <a:spcPct val="80000"/>
              </a:lnSpc>
            </a:pPr>
            <a:r>
              <a:rPr lang="ro-RO" sz="1600" smtClean="0"/>
              <a:t>Erori descrise de recenziile din presă</a:t>
            </a:r>
          </a:p>
          <a:p>
            <a:pPr marL="982663" lvl="1" indent="-533400" eaLnBrk="1" hangingPunct="1">
              <a:lnSpc>
                <a:spcPct val="80000"/>
              </a:lnSpc>
              <a:buFont typeface="Wingdings" pitchFamily="2" charset="2"/>
              <a:buNone/>
            </a:pPr>
            <a:r>
              <a:rPr lang="ro-RO" sz="1800" smtClean="0"/>
              <a:t>Această bază de date e </a:t>
            </a:r>
            <a:r>
              <a:rPr lang="ro-RO" sz="1800" b="1" smtClean="0"/>
              <a:t>portofoliul testerului</a:t>
            </a:r>
            <a:r>
              <a:rPr lang="ro-RO" sz="1800" smtClean="0"/>
              <a:t> şi pe baza ei va realiza teste suplimentare dacă mai este disponibilă resursa de timp.</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914400" y="0"/>
            <a:ext cx="7696200" cy="1412875"/>
          </a:xfrm>
        </p:spPr>
        <p:txBody>
          <a:bodyPr/>
          <a:lstStyle/>
          <a:p>
            <a:pPr eaLnBrk="1" hangingPunct="1"/>
            <a:r>
              <a:rPr lang="ro-RO" smtClean="0"/>
              <a:t>Testare dinamică black box</a:t>
            </a:r>
            <a:endParaRPr lang="en-US" smtClean="0"/>
          </a:p>
        </p:txBody>
      </p:sp>
      <p:sp>
        <p:nvSpPr>
          <p:cNvPr id="58371" name="Rectangle 3"/>
          <p:cNvSpPr>
            <a:spLocks noGrp="1" noChangeArrowheads="1"/>
          </p:cNvSpPr>
          <p:nvPr>
            <p:ph type="body" idx="1"/>
          </p:nvPr>
        </p:nvSpPr>
        <p:spPr>
          <a:xfrm>
            <a:off x="381000" y="1752600"/>
            <a:ext cx="8763000" cy="5105400"/>
          </a:xfrm>
        </p:spPr>
        <p:txBody>
          <a:bodyPr/>
          <a:lstStyle/>
          <a:p>
            <a:pPr marL="609600" indent="-609600" eaLnBrk="1" hangingPunct="1"/>
            <a:r>
              <a:rPr lang="ro-RO" sz="2000" dirty="0" smtClean="0"/>
              <a:t>Specificaţiile trebuie să indice corelaţia între stimuli şi comportament (intrări şi ieşiri)</a:t>
            </a:r>
          </a:p>
          <a:p>
            <a:pPr marL="609600" indent="-609600" eaLnBrk="1" hangingPunct="1"/>
            <a:r>
              <a:rPr lang="ro-RO" sz="2000" dirty="0" smtClean="0"/>
              <a:t>Testarea completă e imposibilă: testerul defineşte </a:t>
            </a:r>
            <a:r>
              <a:rPr lang="ro-RO" sz="2000" b="1" dirty="0" smtClean="0"/>
              <a:t>cazuri de testare</a:t>
            </a:r>
            <a:r>
              <a:rPr lang="ro-RO" sz="2000" dirty="0" smtClean="0"/>
              <a:t> relevante, pentru o balanţă optimă între costul testării şi succesul testării</a:t>
            </a:r>
          </a:p>
          <a:p>
            <a:pPr marL="982663" lvl="1" indent="-533400" eaLnBrk="1" hangingPunct="1"/>
            <a:r>
              <a:rPr lang="ro-RO" sz="1800" dirty="0" smtClean="0"/>
              <a:t>Mai întâi cazurile de testare pozitivă</a:t>
            </a:r>
          </a:p>
          <a:p>
            <a:pPr marL="982663" lvl="1" indent="-533400" eaLnBrk="1" hangingPunct="1"/>
            <a:r>
              <a:rPr lang="ro-RO" sz="1800" dirty="0" smtClean="0"/>
              <a:t>Apoi cazurile de testare negativă</a:t>
            </a:r>
          </a:p>
          <a:p>
            <a:pPr marL="609600" indent="-609600" eaLnBrk="1" hangingPunct="1"/>
            <a:r>
              <a:rPr lang="ro-RO" sz="2000" dirty="0" smtClean="0"/>
              <a:t>Modelul Big Bang – in lipsa specificatiilor, avem variantele:</a:t>
            </a:r>
          </a:p>
          <a:p>
            <a:pPr marL="982663" lvl="1" indent="-533400" eaLnBrk="1" hangingPunct="1"/>
            <a:r>
              <a:rPr lang="ro-RO" sz="1800" dirty="0" smtClean="0"/>
              <a:t>Testerul provoacă specificaţiile prin metoda amintită la SBB</a:t>
            </a:r>
          </a:p>
          <a:p>
            <a:pPr marL="982663" lvl="1" indent="-533400" eaLnBrk="1" hangingPunct="1"/>
            <a:r>
              <a:rPr lang="ro-RO" sz="1800" dirty="0" smtClean="0"/>
              <a:t>Testerul apelează la testarea exploratorie, intuitivă, considerând că funcţionalitatea generală este chiar specificaţia (nu se vor sesiza anumite categorii de erori conform definiţiei erorii)</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914400" y="0"/>
            <a:ext cx="7696200" cy="1412875"/>
          </a:xfrm>
        </p:spPr>
        <p:txBody>
          <a:bodyPr/>
          <a:lstStyle/>
          <a:p>
            <a:pPr eaLnBrk="1" hangingPunct="1"/>
            <a:r>
              <a:rPr lang="ro-RO" smtClean="0"/>
              <a:t>Testare dinamică black box</a:t>
            </a:r>
            <a:endParaRPr lang="en-US" smtClean="0"/>
          </a:p>
        </p:txBody>
      </p:sp>
      <p:sp>
        <p:nvSpPr>
          <p:cNvPr id="59395" name="Rectangle 3"/>
          <p:cNvSpPr>
            <a:spLocks noGrp="1" noChangeArrowheads="1"/>
          </p:cNvSpPr>
          <p:nvPr>
            <p:ph type="body" idx="1"/>
          </p:nvPr>
        </p:nvSpPr>
        <p:spPr>
          <a:xfrm>
            <a:off x="381000" y="1752600"/>
            <a:ext cx="8763000" cy="5105400"/>
          </a:xfrm>
        </p:spPr>
        <p:txBody>
          <a:bodyPr/>
          <a:lstStyle/>
          <a:p>
            <a:pPr marL="609600" indent="-609600" eaLnBrk="1" hangingPunct="1">
              <a:lnSpc>
                <a:spcPct val="90000"/>
              </a:lnSpc>
            </a:pPr>
            <a:r>
              <a:rPr lang="ro-RO" sz="1800" dirty="0" smtClean="0"/>
              <a:t>Cazuri de testare relevante = </a:t>
            </a:r>
            <a:r>
              <a:rPr lang="ro-RO" sz="1800" b="1" dirty="0" smtClean="0"/>
              <a:t>clase de echivalenţe</a:t>
            </a:r>
            <a:r>
              <a:rPr lang="ro-RO" sz="1800" dirty="0" smtClean="0"/>
              <a:t> ale intrărilor (CE)</a:t>
            </a:r>
          </a:p>
          <a:p>
            <a:pPr marL="609600" indent="-609600" eaLnBrk="1" hangingPunct="1">
              <a:lnSpc>
                <a:spcPct val="90000"/>
              </a:lnSpc>
            </a:pPr>
            <a:r>
              <a:rPr lang="ro-RO" sz="1800" dirty="0" smtClean="0"/>
              <a:t>Clasificarea echivalenţelor</a:t>
            </a:r>
          </a:p>
          <a:p>
            <a:pPr marL="982663" lvl="1" indent="-533400" eaLnBrk="1" hangingPunct="1">
              <a:lnSpc>
                <a:spcPct val="90000"/>
              </a:lnSpc>
            </a:pPr>
            <a:r>
              <a:rPr lang="ro-RO" sz="1600" dirty="0" smtClean="0"/>
              <a:t>Gruparea intrărilor care produc un comportament similar al programului şi testarea unui singur caz pe clasă</a:t>
            </a:r>
          </a:p>
          <a:p>
            <a:pPr marL="982663" lvl="1" indent="-533400" eaLnBrk="1" hangingPunct="1">
              <a:lnSpc>
                <a:spcPct val="90000"/>
              </a:lnSpc>
            </a:pPr>
            <a:r>
              <a:rPr lang="ro-RO" sz="1600" dirty="0" smtClean="0"/>
              <a:t>Reducerea combinaţiilor teoretic infinite de intrări</a:t>
            </a:r>
          </a:p>
          <a:p>
            <a:pPr marL="609600" indent="-609600" eaLnBrk="1" hangingPunct="1">
              <a:lnSpc>
                <a:spcPct val="90000"/>
              </a:lnSpc>
            </a:pPr>
            <a:r>
              <a:rPr lang="ro-RO" sz="1800" b="1" dirty="0" smtClean="0"/>
              <a:t>O CE va conţine un set de intrări care în mod potenţial vor detecta aceeaşi eroare</a:t>
            </a:r>
          </a:p>
          <a:p>
            <a:pPr marL="609600" indent="-609600" eaLnBrk="1" hangingPunct="1">
              <a:lnSpc>
                <a:spcPct val="90000"/>
              </a:lnSpc>
            </a:pPr>
            <a:r>
              <a:rPr lang="ro-RO" sz="1800" dirty="0" smtClean="0"/>
              <a:t>Ex. Windows Calculator:</a:t>
            </a:r>
          </a:p>
          <a:p>
            <a:pPr marL="982663" lvl="1" indent="-533400" eaLnBrk="1" hangingPunct="1">
              <a:lnSpc>
                <a:spcPct val="90000"/>
              </a:lnSpc>
            </a:pPr>
            <a:r>
              <a:rPr lang="ro-RO" sz="1600" dirty="0" smtClean="0"/>
              <a:t>Avem cazu</a:t>
            </a:r>
            <a:r>
              <a:rPr lang="en-US" sz="1600" dirty="0" smtClean="0"/>
              <a:t>l</a:t>
            </a:r>
            <a:r>
              <a:rPr lang="ro-RO" sz="1600" dirty="0" smtClean="0"/>
              <a:t> 1</a:t>
            </a:r>
            <a:r>
              <a:rPr lang="en-US" sz="1600" dirty="0" smtClean="0"/>
              <a:t>+1, care se </a:t>
            </a:r>
            <a:r>
              <a:rPr lang="en-US" sz="1600" dirty="0" err="1" smtClean="0"/>
              <a:t>executa</a:t>
            </a:r>
            <a:r>
              <a:rPr lang="en-US" sz="1600" dirty="0" smtClean="0"/>
              <a:t> </a:t>
            </a:r>
            <a:r>
              <a:rPr lang="en-US" sz="1600" dirty="0" err="1" smtClean="0"/>
              <a:t>corect</a:t>
            </a:r>
            <a:r>
              <a:rPr lang="en-US" sz="1600" dirty="0" smtClean="0"/>
              <a:t>.</a:t>
            </a:r>
          </a:p>
          <a:p>
            <a:pPr marL="982663" lvl="1" indent="-533400" eaLnBrk="1" hangingPunct="1">
              <a:lnSpc>
                <a:spcPct val="90000"/>
              </a:lnSpc>
            </a:pPr>
            <a:r>
              <a:rPr lang="en-US" sz="1600" dirty="0" smtClean="0"/>
              <a:t>Se </a:t>
            </a:r>
            <a:r>
              <a:rPr lang="en-US" sz="1600" dirty="0" err="1" smtClean="0"/>
              <a:t>impune</a:t>
            </a:r>
            <a:r>
              <a:rPr lang="en-US" sz="1600" dirty="0" smtClean="0"/>
              <a:t> </a:t>
            </a:r>
            <a:r>
              <a:rPr lang="en-US" sz="1600" dirty="0" err="1" smtClean="0"/>
              <a:t>finalizarea</a:t>
            </a:r>
            <a:r>
              <a:rPr lang="en-US" sz="1600" dirty="0" smtClean="0"/>
              <a:t> test</a:t>
            </a:r>
            <a:r>
              <a:rPr lang="ro-RO" sz="1600" dirty="0" smtClean="0"/>
              <a:t>ării: mai sunt resurse –timp-  pt un singur test)</a:t>
            </a:r>
          </a:p>
          <a:p>
            <a:pPr marL="982663" lvl="1" indent="-533400" eaLnBrk="1" hangingPunct="1">
              <a:lnSpc>
                <a:spcPct val="90000"/>
              </a:lnSpc>
            </a:pPr>
            <a:r>
              <a:rPr lang="ro-RO" sz="1600" dirty="0" smtClean="0"/>
              <a:t>Care se va alege dintre 1+10 şi 1+p?</a:t>
            </a:r>
          </a:p>
          <a:p>
            <a:pPr marL="609600" indent="-609600" eaLnBrk="1" hangingPunct="1">
              <a:lnSpc>
                <a:spcPct val="90000"/>
              </a:lnSpc>
            </a:pPr>
            <a:r>
              <a:rPr lang="ro-RO" sz="1800" dirty="0" smtClean="0"/>
              <a:t>Clase Windows Calculator:</a:t>
            </a:r>
          </a:p>
          <a:p>
            <a:pPr marL="982663" lvl="1" indent="-533400" eaLnBrk="1" hangingPunct="1">
              <a:lnSpc>
                <a:spcPct val="90000"/>
              </a:lnSpc>
            </a:pPr>
            <a:r>
              <a:rPr lang="ro-RO" sz="1600" dirty="0" smtClean="0"/>
              <a:t>Clasa adunărilor cu nr.</a:t>
            </a:r>
          </a:p>
          <a:p>
            <a:pPr marL="982663" lvl="1" indent="-533400" eaLnBrk="1" hangingPunct="1">
              <a:lnSpc>
                <a:spcPct val="90000"/>
              </a:lnSpc>
            </a:pPr>
            <a:r>
              <a:rPr lang="ro-RO" sz="1600" dirty="0" smtClean="0"/>
              <a:t>Clasa adunărilor invalide</a:t>
            </a:r>
          </a:p>
          <a:p>
            <a:pPr marL="982663" lvl="1" indent="-533400" eaLnBrk="1" hangingPunct="1">
              <a:lnSpc>
                <a:spcPct val="90000"/>
              </a:lnSpc>
            </a:pPr>
            <a:r>
              <a:rPr lang="ro-RO" sz="1600" dirty="0" smtClean="0"/>
              <a:t>Clasa adunărilor cu shortcuturi (p=pi)</a:t>
            </a:r>
          </a:p>
          <a:p>
            <a:pPr marL="982663" lvl="1" indent="-533400" eaLnBrk="1" hangingPunct="1">
              <a:lnSpc>
                <a:spcPct val="90000"/>
              </a:lnSpc>
            </a:pPr>
            <a:r>
              <a:rPr lang="ro-RO" sz="1600" dirty="0" smtClean="0"/>
              <a:t>Clasa adunărilor cu intrări editate</a:t>
            </a:r>
          </a:p>
          <a:p>
            <a:pPr marL="982663" lvl="1" indent="-533400" eaLnBrk="1" hangingPunct="1">
              <a:lnSpc>
                <a:spcPct val="90000"/>
              </a:lnSpc>
            </a:pPr>
            <a:r>
              <a:rPr lang="ro-RO" sz="1600" dirty="0" smtClean="0"/>
              <a:t>Aceleaşi clase pentru restul operaţiilor</a:t>
            </a:r>
          </a:p>
          <a:p>
            <a:pPr marL="982663" lvl="1" indent="-533400" eaLnBrk="1" hangingPunct="1">
              <a:lnSpc>
                <a:spcPct val="90000"/>
              </a:lnSpc>
            </a:pPr>
            <a:endParaRPr lang="ro-RO" sz="16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14400" y="0"/>
            <a:ext cx="7696200" cy="1412875"/>
          </a:xfrm>
        </p:spPr>
        <p:txBody>
          <a:bodyPr/>
          <a:lstStyle/>
          <a:p>
            <a:pPr eaLnBrk="1" hangingPunct="1"/>
            <a:r>
              <a:rPr lang="ro-RO" smtClean="0"/>
              <a:t>Testare dinamică black box</a:t>
            </a:r>
            <a:endParaRPr lang="en-US" smtClean="0"/>
          </a:p>
        </p:txBody>
      </p:sp>
      <p:sp>
        <p:nvSpPr>
          <p:cNvPr id="60419" name="Rectangle 3"/>
          <p:cNvSpPr>
            <a:spLocks noGrp="1" noChangeArrowheads="1"/>
          </p:cNvSpPr>
          <p:nvPr>
            <p:ph type="body" idx="1"/>
          </p:nvPr>
        </p:nvSpPr>
        <p:spPr>
          <a:xfrm>
            <a:off x="381000" y="1752600"/>
            <a:ext cx="8763000" cy="5105400"/>
          </a:xfrm>
        </p:spPr>
        <p:txBody>
          <a:bodyPr/>
          <a:lstStyle/>
          <a:p>
            <a:pPr marL="609600" indent="-609600" eaLnBrk="1" hangingPunct="1">
              <a:lnSpc>
                <a:spcPct val="90000"/>
              </a:lnSpc>
            </a:pPr>
            <a:r>
              <a:rPr lang="ro-RO" sz="2000" smtClean="0"/>
              <a:t>Rafinarea CE:</a:t>
            </a:r>
          </a:p>
          <a:p>
            <a:pPr marL="982663" lvl="1" indent="-533400" eaLnBrk="1" hangingPunct="1">
              <a:lnSpc>
                <a:spcPct val="90000"/>
              </a:lnSpc>
            </a:pPr>
            <a:r>
              <a:rPr lang="ro-RO" sz="1800" smtClean="0"/>
              <a:t>Divizarea unei clase în subclase pentru surprinderea a cât mai multe erori potenţiale;</a:t>
            </a:r>
          </a:p>
          <a:p>
            <a:pPr marL="982663" lvl="1" indent="-533400" eaLnBrk="1" hangingPunct="1">
              <a:lnSpc>
                <a:spcPct val="90000"/>
              </a:lnSpc>
            </a:pPr>
            <a:r>
              <a:rPr lang="ro-RO" sz="1800" smtClean="0"/>
              <a:t>Subclase ale clasei adunărilor între numere care pot teoretic detecta erori diferite:</a:t>
            </a:r>
          </a:p>
          <a:p>
            <a:pPr marL="1347788" lvl="2" indent="-457200" eaLnBrk="1" hangingPunct="1">
              <a:lnSpc>
                <a:spcPct val="90000"/>
              </a:lnSpc>
            </a:pPr>
            <a:r>
              <a:rPr lang="ro-RO" sz="1600" smtClean="0"/>
              <a:t>Adunările cu numere întregi</a:t>
            </a:r>
          </a:p>
          <a:p>
            <a:pPr marL="1347788" lvl="2" indent="-457200" eaLnBrk="1" hangingPunct="1">
              <a:lnSpc>
                <a:spcPct val="90000"/>
              </a:lnSpc>
            </a:pPr>
            <a:r>
              <a:rPr lang="ro-RO" sz="1600" smtClean="0"/>
              <a:t>Adunările cu numere reale</a:t>
            </a:r>
          </a:p>
          <a:p>
            <a:pPr marL="1347788" lvl="2" indent="-457200" eaLnBrk="1" hangingPunct="1">
              <a:lnSpc>
                <a:spcPct val="90000"/>
              </a:lnSpc>
            </a:pPr>
            <a:r>
              <a:rPr lang="ro-RO" sz="1600" smtClean="0"/>
              <a:t>Adunările cu numere în format exponenţial</a:t>
            </a:r>
          </a:p>
          <a:p>
            <a:pPr marL="1347788" lvl="2" indent="-457200" eaLnBrk="1" hangingPunct="1">
              <a:lnSpc>
                <a:spcPct val="90000"/>
              </a:lnSpc>
            </a:pPr>
            <a:r>
              <a:rPr lang="ro-RO" sz="1600" smtClean="0"/>
              <a:t>Adunările cu numere de limită (cel mai mare şi cel mai mic număr posibil)</a:t>
            </a:r>
          </a:p>
          <a:p>
            <a:pPr marL="609600" indent="-609600" eaLnBrk="1" hangingPunct="1">
              <a:lnSpc>
                <a:spcPct val="90000"/>
              </a:lnSpc>
            </a:pPr>
            <a:r>
              <a:rPr lang="ro-RO" sz="2000" smtClean="0"/>
              <a:t>Rafinarea continuă a subclaselor va duce, teoretic, la obţinerea unui număr de clase cu o singură intrare, deci la numărul tuturor intrărilor posibile. Aşadar:</a:t>
            </a:r>
          </a:p>
          <a:p>
            <a:pPr marL="982663" lvl="1" indent="-533400" eaLnBrk="1" hangingPunct="1">
              <a:lnSpc>
                <a:spcPct val="90000"/>
              </a:lnSpc>
            </a:pPr>
            <a:r>
              <a:rPr lang="ro-RO" sz="1800" smtClean="0"/>
              <a:t>Rafinare excesivă – separarea în subclase a unor intrări care vor fi tratate identic de program (ex: e posibil ca întregii şi realii să fie trataţi identic)</a:t>
            </a:r>
          </a:p>
          <a:p>
            <a:pPr marL="982663" lvl="1" indent="-533400" eaLnBrk="1" hangingPunct="1">
              <a:lnSpc>
                <a:spcPct val="90000"/>
              </a:lnSpc>
            </a:pPr>
            <a:r>
              <a:rPr lang="ro-RO" sz="1800" smtClean="0"/>
              <a:t>Rafinarea superficială – ignorarea unor situaţii de excepţie prin înglobarea lor în clase de intrări uzuale</a:t>
            </a:r>
          </a:p>
          <a:p>
            <a:pPr marL="982663" lvl="1" indent="-533400" eaLnBrk="1" hangingPunct="1">
              <a:lnSpc>
                <a:spcPct val="90000"/>
              </a:lnSpc>
            </a:pPr>
            <a:r>
              <a:rPr lang="ro-RO" sz="1800" smtClean="0"/>
              <a:t>Procesul de rafinare trebuie făcut top-down (clase-subclase-subsubclase)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14400" y="0"/>
            <a:ext cx="7696200" cy="1412875"/>
          </a:xfrm>
        </p:spPr>
        <p:txBody>
          <a:bodyPr/>
          <a:lstStyle/>
          <a:p>
            <a:pPr eaLnBrk="1" hangingPunct="1"/>
            <a:r>
              <a:rPr lang="ro-RO" smtClean="0"/>
              <a:t>Testare dinamică black box</a:t>
            </a:r>
            <a:endParaRPr lang="en-US" smtClean="0"/>
          </a:p>
        </p:txBody>
      </p:sp>
      <p:sp>
        <p:nvSpPr>
          <p:cNvPr id="61443" name="Rectangle 3"/>
          <p:cNvSpPr>
            <a:spLocks noGrp="1" noChangeArrowheads="1"/>
          </p:cNvSpPr>
          <p:nvPr>
            <p:ph type="body" idx="1"/>
          </p:nvPr>
        </p:nvSpPr>
        <p:spPr>
          <a:xfrm>
            <a:off x="381000" y="1752600"/>
            <a:ext cx="8763000" cy="5105400"/>
          </a:xfrm>
        </p:spPr>
        <p:txBody>
          <a:bodyPr/>
          <a:lstStyle/>
          <a:p>
            <a:pPr marL="609600" indent="-609600" eaLnBrk="1" hangingPunct="1"/>
            <a:r>
              <a:rPr lang="ro-RO" sz="2000" smtClean="0"/>
              <a:t>Definirea claselor iniţiale şi rafinarea lor defineşte </a:t>
            </a:r>
            <a:r>
              <a:rPr lang="ro-RO" sz="2000" b="1" smtClean="0"/>
              <a:t>managementul riscului de testare</a:t>
            </a:r>
            <a:r>
              <a:rPr lang="ro-RO" sz="2000" smtClean="0"/>
              <a:t> – cu siguranţă nu se vor testa toate intrările dar e bine să se testeze cât mai multe din cele relevante.</a:t>
            </a:r>
          </a:p>
          <a:p>
            <a:pPr marL="609600" indent="-609600" eaLnBrk="1" hangingPunct="1"/>
            <a:r>
              <a:rPr lang="ro-RO" sz="2000" smtClean="0"/>
              <a:t>O clasă de echivalenţe = o clasă de riscuri (se testează o singură intrare, restul rămân netestate în baza presupunerii de comportament identic)</a:t>
            </a:r>
          </a:p>
          <a:p>
            <a:pPr marL="609600" indent="-609600" eaLnBrk="1" hangingPunct="1"/>
            <a:r>
              <a:rPr lang="ro-RO" sz="2000" smtClean="0"/>
              <a:t>Calitatea rafinării dă eficacitatea testării</a:t>
            </a:r>
          </a:p>
          <a:p>
            <a:pPr marL="609600" indent="-609600" eaLnBrk="1" hangingPunct="1"/>
            <a:r>
              <a:rPr lang="ro-RO" sz="2000" smtClean="0"/>
              <a:t>Rafinarea se poate realiza:</a:t>
            </a:r>
          </a:p>
          <a:p>
            <a:pPr marL="982663" lvl="1" indent="-533400" eaLnBrk="1" hangingPunct="1"/>
            <a:r>
              <a:rPr lang="ro-RO" sz="1800" smtClean="0"/>
              <a:t>Printr-o clasificare intuitivă a datelor de intrare</a:t>
            </a:r>
          </a:p>
          <a:p>
            <a:pPr marL="982663" lvl="1" indent="-533400" eaLnBrk="1" hangingPunct="1"/>
            <a:r>
              <a:rPr lang="ro-RO" sz="1800" smtClean="0"/>
              <a:t>Pe baza cunoştinţelor de programare ale testerului (care poate intui unde apar structuri IF sau CASE)</a:t>
            </a:r>
          </a:p>
          <a:p>
            <a:pPr marL="982663" lvl="1" indent="-533400" eaLnBrk="1" hangingPunct="1"/>
            <a:r>
              <a:rPr lang="ro-RO" sz="1800" smtClean="0"/>
              <a:t>Prin testare white box (inspectarea codului sursă), care dă cele mai precise informaţii de clasificare a intrărilor pe baza structurilor ramificate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914400" y="0"/>
            <a:ext cx="7696200" cy="1412875"/>
          </a:xfrm>
        </p:spPr>
        <p:txBody>
          <a:bodyPr/>
          <a:lstStyle/>
          <a:p>
            <a:pPr eaLnBrk="1" hangingPunct="1"/>
            <a:r>
              <a:rPr lang="ro-RO" smtClean="0"/>
              <a:t>Testare DBB a datelor</a:t>
            </a:r>
            <a:endParaRPr lang="en-US" smtClean="0"/>
          </a:p>
        </p:txBody>
      </p:sp>
      <p:sp>
        <p:nvSpPr>
          <p:cNvPr id="62467" name="Rectangle 3"/>
          <p:cNvSpPr>
            <a:spLocks noGrp="1" noChangeArrowheads="1"/>
          </p:cNvSpPr>
          <p:nvPr>
            <p:ph type="body" idx="1"/>
          </p:nvPr>
        </p:nvSpPr>
        <p:spPr>
          <a:xfrm>
            <a:off x="381000" y="1752600"/>
            <a:ext cx="8763000" cy="5105400"/>
          </a:xfrm>
        </p:spPr>
        <p:txBody>
          <a:bodyPr/>
          <a:lstStyle/>
          <a:p>
            <a:pPr marL="609600" indent="-609600" eaLnBrk="1" hangingPunct="1">
              <a:lnSpc>
                <a:spcPct val="90000"/>
              </a:lnSpc>
            </a:pPr>
            <a:r>
              <a:rPr lang="ro-RO" sz="2000" smtClean="0"/>
              <a:t>Criterii cheie în rafinarea CE:</a:t>
            </a:r>
          </a:p>
          <a:p>
            <a:pPr marL="982663" lvl="1" indent="-533400" eaLnBrk="1" hangingPunct="1">
              <a:lnSpc>
                <a:spcPct val="90000"/>
              </a:lnSpc>
            </a:pPr>
            <a:r>
              <a:rPr lang="ro-RO" sz="1800" b="1" smtClean="0"/>
              <a:t>Limite</a:t>
            </a:r>
          </a:p>
          <a:p>
            <a:pPr marL="982663" lvl="1" indent="-533400" eaLnBrk="1" hangingPunct="1">
              <a:lnSpc>
                <a:spcPct val="90000"/>
              </a:lnSpc>
            </a:pPr>
            <a:r>
              <a:rPr lang="ro-RO" sz="1800" b="1" smtClean="0"/>
              <a:t>Limite interne</a:t>
            </a:r>
          </a:p>
          <a:p>
            <a:pPr marL="982663" lvl="1" indent="-533400" eaLnBrk="1" hangingPunct="1">
              <a:lnSpc>
                <a:spcPct val="90000"/>
              </a:lnSpc>
            </a:pPr>
            <a:r>
              <a:rPr lang="ro-RO" sz="1800" b="1" smtClean="0"/>
              <a:t>Valori nule sau implicite</a:t>
            </a:r>
          </a:p>
          <a:p>
            <a:pPr marL="982663" lvl="1" indent="-533400" eaLnBrk="1" hangingPunct="1">
              <a:lnSpc>
                <a:spcPct val="90000"/>
              </a:lnSpc>
            </a:pPr>
            <a:r>
              <a:rPr lang="ro-RO" sz="1800" b="1" smtClean="0"/>
              <a:t>Valori invalide</a:t>
            </a:r>
          </a:p>
          <a:p>
            <a:pPr marL="609600" indent="-609600" eaLnBrk="1" hangingPunct="1">
              <a:lnSpc>
                <a:spcPct val="90000"/>
              </a:lnSpc>
            </a:pPr>
            <a:r>
              <a:rPr lang="ro-RO" sz="2000" b="1" smtClean="0"/>
              <a:t>Testarea limitelor</a:t>
            </a:r>
            <a:r>
              <a:rPr lang="ro-RO" sz="2000" smtClean="0"/>
              <a:t> = testarea programului cu valori de intrare de la limitele </a:t>
            </a:r>
            <a:r>
              <a:rPr lang="en-US" sz="2000" smtClean="0"/>
              <a:t>claselor de echivalen</a:t>
            </a:r>
            <a:r>
              <a:rPr lang="ro-RO" sz="2000" smtClean="0"/>
              <a:t>ţe. Majoritatea erorilor au loc la limite.</a:t>
            </a:r>
          </a:p>
          <a:p>
            <a:pPr marL="609600" indent="-609600" eaLnBrk="1" hangingPunct="1">
              <a:lnSpc>
                <a:spcPct val="90000"/>
              </a:lnSpc>
            </a:pPr>
            <a:r>
              <a:rPr lang="ro-RO" sz="2000" smtClean="0"/>
              <a:t>Tipuri de limite:</a:t>
            </a:r>
          </a:p>
          <a:p>
            <a:pPr marL="982663" lvl="1" indent="-533400" eaLnBrk="1" hangingPunct="1">
              <a:lnSpc>
                <a:spcPct val="90000"/>
              </a:lnSpc>
            </a:pPr>
            <a:r>
              <a:rPr lang="ro-RO" sz="1800" b="1" smtClean="0"/>
              <a:t>Numerice: marginile unui interval</a:t>
            </a:r>
          </a:p>
          <a:p>
            <a:pPr marL="982663" lvl="1" indent="-533400" eaLnBrk="1" hangingPunct="1">
              <a:lnSpc>
                <a:spcPct val="90000"/>
              </a:lnSpc>
            </a:pPr>
            <a:r>
              <a:rPr lang="ro-RO" sz="1800" b="1" smtClean="0"/>
              <a:t>De tip caracter: capetele unui şir de caractere</a:t>
            </a:r>
          </a:p>
          <a:p>
            <a:pPr marL="982663" lvl="1" indent="-533400" eaLnBrk="1" hangingPunct="1">
              <a:lnSpc>
                <a:spcPct val="90000"/>
              </a:lnSpc>
            </a:pPr>
            <a:r>
              <a:rPr lang="ro-RO" sz="1800" b="1" smtClean="0"/>
              <a:t>De poziţie: indicii iniţiali şi finali la poziţionare în vectori, matrici, tabele BD, cicluri FOR</a:t>
            </a:r>
          </a:p>
          <a:p>
            <a:pPr marL="982663" lvl="1" indent="-533400" eaLnBrk="1" hangingPunct="1">
              <a:lnSpc>
                <a:spcPct val="90000"/>
              </a:lnSpc>
            </a:pPr>
            <a:r>
              <a:rPr lang="ro-RO" sz="1800" b="1" smtClean="0"/>
              <a:t>De cantitate: valori maxime şi minime acceptate</a:t>
            </a:r>
          </a:p>
          <a:p>
            <a:pPr marL="982663" lvl="1" indent="-533400" eaLnBrk="1" hangingPunct="1">
              <a:lnSpc>
                <a:spcPct val="90000"/>
              </a:lnSpc>
            </a:pPr>
            <a:r>
              <a:rPr lang="ro-RO" sz="1800" b="1" smtClean="0"/>
              <a:t>Tehnice: de viteză (limitele unui modem), de stocare (limitele memoriei), de procesare (limitele unui procesor) etc.</a:t>
            </a:r>
          </a:p>
          <a:p>
            <a:pPr marL="982663" lvl="1" indent="-533400" eaLnBrk="1" hangingPunct="1">
              <a:lnSpc>
                <a:spcPct val="90000"/>
              </a:lnSpc>
            </a:pPr>
            <a:r>
              <a:rPr lang="ro-RO" sz="1800" b="1" smtClean="0"/>
              <a:t>De localizare: prima şi ultima înregistrare a unui tabel, primul şi ultimul element dintr-un vector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914400" y="0"/>
            <a:ext cx="7696200" cy="1412875"/>
          </a:xfrm>
        </p:spPr>
        <p:txBody>
          <a:bodyPr/>
          <a:lstStyle/>
          <a:p>
            <a:pPr eaLnBrk="1" hangingPunct="1"/>
            <a:r>
              <a:rPr lang="ro-RO" smtClean="0"/>
              <a:t>Testare DBB a datelor</a:t>
            </a:r>
            <a:endParaRPr lang="en-US" smtClean="0"/>
          </a:p>
        </p:txBody>
      </p:sp>
      <p:sp>
        <p:nvSpPr>
          <p:cNvPr id="63491" name="Rectangle 3"/>
          <p:cNvSpPr>
            <a:spLocks noGrp="1" noChangeArrowheads="1"/>
          </p:cNvSpPr>
          <p:nvPr>
            <p:ph type="body" idx="1"/>
          </p:nvPr>
        </p:nvSpPr>
        <p:spPr>
          <a:xfrm>
            <a:off x="381000" y="1752600"/>
            <a:ext cx="8763000" cy="5105400"/>
          </a:xfrm>
        </p:spPr>
        <p:txBody>
          <a:bodyPr/>
          <a:lstStyle/>
          <a:p>
            <a:pPr marL="609600" indent="-609600" eaLnBrk="1" hangingPunct="1"/>
            <a:r>
              <a:rPr lang="ro-RO" sz="2000" smtClean="0"/>
              <a:t>Termeni cheie care desemnează limite:</a:t>
            </a:r>
          </a:p>
          <a:p>
            <a:pPr marL="982663" lvl="1" indent="-533400" eaLnBrk="1" hangingPunct="1"/>
            <a:r>
              <a:rPr lang="ro-RO" sz="1800" smtClean="0"/>
              <a:t>prim—ultim (element, iteraţie, înregistrare)</a:t>
            </a:r>
          </a:p>
          <a:p>
            <a:pPr marL="982663" lvl="1" indent="-533400" eaLnBrk="1" hangingPunct="1"/>
            <a:r>
              <a:rPr lang="ro-RO" sz="1800" smtClean="0"/>
              <a:t>minim-maxim (valoare, cantitate, lungime string)</a:t>
            </a:r>
          </a:p>
          <a:p>
            <a:pPr marL="982663" lvl="1" indent="-533400" eaLnBrk="1" hangingPunct="1"/>
            <a:r>
              <a:rPr lang="ro-RO" sz="1800" smtClean="0"/>
              <a:t>inceput-sfârşit (de fişier, tabel, vector)</a:t>
            </a:r>
          </a:p>
          <a:p>
            <a:pPr marL="982663" lvl="1" indent="-533400" eaLnBrk="1" hangingPunct="1"/>
            <a:r>
              <a:rPr lang="ro-RO" sz="1800" smtClean="0"/>
              <a:t>plin-gol (tabel, fişier, stivă)</a:t>
            </a:r>
          </a:p>
          <a:p>
            <a:pPr marL="982663" lvl="1" indent="-533400" eaLnBrk="1" hangingPunct="1"/>
            <a:r>
              <a:rPr lang="ro-RO" sz="1800" smtClean="0"/>
              <a:t>cel mai lent-cel mai rapid (transfer, operaţie)</a:t>
            </a:r>
          </a:p>
          <a:p>
            <a:pPr marL="982663" lvl="1" indent="-533400" eaLnBrk="1" hangingPunct="1"/>
            <a:r>
              <a:rPr lang="ro-RO" sz="1800" smtClean="0"/>
              <a:t>cel mai apropiat-cel mai îndepărtat (caracter, înregistrare)</a:t>
            </a:r>
          </a:p>
          <a:p>
            <a:pPr marL="609600" indent="-609600" eaLnBrk="1" hangingPunct="1"/>
            <a:r>
              <a:rPr lang="ro-RO" sz="2000" b="1" smtClean="0"/>
              <a:t>Fiecare limită=2 sau 3 teste</a:t>
            </a:r>
          </a:p>
          <a:p>
            <a:pPr marL="982663" lvl="1" indent="-533400" eaLnBrk="1" hangingPunct="1"/>
            <a:r>
              <a:rPr lang="ro-RO" sz="1800" b="1" smtClean="0"/>
              <a:t>Testare spre interior (pre-limita)– </a:t>
            </a:r>
            <a:r>
              <a:rPr lang="ro-RO" sz="1800" smtClean="0"/>
              <a:t> nu trebuie să producă erori</a:t>
            </a:r>
          </a:p>
          <a:p>
            <a:pPr marL="982663" lvl="1" indent="-533400" eaLnBrk="1" hangingPunct="1"/>
            <a:r>
              <a:rPr lang="ro-RO" sz="1800" b="1" smtClean="0"/>
              <a:t>Testarea spre exterior (depăşirea de limită)</a:t>
            </a:r>
            <a:r>
              <a:rPr lang="ro-RO" sz="1800" smtClean="0"/>
              <a:t> – trebuie să producă erori de utilizare sau excepţii tratate de program (mesaj, prevenirea blocării sau pierderii de date)</a:t>
            </a:r>
          </a:p>
          <a:p>
            <a:pPr marL="982663" lvl="1" indent="-533400" eaLnBrk="1" hangingPunct="1"/>
            <a:r>
              <a:rPr lang="ro-RO" sz="1800" b="1" smtClean="0"/>
              <a:t>Testarea pe limită</a:t>
            </a:r>
            <a:r>
              <a:rPr lang="ro-RO" sz="1800" smtClean="0"/>
              <a:t> – nu trebuie să producă erori</a:t>
            </a:r>
          </a:p>
          <a:p>
            <a:pPr marL="982663" lvl="1" indent="-533400" eaLnBrk="1" hangingPunct="1">
              <a:buFont typeface="Wingdings" pitchFamily="2" charset="2"/>
              <a:buNone/>
            </a:pPr>
            <a:endParaRPr lang="ro-RO" sz="1800" b="1"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914400" y="0"/>
            <a:ext cx="7696200" cy="1412875"/>
          </a:xfrm>
        </p:spPr>
        <p:txBody>
          <a:bodyPr/>
          <a:lstStyle/>
          <a:p>
            <a:pPr eaLnBrk="1" hangingPunct="1"/>
            <a:r>
              <a:rPr lang="ro-RO" smtClean="0"/>
              <a:t>Testare DBB a datelor</a:t>
            </a:r>
            <a:endParaRPr lang="en-US" smtClean="0"/>
          </a:p>
        </p:txBody>
      </p:sp>
      <p:sp>
        <p:nvSpPr>
          <p:cNvPr id="64515" name="Rectangle 3"/>
          <p:cNvSpPr>
            <a:spLocks noGrp="1" noChangeArrowheads="1"/>
          </p:cNvSpPr>
          <p:nvPr>
            <p:ph type="body" idx="1"/>
          </p:nvPr>
        </p:nvSpPr>
        <p:spPr>
          <a:xfrm>
            <a:off x="0" y="1600200"/>
            <a:ext cx="9144000" cy="5257800"/>
          </a:xfrm>
        </p:spPr>
        <p:txBody>
          <a:bodyPr/>
          <a:lstStyle/>
          <a:p>
            <a:pPr marL="609600" indent="-609600" eaLnBrk="1" hangingPunct="1">
              <a:lnSpc>
                <a:spcPct val="80000"/>
              </a:lnSpc>
            </a:pPr>
            <a:r>
              <a:rPr lang="ro-RO" sz="1800" dirty="0" smtClean="0"/>
              <a:t>Ex: fie MAX cel mai mare număr reprezentat de Windows Calculator</a:t>
            </a:r>
          </a:p>
          <a:p>
            <a:pPr marL="609600" indent="-609600" eaLnBrk="1" hangingPunct="1">
              <a:lnSpc>
                <a:spcPct val="80000"/>
              </a:lnSpc>
            </a:pPr>
            <a:r>
              <a:rPr lang="ro-RO" sz="1800" dirty="0" smtClean="0"/>
              <a:t>Teste la limita superioară:</a:t>
            </a:r>
          </a:p>
          <a:p>
            <a:pPr marL="982663" lvl="1" indent="-533400" eaLnBrk="1" hangingPunct="1">
              <a:lnSpc>
                <a:spcPct val="80000"/>
              </a:lnSpc>
            </a:pPr>
            <a:r>
              <a:rPr lang="en-US" sz="1600" b="1" dirty="0" smtClean="0"/>
              <a:t>x+1=</a:t>
            </a:r>
            <a:r>
              <a:rPr lang="ro-RO" sz="1600" b="1" dirty="0" smtClean="0"/>
              <a:t>MAX, MAX</a:t>
            </a:r>
            <a:r>
              <a:rPr lang="en-US" sz="1600" b="1" dirty="0" smtClean="0"/>
              <a:t>+1, MAX-1</a:t>
            </a:r>
          </a:p>
          <a:p>
            <a:pPr marL="982663" lvl="1" indent="-533400" eaLnBrk="1" hangingPunct="1">
              <a:lnSpc>
                <a:spcPct val="80000"/>
              </a:lnSpc>
            </a:pPr>
            <a:r>
              <a:rPr lang="en-US" sz="1600" b="1" dirty="0" smtClean="0"/>
              <a:t>MAX+1 </a:t>
            </a:r>
            <a:r>
              <a:rPr lang="en-US" sz="1600" dirty="0" smtClean="0"/>
              <a:t>– </a:t>
            </a:r>
            <a:r>
              <a:rPr lang="en-US" sz="1600" dirty="0" err="1" smtClean="0"/>
              <a:t>excep</a:t>
            </a:r>
            <a:r>
              <a:rPr lang="ro-RO" sz="1600" dirty="0" smtClean="0"/>
              <a:t>ţie care nu provoacă eroare de utilizare:</a:t>
            </a:r>
            <a:r>
              <a:rPr lang="ro-RO" sz="1600" b="1" dirty="0" smtClean="0"/>
              <a:t> 1.e+32</a:t>
            </a:r>
          </a:p>
          <a:p>
            <a:pPr marL="609600" indent="-609600" eaLnBrk="1" hangingPunct="1">
              <a:lnSpc>
                <a:spcPct val="80000"/>
              </a:lnSpc>
            </a:pPr>
            <a:r>
              <a:rPr lang="ro-RO" sz="1800" dirty="0" smtClean="0"/>
              <a:t>Similar, se definesc teste pt limita inferioară</a:t>
            </a:r>
          </a:p>
          <a:p>
            <a:pPr marL="609600" indent="-609600" eaLnBrk="1" hangingPunct="1">
              <a:lnSpc>
                <a:spcPct val="80000"/>
              </a:lnSpc>
            </a:pPr>
            <a:r>
              <a:rPr lang="ro-RO" sz="1800" dirty="0" smtClean="0"/>
              <a:t>Exemple:</a:t>
            </a:r>
          </a:p>
          <a:p>
            <a:pPr marL="982663" lvl="1" indent="-533400" eaLnBrk="1" hangingPunct="1">
              <a:lnSpc>
                <a:spcPct val="80000"/>
              </a:lnSpc>
            </a:pPr>
            <a:r>
              <a:rPr lang="ro-RO" sz="1600" dirty="0" smtClean="0"/>
              <a:t>O casetă acceptă 1-10 caractere</a:t>
            </a:r>
          </a:p>
          <a:p>
            <a:pPr marL="1347788" lvl="2" indent="-457200" eaLnBrk="1" hangingPunct="1">
              <a:lnSpc>
                <a:spcPct val="80000"/>
              </a:lnSpc>
            </a:pPr>
            <a:r>
              <a:rPr lang="ro-RO" sz="1400" dirty="0" smtClean="0"/>
              <a:t>teste de limită: 1, 10, 2, 9, 0, 11 caractere</a:t>
            </a:r>
          </a:p>
          <a:p>
            <a:pPr marL="982663" lvl="1" indent="-533400" eaLnBrk="1" hangingPunct="1">
              <a:lnSpc>
                <a:spcPct val="80000"/>
              </a:lnSpc>
            </a:pPr>
            <a:r>
              <a:rPr lang="ro-RO" sz="1600" dirty="0" smtClean="0"/>
              <a:t>Un program salvează fişiere. Se vor încerca salvări pt:</a:t>
            </a:r>
          </a:p>
          <a:p>
            <a:pPr marL="1347788" lvl="2" indent="-457200" eaLnBrk="1" hangingPunct="1">
              <a:lnSpc>
                <a:spcPct val="80000"/>
              </a:lnSpc>
            </a:pPr>
            <a:r>
              <a:rPr lang="ro-RO" sz="1400" dirty="0" smtClean="0"/>
              <a:t>un fişier cu o înregistrare</a:t>
            </a:r>
          </a:p>
          <a:p>
            <a:pPr marL="1347788" lvl="2" indent="-457200" eaLnBrk="1" hangingPunct="1">
              <a:lnSpc>
                <a:spcPct val="80000"/>
              </a:lnSpc>
            </a:pPr>
            <a:r>
              <a:rPr lang="ro-RO" sz="1400" dirty="0" smtClean="0"/>
              <a:t>Un fişier gol</a:t>
            </a:r>
          </a:p>
          <a:p>
            <a:pPr marL="1347788" lvl="2" indent="-457200" eaLnBrk="1" hangingPunct="1">
              <a:lnSpc>
                <a:spcPct val="80000"/>
              </a:lnSpc>
            </a:pPr>
            <a:r>
              <a:rPr lang="ro-RO" sz="1400" dirty="0" smtClean="0"/>
              <a:t>Un fişier de dimensiune maximă (impusă de SO sau capacitatea discului)</a:t>
            </a:r>
          </a:p>
          <a:p>
            <a:pPr marL="1347788" lvl="2" indent="-457200" eaLnBrk="1" hangingPunct="1">
              <a:lnSpc>
                <a:spcPct val="80000"/>
              </a:lnSpc>
            </a:pPr>
            <a:r>
              <a:rPr lang="ro-RO" sz="1400" dirty="0" smtClean="0"/>
              <a:t>Un fişier care depăşeşte dimensiunea maximă</a:t>
            </a:r>
          </a:p>
          <a:p>
            <a:pPr marL="982663" lvl="1" indent="-533400" eaLnBrk="1" hangingPunct="1">
              <a:lnSpc>
                <a:spcPct val="80000"/>
              </a:lnSpc>
            </a:pPr>
            <a:r>
              <a:rPr lang="ro-RO" sz="1600" dirty="0" smtClean="0"/>
              <a:t>Simulator auto:</a:t>
            </a:r>
          </a:p>
          <a:p>
            <a:pPr marL="1347788" lvl="2" indent="-457200" eaLnBrk="1" hangingPunct="1">
              <a:lnSpc>
                <a:spcPct val="80000"/>
              </a:lnSpc>
            </a:pPr>
            <a:r>
              <a:rPr lang="ro-RO" sz="1400" dirty="0" smtClean="0"/>
              <a:t>Se vor testa ieşirile în decor, la marginile mediului virtual</a:t>
            </a:r>
          </a:p>
          <a:p>
            <a:pPr marL="982663" lvl="1" indent="-533400" eaLnBrk="1" hangingPunct="1">
              <a:lnSpc>
                <a:spcPct val="80000"/>
              </a:lnSpc>
            </a:pPr>
            <a:r>
              <a:rPr lang="ro-RO" sz="1600" dirty="0" smtClean="0"/>
              <a:t>Un program imprimă documente. Se vor imprima:</a:t>
            </a:r>
          </a:p>
          <a:p>
            <a:pPr marL="1347788" lvl="2" indent="-457200" eaLnBrk="1" hangingPunct="1">
              <a:lnSpc>
                <a:spcPct val="80000"/>
              </a:lnSpc>
            </a:pPr>
            <a:r>
              <a:rPr lang="ro-RO" sz="1400" dirty="0" smtClean="0"/>
              <a:t>Un document gol</a:t>
            </a:r>
          </a:p>
          <a:p>
            <a:pPr marL="1347788" lvl="2" indent="-457200" eaLnBrk="1" hangingPunct="1">
              <a:lnSpc>
                <a:spcPct val="80000"/>
              </a:lnSpc>
            </a:pPr>
            <a:r>
              <a:rPr lang="ro-RO" sz="1400" dirty="0" smtClean="0"/>
              <a:t>Maximul de pagini permise</a:t>
            </a:r>
          </a:p>
          <a:p>
            <a:pPr marL="1347788" lvl="2" indent="-457200" eaLnBrk="1" hangingPunct="1">
              <a:lnSpc>
                <a:spcPct val="80000"/>
              </a:lnSpc>
            </a:pPr>
            <a:r>
              <a:rPr lang="ro-RO" sz="1400" dirty="0" smtClean="0"/>
              <a:t>Un document care depăşeşte numărul de pagini permise</a:t>
            </a:r>
          </a:p>
          <a:p>
            <a:pPr marL="1347788" lvl="2" indent="-457200" eaLnBrk="1" hangingPunct="1">
              <a:lnSpc>
                <a:spcPct val="80000"/>
              </a:lnSpc>
            </a:pPr>
            <a:r>
              <a:rPr lang="ro-RO" sz="1400" dirty="0" smtClean="0"/>
              <a:t>Un document cu 0 pagini (dacă e posibil)</a:t>
            </a:r>
          </a:p>
          <a:p>
            <a:pPr marL="982663" lvl="1" indent="-533400" eaLnBrk="1" hangingPunct="1">
              <a:lnSpc>
                <a:spcPct val="80000"/>
              </a:lnSpc>
            </a:pPr>
            <a:r>
              <a:rPr lang="ro-RO" sz="1600" dirty="0" smtClean="0"/>
              <a:t>Buffer overflow – depăşirea de buffer (eroare celebră de alocare a memoriei insuficiente faţă de valoarea maximă permisă a datelor)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914400" y="0"/>
            <a:ext cx="7696200" cy="1412875"/>
          </a:xfrm>
        </p:spPr>
        <p:txBody>
          <a:bodyPr/>
          <a:lstStyle/>
          <a:p>
            <a:pPr eaLnBrk="1" hangingPunct="1"/>
            <a:r>
              <a:rPr lang="ro-RO" smtClean="0"/>
              <a:t>Testare DBB a datelor</a:t>
            </a:r>
            <a:endParaRPr lang="en-US" smtClean="0"/>
          </a:p>
        </p:txBody>
      </p:sp>
      <p:sp>
        <p:nvSpPr>
          <p:cNvPr id="65539" name="Rectangle 3"/>
          <p:cNvSpPr>
            <a:spLocks noGrp="1" noChangeArrowheads="1"/>
          </p:cNvSpPr>
          <p:nvPr>
            <p:ph type="body" idx="1"/>
          </p:nvPr>
        </p:nvSpPr>
        <p:spPr>
          <a:xfrm>
            <a:off x="0" y="1600200"/>
            <a:ext cx="9144000" cy="5257800"/>
          </a:xfrm>
        </p:spPr>
        <p:txBody>
          <a:bodyPr/>
          <a:lstStyle/>
          <a:p>
            <a:pPr marL="609600" indent="-609600" eaLnBrk="1" hangingPunct="1">
              <a:lnSpc>
                <a:spcPct val="80000"/>
              </a:lnSpc>
            </a:pPr>
            <a:r>
              <a:rPr lang="en-US" sz="2000" b="1" smtClean="0"/>
              <a:t>Limite interne</a:t>
            </a:r>
            <a:endParaRPr lang="ro-RO" sz="2000" b="1" smtClean="0"/>
          </a:p>
          <a:p>
            <a:pPr marL="982663" lvl="1" indent="-533400" eaLnBrk="1" hangingPunct="1">
              <a:lnSpc>
                <a:spcPct val="80000"/>
              </a:lnSpc>
            </a:pPr>
            <a:r>
              <a:rPr lang="en-US" sz="1800" smtClean="0"/>
              <a:t>limite nonintuitive, impuse </a:t>
            </a:r>
            <a:r>
              <a:rPr lang="ro-RO" sz="1800" smtClean="0"/>
              <a:t>de metoda de programare, platformă, limbaj etc.</a:t>
            </a:r>
          </a:p>
          <a:p>
            <a:pPr marL="982663" lvl="1" indent="-533400" eaLnBrk="1" hangingPunct="1">
              <a:lnSpc>
                <a:spcPct val="80000"/>
              </a:lnSpc>
            </a:pPr>
            <a:r>
              <a:rPr lang="ro-RO" sz="1800" smtClean="0"/>
              <a:t>trebuie indicate de programatori, nu apar în specificaţii</a:t>
            </a:r>
          </a:p>
          <a:p>
            <a:pPr marL="609600" indent="-609600" eaLnBrk="1" hangingPunct="1">
              <a:lnSpc>
                <a:spcPct val="80000"/>
              </a:lnSpc>
            </a:pPr>
            <a:r>
              <a:rPr lang="ro-RO" sz="2000" smtClean="0"/>
              <a:t>Exemple:</a:t>
            </a:r>
          </a:p>
          <a:p>
            <a:pPr marL="982663" lvl="1" indent="-533400" eaLnBrk="1" hangingPunct="1">
              <a:lnSpc>
                <a:spcPct val="80000"/>
              </a:lnSpc>
            </a:pPr>
            <a:r>
              <a:rPr lang="ro-RO" sz="1800" smtClean="0"/>
              <a:t>Puterile lui 2</a:t>
            </a:r>
          </a:p>
          <a:p>
            <a:pPr marL="1347788" lvl="2" indent="-457200" eaLnBrk="1" hangingPunct="1">
              <a:lnSpc>
                <a:spcPct val="80000"/>
              </a:lnSpc>
            </a:pPr>
            <a:r>
              <a:rPr lang="ro-RO" sz="1600" smtClean="0"/>
              <a:t>fixează dimensiunile spaţiilor de memorare (bit, octet, cuvânt)</a:t>
            </a:r>
          </a:p>
          <a:p>
            <a:pPr marL="1347788" lvl="2" indent="-457200" eaLnBrk="1" hangingPunct="1">
              <a:lnSpc>
                <a:spcPct val="80000"/>
              </a:lnSpc>
            </a:pPr>
            <a:r>
              <a:rPr lang="ro-RO" sz="1600" smtClean="0"/>
              <a:t>Importante în protocoale (HTTP, TCP, IP) care împachetează datele în pachete de dimensiuni fixe segmentate în octeţi cu diferite semnificaţii (antet, cifre de control, adrese). Se va testa ce se întâmplă dacă datele stocate depăşesc segmentele alocate.</a:t>
            </a:r>
          </a:p>
          <a:p>
            <a:pPr marL="982663" lvl="1" indent="-533400" eaLnBrk="1" hangingPunct="1">
              <a:lnSpc>
                <a:spcPct val="80000"/>
              </a:lnSpc>
            </a:pPr>
            <a:r>
              <a:rPr lang="ro-RO" sz="1800" smtClean="0"/>
              <a:t>Tabelul ASCII</a:t>
            </a:r>
          </a:p>
          <a:p>
            <a:pPr marL="1347788" lvl="2" indent="-457200" eaLnBrk="1" hangingPunct="1">
              <a:lnSpc>
                <a:spcPct val="80000"/>
              </a:lnSpc>
            </a:pPr>
            <a:r>
              <a:rPr lang="ro-RO" sz="1600" smtClean="0"/>
              <a:t>Tabel folosit în identificarea caracterelor prin coduri numerice şi stabilirea unei relaţii de ordine între ele</a:t>
            </a:r>
          </a:p>
          <a:p>
            <a:pPr marL="1347788" lvl="2" indent="-457200" eaLnBrk="1" hangingPunct="1">
              <a:lnSpc>
                <a:spcPct val="80000"/>
              </a:lnSpc>
            </a:pPr>
            <a:r>
              <a:rPr lang="ro-RO" sz="1600" smtClean="0"/>
              <a:t>Limite convenţionale pentru codurile caracterelor: majusculele au coduri între 65-90, minusculele între 97-122, cifrele între 48-57.</a:t>
            </a:r>
          </a:p>
          <a:p>
            <a:pPr marL="1347788" lvl="2" indent="-457200" eaLnBrk="1" hangingPunct="1">
              <a:lnSpc>
                <a:spcPct val="80000"/>
              </a:lnSpc>
            </a:pPr>
            <a:r>
              <a:rPr lang="ro-RO" sz="1600" smtClean="0"/>
              <a:t>Un câmp în care se acceptă doar majuscule va face verificarea intervalului de coduri ASCII, deci caracterele din afara limitelor vor fi cele cu cod 64 şi 91</a:t>
            </a:r>
          </a:p>
          <a:p>
            <a:pPr marL="1347788" lvl="2" indent="-457200" eaLnBrk="1" hangingPunct="1">
              <a:lnSpc>
                <a:spcPct val="80000"/>
              </a:lnSpc>
            </a:pPr>
            <a:r>
              <a:rPr lang="ro-RO" sz="1600" smtClean="0"/>
              <a:t>Un câmp care acceptă doar cifre, va fi testat şi cu caracterele 47 şi 58</a:t>
            </a:r>
          </a:p>
          <a:p>
            <a:pPr marL="982663" lvl="1" indent="-533400" eaLnBrk="1" hangingPunct="1">
              <a:lnSpc>
                <a:spcPct val="80000"/>
              </a:lnSpc>
            </a:pPr>
            <a:r>
              <a:rPr lang="ro-RO" sz="1800" smtClean="0"/>
              <a:t>Codurile Unicode, similare cu ASCII, pentru setul de caractere universal (extins cu caractere din toate limbile).</a:t>
            </a:r>
          </a:p>
          <a:p>
            <a:pPr marL="982663" lvl="1" indent="-533400" eaLnBrk="1" hangingPunct="1">
              <a:lnSpc>
                <a:spcPct val="80000"/>
              </a:lnSpc>
            </a:pPr>
            <a:endParaRPr lang="ro-RO" sz="18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4126</TotalTime>
  <Words>2033</Words>
  <Application>Microsoft Office PowerPoint</Application>
  <PresentationFormat>On-screen Show (4:3)</PresentationFormat>
  <Paragraphs>208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Wingdings</vt:lpstr>
      <vt:lpstr>Times New Roman</vt:lpstr>
      <vt:lpstr>Arial Unicode MS</vt:lpstr>
      <vt:lpstr>Courier New</vt:lpstr>
      <vt:lpstr>Verdana</vt:lpstr>
      <vt:lpstr>SimSun</vt:lpstr>
      <vt:lpstr>Axis</vt:lpstr>
      <vt:lpstr>Slide 1</vt:lpstr>
      <vt:lpstr>Testare dinamică black box</vt:lpstr>
      <vt:lpstr>Testare dinamică black box</vt:lpstr>
      <vt:lpstr>Testare dinamică black box</vt:lpstr>
      <vt:lpstr>Testare dinamică black box</vt:lpstr>
      <vt:lpstr>Testare DBB a datelor</vt:lpstr>
      <vt:lpstr>Testare DBB a datelor</vt:lpstr>
      <vt:lpstr>Testare DBB a datelor</vt:lpstr>
      <vt:lpstr>Testare DBB a datelor</vt:lpstr>
      <vt:lpstr>Testare DBB a datelor</vt:lpstr>
      <vt:lpstr>Testare DBB a stărilor</vt:lpstr>
      <vt:lpstr>Testare DBB a stărilor</vt:lpstr>
      <vt:lpstr>Testare DBB a stărilor</vt:lpstr>
      <vt:lpstr>Testare DBB negativă a stărilor</vt:lpstr>
      <vt:lpstr>Testare DBB negativă a stărilor</vt:lpstr>
      <vt:lpstr>Alte teste DBB</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Sergiu Jecan</cp:lastModifiedBy>
  <cp:revision>155</cp:revision>
  <dcterms:created xsi:type="dcterms:W3CDTF">2006-11-15T17:04:26Z</dcterms:created>
  <dcterms:modified xsi:type="dcterms:W3CDTF">2012-10-24T11:01:43Z</dcterms:modified>
</cp:coreProperties>
</file>