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8"/>
  </p:notesMasterIdLst>
  <p:sldIdLst>
    <p:sldId id="374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61" r:id="rId13"/>
    <p:sldId id="362" r:id="rId14"/>
    <p:sldId id="363" r:id="rId15"/>
    <p:sldId id="364" r:id="rId16"/>
    <p:sldId id="365" r:id="rId1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6829" autoAdjust="0"/>
  </p:normalViewPr>
  <p:slideViewPr>
    <p:cSldViewPr>
      <p:cViewPr varScale="1">
        <p:scale>
          <a:sx n="102" d="100"/>
          <a:sy n="102" d="100"/>
        </p:scale>
        <p:origin x="-18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2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1A5C0E0-DA76-4E52-8859-782FD9E640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ro-RO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ro-RO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ro-RO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21 w 1000"/>
                <a:gd name="T1" fmla="*/ 834 h 1000"/>
                <a:gd name="T2" fmla="*/ 0 w 1000"/>
                <a:gd name="T3" fmla="*/ 834 h 1000"/>
                <a:gd name="T4" fmla="*/ 0 w 1000"/>
                <a:gd name="T5" fmla="*/ 0 h 1000"/>
                <a:gd name="T6" fmla="*/ 21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27 w 1000"/>
                <a:gd name="T3" fmla="*/ 0 h 1000"/>
                <a:gd name="T4" fmla="*/ 27 w 1000"/>
                <a:gd name="T5" fmla="*/ 746 h 1000"/>
                <a:gd name="T6" fmla="*/ 0 w 1000"/>
                <a:gd name="T7" fmla="*/ 746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5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561F7-DD4B-46D9-B22F-374BD51160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C2CAF-21A7-4159-8537-58899EEB0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8750" y="0"/>
            <a:ext cx="1914525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0"/>
            <a:ext cx="5594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3EB16-7071-4DDF-8643-AE9BBC052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158038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62000" y="1600200"/>
            <a:ext cx="7661275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41555-6EB5-41B4-9764-75310CDDF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158038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00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600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4F737-533A-4A3F-8E23-F24A219E3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0D02E-99F6-40E2-A91D-9D358103F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CFE42-5628-4990-883A-1D881E579D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600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10E75-2A45-4514-A009-959122B64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F37CE-C3BE-4F5D-9FCD-A9BD8B4ADC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38901-012C-454A-A0A0-BA5CEE954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D8663-347A-4F52-B58E-605DB725A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35741-627D-4E06-898E-D475FC73DE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09437-42A8-415B-BB12-9C927F94B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ro-RO" sz="2400">
              <a:latin typeface="Times New Roman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ro-RO" sz="2400">
              <a:latin typeface="Times New Roman" pitchFamily="18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158038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6BEE386E-7B90-4950-9FF0-491C9C58CB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5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3225760 w 1000"/>
              <a:gd name="T1" fmla="*/ 1138062240 h 1000"/>
              <a:gd name="T2" fmla="*/ 0 w 1000"/>
              <a:gd name="T3" fmla="*/ 1138062240 h 1000"/>
              <a:gd name="T4" fmla="*/ 0 w 1000"/>
              <a:gd name="T5" fmla="*/ 0 h 1000"/>
              <a:gd name="T6" fmla="*/ 2322576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3225760 w 1000"/>
              <a:gd name="T3" fmla="*/ 0 h 1000"/>
              <a:gd name="T4" fmla="*/ 23225760 w 1000"/>
              <a:gd name="T5" fmla="*/ 1151650923 h 1000"/>
              <a:gd name="T6" fmla="*/ 0 w 1000"/>
              <a:gd name="T7" fmla="*/ 1151650923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7" name="Text Box 13"/>
          <p:cNvSpPr txBox="1">
            <a:spLocks noChangeArrowheads="1"/>
          </p:cNvSpPr>
          <p:nvPr userDrawn="1"/>
        </p:nvSpPr>
        <p:spPr bwMode="auto">
          <a:xfrm>
            <a:off x="0" y="6172200"/>
            <a:ext cx="2971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smtClean="0">
                <a:solidFill>
                  <a:schemeClr val="accent2"/>
                </a:solidFill>
              </a:rPr>
              <a:t>Robert Buchmann, Ph.D.</a:t>
            </a:r>
          </a:p>
          <a:p>
            <a:pPr algn="l">
              <a:defRPr/>
            </a:pPr>
            <a:r>
              <a:rPr lang="en-US" smtClean="0">
                <a:solidFill>
                  <a:schemeClr val="accent2"/>
                </a:solidFill>
              </a:rPr>
              <a:t>Babes Bolyai University</a:t>
            </a:r>
          </a:p>
          <a:p>
            <a:pPr algn="l">
              <a:spcBef>
                <a:spcPct val="50000"/>
              </a:spcBef>
              <a:defRPr/>
            </a:pPr>
            <a:endParaRPr lang="en-US" smtClean="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c.org/" TargetMode="External"/><Relationship Id="rId7" Type="http://schemas.openxmlformats.org/officeDocument/2006/relationships/hyperlink" Target="http://www.ieee.org/" TargetMode="External"/><Relationship Id="rId2" Type="http://schemas.openxmlformats.org/officeDocument/2006/relationships/hyperlink" Target="http://www.ansi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cm.org/" TargetMode="External"/><Relationship Id="rId5" Type="http://schemas.openxmlformats.org/officeDocument/2006/relationships/hyperlink" Target="http://www.ncits.org/" TargetMode="External"/><Relationship Id="rId4" Type="http://schemas.openxmlformats.org/officeDocument/2006/relationships/hyperlink" Target="http://www.iso.ch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smtClean="0"/>
              <a:t>CURS </a:t>
            </a:r>
            <a:r>
              <a:rPr lang="en-US" smtClean="0"/>
              <a:t>5</a:t>
            </a:r>
            <a:endParaRPr lang="ro-RO" smtClean="0"/>
          </a:p>
          <a:p>
            <a:pPr lvl="1" eaLnBrk="1" hangingPunct="1"/>
            <a:r>
              <a:rPr lang="ro-RO" smtClean="0"/>
              <a:t>Testarea SWB</a:t>
            </a:r>
          </a:p>
          <a:p>
            <a:pPr lvl="1" eaLnBrk="1" hangingPunct="1"/>
            <a:r>
              <a:rPr lang="ro-RO" smtClean="0"/>
              <a:t>Tipologia erorilor de cod</a:t>
            </a:r>
          </a:p>
          <a:p>
            <a:pPr lvl="1" eaLnBrk="1" hangingPunct="1"/>
            <a:r>
              <a:rPr lang="ro-RO" smtClean="0"/>
              <a:t>Testarea DWB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Tipuri de erori în codul sursă</a:t>
            </a:r>
            <a:endParaRPr lang="en-US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ro-RO" sz="2000" b="1" smtClean="0"/>
              <a:t>Erori de flux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Erori de imbricare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Cicluri infinite (test eronat la ieşirea din ciclu)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Cicluri ignorate sau întrerupte prematur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Cicluri contorizate eronat (datorită indexului cu baza zero de obicei)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Structuri CASE cu domeniul variabile de control segmentat greşit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2000" b="1" smtClean="0"/>
              <a:t>Erori de parametrizare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Parametri transferaţi eronat între sursă şi subrutină (ca tip, dimensiune)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Constante transferate ca parametri şi modificate de subrutină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Parametri strict de intrare modificaţi de subrutină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Parametru transferaţi în ordine greşită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Variabile globale referite eronat în subrutine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Tipuri de erori în codul sursă</a:t>
            </a:r>
            <a:endParaRPr lang="en-US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ro-RO" sz="2000" b="1" smtClean="0"/>
              <a:t>Erori de intrare-ieşire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Utilizarea intrărilor şi ieşirilor eronat faţă de formatul lor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Programul nu tratează excepţia de indisponibilitate a perifericului de intrare-ieşire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Programul nu tratează întreruperea funcţionării perifericului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Erori în mesajele de eroare, casetele de dialog sau lipsa mesajelor de eroare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2000" b="1" smtClean="0"/>
              <a:t>Alte erori: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Erori de localizare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Erori de portabilitate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Erori de compatibilitate hardware şi software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Pseudoerori (avertismente sau casete de dialog nejustificate, redundante, irelevante).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Testarea dinamică white box</a:t>
            </a:r>
            <a:endParaRPr lang="en-US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ro-RO" sz="2000" smtClean="0"/>
              <a:t>Numită şi </a:t>
            </a:r>
            <a:r>
              <a:rPr lang="ro-RO" sz="2000" b="1" smtClean="0"/>
              <a:t>testare structurală</a:t>
            </a:r>
            <a:r>
              <a:rPr lang="ro-RO" sz="2000" smtClean="0"/>
              <a:t> – se bazează pe structurile de programare folosite (şi pe cunoştinţele de programare ale testerului)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2000" smtClean="0"/>
              <a:t>Studiul codului sursă are un impact major asupra </a:t>
            </a:r>
            <a:r>
              <a:rPr lang="ro-RO" sz="2000" b="1" smtClean="0"/>
              <a:t>rafinării CE</a:t>
            </a:r>
            <a:r>
              <a:rPr lang="ro-RO" sz="2000" smtClean="0"/>
              <a:t> (se vor cunoaşte precis şi nu doar intuitiv clasele de intrări tratate diferit de program)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2000" smtClean="0"/>
              <a:t>Avantaje: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Posibilitatea de a izola şi testa module şi subrutine (funcţii, proceduri)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Rafinarea CE definite la testarea DBB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Acces direct la atributele stărilor programului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Acces direct la variabilele care condiţionează tranziţiile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Observare precisă a ramificaţiilor de program antrenate în executarea unui caz de testare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2000" smtClean="0"/>
              <a:t>Testare DWB</a:t>
            </a:r>
            <a:r>
              <a:rPr lang="en-US" sz="2000" smtClean="0"/>
              <a:t>&lt;&gt;Depanare: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en-US" sz="1800" smtClean="0"/>
              <a:t>Scopul DWB nu este corectarea erorilor, ci izolarea </a:t>
            </a:r>
            <a:r>
              <a:rPr lang="ro-RO" sz="1800" smtClean="0"/>
              <a:t>şi localizarea</a:t>
            </a:r>
            <a:r>
              <a:rPr lang="en-US" sz="1800" smtClean="0"/>
              <a:t> lor</a:t>
            </a:r>
            <a:r>
              <a:rPr lang="ro-RO" sz="1800" smtClean="0"/>
              <a:t> cât mai precisă (la nivel de subrutină sau chiar linie de cod)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Rezultatul DWB va fi cel mai simplu caz de testare care semnalează eroarea. Pe baza sa, programatorul va face depanarea.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Instrumentele DWB sunt comune cu cele de depanare: debuggerul compilatorului, analizorul de cod sursă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Testarea dinamică white box</a:t>
            </a:r>
            <a:endParaRPr lang="en-US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ro-RO" sz="2000" b="1" smtClean="0"/>
              <a:t>Pericolul testării DWB: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Ignorarea specificaţiilor şi realizarea testării în raport cu calitatea codului sursă, nu cu scopul produsului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Apare riscul de a realiza un program foarte precis şi corect, care însă face altceva decât ce ar trebui (lipsa de acurateţe)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Din acest motiv DWB se realizează abia după DBB, iar CE DWB rafinează CE definite prin DBB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2000" b="1" smtClean="0"/>
              <a:t>Testarea modulară</a:t>
            </a:r>
            <a:r>
              <a:rPr lang="en-US" sz="2000" b="1" smtClean="0"/>
              <a:t> (unit test)</a:t>
            </a:r>
            <a:r>
              <a:rPr lang="ro-RO" sz="2000" smtClean="0"/>
              <a:t> – testează module de program şi subrutine, imposibil de izolat dpdv al utilizatorului (deci inaccesibile direct prin testare DBB)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2000" b="1" smtClean="0"/>
              <a:t>Testarea sistem</a:t>
            </a:r>
            <a:r>
              <a:rPr lang="en-US" sz="2000" b="1" smtClean="0"/>
              <a:t> (system test)</a:t>
            </a:r>
            <a:r>
              <a:rPr lang="ro-RO" sz="2000" smtClean="0"/>
              <a:t> – testează aplicaţia în ansamblu, felul în care modulele comunică între ele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Testarea dinamică white box</a:t>
            </a:r>
            <a:endParaRPr lang="en-US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ro-RO" sz="1800" smtClean="0"/>
              <a:t>Instrumente de testare modulară (create de testeri):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b="1" smtClean="0"/>
              <a:t>Drivere – </a:t>
            </a:r>
            <a:r>
              <a:rPr lang="ro-RO" sz="1800" smtClean="0"/>
              <a:t>programe care lansează în execuţie un modul de testat</a:t>
            </a:r>
          </a:p>
          <a:p>
            <a:pPr marL="1347788" lvl="2" indent="-457200" eaLnBrk="1" hangingPunct="1">
              <a:lnSpc>
                <a:spcPct val="80000"/>
              </a:lnSpc>
            </a:pPr>
            <a:r>
              <a:rPr lang="ro-RO" sz="1800" smtClean="0"/>
              <a:t>Ex: o funcţie preia argumente dintr-o bază de date şi returnează un rezultat (altei funcţii). Un driver va înlocui funcția apelantă cu o casetă de dialog la care testerul oferă intrări, va conţine apelul funcţiei şi va afişa rezultatele returnate de funcţie.</a:t>
            </a:r>
          </a:p>
          <a:p>
            <a:pPr marL="1347788" lvl="2" indent="-457200" eaLnBrk="1" hangingPunct="1">
              <a:lnSpc>
                <a:spcPct val="80000"/>
              </a:lnSpc>
            </a:pPr>
            <a:r>
              <a:rPr lang="en-US" sz="1800" smtClean="0"/>
              <a:t>Asigur</a:t>
            </a:r>
            <a:r>
              <a:rPr lang="ro-RO" sz="1800" smtClean="0"/>
              <a:t>ă executarea unor module care nu pot fi executate izolat de restul aplicaţiei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b="1" smtClean="0"/>
              <a:t>Stuburi – </a:t>
            </a:r>
            <a:r>
              <a:rPr lang="ro-RO" sz="1800" smtClean="0"/>
              <a:t>programe rudimentare care simulează condiţiile de mediu oferind intrări şi receptând ieşiri de la aplicaţie</a:t>
            </a:r>
          </a:p>
          <a:p>
            <a:pPr marL="1347788" lvl="2" indent="-457200" eaLnBrk="1" hangingPunct="1">
              <a:lnSpc>
                <a:spcPct val="80000"/>
              </a:lnSpc>
            </a:pPr>
            <a:r>
              <a:rPr lang="ro-RO" sz="1800" smtClean="0"/>
              <a:t>Ex: o aplicaţie preia date de intrare de la un termometru. Termometrul poate fi înlocuit cu un stub care generează date de testare fără a crea condiţiile de mediu necesare termometrului</a:t>
            </a:r>
          </a:p>
          <a:p>
            <a:pPr marL="1347788" lvl="2" indent="-457200" eaLnBrk="1" hangingPunct="1">
              <a:lnSpc>
                <a:spcPct val="80000"/>
              </a:lnSpc>
            </a:pPr>
            <a:r>
              <a:rPr lang="ro-RO" sz="1800" smtClean="0"/>
              <a:t>De obicei stuburile înlocuiesc periferice (imprimante, scannere, diverşi senzori)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Testarea dinamică white box</a:t>
            </a:r>
            <a:endParaRPr lang="en-US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ro-RO" sz="2000" smtClean="0"/>
              <a:t>Exemplu: funcţia C atoi() – converteşte şiruri de caractere în numere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2000" smtClean="0"/>
              <a:t>Specificaţiile funcţiei: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b="1" smtClean="0"/>
              <a:t>Returnează valoarea numerică obţinută din interpretarea numerică a argumentului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b="1" smtClean="0"/>
              <a:t>Returnează zero dacă argumentul nu poate fi convertit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b="1" smtClean="0"/>
              <a:t>Returnează valoare nedefinită dacă argumentul provoacă o depăşire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b="1" smtClean="0"/>
              <a:t>Argumentul este de tip string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b="1" smtClean="0"/>
              <a:t>Structura argumentului trebuie să fie</a:t>
            </a:r>
            <a:r>
              <a:rPr lang="ro-RO" sz="2000" smtClean="0"/>
              <a:t>	</a:t>
            </a:r>
            <a:r>
              <a:rPr lang="en-US" sz="2000" smtClean="0"/>
              <a:t>[spaţii][semn] şir</a:t>
            </a:r>
            <a:endParaRPr lang="ro-RO" sz="2000" smtClean="0"/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b="1" smtClean="0"/>
              <a:t>Spaţiile pot fi formate din combinaţii de Space şi Tab şi vor fi ignorate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b="1" smtClean="0"/>
              <a:t>Semnul poate fi + sau –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b="1" smtClean="0"/>
              <a:t>Şirul va fi un şir de caractere-cifre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b="1" smtClean="0"/>
              <a:t>Funcţia nu interpretează virgula zecimală şi nici un alt caracter decât cele indicate până aici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b="1" smtClean="0"/>
              <a:t>Funcţia se opreşte din interpretarea argumentului la primul caracter neinterpretabil. Acesta poate fi NULL, care încheie orice şir de caractere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Testarea dinamică white box</a:t>
            </a:r>
            <a:endParaRPr lang="en-US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ro-RO" sz="2000" smtClean="0"/>
              <a:t>Un driver de test va fi un program improvizat cu funcţionalitatea: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smtClean="0"/>
              <a:t>Asigură o casetă de dialog ce permite introducerea de intrări (argumentele funcţiei) de către tester sau preia date de test dintr-o bază de date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smtClean="0"/>
              <a:t>Apelează funcţia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smtClean="0"/>
              <a:t>Afişează sau stochează rezultatele returnate de funcţie pentru fiecare caz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smtClean="0"/>
              <a:t>Permite testerului să definească CE pentru argumentele funcţiei: şiruri de cifre, şiruri cu semn, şiruri cu spaţii, şiruri neinterpretabile, şiruri care încep cu cifre şi conţin caractere neinterpretabile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2000" smtClean="0"/>
              <a:t>Driverul este necesar deoarece dpdv al utilizatorului e imposibil accesul direct la intrările şi ieşirile funcţiei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2000" smtClean="0"/>
              <a:t>În final, driverul asigură o testare DBB raportată la specificaţiile funcţiei!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smtClean="0"/>
              <a:t>Raportat la specificaţii, un tester ar fi tentat să facă teste de limite ASCII “a123”,”z123”,”A123”,”Z123”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smtClean="0"/>
              <a:t>Dacă există acces la codul sursă al funcţiei, se va observa că funcţia testează doar apariţia cifrelor, semnelor şi spaţiilor, celelalte caractere fiind tratate identic în ramura OTHERWISE (DEFAULT) a unei structuri CASE, deci o singură CE pt acestea va fi suficientă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Testarea statică white box</a:t>
            </a:r>
            <a:endParaRPr lang="en-US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ro-RO" sz="2000" smtClean="0"/>
              <a:t>Similară cu testarea SBB, doar că în loc să aibă loc asupra specificaţiilor, are loc asupra: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smtClean="0"/>
              <a:t>Documentelor de proiectare (detectează erori timpurii)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smtClean="0"/>
              <a:t>Codului sursă listat şi comentariile (oferă indicii de rafinare a CE pentru testarea DBB)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2400" smtClean="0"/>
              <a:t>Intră în sarcina unor echipe care conţin testeri, programatori, proiectanţi şi chiar manageri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2400" smtClean="0"/>
              <a:t>Este WB pentru că are acces la codul sursă şi detaliile de creare a documentelor testate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2400" smtClean="0"/>
              <a:t>Se realizează în şedinţe de recenzare (</a:t>
            </a:r>
            <a:r>
              <a:rPr lang="ro-RO" sz="2400" b="1" smtClean="0"/>
              <a:t>recenzii interne</a:t>
            </a:r>
            <a:r>
              <a:rPr lang="ro-RO" sz="2400" smtClean="0"/>
              <a:t>)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2400" smtClean="0"/>
              <a:t>Modelul Big Bang ignoră SWB (ca şi SBB) deoarece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smtClean="0"/>
              <a:t>e considerata costisitoare şi neproductiva (desi are un impact major asupra calităţii) 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smtClean="0"/>
              <a:t>productivitatea e masurata cantitativ in linii de cod programate şi nu prin calitate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Testarea statică white box</a:t>
            </a:r>
            <a:endParaRPr lang="en-US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ro-RO" sz="1600" b="1" smtClean="0"/>
              <a:t>Recenzii interne (RI)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600" smtClean="0"/>
              <a:t>Şedinţe de dialog în cadrul echipei SWB, cu inspecţii amănunţite asupra documentelor de proiectare şi a codului sursă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600" smtClean="0"/>
              <a:t>Comparativ cu SBB, implică o echipă complexă şi lucrează cu documente complexe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600" smtClean="0"/>
              <a:t>Scopurile definitorii ale recenziei interne:</a:t>
            </a:r>
          </a:p>
          <a:p>
            <a:pPr marL="1347788" lvl="2" indent="-457200" eaLnBrk="1" hangingPunct="1">
              <a:lnSpc>
                <a:spcPct val="80000"/>
              </a:lnSpc>
            </a:pPr>
            <a:r>
              <a:rPr lang="ro-RO" sz="1600" smtClean="0"/>
              <a:t>Testarea propriu-zisă (Identificarea omisiunilor sau erorilor)</a:t>
            </a:r>
          </a:p>
          <a:p>
            <a:pPr marL="1347788" lvl="2" indent="-457200" eaLnBrk="1" hangingPunct="1">
              <a:lnSpc>
                <a:spcPct val="80000"/>
              </a:lnSpc>
            </a:pPr>
            <a:r>
              <a:rPr lang="ro-RO" sz="1600" smtClean="0"/>
              <a:t>Organizarea recenzării:</a:t>
            </a:r>
          </a:p>
          <a:p>
            <a:pPr lvl="3" eaLnBrk="1" hangingPunct="1">
              <a:lnSpc>
                <a:spcPct val="80000"/>
              </a:lnSpc>
            </a:pPr>
            <a:r>
              <a:rPr lang="ro-RO" sz="1600" smtClean="0"/>
              <a:t>Definirea unui set de reguli pentru structurarea efortului de recenzare (se alocă anumite documente sau linii de cod sursă fiecărei şedinţe, fiecărui participant)</a:t>
            </a:r>
          </a:p>
          <a:p>
            <a:pPr lvl="3" eaLnBrk="1" hangingPunct="1">
              <a:lnSpc>
                <a:spcPct val="80000"/>
              </a:lnSpc>
            </a:pPr>
            <a:r>
              <a:rPr lang="ro-RO" sz="1600" smtClean="0"/>
              <a:t>Definirea de roluri pentru participanţi (tester, manager, client simulat etc.)</a:t>
            </a:r>
          </a:p>
          <a:p>
            <a:pPr marL="1347788" lvl="2" indent="-457200" eaLnBrk="1" hangingPunct="1">
              <a:lnSpc>
                <a:spcPct val="80000"/>
              </a:lnSpc>
            </a:pPr>
            <a:r>
              <a:rPr lang="ro-RO" sz="1600" smtClean="0"/>
              <a:t>Scrierea unui raport de recenzare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600" smtClean="0"/>
              <a:t>Absenţa unuia din cele 4 scopuri face recenzia invalidă.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600" b="1" smtClean="0"/>
              <a:t>Rezultate subtile ale “organizării recenzării”:</a:t>
            </a:r>
          </a:p>
          <a:p>
            <a:pPr marL="1347788" lvl="2" indent="-457200" eaLnBrk="1" hangingPunct="1">
              <a:lnSpc>
                <a:spcPct val="80000"/>
              </a:lnSpc>
            </a:pPr>
            <a:r>
              <a:rPr lang="ro-RO" sz="1600" smtClean="0"/>
              <a:t>Generarea involuntară, prin dialog, de indicii pentru testerii DBB</a:t>
            </a:r>
          </a:p>
          <a:p>
            <a:pPr marL="1347788" lvl="2" indent="-457200" eaLnBrk="1" hangingPunct="1">
              <a:lnSpc>
                <a:spcPct val="80000"/>
              </a:lnSpc>
            </a:pPr>
            <a:r>
              <a:rPr lang="ro-RO" sz="1600" smtClean="0"/>
              <a:t>Asigurarea unui cadru de comunicare între membrii echipei (descurajarea izolaţionismului – sindromul pseudoautist la programatori)</a:t>
            </a:r>
          </a:p>
          <a:p>
            <a:pPr marL="1347788" lvl="2" indent="-457200" eaLnBrk="1" hangingPunct="1">
              <a:lnSpc>
                <a:spcPct val="80000"/>
              </a:lnSpc>
            </a:pPr>
            <a:r>
              <a:rPr lang="ro-RO" sz="1600" smtClean="0"/>
              <a:t>Calitatea codului sursă recenzat creşte dacă programatorul e conştient că va fi supus recenzării</a:t>
            </a:r>
          </a:p>
          <a:p>
            <a:pPr marL="1347788" lvl="2" indent="-457200" eaLnBrk="1" hangingPunct="1">
              <a:lnSpc>
                <a:spcPct val="80000"/>
              </a:lnSpc>
            </a:pPr>
            <a:r>
              <a:rPr lang="ro-RO" sz="1600" smtClean="0"/>
              <a:t>Propunerea de soluţii şi raportul de recenzare e comunicat unitar membrilor echipei (nu apare pericolul desincronizării)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Testarea statică white box</a:t>
            </a:r>
            <a:endParaRPr 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ro-RO" sz="2000" b="1" smtClean="0"/>
              <a:t>Metode RI: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b="1" smtClean="0"/>
              <a:t>P2P (PeerToPeer)</a:t>
            </a:r>
          </a:p>
          <a:p>
            <a:pPr marL="1347788" lvl="2" indent="-457200" eaLnBrk="1" hangingPunct="1">
              <a:lnSpc>
                <a:spcPct val="80000"/>
              </a:lnSpc>
            </a:pPr>
            <a:r>
              <a:rPr lang="ro-RO" sz="1800" smtClean="0"/>
              <a:t>informale, dialog direct între creatorii programului şi recenzori (testeri, manager şi chiar alţi programatori)</a:t>
            </a:r>
          </a:p>
          <a:p>
            <a:pPr marL="1347788" lvl="2" indent="-457200" eaLnBrk="1" hangingPunct="1">
              <a:lnSpc>
                <a:spcPct val="80000"/>
              </a:lnSpc>
            </a:pPr>
            <a:r>
              <a:rPr lang="ro-RO" sz="1800" smtClean="0"/>
              <a:t>Apare pericolul diluării dialogului aşa că trebuie urmărite clar scopurile: identificarea de probleme, organizarea prin reguli şi scrierea unui raport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b="1" smtClean="0"/>
              <a:t>Prezentările (Powerpoint, HTML, etc.)</a:t>
            </a:r>
          </a:p>
          <a:p>
            <a:pPr marL="1347788" lvl="2" indent="-457200" eaLnBrk="1" hangingPunct="1">
              <a:lnSpc>
                <a:spcPct val="80000"/>
              </a:lnSpc>
            </a:pPr>
            <a:r>
              <a:rPr lang="ro-RO" sz="1800" smtClean="0"/>
              <a:t>Programatorul îşi prezintă în faţa echipei de recenzare codul sursă</a:t>
            </a:r>
          </a:p>
          <a:p>
            <a:pPr marL="1347788" lvl="2" indent="-457200" eaLnBrk="1" hangingPunct="1">
              <a:lnSpc>
                <a:spcPct val="80000"/>
              </a:lnSpc>
            </a:pPr>
            <a:r>
              <a:rPr lang="ro-RO" sz="1800" smtClean="0"/>
              <a:t>Recenzorii îl chestionează asupra elementelor suspecte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b="1" smtClean="0"/>
              <a:t>Inspecţiile formale</a:t>
            </a:r>
          </a:p>
          <a:p>
            <a:pPr marL="1347788" lvl="2" indent="-457200" eaLnBrk="1" hangingPunct="1">
              <a:lnSpc>
                <a:spcPct val="80000"/>
              </a:lnSpc>
            </a:pPr>
            <a:r>
              <a:rPr lang="ro-RO" sz="1800" smtClean="0"/>
              <a:t>Prezentatorul e altcineva decât creatorul programului recenzat</a:t>
            </a:r>
          </a:p>
          <a:p>
            <a:pPr marL="1347788" lvl="2" indent="-457200" eaLnBrk="1" hangingPunct="1">
              <a:lnSpc>
                <a:spcPct val="80000"/>
              </a:lnSpc>
            </a:pPr>
            <a:r>
              <a:rPr lang="ro-RO" sz="1800" smtClean="0"/>
              <a:t>Prezentatorul studiază documentul din propria perspectivă neinfluenţată, apoi îl prezintă echipei de inspectori</a:t>
            </a:r>
          </a:p>
          <a:p>
            <a:pPr marL="1347788" lvl="2" indent="-457200" eaLnBrk="1" hangingPunct="1">
              <a:lnSpc>
                <a:spcPct val="80000"/>
              </a:lnSpc>
            </a:pPr>
            <a:r>
              <a:rPr lang="ro-RO" sz="1800" smtClean="0"/>
              <a:t>Inspectorii sunt practic echipa de recenzare organizată după anumite roluri: moderator, acuzator (testeri, manager), acuzat (programatorul)</a:t>
            </a:r>
          </a:p>
          <a:p>
            <a:pPr marL="1347788" lvl="2" indent="-457200" eaLnBrk="1" hangingPunct="1">
              <a:lnSpc>
                <a:spcPct val="80000"/>
              </a:lnSpc>
            </a:pPr>
            <a:r>
              <a:rPr lang="ro-RO" sz="1800" smtClean="0"/>
              <a:t>Se încurajează diversitatea interpretărilor pe marginea erorilor</a:t>
            </a:r>
          </a:p>
          <a:p>
            <a:pPr marL="1347788" lvl="2" indent="-457200" eaLnBrk="1" hangingPunct="1">
              <a:lnSpc>
                <a:spcPct val="80000"/>
              </a:lnSpc>
            </a:pPr>
            <a:r>
              <a:rPr lang="ro-RO" sz="1800" smtClean="0"/>
              <a:t>Programatorul, în rol de “acuzat” are un rol pasiv, poate corecta interpretările eronate cauzate de prezentator sau inspectopri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Testarea statică white box</a:t>
            </a:r>
            <a:endParaRPr lang="en-US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ro-RO" sz="2000" b="1" smtClean="0"/>
              <a:t>Consultarea standardelor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smtClean="0"/>
              <a:t>ca şi în cazul SBB, testerul are posibilitatea ca în cadrul unei recenzii interne să invoce standardele existente la nivel de cod sursă (mai degrabă ghiduri de programare disciplinată)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smtClean="0"/>
              <a:t>Standardele şi ghidurile de disciplină a programării oferă:</a:t>
            </a:r>
          </a:p>
          <a:p>
            <a:pPr marL="1347788" lvl="2" indent="-457200" eaLnBrk="1" hangingPunct="1">
              <a:lnSpc>
                <a:spcPct val="80000"/>
              </a:lnSpc>
            </a:pPr>
            <a:r>
              <a:rPr lang="ro-RO" sz="1800" smtClean="0"/>
              <a:t>Garanţii de fiabilitate</a:t>
            </a:r>
          </a:p>
          <a:p>
            <a:pPr marL="1347788" lvl="2" indent="-457200" eaLnBrk="1" hangingPunct="1">
              <a:lnSpc>
                <a:spcPct val="80000"/>
              </a:lnSpc>
            </a:pPr>
            <a:r>
              <a:rPr lang="ro-RO" sz="1800" smtClean="0"/>
              <a:t>Lizibilitatea codului sursă</a:t>
            </a:r>
          </a:p>
          <a:p>
            <a:pPr marL="1347788" lvl="2" indent="-457200" eaLnBrk="1" hangingPunct="1">
              <a:lnSpc>
                <a:spcPct val="80000"/>
              </a:lnSpc>
            </a:pPr>
            <a:r>
              <a:rPr lang="ro-RO" sz="1800" smtClean="0"/>
              <a:t>Portabilitatea asigurată de unele standarde de editare a codului sursă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2000" smtClean="0"/>
              <a:t>Exemplu din C++ Programming Guidelines:</a:t>
            </a:r>
          </a:p>
          <a:p>
            <a:pPr marL="1347788" lvl="2" indent="-457200" eaLnBrk="1" hangingPunct="1">
              <a:lnSpc>
                <a:spcPct val="80000"/>
              </a:lnSpc>
            </a:pPr>
            <a:r>
              <a:rPr lang="ro-RO" sz="1800" smtClean="0"/>
              <a:t>Instrucţiunea Go To trebuie evitată</a:t>
            </a:r>
          </a:p>
          <a:p>
            <a:pPr lvl="3" eaLnBrk="1" hangingPunct="1">
              <a:lnSpc>
                <a:spcPct val="80000"/>
              </a:lnSpc>
            </a:pPr>
            <a:r>
              <a:rPr lang="ro-RO" sz="1600" smtClean="0"/>
              <a:t>Justificare prin dificultatea depanării salturilor necondiţionate</a:t>
            </a:r>
          </a:p>
          <a:p>
            <a:pPr marL="1347788" lvl="2" indent="-457200" eaLnBrk="1" hangingPunct="1">
              <a:lnSpc>
                <a:spcPct val="80000"/>
              </a:lnSpc>
            </a:pPr>
            <a:r>
              <a:rPr lang="ro-RO" sz="1800" smtClean="0"/>
              <a:t>While are prioritate faţă de Do while (mai puţin atunci când e obligatorie minim o iteraţie)</a:t>
            </a:r>
          </a:p>
          <a:p>
            <a:pPr lvl="3" eaLnBrk="1" hangingPunct="1">
              <a:lnSpc>
                <a:spcPct val="80000"/>
              </a:lnSpc>
            </a:pPr>
            <a:r>
              <a:rPr lang="ro-RO" sz="1600" smtClean="0"/>
              <a:t>Justificare prin posibilitatea de a evita procesarea blocului While atunci când nu are loc nici o iteraţie (optimizarea execuţiei)</a:t>
            </a:r>
          </a:p>
          <a:p>
            <a:pPr marL="1347788" lvl="2" indent="-457200" eaLnBrk="1" hangingPunct="1">
              <a:lnSpc>
                <a:spcPct val="80000"/>
              </a:lnSpc>
            </a:pPr>
            <a:r>
              <a:rPr lang="ro-RO" sz="1800" smtClean="0"/>
              <a:t>Se vor evita elementele limbajului C conflictuale cu C++:</a:t>
            </a:r>
          </a:p>
          <a:p>
            <a:pPr lvl="3" eaLnBrk="1" hangingPunct="1">
              <a:lnSpc>
                <a:spcPct val="80000"/>
              </a:lnSpc>
            </a:pPr>
            <a:r>
              <a:rPr lang="ro-RO" sz="1600" smtClean="0"/>
              <a:t>Folosirea lui 0 în locul macroului NULL</a:t>
            </a:r>
          </a:p>
          <a:p>
            <a:pPr lvl="3" eaLnBrk="1" hangingPunct="1">
              <a:lnSpc>
                <a:spcPct val="80000"/>
              </a:lnSpc>
            </a:pPr>
            <a:r>
              <a:rPr lang="ro-RO" sz="1600" smtClean="0"/>
              <a:t>Folosirea lui stdio.h, iostream.h şi stream.h în acelaşi program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Testarea statică white box</a:t>
            </a:r>
            <a:endParaRPr lang="en-US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ro-RO" sz="1600" smtClean="0"/>
              <a:t>Standardele şi ghidurile de disciplină a codului sursă s-au creat pentru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600" smtClean="0"/>
              <a:t>Uniformizarea stilului de programare în echipe de programatori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600" smtClean="0"/>
              <a:t>Facilitarea colaborării (programatori care modifică sau corectează programele altui programator)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en-US" sz="1600" smtClean="0"/>
              <a:t>Sc</a:t>
            </a:r>
            <a:r>
              <a:rPr lang="ro-RO" sz="1600" smtClean="0"/>
              <a:t>ăderea efortului în recenziile interne</a:t>
            </a:r>
            <a:endParaRPr lang="en-US" sz="1600" smtClean="0"/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600" smtClean="0"/>
              <a:t>Scăderea efortului de depanare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1600" smtClean="0"/>
              <a:t>Alte aspecte afectate de standardele privind codul sursă: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600" smtClean="0"/>
              <a:t>Stilul comentariilor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en-US" sz="1600" smtClean="0"/>
              <a:t>Denumirea variabilelor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600" smtClean="0"/>
              <a:t>Indentarea instrucţiunilor în editorul de cod sursă:</a:t>
            </a:r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600" b="1" smtClean="0"/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600" b="1" smtClean="0"/>
              <a:t>	</a:t>
            </a:r>
            <a:r>
              <a:rPr lang="en-US" sz="1600" b="1" smtClean="0"/>
              <a:t>&lt;html&gt;&lt;head&gt;xxx&lt;/head&gt;&lt;body&gt;xxx&lt;/body&gt;&lt;/html&gt;</a:t>
            </a:r>
          </a:p>
          <a:p>
            <a:pPr marL="982663" lvl="1" indent="-533400" eaLnBrk="1" hangingPunct="1">
              <a:lnSpc>
                <a:spcPct val="80000"/>
              </a:lnSpc>
            </a:pPr>
            <a:endParaRPr lang="en-US" sz="1600" b="1" smtClean="0"/>
          </a:p>
          <a:p>
            <a:pPr marL="1347788" lvl="2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&lt;html&gt;</a:t>
            </a:r>
            <a:r>
              <a:rPr lang="ro-RO" sz="1600" b="1" smtClean="0"/>
              <a:t>		If .... then</a:t>
            </a:r>
            <a:endParaRPr lang="en-US" sz="1600" b="1" smtClean="0"/>
          </a:p>
          <a:p>
            <a:pPr lvl="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&lt;head&gt;</a:t>
            </a:r>
            <a:r>
              <a:rPr lang="ro-RO" sz="1600" b="1" smtClean="0"/>
              <a:t>		xxxxx</a:t>
            </a:r>
          </a:p>
          <a:p>
            <a:pPr lvl="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600" b="1" smtClean="0"/>
              <a:t>	</a:t>
            </a:r>
            <a:r>
              <a:rPr lang="en-US" sz="1600" b="1" smtClean="0"/>
              <a:t>xxx</a:t>
            </a:r>
            <a:r>
              <a:rPr lang="ro-RO" sz="1600" b="1" smtClean="0"/>
              <a:t>	else</a:t>
            </a:r>
            <a:endParaRPr lang="en-US" sz="1600" b="1" smtClean="0"/>
          </a:p>
          <a:p>
            <a:pPr lvl="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&lt;/head&gt;</a:t>
            </a:r>
            <a:r>
              <a:rPr lang="ro-RO" sz="1600" b="1" smtClean="0"/>
              <a:t>		xxxxx</a:t>
            </a:r>
            <a:endParaRPr lang="en-US" sz="1600" b="1" smtClean="0"/>
          </a:p>
          <a:p>
            <a:pPr lvl="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&lt;body&gt;</a:t>
            </a:r>
            <a:r>
              <a:rPr lang="ro-RO" sz="1600" b="1" smtClean="0"/>
              <a:t>	endif</a:t>
            </a:r>
            <a:endParaRPr lang="en-US" sz="1600" b="1" smtClean="0"/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xxx</a:t>
            </a:r>
          </a:p>
          <a:p>
            <a:pPr lvl="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&lt;/body&gt;</a:t>
            </a:r>
          </a:p>
          <a:p>
            <a:pPr marL="1347788" lvl="2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/>
              <a:t>&lt;/html&gt;</a:t>
            </a:r>
            <a:endParaRPr lang="ro-RO" sz="16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Testarea statică white box</a:t>
            </a:r>
            <a:endParaRPr lang="en-US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ro-RO" sz="2000" smtClean="0"/>
              <a:t>Organizaţii implicate în standardizarea programării:</a:t>
            </a:r>
          </a:p>
          <a:p>
            <a:pPr marL="982663" lvl="1" indent="-533400" eaLnBrk="1" hangingPunct="1"/>
            <a:r>
              <a:rPr lang="en-US" sz="1800" b="1" smtClean="0"/>
              <a:t>American National Standards Institute (ANSI), </a:t>
            </a:r>
            <a:r>
              <a:rPr lang="en-US" sz="1800" b="1" smtClean="0">
                <a:hlinkClick r:id="rId2"/>
              </a:rPr>
              <a:t>www.ansi.org</a:t>
            </a:r>
            <a:endParaRPr lang="en-US" sz="1800" b="1" smtClean="0"/>
          </a:p>
          <a:p>
            <a:pPr marL="982663" lvl="1" indent="-533400" eaLnBrk="1" hangingPunct="1"/>
            <a:r>
              <a:rPr lang="en-US" sz="1800" b="1" smtClean="0"/>
              <a:t>International Engineering Consortium (IEC), </a:t>
            </a:r>
            <a:r>
              <a:rPr lang="en-US" sz="1800" b="1" smtClean="0">
                <a:hlinkClick r:id="rId3"/>
              </a:rPr>
              <a:t>www.iec.org</a:t>
            </a:r>
            <a:endParaRPr lang="en-US" sz="1800" b="1" smtClean="0"/>
          </a:p>
          <a:p>
            <a:pPr marL="982663" lvl="1" indent="-533400" eaLnBrk="1" hangingPunct="1"/>
            <a:r>
              <a:rPr lang="en-US" sz="1800" b="1" smtClean="0"/>
              <a:t>International Organization for Standardization (ISO), </a:t>
            </a:r>
            <a:r>
              <a:rPr lang="en-US" sz="1800" b="1" smtClean="0">
                <a:hlinkClick r:id="rId4"/>
              </a:rPr>
              <a:t>www.iso.ch</a:t>
            </a:r>
            <a:endParaRPr lang="en-US" sz="1800" b="1" smtClean="0"/>
          </a:p>
          <a:p>
            <a:pPr marL="982663" lvl="1" indent="-533400" eaLnBrk="1" hangingPunct="1"/>
            <a:r>
              <a:rPr lang="en-US" sz="1800" b="1" smtClean="0"/>
              <a:t>National Committee for Information Technology Standards (NCITS), </a:t>
            </a:r>
            <a:r>
              <a:rPr lang="en-US" sz="1800" b="1" smtClean="0">
                <a:hlinkClick r:id="rId5"/>
              </a:rPr>
              <a:t>www.ncits.org</a:t>
            </a:r>
            <a:endParaRPr lang="ro-RO" sz="1800" b="1" smtClean="0"/>
          </a:p>
          <a:p>
            <a:pPr marL="609600" indent="-609600" eaLnBrk="1" hangingPunct="1"/>
            <a:r>
              <a:rPr lang="ro-RO" sz="2000" smtClean="0"/>
              <a:t>Ghiduri de disciplină a programării, oferite de:</a:t>
            </a:r>
          </a:p>
          <a:p>
            <a:pPr marL="982663" lvl="1" indent="-533400" eaLnBrk="1" hangingPunct="1"/>
            <a:r>
              <a:rPr lang="en-US" sz="1800" b="1" smtClean="0"/>
              <a:t>Association for Computing Machinery (ACM), </a:t>
            </a:r>
            <a:r>
              <a:rPr lang="en-US" sz="1800" b="1" smtClean="0">
                <a:hlinkClick r:id="rId6"/>
              </a:rPr>
              <a:t>www.acm.org</a:t>
            </a:r>
            <a:endParaRPr lang="ro-RO" sz="1800" b="1" smtClean="0"/>
          </a:p>
          <a:p>
            <a:pPr marL="982663" lvl="1" indent="-533400" eaLnBrk="1" hangingPunct="1"/>
            <a:r>
              <a:rPr lang="en-US" sz="1800" b="1" smtClean="0"/>
              <a:t>Institute of Electrical and Electronics Engineers, Inc (IEEE), </a:t>
            </a:r>
            <a:r>
              <a:rPr lang="en-US" sz="1800" b="1" smtClean="0">
                <a:hlinkClick r:id="rId7"/>
              </a:rPr>
              <a:t>www.ieee.org</a:t>
            </a:r>
            <a:endParaRPr lang="ro-RO" sz="1800" b="1" smtClean="0"/>
          </a:p>
          <a:p>
            <a:pPr marL="609600" indent="-609600" eaLnBrk="1" hangingPunct="1"/>
            <a:r>
              <a:rPr lang="ro-RO" sz="2000" smtClean="0"/>
              <a:t>Producătorii mediilor de programare anexează propriile ghiduri şi creează editoare de cod sursă care formatează sintaxa, detectează automat erori de sintaxă, oferă sugestii de scriere corectă a instrucţiunilor şi chiar convertesc codul sursă la anumite standarde</a:t>
            </a:r>
            <a:r>
              <a:rPr lang="en-US" sz="2000" b="1" smtClean="0"/>
              <a:t> </a:t>
            </a:r>
            <a:endParaRPr lang="ro-RO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Tipuri de erori în codul sursă</a:t>
            </a:r>
            <a:endParaRPr lang="en-US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ro-RO" sz="2000" b="1" smtClean="0"/>
              <a:t>Erori de referire: - principala cauză a depăşirilor de buffer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Referirea de variabile neiniţializate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Indici de matrici sau şiruri de caractere în afara intervalului care defineşte dimensiunea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Erori datorate indexării faţă de zero în matrici sau şiruri de caractere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Folosirea de variabile în locul constantelor (ex: la declararea dimensiunilor matricilor)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Atribuiri type mismatch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Memorie nealocată unui pointer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Structuri de date referite de funcţii şi proceduri, procesate eronat faţă de definiţia structurii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2000" b="1" smtClean="0"/>
              <a:t>Erori de declarare: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Variabile cu dimensiune sau tip declarat eronate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Variabile iniţializate la declarare prin valori invalide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Conflicte de nume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Variabile declarate şi neutilizate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Probleme date de domeniul de vizibilitate a variabilelor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Tipuri de erori în codul sursă</a:t>
            </a:r>
            <a:endParaRPr lang="en-US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ro-RO" sz="2000" b="1" smtClean="0"/>
              <a:t>Erori de calcul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Operaţii invalide faţă de tipul şi dimensiunea operanzilor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Operaţii type mismatch, nerezolvabile prin conversiile implicite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Operaţii ale căror rezultate sunt atribuite unei variabile invalide (ca dimensiune, tip, vizibilitate, domeniu de valori)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Operaţii cu depăşire aritmetică faţă de spaţiul de reprezentare alocat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Diviziune cu 0, Modulo 0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Pierderi de precizie la trunchieri (implicite sau explicite)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Confuzii privind precedenţa operatorilor în expresii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2000" b="1" smtClean="0"/>
              <a:t>Erori de comparare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Confuzii între comparaţii exclusive (mai mic, sau exclusiv) şi inclusive (mai mic sau egal, sau)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Comparaţii afectate de precizia datelor în virgulă mobilă (float)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Confuzii privind precedenţa operatorilor logici</a:t>
            </a:r>
          </a:p>
          <a:p>
            <a:pPr marL="982663" lvl="1" indent="-533400" eaLnBrk="1" hangingPunct="1">
              <a:lnSpc>
                <a:spcPct val="80000"/>
              </a:lnSpc>
            </a:pPr>
            <a:r>
              <a:rPr lang="ro-RO" sz="1800" smtClean="0"/>
              <a:t>Operaţii logice între operanzi non-booleeni</a:t>
            </a:r>
          </a:p>
          <a:p>
            <a:pPr marL="982663" lvl="1" indent="-533400" eaLnBrk="1" hangingPunct="1">
              <a:lnSpc>
                <a:spcPct val="80000"/>
              </a:lnSpc>
            </a:pPr>
            <a:endParaRPr lang="ro-RO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4118</TotalTime>
  <Words>1868</Words>
  <Application>Microsoft Office PowerPoint</Application>
  <PresentationFormat>On-screen Show (4:3)</PresentationFormat>
  <Paragraphs>194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Wingdings</vt:lpstr>
      <vt:lpstr>Times New Roman</vt:lpstr>
      <vt:lpstr>Arial Unicode MS</vt:lpstr>
      <vt:lpstr>Courier New</vt:lpstr>
      <vt:lpstr>Verdana</vt:lpstr>
      <vt:lpstr>SimSun</vt:lpstr>
      <vt:lpstr>Axis</vt:lpstr>
      <vt:lpstr>Slide 1</vt:lpstr>
      <vt:lpstr>Testarea statică white box</vt:lpstr>
      <vt:lpstr>Testarea statică white box</vt:lpstr>
      <vt:lpstr>Testarea statică white box</vt:lpstr>
      <vt:lpstr>Testarea statică white box</vt:lpstr>
      <vt:lpstr>Testarea statică white box</vt:lpstr>
      <vt:lpstr>Testarea statică white box</vt:lpstr>
      <vt:lpstr>Tipuri de erori în codul sursă</vt:lpstr>
      <vt:lpstr>Tipuri de erori în codul sursă</vt:lpstr>
      <vt:lpstr>Tipuri de erori în codul sursă</vt:lpstr>
      <vt:lpstr>Tipuri de erori în codul sursă</vt:lpstr>
      <vt:lpstr>Testarea dinamică white box</vt:lpstr>
      <vt:lpstr>Testarea dinamică white box</vt:lpstr>
      <vt:lpstr>Testarea dinamică white box</vt:lpstr>
      <vt:lpstr>Testarea dinamică white box</vt:lpstr>
      <vt:lpstr>Testarea dinamică white box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Sergiu Jecan</cp:lastModifiedBy>
  <cp:revision>153</cp:revision>
  <dcterms:created xsi:type="dcterms:W3CDTF">2006-11-15T17:04:26Z</dcterms:created>
  <dcterms:modified xsi:type="dcterms:W3CDTF">2012-10-30T14:56:26Z</dcterms:modified>
</cp:coreProperties>
</file>