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393" r:id="rId2"/>
    <p:sldId id="414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E25A81-3A4B-43A8-9DD5-BE48634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239E1-41A5-4374-8ACE-1EBB7189A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7D00-083B-4B92-ACD1-A779CC5CA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B69DD-10AA-4208-A068-CA9069788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BCD5D-88BD-483B-9029-300B00D41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CEEA-6D16-4955-956A-5A889E619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66A22-78BD-400F-B0BA-4542E6A3F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FD8A7-9112-457E-B925-E5EDFA422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2BCF2-AF51-4971-896D-BB178A5E6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D3C9B-0B3A-4A29-9C41-4319213EF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7EB4-5CC8-419C-93C0-3F3AB24C7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5612A-C6E6-4D76-91A7-691FCFAC2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440FB-9ABA-4034-BF21-9617AE068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4B1F-60C0-4D72-B597-1B6949564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9DB719D-3FC2-49E1-A25A-AFF53A09E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mechani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cury.com/" TargetMode="External"/><Relationship Id="rId2" Type="http://schemas.openxmlformats.org/officeDocument/2006/relationships/hyperlink" Target="http://www.sdtcorp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i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8</a:t>
            </a:r>
          </a:p>
          <a:p>
            <a:pPr lvl="1" eaLnBrk="1" hangingPunct="1"/>
            <a:r>
              <a:rPr lang="ro-RO" smtClean="0"/>
              <a:t>Testarea Web</a:t>
            </a:r>
          </a:p>
          <a:p>
            <a:pPr lvl="1" eaLnBrk="1" hangingPunct="1"/>
            <a:r>
              <a:rPr lang="ro-RO" smtClean="0"/>
              <a:t>Testarea automată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utilizabilităţii Web</a:t>
            </a:r>
            <a:endParaRPr lang="en-US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smtClean="0"/>
              <a:t>Listă de erori Web frecvente - continuare:</a:t>
            </a:r>
          </a:p>
          <a:p>
            <a:pPr marL="609600" indent="-609600" eaLnBrk="1" hangingPunct="1"/>
            <a:r>
              <a:rPr lang="ro-RO" sz="1600" smtClean="0"/>
              <a:t>Performanţa slabă, coroborată cu latenţa de reţea</a:t>
            </a:r>
          </a:p>
          <a:p>
            <a:pPr marL="723900" lvl="1" indent="-274638" eaLnBrk="1" hangingPunct="1"/>
            <a:r>
              <a:rPr lang="ro-RO" sz="1600" smtClean="0"/>
              <a:t>0.1 s e timpul de reacţie imperceptibil, 10 s e marja de toleranţă medie la aşteptare</a:t>
            </a:r>
          </a:p>
          <a:p>
            <a:pPr marL="609600" indent="-609600" eaLnBrk="1" hangingPunct="1"/>
            <a:r>
              <a:rPr lang="ro-RO" sz="1600" smtClean="0"/>
              <a:t>Lipsa mecanismelor de navigare în site – nu sunt suficiente butoanele browserului</a:t>
            </a:r>
          </a:p>
          <a:p>
            <a:pPr marL="723900" lvl="1" indent="-274638" eaLnBrk="1" hangingPunct="1"/>
            <a:r>
              <a:rPr lang="ro-RO" sz="1600" smtClean="0"/>
              <a:t>Implică o hartă a site-ului şi un motor de căutare intern</a:t>
            </a:r>
          </a:p>
          <a:p>
            <a:pPr marL="609600" indent="-609600" eaLnBrk="1" hangingPunct="1"/>
            <a:r>
              <a:rPr lang="ro-RO" sz="1600" smtClean="0"/>
              <a:t>Toate paginile trebuie să conţină un link la pagina iniţială şi o metodă de a sugera locul paginii curente în site</a:t>
            </a:r>
          </a:p>
          <a:p>
            <a:pPr marL="723900" lvl="1" indent="-274638" eaLnBrk="1" hangingPunct="1"/>
            <a:r>
              <a:rPr lang="ro-RO" sz="1600" smtClean="0"/>
              <a:t>Garantează simţul locaţiei la utilizator</a:t>
            </a:r>
          </a:p>
          <a:p>
            <a:pPr marL="609600" indent="-609600" eaLnBrk="1" hangingPunct="1"/>
            <a:r>
              <a:rPr lang="ro-RO" sz="1600" smtClean="0"/>
              <a:t>URL-uri complicate sau cu caractere dificil de tastat (sedila)</a:t>
            </a:r>
          </a:p>
          <a:p>
            <a:pPr marL="723900" lvl="1" indent="-274638" eaLnBrk="1" hangingPunct="1"/>
            <a:r>
              <a:rPr lang="ro-RO" sz="1600" smtClean="0"/>
              <a:t>Unii utilizatori memorează URL-uri ale paginilor relevante din site pentru acces direct</a:t>
            </a:r>
          </a:p>
          <a:p>
            <a:pPr marL="609600" indent="-609600" eaLnBrk="1" hangingPunct="1"/>
            <a:r>
              <a:rPr lang="ro-RO" sz="1600" smtClean="0"/>
              <a:t>Utilizarea cadrelor</a:t>
            </a:r>
          </a:p>
          <a:p>
            <a:pPr marL="723900" lvl="1" indent="-274638" eaLnBrk="1" hangingPunct="1"/>
            <a:r>
              <a:rPr lang="ro-RO" sz="1600" smtClean="0"/>
              <a:t>Se recomandă evitarea lor, deoarece afectează utilizabilitatea, crearea semnelor de carte, simţul locaţiei</a:t>
            </a:r>
          </a:p>
          <a:p>
            <a:pPr marL="723900" lvl="1" indent="-274638" eaLnBrk="1" hangingPunct="1"/>
            <a:r>
              <a:rPr lang="ro-RO" sz="1600" smtClean="0"/>
              <a:t>Se recomandă structurarea paginii prin tabele invizibile, deschiderea de noi pagini în ferestre noi (în loc de cadru ţintă) şi interacţiune asigurată prin scripturi client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o-RO" sz="16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smtClean="0">
                <a:hlinkClick r:id="rId2"/>
              </a:rPr>
              <a:t>www.netmechanic.com</a:t>
            </a:r>
            <a:r>
              <a:rPr lang="ro-RO" sz="1600" smtClean="0"/>
              <a:t> – instrumente de automatizare a testării Web (detectoare de pagini orfan, compatibilitatea cu browserul, indicatori de performanţă)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automată</a:t>
            </a:r>
            <a:endParaRPr lang="en-US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creşte eficienţa - teste mai rapide, paralelisme în testare</a:t>
            </a:r>
          </a:p>
          <a:p>
            <a:pPr marL="609600" indent="-609600" eaLnBrk="1" hangingPunct="1"/>
            <a:r>
              <a:rPr lang="ro-RO" sz="2000" smtClean="0"/>
              <a:t>creşte efectivitatea (acurateţea şi precizia) – se elimină oboseala şi rutina</a:t>
            </a:r>
          </a:p>
          <a:p>
            <a:pPr marL="609600" indent="-609600" eaLnBrk="1" hangingPunct="1"/>
            <a:r>
              <a:rPr lang="ro-RO" sz="2000" smtClean="0"/>
              <a:t>asigură fezabilitatea unor teste nefezabile în mod manual</a:t>
            </a:r>
          </a:p>
          <a:p>
            <a:pPr marL="609600" indent="-609600" eaLnBrk="1" hangingPunct="1"/>
            <a:r>
              <a:rPr lang="ro-RO" sz="2000" smtClean="0"/>
              <a:t>reduce necesitatea unor cunoştinţe privind implementarea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o-RO" sz="20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TA nu înlocuieşte testerul!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Abordări</a:t>
            </a:r>
          </a:p>
          <a:p>
            <a:pPr marL="609600" indent="-609600" eaLnBrk="1" hangingPunct="1"/>
            <a:r>
              <a:rPr lang="ro-RO" sz="2000" smtClean="0"/>
              <a:t>TA invazivă – afectează codul sursă al aplicaţiei şi poate induce erori</a:t>
            </a:r>
          </a:p>
          <a:p>
            <a:pPr marL="609600" indent="-609600" eaLnBrk="1" hangingPunct="1"/>
            <a:r>
              <a:rPr lang="ro-RO" sz="2000" smtClean="0"/>
              <a:t>TA noninvazivă – monitorizează şi măsoară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Instrumente de testare automată</a:t>
            </a:r>
            <a:endParaRPr lang="en-US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Monitoare</a:t>
            </a:r>
            <a:endParaRPr lang="ro-RO" sz="1800" smtClean="0"/>
          </a:p>
          <a:p>
            <a:pPr marL="723900" lvl="1" indent="-274638" eaLnBrk="1" hangingPunct="1"/>
            <a:r>
              <a:rPr lang="ro-RO" sz="1800" smtClean="0"/>
              <a:t>analizoare de coverage, debuggere, programe de monitorizare a traficului, analizoare de protocol etc.</a:t>
            </a:r>
          </a:p>
          <a:p>
            <a:pPr marL="723900" lvl="1" indent="-274638" eaLnBrk="1" hangingPunct="1"/>
            <a:r>
              <a:rPr lang="ro-RO" sz="1800" smtClean="0"/>
              <a:t>de regulă sunt invazive, introduc “bruiaje” în codul sursă sau sunt compilate odată cu codul sursă</a:t>
            </a:r>
          </a:p>
          <a:p>
            <a:pPr marL="723900" lvl="1" indent="-274638" eaLnBrk="1" hangingPunct="1"/>
            <a:r>
              <a:rPr lang="ro-RO" sz="1800" smtClean="0"/>
              <a:t>sniffere – noninvazive, monitorizează starea datelor în nodurile unei reţele</a:t>
            </a:r>
          </a:p>
          <a:p>
            <a:pPr marL="609600" indent="-609600" eaLnBrk="1" hangingPunct="1"/>
            <a:r>
              <a:rPr lang="ro-RO" sz="1800" b="1" smtClean="0"/>
              <a:t>Drivere</a:t>
            </a:r>
          </a:p>
          <a:p>
            <a:pPr marL="723900" lvl="1" indent="-274638" eaLnBrk="1" hangingPunct="1"/>
            <a:r>
              <a:rPr lang="ro-RO" sz="1800" smtClean="0"/>
              <a:t>Fişiere BAT, task scheduler, unele macrouri</a:t>
            </a:r>
          </a:p>
          <a:p>
            <a:pPr marL="723900" lvl="1" indent="-274638" eaLnBrk="1" hangingPunct="1"/>
            <a:r>
              <a:rPr lang="ro-RO" sz="1800" smtClean="0"/>
              <a:t>Programe ce controlează lansarea în execuţie a programului (modulului) testat</a:t>
            </a:r>
          </a:p>
          <a:p>
            <a:pPr marL="609600" indent="-609600" eaLnBrk="1" hangingPunct="1"/>
            <a:r>
              <a:rPr lang="ro-RO" sz="1800" b="1" smtClean="0"/>
              <a:t>Stuburi</a:t>
            </a:r>
          </a:p>
          <a:p>
            <a:pPr marL="723900" lvl="1" indent="-274638" eaLnBrk="1" hangingPunct="1"/>
            <a:r>
              <a:rPr lang="ro-RO" sz="1800" smtClean="0"/>
              <a:t>Accentul cade pe generarea de intrări şi receptarea de ieşiri, nu pe controlul execuţiei programului</a:t>
            </a:r>
          </a:p>
          <a:p>
            <a:pPr marL="723900" lvl="1" indent="-274638" eaLnBrk="1" hangingPunct="1"/>
            <a:r>
              <a:rPr lang="ro-RO" sz="1800" smtClean="0"/>
              <a:t>Simulează condiţii de mediu nefezabile (înlocuieşte periferice), oferind intrări pe căi alternative</a:t>
            </a:r>
          </a:p>
          <a:p>
            <a:pPr marL="609600" indent="-609600" eaLnBrk="1" hangingPunct="1"/>
            <a:r>
              <a:rPr lang="ro-RO" sz="1800" b="1" smtClean="0"/>
              <a:t>Emulatoare</a:t>
            </a:r>
          </a:p>
          <a:p>
            <a:pPr marL="723900" lvl="1" indent="-274638" eaLnBrk="1" hangingPunct="1"/>
            <a:r>
              <a:rPr lang="ro-RO" sz="1800" smtClean="0"/>
              <a:t>Sunt stuburi cu GUI, prin care testerul poate monitoriza activitatea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Instrumente de testare automată</a:t>
            </a:r>
            <a:endParaRPr lang="en-US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Instrumente de stress</a:t>
            </a:r>
          </a:p>
          <a:p>
            <a:pPr marL="723900" lvl="1" indent="-274638" eaLnBrk="1" hangingPunct="1"/>
            <a:r>
              <a:rPr lang="ro-RO" sz="1800" smtClean="0"/>
              <a:t>Folosesc drivere, stuburi sau agenţi software pentru a executa în mod repetat aplicaţia şi a-i livra cantităţi mari de intrări</a:t>
            </a:r>
          </a:p>
          <a:p>
            <a:pPr marL="723900" lvl="1" indent="-274638" eaLnBrk="1" hangingPunct="1"/>
            <a:r>
              <a:rPr lang="ro-RO" sz="1800" smtClean="0"/>
              <a:t>Măsoară performanţa obţinută (benchmarking)</a:t>
            </a:r>
          </a:p>
          <a:p>
            <a:pPr marL="723900" lvl="1" indent="-274638" eaLnBrk="1" hangingPunct="1"/>
            <a:r>
              <a:rPr lang="ro-RO" sz="1800" smtClean="0"/>
              <a:t>ex. Microsoft Stress Utility permite limitarea resurselor hardware (memorie, procesor) pentru simularea condiţiilor de stres</a:t>
            </a:r>
          </a:p>
          <a:p>
            <a:pPr marL="723900" lvl="1" indent="-274638" eaLnBrk="1" hangingPunct="1"/>
            <a:r>
              <a:rPr lang="ro-RO" sz="1800" b="1" smtClean="0"/>
              <a:t>Cod degradat</a:t>
            </a:r>
            <a:r>
              <a:rPr lang="ro-RO" sz="1800" smtClean="0"/>
              <a:t> = programe capabile să se adapteze la criza de resurse, oferind căi alternative de executare în funcţie de constrângerile de platformă</a:t>
            </a:r>
          </a:p>
          <a:p>
            <a:pPr marL="609600" indent="-609600" eaLnBrk="1" hangingPunct="1"/>
            <a:r>
              <a:rPr lang="ro-RO" sz="1800" b="1" smtClean="0"/>
              <a:t>Generatoare de bruiaje</a:t>
            </a:r>
          </a:p>
          <a:p>
            <a:pPr marL="723900" lvl="1" indent="-274638" eaLnBrk="1" hangingPunct="1"/>
            <a:r>
              <a:rPr lang="ro-RO" sz="1800" smtClean="0"/>
              <a:t>Similare cu instrumentele de stress, dar simulează un mediu instabil</a:t>
            </a:r>
          </a:p>
          <a:p>
            <a:pPr marL="723900" lvl="1" indent="-274638" eaLnBrk="1" hangingPunct="1"/>
            <a:r>
              <a:rPr lang="ro-RO" sz="1800" smtClean="0"/>
              <a:t>MSU are şi opţiuni de variaţie a limitelor impuse asupra resurselor</a:t>
            </a:r>
          </a:p>
          <a:p>
            <a:pPr marL="723900" lvl="1" indent="-274638" eaLnBrk="1" hangingPunct="1"/>
            <a:r>
              <a:rPr lang="ro-RO" sz="1800" smtClean="0"/>
              <a:t>Eistă programe care injectează interferenţe în comunicaţii pentru a testa gestionarea bruiajelor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Instrumente de testare automată</a:t>
            </a:r>
            <a:endParaRPr lang="en-US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Instrumente de uz general</a:t>
            </a:r>
          </a:p>
          <a:p>
            <a:pPr marL="723900" lvl="1" indent="-274638" eaLnBrk="1" hangingPunct="1"/>
            <a:r>
              <a:rPr lang="ro-RO" sz="1800" smtClean="0"/>
              <a:t>Editoare de text (pentru spell-checking)</a:t>
            </a:r>
          </a:p>
          <a:p>
            <a:pPr marL="723900" lvl="1" indent="-274638" eaLnBrk="1" hangingPunct="1"/>
            <a:r>
              <a:rPr lang="ro-RO" sz="1800" smtClean="0"/>
              <a:t>Spreadsheeturi (pentru grafice şi măsurători)</a:t>
            </a:r>
          </a:p>
          <a:p>
            <a:pPr marL="723900" lvl="1" indent="-274638" eaLnBrk="1" hangingPunct="1"/>
            <a:r>
              <a:rPr lang="ro-RO" sz="1800" smtClean="0"/>
              <a:t>Baze de date (raportarea erorilor)</a:t>
            </a:r>
          </a:p>
          <a:p>
            <a:pPr marL="723900" lvl="1" indent="-274638" eaLnBrk="1" hangingPunct="1"/>
            <a:r>
              <a:rPr lang="ro-RO" sz="1800" smtClean="0"/>
              <a:t>Programe de file comparison şi gestiunea capturilor de ecran</a:t>
            </a:r>
          </a:p>
          <a:p>
            <a:pPr marL="723900" lvl="1" indent="-274638" eaLnBrk="1" hangingPunct="1"/>
            <a:r>
              <a:rPr lang="ro-RO" sz="1800" smtClean="0"/>
              <a:t>Camere video, cronometru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Macrouri</a:t>
            </a:r>
            <a:endParaRPr lang="en-US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Macro</a:t>
            </a:r>
          </a:p>
          <a:p>
            <a:pPr marL="723900" lvl="1" indent="-274638" eaLnBrk="1" hangingPunct="1"/>
            <a:r>
              <a:rPr lang="ro-RO" sz="1800" smtClean="0"/>
              <a:t>tip particular de scripturi orientate pe simularea interacţiunilor între utilizator şi GUI</a:t>
            </a:r>
          </a:p>
          <a:p>
            <a:pPr marL="723900" lvl="1" indent="-274638" eaLnBrk="1" hangingPunct="1"/>
            <a:r>
              <a:rPr lang="ro-RO" sz="1800" smtClean="0"/>
              <a:t>Înregistrează o succesiune de acţiuni GUI (tastare, clicuri)</a:t>
            </a:r>
          </a:p>
          <a:p>
            <a:pPr marL="723900" lvl="1" indent="-274638" eaLnBrk="1" hangingPunct="1"/>
            <a:r>
              <a:rPr lang="ro-RO" sz="1800" smtClean="0"/>
              <a:t>Se obţin prin</a:t>
            </a:r>
          </a:p>
          <a:p>
            <a:pPr marL="1423988" lvl="2" indent="-457200" eaLnBrk="1" hangingPunct="1"/>
            <a:r>
              <a:rPr lang="ro-RO" sz="1800" smtClean="0"/>
              <a:t>Programare (Limbaje: AutoIT, VisualTest, VBA în MS Office)</a:t>
            </a:r>
          </a:p>
          <a:p>
            <a:pPr marL="1423988" lvl="2" indent="-457200" eaLnBrk="1" hangingPunct="1"/>
            <a:r>
              <a:rPr lang="ro-RO" sz="1800" smtClean="0"/>
              <a:t>Înregistrare (MacroExpress, MacroMachine, MacroRecorder, macrouri MS Office, Test Harness în VFox)</a:t>
            </a:r>
          </a:p>
          <a:p>
            <a:pPr marL="723900" lvl="1" indent="-274638" eaLnBrk="1" hangingPunct="1"/>
            <a:r>
              <a:rPr lang="ro-RO" sz="1800" smtClean="0"/>
              <a:t>Proprietăţi:</a:t>
            </a:r>
          </a:p>
          <a:p>
            <a:pPr marL="1423988" lvl="2" indent="-457200" eaLnBrk="1" hangingPunct="1"/>
            <a:r>
              <a:rPr lang="ro-RO" sz="1800" smtClean="0"/>
              <a:t>Nume macro</a:t>
            </a:r>
          </a:p>
          <a:p>
            <a:pPr marL="1423988" lvl="2" indent="-457200" eaLnBrk="1" hangingPunct="1"/>
            <a:r>
              <a:rPr lang="ro-RO" sz="1800" smtClean="0"/>
              <a:t>Declanşator (combinaţie de taste)</a:t>
            </a:r>
          </a:p>
          <a:p>
            <a:pPr marL="1423988" lvl="2" indent="-457200" eaLnBrk="1" hangingPunct="1"/>
            <a:r>
              <a:rPr lang="ro-RO" sz="1800" smtClean="0"/>
              <a:t>Setul de acţiuni înregistrate (numai mouse, numai taste etc.)</a:t>
            </a:r>
          </a:p>
          <a:p>
            <a:pPr marL="1423988" lvl="2" indent="-457200" eaLnBrk="1" hangingPunct="1"/>
            <a:r>
              <a:rPr lang="ro-RO" sz="1800" smtClean="0"/>
              <a:t>Viteza de rulare a macroului (accelerată, decelerată) – trebuie să se sincronizeze cu performanţa aplicaţiei</a:t>
            </a:r>
          </a:p>
          <a:p>
            <a:pPr marL="1423988" lvl="2" indent="-457200" eaLnBrk="1" hangingPunct="1"/>
            <a:r>
              <a:rPr lang="ro-RO" sz="1800" smtClean="0"/>
              <a:t>Poziţia coordonatelor – relativ la tot ecranul, relativ la fereastra curentă</a:t>
            </a:r>
          </a:p>
          <a:p>
            <a:pPr marL="723900" lvl="1" indent="-274638" eaLnBrk="1" hangingPunct="1"/>
            <a:r>
              <a:rPr lang="ro-RO" sz="1800" smtClean="0"/>
              <a:t>Macrourile nu realizează verificări ale rezultatelor!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Macrouri</a:t>
            </a:r>
            <a:endParaRPr lang="en-US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Exemplu Macro Magic: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b="1" smtClean="0"/>
              <a:t>1: Calculator Test #2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b="1" smtClean="0"/>
              <a:t>2: &lt;&lt;EXECUTE:C:\WINDOWS\SYSTEM32\Calc.exe~~~~&gt;&gt;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b="1" smtClean="0"/>
              <a:t>3: &lt;&lt;LOOKFOR:Calculator~~SECS:5~~&gt;&gt;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b="1" smtClean="0"/>
              <a:t>4: 123-100=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000" b="1" smtClean="0"/>
              <a:t>5: &lt;&lt;PROMPT:The answer should be 23&gt;&gt;</a:t>
            </a:r>
            <a:endParaRPr lang="pt-PT" sz="2000" b="1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PT" sz="2000" b="1" smtClean="0"/>
              <a:t>6: &lt;&lt;CLOSE:Calculator&gt;&gt;</a:t>
            </a:r>
          </a:p>
          <a:p>
            <a:pPr marL="609600" indent="-609600" eaLnBrk="1" hangingPunct="1"/>
            <a:r>
              <a:rPr lang="en-US" sz="2000" smtClean="0"/>
              <a:t>Execut</a:t>
            </a:r>
            <a:r>
              <a:rPr lang="ro-RO" sz="2000" smtClean="0"/>
              <a:t>ă programul</a:t>
            </a:r>
          </a:p>
          <a:p>
            <a:pPr marL="609600" indent="-609600" eaLnBrk="1" hangingPunct="1"/>
            <a:r>
              <a:rPr lang="ro-RO" sz="2000" smtClean="0"/>
              <a:t>Aşteaptă 5 secunde apariţia ferestrei cu titlul Calculator</a:t>
            </a:r>
          </a:p>
          <a:p>
            <a:pPr marL="609600" indent="-609600" eaLnBrk="1" hangingPunct="1"/>
            <a:r>
              <a:rPr lang="ro-RO" sz="2000" smtClean="0"/>
              <a:t>Tastează 123-100</a:t>
            </a:r>
          </a:p>
          <a:p>
            <a:pPr marL="609600" indent="-609600" eaLnBrk="1" hangingPunct="1"/>
            <a:r>
              <a:rPr lang="ro-RO" sz="2000" smtClean="0"/>
              <a:t>Oferă caseta de dialog PROMPT</a:t>
            </a:r>
          </a:p>
          <a:p>
            <a:pPr marL="609600" indent="-609600" eaLnBrk="1" hangingPunct="1"/>
            <a:r>
              <a:rPr lang="ro-RO" sz="2000" smtClean="0"/>
              <a:t>Închide aplicaţia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Avantajul programării</a:t>
            </a:r>
            <a:r>
              <a:rPr lang="ro-RO" sz="2000" smtClean="0"/>
              <a:t> – se rezolvă problemele de sincronizare cu performanţa aplicaţiei (vezi aşteptarea ferestrei!)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Macrouri</a:t>
            </a:r>
            <a:endParaRPr lang="en-US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Exemplu Visual Test (inclus în Rational Development Studio):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1800" b="1" smtClean="0"/>
              <a:t>FOR i=1 TO 100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1800" b="1" smtClean="0"/>
              <a:t>PLAY "sir de caractere"</a:t>
            </a:r>
            <a:endParaRPr lang="pt-PT" sz="1800" b="1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PT" sz="1800" b="1" smtClean="0"/>
              <a:t>NEXT i</a:t>
            </a:r>
          </a:p>
          <a:p>
            <a:pPr marL="609600" indent="-609600" eaLnBrk="1" hangingPunct="1"/>
            <a:r>
              <a:rPr lang="ro-RO" sz="1800" smtClean="0"/>
              <a:t>Tastează stringul de 100 de ori</a:t>
            </a:r>
            <a:endParaRPr lang="pt-PT" sz="18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PT" sz="1800" b="1" smtClean="0"/>
              <a:t>PLAY "{MOVETO 10,10}"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PT" sz="1800" b="1" smtClean="0"/>
              <a:t>PLAY "{DBLCLICK}"</a:t>
            </a:r>
          </a:p>
          <a:p>
            <a:pPr marL="609600" indent="-609600" eaLnBrk="1" hangingPunct="1"/>
            <a:r>
              <a:rPr lang="ro-RO" sz="1800" smtClean="0"/>
              <a:t>Deplasează cursorul şi acţionează dublu clic</a:t>
            </a:r>
            <a:endParaRPr lang="pt-PT" sz="180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PT" sz="1800" b="1" smtClean="0"/>
              <a:t>wButtonClick ("OK")</a:t>
            </a:r>
            <a:endParaRPr lang="ro-RO" sz="1800" b="1" smtClean="0"/>
          </a:p>
          <a:p>
            <a:pPr marL="609600" indent="-609600" eaLnBrk="1" hangingPunct="1"/>
            <a:r>
              <a:rPr lang="ro-RO" sz="1800" smtClean="0"/>
              <a:t>Acţionează un clic pe butonul OK, indiferent de poziţia sa în fereastră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Macrouri</a:t>
            </a:r>
            <a:endParaRPr lang="en-US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Verificarea rezultatelor testelor:</a:t>
            </a:r>
          </a:p>
          <a:p>
            <a:pPr marL="609600" indent="-609600" eaLnBrk="1" hangingPunct="1"/>
            <a:r>
              <a:rPr lang="ro-RO" sz="1800" smtClean="0"/>
              <a:t>Prin capturi automate de ecran la momente cheie ale execuţiei macroului</a:t>
            </a:r>
          </a:p>
          <a:p>
            <a:pPr marL="723900" lvl="1" indent="-274638" eaLnBrk="1" hangingPunct="1"/>
            <a:r>
              <a:rPr lang="ro-RO" sz="1600" smtClean="0"/>
              <a:t>Permit folosirea instrumentelor de file comparison la nivel de bit sau pixel</a:t>
            </a:r>
          </a:p>
          <a:p>
            <a:pPr marL="723900" lvl="1" indent="-274638" eaLnBrk="1" hangingPunct="1"/>
            <a:r>
              <a:rPr lang="ro-RO" sz="1600" smtClean="0"/>
              <a:t>Compararea capturilor trebuie să ţină cont de orice bruiaj posibil (modificarea orei pe desktop, modificarea culorilor pixelilor)</a:t>
            </a:r>
          </a:p>
          <a:p>
            <a:pPr marL="609600" indent="-609600" eaLnBrk="1" hangingPunct="1"/>
            <a:r>
              <a:rPr lang="ro-RO" sz="1800" smtClean="0"/>
              <a:t>Prin variabile de control conectate la starea butoanelor, la valoarea casetelor de editare etc.</a:t>
            </a:r>
          </a:p>
          <a:p>
            <a:pPr marL="609600" indent="-609600" eaLnBrk="1" hangingPunct="1"/>
            <a:r>
              <a:rPr lang="ro-RO" sz="1800" smtClean="0"/>
              <a:t>Prin baze de date în care se salvează rezultatele testelor, supuse apoi la file comparison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smtClean="0"/>
              <a:t>Produse comerciale de TA:</a:t>
            </a:r>
          </a:p>
          <a:p>
            <a:pPr marL="609600" indent="-609600" eaLnBrk="1" hangingPunct="1"/>
            <a:r>
              <a:rPr lang="ro-RO" sz="1800" smtClean="0">
                <a:hlinkClick r:id="rId2"/>
              </a:rPr>
              <a:t>www.sdtcorp.com</a:t>
            </a:r>
            <a:endParaRPr lang="ro-RO" sz="1800" smtClean="0"/>
          </a:p>
          <a:p>
            <a:pPr marL="609600" indent="-609600" eaLnBrk="1" hangingPunct="1"/>
            <a:r>
              <a:rPr lang="ro-RO" sz="1800" smtClean="0">
                <a:hlinkClick r:id="rId3"/>
              </a:rPr>
              <a:t>www.mercury.com</a:t>
            </a:r>
            <a:endParaRPr lang="ro-RO" sz="180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Monkey testing</a:t>
            </a:r>
            <a:endParaRPr lang="en-US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Postulat nedemonstrabil: Dacă 1000 de maimuţe tastează într-un editor de texte 1000 de ani, există o probabilitate mare să rescrie din întâmplare o piesă de Shakespeare</a:t>
            </a:r>
          </a:p>
          <a:p>
            <a:pPr marL="609600" indent="-609600" eaLnBrk="1" hangingPunct="1"/>
            <a:r>
              <a:rPr lang="ro-RO" sz="2000" smtClean="0"/>
              <a:t>Consecinţă: Dacă 1000 de maimuţe interacţionează cu GUI timp de 1000 de ani, există o probabilitate mare să se detecteze toate erorile aplicaţiei</a:t>
            </a:r>
          </a:p>
          <a:p>
            <a:pPr marL="609600" indent="-609600" eaLnBrk="1" hangingPunct="1"/>
            <a:r>
              <a:rPr lang="ro-RO" sz="2000" smtClean="0"/>
              <a:t> Monkey testing</a:t>
            </a:r>
          </a:p>
          <a:p>
            <a:pPr marL="723900" lvl="1" indent="-274638" eaLnBrk="1" hangingPunct="1"/>
            <a:r>
              <a:rPr lang="ro-RO" sz="2000" smtClean="0"/>
              <a:t>testare arbitrară prin simularea comportamentului aberant al utilizatorului cu o viteză şi repetabilitate accelerată</a:t>
            </a:r>
          </a:p>
          <a:p>
            <a:pPr marL="723900" lvl="1" indent="-274638" eaLnBrk="1" hangingPunct="1"/>
            <a:r>
              <a:rPr lang="ro-RO" sz="2000" smtClean="0"/>
              <a:t>realizează rapid teste aleatoare nefezabile prin metode manuale</a:t>
            </a:r>
          </a:p>
          <a:p>
            <a:pPr marL="723900" lvl="1" indent="-274638" eaLnBrk="1" hangingPunct="1"/>
            <a:r>
              <a:rPr lang="ro-RO" sz="2000" smtClean="0"/>
              <a:t>se bazează pe drivere şi macrouri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Web</a:t>
            </a:r>
            <a:endParaRPr lang="en-US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smtClean="0"/>
              <a:t>Particularităţi ale aplicaţiilor Web</a:t>
            </a:r>
          </a:p>
          <a:p>
            <a:pPr marL="723900" lvl="1" indent="-274638" eaLnBrk="1" hangingPunct="1"/>
            <a:r>
              <a:rPr lang="ro-RO" sz="1800" smtClean="0"/>
              <a:t>Caracter distribuit – beneficiarii sunt toţi vizitatorii potenţiali ai site-ului</a:t>
            </a:r>
          </a:p>
          <a:p>
            <a:pPr marL="723900" lvl="1" indent="-274638" eaLnBrk="1" hangingPunct="1"/>
            <a:r>
              <a:rPr lang="ro-RO" sz="1800" smtClean="0"/>
              <a:t>Relaţia cu beneficiarii nu e contractuală</a:t>
            </a:r>
          </a:p>
          <a:p>
            <a:pPr marL="723900" lvl="1" indent="-274638" eaLnBrk="1" hangingPunct="1"/>
            <a:r>
              <a:rPr lang="ro-RO" sz="1800" smtClean="0"/>
              <a:t>Procesul de producţie Web e de regulă mai simplu</a:t>
            </a:r>
          </a:p>
          <a:p>
            <a:pPr marL="723900" lvl="1" indent="-274638" eaLnBrk="1" hangingPunct="1"/>
            <a:r>
              <a:rPr lang="ro-RO" sz="1800" smtClean="0"/>
              <a:t>Mediul de execuţie Web este mai complex, cu eterogenitate hardware şi software puternică (client, server, limbaje multiple, plug-inuri)</a:t>
            </a:r>
          </a:p>
          <a:p>
            <a:pPr marL="723900" lvl="1" indent="-274638" eaLnBrk="1" hangingPunct="1"/>
            <a:r>
              <a:rPr lang="ro-RO" sz="1800" smtClean="0"/>
              <a:t>Stările sunt paginile aplicaţiei iar tranziţiile sunt date de hiperlegături şi schimbul de date cu serverul (formulare)</a:t>
            </a:r>
          </a:p>
          <a:p>
            <a:pPr marL="723900" lvl="1" indent="-274638" eaLnBrk="1" hangingPunct="1"/>
            <a:r>
              <a:rPr lang="ro-RO" sz="1800" smtClean="0"/>
              <a:t>Accentul cade pe utilizabilitate</a:t>
            </a:r>
          </a:p>
          <a:p>
            <a:pPr marL="609600" indent="-609600" eaLnBrk="1" hangingPunct="1"/>
            <a:r>
              <a:rPr lang="ro-RO" sz="2000" smtClean="0"/>
              <a:t>Testarea Web conţine toate abordările prezentate până aici, la care se adaugă testarea grey-box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Monkey testing</a:t>
            </a:r>
            <a:endParaRPr lang="en-US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b="1" smtClean="0"/>
              <a:t>Dumb monkeys</a:t>
            </a:r>
          </a:p>
          <a:p>
            <a:pPr marL="723900" lvl="1" indent="-274638" eaLnBrk="1" hangingPunct="1"/>
            <a:r>
              <a:rPr lang="ro-RO" sz="2000" smtClean="0"/>
              <a:t>Programe ce realizează clicuri şi tastări aleatoare cu o probabilitate dorită, pe suprafaţa de ecran dorită</a:t>
            </a:r>
          </a:p>
          <a:p>
            <a:pPr marL="723900" lvl="1" indent="-274638" eaLnBrk="1" hangingPunct="1"/>
            <a:r>
              <a:rPr lang="ro-RO" sz="2000" smtClean="0"/>
              <a:t>Surprind accidental erori nedetectabile prin clase de echivalenţe şi procese raţionale</a:t>
            </a:r>
          </a:p>
          <a:p>
            <a:pPr marL="723900" lvl="1" indent="-274638" eaLnBrk="1" hangingPunct="1"/>
            <a:r>
              <a:rPr lang="ro-RO" sz="2000" smtClean="0"/>
              <a:t>Surprind erori de acumulare şi de stress prin executarea repetată a unei aplicaţii</a:t>
            </a:r>
          </a:p>
          <a:p>
            <a:pPr marL="723900" lvl="1" indent="-274638" eaLnBrk="1" hangingPunct="1"/>
            <a:r>
              <a:rPr lang="ro-RO" sz="2000" smtClean="0"/>
              <a:t>Pot surprinde elementele care reacţionează la clic când nu ar trebui să reacţioneze (neglijate adesea de testeri umani concentraţi asupra ferestrei active)</a:t>
            </a:r>
          </a:p>
          <a:p>
            <a:pPr marL="723900" lvl="1" indent="-274638" eaLnBrk="1" hangingPunct="1"/>
            <a:r>
              <a:rPr lang="ro-RO" sz="2000" smtClean="0"/>
              <a:t>Pot înregistra condiţii de eroare într-un fişier jurnal</a:t>
            </a:r>
          </a:p>
          <a:p>
            <a:pPr marL="723900" lvl="1" indent="-274638" eaLnBrk="1" hangingPunct="1"/>
            <a:r>
              <a:rPr lang="ro-RO" sz="2000" smtClean="0"/>
              <a:t>Pot conţine un mecanism crash recognition, de resetare a calculatorului şi reluare a testării după apariţia unei erori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Monkey testing</a:t>
            </a:r>
            <a:endParaRPr lang="en-US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b="1" smtClean="0"/>
              <a:t>Dumb monkeys</a:t>
            </a:r>
          </a:p>
          <a:p>
            <a:pPr marL="723900" lvl="1" indent="-274638" eaLnBrk="1" hangingPunct="1"/>
            <a:r>
              <a:rPr lang="ro-RO" sz="2000" smtClean="0"/>
              <a:t>Exemplu Visual Test:</a:t>
            </a:r>
          </a:p>
          <a:p>
            <a:pPr marL="723900" lvl="1" indent="-274638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1: RANDOMIZE TIMER</a:t>
            </a:r>
          </a:p>
          <a:p>
            <a:pPr marL="723900" lvl="1" indent="-274638" algn="just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2: FOR i=1 TO 10000</a:t>
            </a:r>
          </a:p>
          <a:p>
            <a:pPr marL="723900" lvl="1" indent="-274638" algn="just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3: PLAY "{CLICK "+STR$(INT(RND*800))+", "+STR$(INT(RND*600))+" }"</a:t>
            </a:r>
          </a:p>
          <a:p>
            <a:pPr marL="723900" lvl="1" indent="-274638" algn="just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4: PLAY CHR$(RND*256)</a:t>
            </a:r>
          </a:p>
          <a:p>
            <a:pPr marL="723900" lvl="1" indent="-274638" algn="just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Verdana" pitchFamily="34" charset="0"/>
                <a:ea typeface="SimSun" pitchFamily="2" charset="-122"/>
                <a:cs typeface="Times New Roman" pitchFamily="18" charset="0"/>
              </a:rPr>
              <a:t>5: NEXT I</a:t>
            </a:r>
            <a:endParaRPr lang="ro-RO" sz="160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marL="723900" lvl="1" indent="-274638" algn="just" eaLnBrk="1" hangingPunct="1">
              <a:buFont typeface="Wingdings" pitchFamily="2" charset="2"/>
              <a:buNone/>
            </a:pPr>
            <a:endParaRPr lang="ro-RO" sz="160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marL="723900" lvl="1" indent="-274638" algn="just" eaLnBrk="1" hangingPunct="1">
              <a:buFont typeface="Wingdings" pitchFamily="2" charset="2"/>
              <a:buNone/>
            </a:pPr>
            <a:r>
              <a:rPr lang="ro-RO" sz="160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Într-un ciclu repetat de 10000 ori, apasă un clic la o poziţie aleatoare în rezoluţie 800x600 şi introduce aleator un caracter ASCII (indicat prin cod)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Monkey testing</a:t>
            </a:r>
            <a:endParaRPr lang="en-US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Smart monkeys</a:t>
            </a:r>
          </a:p>
          <a:p>
            <a:pPr marL="723900" lvl="1" indent="-274638" eaLnBrk="1" hangingPunct="1"/>
            <a:r>
              <a:rPr lang="ro-RO" sz="1800" smtClean="0"/>
              <a:t>Programe sensibile la condiţiile de mediu</a:t>
            </a:r>
          </a:p>
          <a:p>
            <a:pPr marL="723900" lvl="1" indent="-274638" eaLnBrk="1" hangingPunct="1"/>
            <a:r>
              <a:rPr lang="ro-RO" sz="1800" smtClean="0"/>
              <a:t>Pot exploata harta de tranziţii pentru a şti ce obiecte GUI sunt accesibile în fiecare stare</a:t>
            </a:r>
          </a:p>
          <a:p>
            <a:pPr marL="723900" lvl="1" indent="-274638" eaLnBrk="1" hangingPunct="1"/>
            <a:r>
              <a:rPr lang="ro-RO" sz="1800" smtClean="0"/>
              <a:t>Pot folosi indici de prioritate sau probabilitate a accesării obiectelor GUI</a:t>
            </a:r>
          </a:p>
          <a:p>
            <a:pPr marL="723900" lvl="1" indent="-274638" eaLnBrk="1" hangingPunct="1"/>
            <a:r>
              <a:rPr lang="ro-RO" sz="1800" smtClean="0"/>
              <a:t>Pot lua decizii pe baza condiţiilor de eroare</a:t>
            </a:r>
          </a:p>
          <a:p>
            <a:pPr marL="609600" indent="-609600" eaLnBrk="1" hangingPunct="1"/>
            <a:r>
              <a:rPr lang="ro-RO" sz="1800" smtClean="0"/>
              <a:t>Factori care influenţează TA:</a:t>
            </a:r>
          </a:p>
          <a:p>
            <a:pPr marL="723900" lvl="1" indent="-274638" eaLnBrk="1" hangingPunct="1"/>
            <a:r>
              <a:rPr lang="ro-RO" sz="1800" smtClean="0"/>
              <a:t>Flexibilitatea specificaţiilor implică flexibilitatea aplicaţiei şi afectează reutilizabilitatea TA</a:t>
            </a:r>
          </a:p>
          <a:p>
            <a:pPr marL="723900" lvl="1" indent="-274638" eaLnBrk="1" hangingPunct="1"/>
            <a:r>
              <a:rPr lang="ro-RO" sz="1800" smtClean="0"/>
              <a:t>TA nu poate înlocui calităţile testerului</a:t>
            </a:r>
          </a:p>
          <a:p>
            <a:pPr marL="723900" lvl="1" indent="-274638" eaLnBrk="1" hangingPunct="1"/>
            <a:r>
              <a:rPr lang="ro-RO" sz="1800" smtClean="0"/>
              <a:t>TA oferă posibilităţi reduse de verificare a rezultatelor, necesită intervenţie umană</a:t>
            </a:r>
          </a:p>
          <a:p>
            <a:pPr marL="723900" lvl="1" indent="-274638" eaLnBrk="1" hangingPunct="1"/>
            <a:r>
              <a:rPr lang="ro-RO" sz="1800" smtClean="0"/>
              <a:t>Apare pericolul devierii interesului testerului spre instrumentele TA în locul aplicaţiei de testat</a:t>
            </a:r>
          </a:p>
          <a:p>
            <a:pPr marL="723900" lvl="1" indent="-274638" eaLnBrk="1" hangingPunct="1"/>
            <a:r>
              <a:rPr lang="ro-RO" sz="1800" smtClean="0"/>
              <a:t>Instrumentele TA trebuie la rândul lor testate</a:t>
            </a:r>
          </a:p>
          <a:p>
            <a:pPr marL="723900" lvl="1" indent="-274638" eaLnBrk="1" hangingPunct="1"/>
            <a:r>
              <a:rPr lang="ro-RO" sz="1800" smtClean="0"/>
              <a:t>Instrumentele invazive pot crea erori (erorile TA trebuie confirmate în absenţa 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Web black box</a:t>
            </a:r>
            <a:endParaRPr lang="en-US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b="1" smtClean="0"/>
              <a:t>Textul</a:t>
            </a:r>
            <a:r>
              <a:rPr lang="ro-RO" sz="1800" smtClean="0"/>
              <a:t> se testează similar cu documentaţia auxiliară</a:t>
            </a:r>
          </a:p>
          <a:p>
            <a:pPr marL="723900" lvl="1" indent="-274638" eaLnBrk="1" hangingPunct="1"/>
            <a:r>
              <a:rPr lang="ro-RO" sz="1800" smtClean="0"/>
              <a:t>Nivelul audienţei</a:t>
            </a:r>
          </a:p>
          <a:p>
            <a:pPr marL="723900" lvl="1" indent="-274638" eaLnBrk="1" hangingPunct="1"/>
            <a:r>
              <a:rPr lang="ro-RO" sz="1800" smtClean="0"/>
              <a:t>Terminologia</a:t>
            </a:r>
          </a:p>
          <a:p>
            <a:pPr marL="723900" lvl="1" indent="-274638" eaLnBrk="1" hangingPunct="1"/>
            <a:r>
              <a:rPr lang="ro-RO" sz="1800" smtClean="0"/>
              <a:t>Spell-checking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....la care se adaugă:</a:t>
            </a:r>
          </a:p>
          <a:p>
            <a:pPr marL="723900" lvl="1" indent="-274638" eaLnBrk="1" hangingPunct="1"/>
            <a:r>
              <a:rPr lang="ro-RO" sz="1800" smtClean="0"/>
              <a:t>Actualitatea informaţie conformă cu ritmul de actualizare a site-ului</a:t>
            </a:r>
          </a:p>
          <a:p>
            <a:pPr marL="723900" lvl="1" indent="-274638" eaLnBrk="1" hangingPunct="1"/>
            <a:r>
              <a:rPr lang="ro-RO" sz="1800" smtClean="0"/>
              <a:t>Corectitudinea paginii de contact</a:t>
            </a:r>
          </a:p>
          <a:p>
            <a:pPr marL="723900" lvl="1" indent="-274638" eaLnBrk="1" hangingPunct="1"/>
            <a:r>
              <a:rPr lang="ro-RO" sz="1800" smtClean="0"/>
              <a:t>Corectitudinea titlului ferestrei (preluat de semnele de carte)</a:t>
            </a:r>
          </a:p>
          <a:p>
            <a:pPr marL="723900" lvl="1" indent="-274638" eaLnBrk="1" hangingPunct="1"/>
            <a:r>
              <a:rPr lang="ro-RO" sz="1800" smtClean="0"/>
              <a:t>Corectitudinea etichetele Tooltips</a:t>
            </a:r>
          </a:p>
          <a:p>
            <a:pPr marL="1423988" lvl="2" indent="-457200" eaLnBrk="1" hangingPunct="1"/>
            <a:r>
              <a:rPr lang="ro-RO" sz="1600" smtClean="0"/>
              <a:t>definite prin marcatorul ALT, care constituie totodată şi o funcţie de accesibilitate – textul ALT e citit de browserele audio</a:t>
            </a:r>
          </a:p>
          <a:p>
            <a:pPr marL="723900" lvl="1" indent="-274638" eaLnBrk="1" hangingPunct="1"/>
            <a:r>
              <a:rPr lang="ro-RO" sz="1800" smtClean="0"/>
              <a:t>Comportamentul formatărilor la redimensionarea ferestrei browserului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Web black box</a:t>
            </a:r>
            <a:endParaRPr lang="en-US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b="1" smtClean="0"/>
              <a:t>Hiperlegăturile –</a:t>
            </a:r>
            <a:r>
              <a:rPr lang="ro-RO" sz="1600" smtClean="0"/>
              <a:t> referinţe text sau grafice. Aspecte vizate:</a:t>
            </a:r>
          </a:p>
          <a:p>
            <a:pPr marL="609600" indent="-609600" eaLnBrk="1" hangingPunct="1"/>
            <a:r>
              <a:rPr lang="ro-RO" sz="1600" smtClean="0"/>
              <a:t>Corectitudinea ancorelor destinaţie şi a cadrelor ţintă</a:t>
            </a:r>
          </a:p>
          <a:p>
            <a:pPr marL="609600" indent="-609600" eaLnBrk="1" hangingPunct="1"/>
            <a:r>
              <a:rPr lang="ro-RO" sz="1600" smtClean="0"/>
              <a:t>Formatarea hiperlegăturilor pentru evidenţierea celor vizitate, celor active etc.</a:t>
            </a:r>
          </a:p>
          <a:p>
            <a:pPr marL="609600" indent="-609600" eaLnBrk="1" hangingPunct="1"/>
            <a:r>
              <a:rPr lang="ro-RO" sz="1600" smtClean="0"/>
              <a:t>Funcţionarea hiperlegăturilor de tip mailto</a:t>
            </a:r>
          </a:p>
          <a:p>
            <a:pPr marL="609600" indent="-609600" eaLnBrk="1" hangingPunct="1"/>
            <a:r>
              <a:rPr lang="ro-RO" sz="1600" smtClean="0"/>
              <a:t>Identificarea paginilor orfan pe baza hărţii site-ului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smtClean="0"/>
              <a:t>Elementele grafice. Aspecte vizate:</a:t>
            </a:r>
          </a:p>
          <a:p>
            <a:pPr marL="609600" indent="-609600" eaLnBrk="1" hangingPunct="1"/>
            <a:r>
              <a:rPr lang="ro-RO" sz="1600" smtClean="0"/>
              <a:t>Erori de afişare, dimensionare</a:t>
            </a:r>
          </a:p>
          <a:p>
            <a:pPr marL="609600" indent="-609600" eaLnBrk="1" hangingPunct="1"/>
            <a:r>
              <a:rPr lang="ro-RO" sz="1600" smtClean="0"/>
              <a:t>Lipsa elementelor grafice datorită erorilor din căi</a:t>
            </a:r>
          </a:p>
          <a:p>
            <a:pPr marL="609600" indent="-609600" eaLnBrk="1" hangingPunct="1"/>
            <a:r>
              <a:rPr lang="ro-RO" sz="1600" smtClean="0"/>
              <a:t>Erori de încadrare a textului la redimensionarea ferestrei browserului</a:t>
            </a:r>
          </a:p>
          <a:p>
            <a:pPr marL="609600" indent="-609600" eaLnBrk="1" hangingPunct="1"/>
            <a:r>
              <a:rPr lang="ro-RO" sz="1600" smtClean="0"/>
              <a:t>Erori de optimizare prin comprimarea insuficientă a elementelor grafice (testare dial-up)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smtClean="0"/>
              <a:t>Formulare. Aspecte vizate:</a:t>
            </a:r>
          </a:p>
          <a:p>
            <a:pPr marL="609600" indent="-609600" eaLnBrk="1" hangingPunct="1"/>
            <a:r>
              <a:rPr lang="ro-RO" sz="1600" smtClean="0"/>
              <a:t>Dimensionarea şi ordinea câmpurilor</a:t>
            </a:r>
          </a:p>
          <a:p>
            <a:pPr marL="609600" indent="-609600" eaLnBrk="1" hangingPunct="1"/>
            <a:r>
              <a:rPr lang="ro-RO" sz="1600" smtClean="0"/>
              <a:t>Modul de validare</a:t>
            </a:r>
          </a:p>
          <a:p>
            <a:pPr marL="609600" indent="-609600" eaLnBrk="1" hangingPunct="1"/>
            <a:r>
              <a:rPr lang="ro-RO" sz="1600" smtClean="0"/>
              <a:t>Funcţionarea lui Enter la confirmare</a:t>
            </a:r>
          </a:p>
          <a:p>
            <a:pPr marL="609600" indent="-609600" eaLnBrk="1" hangingPunct="1"/>
            <a:r>
              <a:rPr lang="ro-RO" sz="1600" smtClean="0"/>
              <a:t>Probleme specifice testării datelor black box (limite, limite interne, valori nule şi valori garbage)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600" b="1" smtClean="0"/>
              <a:t>Elementele programate</a:t>
            </a:r>
            <a:r>
              <a:rPr lang="ro-RO" sz="1600" smtClean="0"/>
              <a:t> (contorul vizitelor, motor de căutare intern, efecte marquee) vor fi testate ca programe de sine stătătoare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Web</a:t>
            </a:r>
            <a:br>
              <a:rPr lang="ro-RO" smtClean="0"/>
            </a:br>
            <a:r>
              <a:rPr lang="ro-RO" smtClean="0"/>
              <a:t>white box şi grey box</a:t>
            </a:r>
            <a:endParaRPr lang="en-US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WB implică studiul scripturilor. Aspecte vizate</a:t>
            </a:r>
          </a:p>
          <a:p>
            <a:pPr marL="609600" indent="-609600" eaLnBrk="1" hangingPunct="1"/>
            <a:r>
              <a:rPr lang="ro-RO" sz="2000" smtClean="0"/>
              <a:t>Conţinutul dinamic asigurat de scripturi client (roll-over, validare)</a:t>
            </a:r>
          </a:p>
          <a:p>
            <a:pPr marL="609600" indent="-609600" eaLnBrk="1" hangingPunct="1"/>
            <a:r>
              <a:rPr lang="ro-RO" sz="2000" smtClean="0"/>
              <a:t>Paginile generate dinamic şi accesul la baza de date prin scripturi server</a:t>
            </a:r>
          </a:p>
          <a:p>
            <a:pPr marL="609600" indent="-609600" eaLnBrk="1" hangingPunct="1"/>
            <a:r>
              <a:rPr lang="ro-RO" sz="2000" smtClean="0"/>
              <a:t>Performanţa serverului prin simularea unui număr mare de conexiuni simultane</a:t>
            </a:r>
          </a:p>
          <a:p>
            <a:pPr marL="609600" indent="-609600" eaLnBrk="1" hangingPunct="1"/>
            <a:r>
              <a:rPr lang="ro-RO" sz="2000" smtClean="0"/>
              <a:t>Securitatea serverului în conformitate cu recomandările făcute deja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GB implică studiul codului HTML</a:t>
            </a:r>
          </a:p>
          <a:p>
            <a:pPr marL="609600" indent="-609600" eaLnBrk="1" hangingPunct="1"/>
            <a:r>
              <a:rPr lang="ro-RO" sz="2000" smtClean="0"/>
              <a:t>Practic e vorba de metoda BB suplimentată cu studiul codului din browser (View-Source)</a:t>
            </a:r>
          </a:p>
          <a:p>
            <a:pPr marL="609600" indent="-609600" eaLnBrk="1" hangingPunct="1"/>
            <a:r>
              <a:rPr lang="ro-RO" sz="2000" smtClean="0"/>
              <a:t>Nu e white box pentru că nu e vorba de studiul algoritmilor (HTML e un limbaj de formatare)</a:t>
            </a:r>
          </a:p>
          <a:p>
            <a:pPr marL="609600" indent="-609600" eaLnBrk="1" hangingPunct="1"/>
            <a:endParaRPr lang="ro-RO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Web CH şi CS</a:t>
            </a:r>
            <a:endParaRPr lang="en-US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Sunt mai complexe având în vedere complexitatea platformelor beneficiarilor (browsere, versiuni de browsere, SO).</a:t>
            </a:r>
          </a:p>
          <a:p>
            <a:pPr marL="723900" lvl="1" indent="-274638" eaLnBrk="1" hangingPunct="1"/>
            <a:r>
              <a:rPr lang="ro-RO" sz="1800" smtClean="0"/>
              <a:t>Versiunile de browsere impun două strategii de dezvoltare Web:</a:t>
            </a:r>
          </a:p>
          <a:p>
            <a:pPr marL="1423988" lvl="2" indent="-457200" eaLnBrk="1" hangingPunct="1"/>
            <a:r>
              <a:rPr lang="ro-RO" sz="1600" smtClean="0"/>
              <a:t>Folosirea codului sursă comun, suportat de toate browserele;</a:t>
            </a:r>
          </a:p>
          <a:p>
            <a:pPr marL="1423988" lvl="2" indent="-457200" eaLnBrk="1" hangingPunct="1"/>
            <a:r>
              <a:rPr lang="ro-RO" sz="1600" smtClean="0"/>
              <a:t>Folosirea codului sursă degradat – cod sursă redundant oferă variante diferite ale unei pagini Web în funcţie de versiunea şi tipul de browser,</a:t>
            </a:r>
          </a:p>
          <a:p>
            <a:pPr marL="609600" indent="-609600" eaLnBrk="1" hangingPunct="1"/>
            <a:r>
              <a:rPr lang="ro-RO" sz="2000" smtClean="0"/>
              <a:t>Plug-in-urile din browser măresc complexitatea platformelor şi asigură compatibilitate cu elemente multimedia</a:t>
            </a:r>
          </a:p>
          <a:p>
            <a:pPr marL="609600" indent="-609600" eaLnBrk="1" hangingPunct="1"/>
            <a:r>
              <a:rPr lang="ro-RO" sz="2000" smtClean="0"/>
              <a:t>Opţiunile de personalizare ale browserului afectează funcţionarea, specificaţiile de securitate, modul de gestionare a textului ALT, modificarea fonturilor</a:t>
            </a:r>
          </a:p>
          <a:p>
            <a:pPr marL="609600" indent="-609600" eaLnBrk="1" hangingPunct="1"/>
            <a:r>
              <a:rPr lang="ro-RO" sz="2000" smtClean="0"/>
              <a:t>Rezoluţiile terminalelor afectează modul de afişare a site-urilor (accent puternic pe site-uri afişabile în terminale mobile – telefon, PDA, etc.)</a:t>
            </a:r>
          </a:p>
          <a:p>
            <a:pPr marL="609600" indent="-609600" eaLnBrk="1" hangingPunct="1"/>
            <a:r>
              <a:rPr lang="ro-RO" sz="2000" smtClean="0"/>
              <a:t>Diversitatea modemurilor asigură diversitatea performanţelor</a:t>
            </a:r>
          </a:p>
          <a:p>
            <a:pPr marL="609600" indent="-609600" eaLnBrk="1" hangingPunct="1"/>
            <a:r>
              <a:rPr lang="ro-RO" sz="2000" smtClean="0"/>
              <a:t>Testarea CH şi CS va porni de la sondajele de popularitate tehnologică (www.websidestory.com)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utilizabilităţii Web</a:t>
            </a:r>
            <a:endParaRPr lang="en-US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Utilizabilitate Web = foarte slabă.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smtClean="0"/>
              <a:t>Diferenţe mari între fluiditatea experienţei de utilizare faţă de aplicaţiile desktop. Motive:</a:t>
            </a:r>
          </a:p>
          <a:p>
            <a:pPr marL="609600" indent="-609600" eaLnBrk="1" hangingPunct="1"/>
            <a:r>
              <a:rPr lang="ro-RO" sz="2000" smtClean="0"/>
              <a:t>Aplicaţiile Web au evoluat din documente Web prin adoptarea treptată a unor tehnologii eterogene în implementarea interactivităţii;</a:t>
            </a:r>
          </a:p>
          <a:p>
            <a:pPr marL="609600" indent="-609600" eaLnBrk="1" hangingPunct="1"/>
            <a:r>
              <a:rPr lang="ro-RO" sz="2000" smtClean="0"/>
              <a:t>În aplicaţiile desktop, apelurile de procedură sunt locale – apelatul şi apelatorul sunt în aceeaşi memorie:</a:t>
            </a:r>
          </a:p>
          <a:p>
            <a:pPr marL="609600" indent="-609600" eaLnBrk="1" hangingPunct="1"/>
            <a:r>
              <a:rPr lang="ro-RO" sz="2000" smtClean="0"/>
              <a:t>În aplicaţiile Web, unele apeluri de procedură sunt la distanţă</a:t>
            </a:r>
          </a:p>
          <a:p>
            <a:pPr marL="723900" lvl="1" indent="-274638" eaLnBrk="1" hangingPunct="1"/>
            <a:r>
              <a:rPr lang="ro-RO" sz="1800" smtClean="0"/>
              <a:t>Browserul apelează procesări executate la server, deci intervine latenţa reţelei</a:t>
            </a:r>
          </a:p>
          <a:p>
            <a:pPr marL="723900" lvl="1" indent="-274638" eaLnBrk="1" hangingPunct="1"/>
            <a:r>
              <a:rPr lang="ro-RO" sz="1800" smtClean="0"/>
              <a:t>Evenimente din browser sunt tratate de server prin comunicări HTTP</a:t>
            </a:r>
          </a:p>
          <a:p>
            <a:pPr marL="609600" indent="-609600" eaLnBrk="1" hangingPunct="1"/>
            <a:r>
              <a:rPr lang="ro-RO" sz="2000" b="1" smtClean="0"/>
              <a:t>Refresh redundant</a:t>
            </a:r>
            <a:r>
              <a:rPr lang="ro-RO" sz="2000" smtClean="0"/>
              <a:t> (cea mai mare parte a unei pagini e regenerată dinamic atunci când de fapt sunt necesare doar anumite date din baza de date)</a:t>
            </a:r>
          </a:p>
          <a:p>
            <a:pPr marL="609600" indent="-609600" eaLnBrk="1" hangingPunct="1"/>
            <a:r>
              <a:rPr lang="ro-RO" sz="2000" smtClean="0"/>
              <a:t>Crearea aplicaţiilor Web este la îndemâna oricui, majoritatea nefiind create de profesionişti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utilizabilităţii Web</a:t>
            </a:r>
            <a:endParaRPr lang="en-US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smtClean="0"/>
              <a:t>Optimizarea utilizabilităţii Web: trecerea de la Thin Client la Rich Client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b="1" smtClean="0"/>
              <a:t>Thin Client – clasic (HTML-PHP) :</a:t>
            </a:r>
          </a:p>
          <a:p>
            <a:pPr marL="609600" indent="-609600" eaLnBrk="1" hangingPunct="1"/>
            <a:r>
              <a:rPr lang="ro-RO" sz="1800" smtClean="0"/>
              <a:t>Accentul pus pe scripturi server (procesări intense la server, slabe la client)</a:t>
            </a:r>
          </a:p>
          <a:p>
            <a:pPr marL="609600" indent="-609600" eaLnBrk="1" hangingPunct="1"/>
            <a:r>
              <a:rPr lang="ro-RO" sz="1800" smtClean="0"/>
              <a:t>Browserul are doar rol de formatare a conţinutului livrat de server</a:t>
            </a:r>
          </a:p>
          <a:p>
            <a:pPr marL="609600" indent="-609600" eaLnBrk="1" hangingPunct="1"/>
            <a:r>
              <a:rPr lang="ro-RO" sz="1800" smtClean="0"/>
              <a:t>Accesarea unei hiperlegături sau buton are ca efect o nouă comunicare cu serverul</a:t>
            </a:r>
          </a:p>
          <a:p>
            <a:pPr marL="609600" indent="-609600" eaLnBrk="1" hangingPunct="1"/>
            <a:r>
              <a:rPr lang="ro-RO" sz="1800" smtClean="0"/>
              <a:t>Fiecare transfer de la server conţine părţi redundante (care există deja la client dar sunt regenerate prin Refresh redundant)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b="1" smtClean="0"/>
              <a:t>Rich Client – nou (AJAX, Flash, XML):</a:t>
            </a:r>
          </a:p>
          <a:p>
            <a:pPr marL="609600" indent="-609600" eaLnBrk="1" hangingPunct="1"/>
            <a:r>
              <a:rPr lang="ro-RO" sz="1800" smtClean="0"/>
              <a:t>Accentul pus pe scripturi client (procesări intense la client, slabe la server)</a:t>
            </a:r>
          </a:p>
          <a:p>
            <a:pPr marL="609600" indent="-609600" eaLnBrk="1" hangingPunct="1"/>
            <a:r>
              <a:rPr lang="ro-RO" sz="1800" smtClean="0"/>
              <a:t>Browserul are rol de a executa o aplicaţie, nu de a formata conţinut</a:t>
            </a:r>
          </a:p>
          <a:p>
            <a:pPr marL="609600" indent="-609600" eaLnBrk="1" hangingPunct="1"/>
            <a:r>
              <a:rPr lang="ro-RO" sz="1800" smtClean="0"/>
              <a:t>Unele hiperlegături sunt procesate direct la client, fără a contacta serverul</a:t>
            </a:r>
          </a:p>
          <a:p>
            <a:pPr marL="609600" indent="-609600" eaLnBrk="1" hangingPunct="1"/>
            <a:r>
              <a:rPr lang="ro-RO" sz="1800" smtClean="0"/>
              <a:t>Are loc un transfer masiv iniţial la client, apoi se transferă doar date necesare de la server (fără conţinut redundant)</a:t>
            </a:r>
          </a:p>
          <a:p>
            <a:pPr marL="609600" indent="-609600" eaLnBrk="1" hangingPunct="1"/>
            <a:r>
              <a:rPr lang="ro-RO" sz="1800" smtClean="0"/>
              <a:t>Latenţa reţelei are efecte mai scăzute (se reduce comunicarea cu serverul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utilizabilităţii Web</a:t>
            </a:r>
            <a:endParaRPr lang="en-US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1800" smtClean="0"/>
              <a:t>Listă de erori Web frecvente (</a:t>
            </a:r>
            <a:r>
              <a:rPr lang="ro-RO" sz="1800" smtClean="0">
                <a:hlinkClick r:id="rId2"/>
              </a:rPr>
              <a:t>www.useit.com</a:t>
            </a:r>
            <a:r>
              <a:rPr lang="ro-RO" sz="1800" smtClean="0"/>
              <a:t>):</a:t>
            </a:r>
          </a:p>
          <a:p>
            <a:pPr marL="609600" indent="-609600" eaLnBrk="1" hangingPunct="1"/>
            <a:r>
              <a:rPr lang="ro-RO" sz="1800" smtClean="0"/>
              <a:t>Utilizare nejustificată a tehnologiilor de ultimă oră (imature)</a:t>
            </a:r>
          </a:p>
          <a:p>
            <a:pPr marL="723900" lvl="1" indent="-274638" eaLnBrk="1" hangingPunct="1"/>
            <a:r>
              <a:rPr lang="ro-RO" sz="1600" smtClean="0"/>
              <a:t>Utilizatorul e atras de utilizabilitate şi conţinut, nu de spectacolul aplicaţiei</a:t>
            </a:r>
          </a:p>
          <a:p>
            <a:pPr marL="609600" indent="-609600" eaLnBrk="1" hangingPunct="1"/>
            <a:r>
              <a:rPr lang="ro-RO" sz="1800" smtClean="0"/>
              <a:t>Inconsistenţa stilistică (formatări eterogene)</a:t>
            </a:r>
          </a:p>
          <a:p>
            <a:pPr marL="723900" lvl="1" indent="-274638" eaLnBrk="1" hangingPunct="1"/>
            <a:r>
              <a:rPr lang="ro-RO" sz="1600" smtClean="0"/>
              <a:t>Poate fi prevenită prin foile de stiluri CSS externe</a:t>
            </a:r>
          </a:p>
          <a:p>
            <a:pPr marL="609600" indent="-609600" eaLnBrk="1" hangingPunct="1"/>
            <a:r>
              <a:rPr lang="ro-RO" sz="1800" smtClean="0"/>
              <a:t>Agresivitatea vizuală</a:t>
            </a:r>
          </a:p>
          <a:p>
            <a:pPr marL="723900" lvl="1" indent="-274638" eaLnBrk="1" hangingPunct="1"/>
            <a:r>
              <a:rPr lang="ro-RO" sz="1600" smtClean="0"/>
              <a:t>Excesul de mişcare solicită vederea periferică – animaţii, text derulant</a:t>
            </a:r>
          </a:p>
          <a:p>
            <a:pPr marL="609600" indent="-609600" eaLnBrk="1" hangingPunct="1"/>
            <a:r>
              <a:rPr lang="ro-RO" sz="1800" smtClean="0"/>
              <a:t>Derularea orizontală a paginilor</a:t>
            </a:r>
          </a:p>
          <a:p>
            <a:pPr marL="609600" indent="-609600" eaLnBrk="1" hangingPunct="1"/>
            <a:r>
              <a:rPr lang="ro-RO" sz="1800" smtClean="0"/>
              <a:t>Mecanismele de navigare trebuie grupate în partea de sus</a:t>
            </a:r>
          </a:p>
          <a:p>
            <a:pPr marL="723900" lvl="1" indent="-274638" eaLnBrk="1" hangingPunct="1"/>
            <a:r>
              <a:rPr lang="ro-RO" sz="1600" smtClean="0"/>
              <a:t>Pentru minimizarea derulărilor verticale</a:t>
            </a:r>
          </a:p>
          <a:p>
            <a:pPr marL="609600" indent="-609600" eaLnBrk="1" hangingPunct="1"/>
            <a:r>
              <a:rPr lang="ro-RO" sz="1800" smtClean="0"/>
              <a:t>Hiperlegăturile non-standard (neevidenţiate)</a:t>
            </a:r>
          </a:p>
          <a:p>
            <a:pPr marL="723900" lvl="1" indent="-274638" eaLnBrk="1" hangingPunct="1"/>
            <a:r>
              <a:rPr lang="ro-RO" sz="1600" smtClean="0"/>
              <a:t>Efect negativ asupra timpului de reacţie a utilizatorului</a:t>
            </a:r>
          </a:p>
          <a:p>
            <a:pPr marL="609600" indent="-609600" eaLnBrk="1" hangingPunct="1"/>
            <a:r>
              <a:rPr lang="ro-RO" sz="1800" smtClean="0"/>
              <a:t>Informaţiile neactualizate</a:t>
            </a:r>
          </a:p>
          <a:p>
            <a:pPr marL="723900" lvl="1" indent="-274638" eaLnBrk="1" hangingPunct="1"/>
            <a:r>
              <a:rPr lang="ro-RO" sz="1600" smtClean="0"/>
              <a:t>Întreţinerea unui site este un efort constant faţă de întreţinerea aplicaţiilor desktop</a:t>
            </a:r>
          </a:p>
          <a:p>
            <a:pPr marL="609600" indent="-609600" eaLnBrk="1" hangingPunct="1"/>
            <a:r>
              <a:rPr lang="ro-RO" sz="1800" smtClean="0"/>
              <a:t>Actualizările frecvente sunt susceptibile la erori</a:t>
            </a:r>
          </a:p>
          <a:p>
            <a:pPr marL="723900" lvl="1" indent="-274638" eaLnBrk="1" hangingPunct="1"/>
            <a:r>
              <a:rPr lang="ro-RO" sz="1600" smtClean="0"/>
              <a:t>Necesită retestare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4163</TotalTime>
  <Words>2185</Words>
  <Application>Microsoft Office PowerPoint</Application>
  <PresentationFormat>On-screen Show (4:3)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Testarea Web</vt:lpstr>
      <vt:lpstr>Testarea Web black box</vt:lpstr>
      <vt:lpstr>Testarea Web black box</vt:lpstr>
      <vt:lpstr>Testarea Web white box şi grey box</vt:lpstr>
      <vt:lpstr>Testarea Web CH şi CS</vt:lpstr>
      <vt:lpstr>Testarea utilizabilităţii Web</vt:lpstr>
      <vt:lpstr>Testarea utilizabilităţii Web</vt:lpstr>
      <vt:lpstr>Testarea utilizabilităţii Web</vt:lpstr>
      <vt:lpstr>Testarea utilizabilităţii Web</vt:lpstr>
      <vt:lpstr>Testarea automată</vt:lpstr>
      <vt:lpstr>Instrumente de testare automată</vt:lpstr>
      <vt:lpstr>Instrumente de testare automată</vt:lpstr>
      <vt:lpstr>Instrumente de testare automată</vt:lpstr>
      <vt:lpstr>Macrouri</vt:lpstr>
      <vt:lpstr>Macrouri</vt:lpstr>
      <vt:lpstr>Macrouri</vt:lpstr>
      <vt:lpstr>Macrouri</vt:lpstr>
      <vt:lpstr>Monkey testing</vt:lpstr>
      <vt:lpstr>Monkey testing</vt:lpstr>
      <vt:lpstr>Monkey testing</vt:lpstr>
      <vt:lpstr>Monkey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159</cp:revision>
  <dcterms:created xsi:type="dcterms:W3CDTF">2006-11-15T17:04:26Z</dcterms:created>
  <dcterms:modified xsi:type="dcterms:W3CDTF">2012-12-05T10:50:07Z</dcterms:modified>
</cp:coreProperties>
</file>