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1"/>
  </p:notesMasterIdLst>
  <p:sldIdLst>
    <p:sldId id="438" r:id="rId2"/>
    <p:sldId id="436" r:id="rId3"/>
    <p:sldId id="437" r:id="rId4"/>
    <p:sldId id="440" r:id="rId5"/>
    <p:sldId id="441" r:id="rId6"/>
    <p:sldId id="443" r:id="rId7"/>
    <p:sldId id="444" r:id="rId8"/>
    <p:sldId id="445" r:id="rId9"/>
    <p:sldId id="446" r:id="rId10"/>
    <p:sldId id="447" r:id="rId11"/>
    <p:sldId id="448" r:id="rId12"/>
    <p:sldId id="449" r:id="rId13"/>
    <p:sldId id="450" r:id="rId14"/>
    <p:sldId id="451" r:id="rId15"/>
    <p:sldId id="452" r:id="rId16"/>
    <p:sldId id="453" r:id="rId17"/>
    <p:sldId id="454" r:id="rId18"/>
    <p:sldId id="455" r:id="rId19"/>
    <p:sldId id="456" r:id="rId20"/>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6829" autoAdjust="0"/>
  </p:normalViewPr>
  <p:slideViewPr>
    <p:cSldViewPr>
      <p:cViewPr varScale="1">
        <p:scale>
          <a:sx n="102" d="100"/>
          <a:sy n="102" d="100"/>
        </p:scale>
        <p:origin x="-188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2528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23AA2A0-854C-43C6-8F2A-BBF051BEA4B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p:spPr>
          <p:txBody>
            <a:bodyPr wrap="none" anchor="ctr"/>
            <a:lstStyle/>
            <a:p>
              <a:pPr eaLnBrk="1" hangingPunct="1"/>
              <a:endParaRPr lang="ro-RO"/>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p:spPr>
          <p:txBody>
            <a:bodyPr wrap="none" anchor="ctr"/>
            <a:lstStyle/>
            <a:p>
              <a:pPr eaLnBrk="1" hangingPunct="1"/>
              <a:endParaRPr lang="ro-RO" sz="24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ro-RO" sz="2400">
                <a:latin typeface="Times New Roman" pitchFamily="18" charset="0"/>
              </a:endParaRPr>
            </a:p>
          </p:txBody>
        </p:sp>
        <p:sp>
          <p:nvSpPr>
            <p:cNvPr id="8" name="Freeform 10"/>
            <p:cNvSpPr>
              <a:spLocks noChangeArrowheads="1"/>
            </p:cNvSpPr>
            <p:nvPr/>
          </p:nvSpPr>
          <p:spPr bwMode="auto">
            <a:xfrm>
              <a:off x="384" y="960"/>
              <a:ext cx="144" cy="913"/>
            </a:xfrm>
            <a:custGeom>
              <a:avLst/>
              <a:gdLst>
                <a:gd name="T0" fmla="*/ 21 w 1000"/>
                <a:gd name="T1" fmla="*/ 834 h 1000"/>
                <a:gd name="T2" fmla="*/ 0 w 1000"/>
                <a:gd name="T3" fmla="*/ 834 h 1000"/>
                <a:gd name="T4" fmla="*/ 0 w 1000"/>
                <a:gd name="T5" fmla="*/ 0 h 1000"/>
                <a:gd name="T6" fmla="*/ 21 w 1000"/>
                <a:gd name="T7" fmla="*/ 0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endParaRPr lang="en-US"/>
            </a:p>
          </p:txBody>
        </p:sp>
        <p:sp>
          <p:nvSpPr>
            <p:cNvPr id="9" name="Freeform 11"/>
            <p:cNvSpPr>
              <a:spLocks noChangeArrowheads="1"/>
            </p:cNvSpPr>
            <p:nvPr/>
          </p:nvSpPr>
          <p:spPr bwMode="auto">
            <a:xfrm>
              <a:off x="4944" y="762"/>
              <a:ext cx="165" cy="864"/>
            </a:xfrm>
            <a:custGeom>
              <a:avLst/>
              <a:gdLst>
                <a:gd name="T0" fmla="*/ 0 w 1000"/>
                <a:gd name="T1" fmla="*/ 0 h 1000"/>
                <a:gd name="T2" fmla="*/ 27 w 1000"/>
                <a:gd name="T3" fmla="*/ 0 h 1000"/>
                <a:gd name="T4" fmla="*/ 27 w 1000"/>
                <a:gd name="T5" fmla="*/ 746 h 1000"/>
                <a:gd name="T6" fmla="*/ 0 w 1000"/>
                <a:gd name="T7" fmla="*/ 746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endParaRPr lang="en-US"/>
            </a:p>
          </p:txBody>
        </p:sp>
      </p:grpSp>
      <p:sp>
        <p:nvSpPr>
          <p:cNvPr id="21506"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21516"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12"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85B49959-2D7F-4AE6-89B3-D7DB63E6763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353D991A-C2FD-47C8-A3F5-4116E824935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8750" y="0"/>
            <a:ext cx="1914525"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0"/>
            <a:ext cx="5594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7DE4EAE7-BCCB-4A78-9974-AF214D45485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158038" cy="14128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762000" y="1600200"/>
            <a:ext cx="7661275" cy="4114800"/>
          </a:xfrm>
        </p:spPr>
        <p:txBody>
          <a:bodyPr/>
          <a:lstStyle/>
          <a:p>
            <a:pPr lvl="0"/>
            <a:endParaRPr 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4AFC3CA9-FF6F-4F68-9407-5D2BD794151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158038" cy="14128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600200"/>
            <a:ext cx="3754438"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8838" y="1600200"/>
            <a:ext cx="375443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1C1BD82D-B90A-4B86-88EB-A5D4210727D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8E9D5528-1219-4A83-A320-3BDFCC0CCD2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4FB2FE4A-0EB8-4753-B988-CE77ABFC34D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600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8838" y="1600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E0FAA8C2-6248-49E3-A0EB-3CDDC1201E7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480257AE-B351-45A8-BCB3-73B7803ED68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B0A9A7C4-30AB-433C-BA42-35AAB81B969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3DEA7B98-976B-4358-84EB-222E4EBBC00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92DF55DA-635D-4E26-A50E-854793114E3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0DC4A2A0-6262-4379-A565-9743BF72C40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p:spPr>
        <p:txBody>
          <a:bodyPr wrap="none" anchor="ctr"/>
          <a:lstStyle/>
          <a:p>
            <a:pPr eaLnBrk="1" hangingPunct="1"/>
            <a:endParaRPr lang="ro-RO" sz="2400">
              <a:latin typeface="Times New Roman" pitchFamily="18" charset="0"/>
            </a:endParaRPr>
          </a:p>
        </p:txBody>
      </p:sp>
      <p:sp>
        <p:nvSpPr>
          <p:cNvPr id="4099"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ro-RO" sz="2400">
              <a:latin typeface="Times New Roman" pitchFamily="18" charset="0"/>
            </a:endParaRPr>
          </a:p>
        </p:txBody>
      </p:sp>
      <p:sp>
        <p:nvSpPr>
          <p:cNvPr id="20484" name="Rectangle 4"/>
          <p:cNvSpPr>
            <a:spLocks noGrp="1" noChangeArrowheads="1"/>
          </p:cNvSpPr>
          <p:nvPr>
            <p:ph type="title"/>
          </p:nvPr>
        </p:nvSpPr>
        <p:spPr bwMode="auto">
          <a:xfrm>
            <a:off x="914400" y="0"/>
            <a:ext cx="7158038" cy="14128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485" name="Rectangle 5"/>
          <p:cNvSpPr>
            <a:spLocks noGrp="1" noChangeArrowheads="1"/>
          </p:cNvSpPr>
          <p:nvPr>
            <p:ph type="body" idx="1"/>
          </p:nvPr>
        </p:nvSpPr>
        <p:spPr bwMode="auto">
          <a:xfrm>
            <a:off x="762000" y="1600200"/>
            <a:ext cx="7661275"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86"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a:lvl1pPr>
          </a:lstStyle>
          <a:p>
            <a:pPr>
              <a:defRPr/>
            </a:pPr>
            <a:endParaRPr lang="en-US"/>
          </a:p>
        </p:txBody>
      </p:sp>
      <p:sp>
        <p:nvSpPr>
          <p:cNvPr id="20487"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en-US"/>
          </a:p>
        </p:txBody>
      </p:sp>
      <p:sp>
        <p:nvSpPr>
          <p:cNvPr id="20488"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1B80BFC3-F12C-4A0F-AD07-ED52DC2B3E9A}" type="slidenum">
              <a:rPr lang="en-US"/>
              <a:pPr>
                <a:defRPr/>
              </a:pPr>
              <a:t>‹#›</a:t>
            </a:fld>
            <a:endParaRPr lang="en-US"/>
          </a:p>
        </p:txBody>
      </p:sp>
      <p:sp>
        <p:nvSpPr>
          <p:cNvPr id="4105" name="Freeform 9"/>
          <p:cNvSpPr>
            <a:spLocks noChangeArrowheads="1"/>
          </p:cNvSpPr>
          <p:nvPr/>
        </p:nvSpPr>
        <p:spPr bwMode="auto">
          <a:xfrm>
            <a:off x="838200" y="561975"/>
            <a:ext cx="152400" cy="1066800"/>
          </a:xfrm>
          <a:custGeom>
            <a:avLst/>
            <a:gdLst>
              <a:gd name="T0" fmla="*/ 23225760 w 1000"/>
              <a:gd name="T1" fmla="*/ 1138062240 h 1000"/>
              <a:gd name="T2" fmla="*/ 0 w 1000"/>
              <a:gd name="T3" fmla="*/ 1138062240 h 1000"/>
              <a:gd name="T4" fmla="*/ 0 w 1000"/>
              <a:gd name="T5" fmla="*/ 0 h 1000"/>
              <a:gd name="T6" fmla="*/ 23225760 w 1000"/>
              <a:gd name="T7" fmla="*/ 0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endParaRPr lang="en-US"/>
          </a:p>
        </p:txBody>
      </p:sp>
      <p:sp>
        <p:nvSpPr>
          <p:cNvPr id="4106" name="Freeform 10"/>
          <p:cNvSpPr>
            <a:spLocks noChangeArrowheads="1"/>
          </p:cNvSpPr>
          <p:nvPr/>
        </p:nvSpPr>
        <p:spPr bwMode="auto">
          <a:xfrm>
            <a:off x="8262938" y="269875"/>
            <a:ext cx="152400" cy="1073150"/>
          </a:xfrm>
          <a:custGeom>
            <a:avLst/>
            <a:gdLst>
              <a:gd name="T0" fmla="*/ 0 w 1000"/>
              <a:gd name="T1" fmla="*/ 0 h 1000"/>
              <a:gd name="T2" fmla="*/ 23225760 w 1000"/>
              <a:gd name="T3" fmla="*/ 0 h 1000"/>
              <a:gd name="T4" fmla="*/ 23225760 w 1000"/>
              <a:gd name="T5" fmla="*/ 1151650923 h 1000"/>
              <a:gd name="T6" fmla="*/ 0 w 1000"/>
              <a:gd name="T7" fmla="*/ 1151650923 h 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endParaRPr lang="en-US"/>
          </a:p>
        </p:txBody>
      </p:sp>
      <p:sp>
        <p:nvSpPr>
          <p:cNvPr id="4107" name="Text Box 13"/>
          <p:cNvSpPr txBox="1">
            <a:spLocks noChangeArrowheads="1"/>
          </p:cNvSpPr>
          <p:nvPr userDrawn="1"/>
        </p:nvSpPr>
        <p:spPr bwMode="auto">
          <a:xfrm>
            <a:off x="0" y="6172200"/>
            <a:ext cx="2971800" cy="105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a:defRPr/>
            </a:pPr>
            <a:r>
              <a:rPr lang="en-US" smtClean="0">
                <a:solidFill>
                  <a:schemeClr val="accent2"/>
                </a:solidFill>
              </a:rPr>
              <a:t>Robert Buchmann, Ph.D.</a:t>
            </a:r>
          </a:p>
          <a:p>
            <a:pPr algn="l">
              <a:defRPr/>
            </a:pPr>
            <a:r>
              <a:rPr lang="en-US" smtClean="0">
                <a:solidFill>
                  <a:schemeClr val="accent2"/>
                </a:solidFill>
              </a:rPr>
              <a:t>Babes Bolyai University</a:t>
            </a:r>
          </a:p>
          <a:p>
            <a:pPr algn="l">
              <a:spcBef>
                <a:spcPct val="50000"/>
              </a:spcBef>
              <a:defRPr/>
            </a:pPr>
            <a:endParaRPr lang="en-US" smtClean="0">
              <a:solidFill>
                <a:schemeClr val="accent2"/>
              </a:solidFill>
            </a:endParaRPr>
          </a:p>
        </p:txBody>
      </p:sp>
    </p:spTree>
  </p:cSld>
  <p:clrMap bg1="lt1" tx1="dk1" bg2="lt2" tx2="dk2" accent1="accent1" accent2="accent2" accent3="accent3" accent4="accent4" accent5="accent5" accent6="accent6" hlink="hlink" folHlink="folHlink"/>
  <p:sldLayoutIdLst>
    <p:sldLayoutId id="2147483830"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dissolve">
                                      <p:cBhvr>
                                        <p:cTn id="7" dur="500"/>
                                        <p:tgtEl>
                                          <p:spTgt spid="20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5">
                                            <p:txEl>
                                              <p:pRg st="0" end="0"/>
                                            </p:txEl>
                                          </p:spTgt>
                                        </p:tgtEl>
                                        <p:attrNameLst>
                                          <p:attrName>style.visibility</p:attrName>
                                        </p:attrNameLst>
                                      </p:cBhvr>
                                      <p:to>
                                        <p:strVal val="visible"/>
                                      </p:to>
                                    </p:set>
                                    <p:animEffect transition="in" filter="dissolve">
                                      <p:cBhvr>
                                        <p:cTn id="12" dur="500"/>
                                        <p:tgtEl>
                                          <p:spTgt spid="20485">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0485">
                                            <p:txEl>
                                              <p:pRg st="1" end="1"/>
                                            </p:txEl>
                                          </p:spTgt>
                                        </p:tgtEl>
                                        <p:attrNameLst>
                                          <p:attrName>style.visibility</p:attrName>
                                        </p:attrNameLst>
                                      </p:cBhvr>
                                      <p:to>
                                        <p:strVal val="visible"/>
                                      </p:to>
                                    </p:set>
                                    <p:animEffect transition="in" filter="dissolve">
                                      <p:cBhvr>
                                        <p:cTn id="15" dur="500"/>
                                        <p:tgtEl>
                                          <p:spTgt spid="20485">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0485">
                                            <p:txEl>
                                              <p:pRg st="2" end="2"/>
                                            </p:txEl>
                                          </p:spTgt>
                                        </p:tgtEl>
                                        <p:attrNameLst>
                                          <p:attrName>style.visibility</p:attrName>
                                        </p:attrNameLst>
                                      </p:cBhvr>
                                      <p:to>
                                        <p:strVal val="visible"/>
                                      </p:to>
                                    </p:set>
                                    <p:animEffect transition="in" filter="dissolve">
                                      <p:cBhvr>
                                        <p:cTn id="18" dur="500"/>
                                        <p:tgtEl>
                                          <p:spTgt spid="20485">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0485">
                                            <p:txEl>
                                              <p:pRg st="3" end="3"/>
                                            </p:txEl>
                                          </p:spTgt>
                                        </p:tgtEl>
                                        <p:attrNameLst>
                                          <p:attrName>style.visibility</p:attrName>
                                        </p:attrNameLst>
                                      </p:cBhvr>
                                      <p:to>
                                        <p:strVal val="visible"/>
                                      </p:to>
                                    </p:set>
                                    <p:animEffect transition="in" filter="dissolve">
                                      <p:cBhvr>
                                        <p:cTn id="21" dur="500"/>
                                        <p:tgtEl>
                                          <p:spTgt spid="20485">
                                            <p:txEl>
                                              <p:pRg st="3" end="3"/>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0485">
                                            <p:txEl>
                                              <p:pRg st="4" end="4"/>
                                            </p:txEl>
                                          </p:spTgt>
                                        </p:tgtEl>
                                        <p:attrNameLst>
                                          <p:attrName>style.visibility</p:attrName>
                                        </p:attrNameLst>
                                      </p:cBhvr>
                                      <p:to>
                                        <p:strVal val="visible"/>
                                      </p:to>
                                    </p:set>
                                    <p:animEffect transition="in" filter="dissolve">
                                      <p:cBhvr>
                                        <p:cTn id="24" dur="500"/>
                                        <p:tgtEl>
                                          <p:spTgt spid="204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85" grpId="0" build="p">
        <p:tmplLst>
          <p:tmpl lvl="1">
            <p:tnLst>
              <p:par>
                <p:cTn presetID="9" presetClass="entr" presetSubtype="0" fill="hold" nodeType="click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 lvl="2">
            <p:tnLst>
              <p:par>
                <p:cTn presetID="9" presetClass="entr" presetSubtype="0" fill="hold" nodeType="with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 lvl="3">
            <p:tnLst>
              <p:par>
                <p:cTn presetID="9" presetClass="entr" presetSubtype="0" fill="hold" nodeType="with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 lvl="4">
            <p:tnLst>
              <p:par>
                <p:cTn presetID="9" presetClass="entr" presetSubtype="0" fill="hold" nodeType="with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 lvl="5">
            <p:tnLst>
              <p:par>
                <p:cTn presetID="9" presetClass="entr" presetSubtype="0" fill="hold" nodeType="withEffect">
                  <p:stCondLst>
                    <p:cond delay="0"/>
                  </p:stCondLst>
                  <p:childTnLst>
                    <p:set>
                      <p:cBhvr>
                        <p:cTn dur="1" fill="hold">
                          <p:stCondLst>
                            <p:cond delay="0"/>
                          </p:stCondLst>
                        </p:cTn>
                        <p:tgtEl>
                          <p:spTgt spid="20485"/>
                        </p:tgtEl>
                        <p:attrNameLst>
                          <p:attrName>style.visibility</p:attrName>
                        </p:attrNameLst>
                      </p:cBhvr>
                      <p:to>
                        <p:strVal val="visible"/>
                      </p:to>
                    </p:set>
                    <p:animEffect transition="in" filter="dissolve">
                      <p:cBhvr>
                        <p:cTn dur="500"/>
                        <p:tgtEl>
                          <p:spTgt spid="20485"/>
                        </p:tgtEl>
                      </p:cBhvr>
                    </p:animEffect>
                  </p:childTnLst>
                </p:cTn>
              </p:par>
            </p:tnLst>
          </p:tmpl>
        </p:tmplLst>
      </p:bldP>
    </p:bldLst>
  </p:timing>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andards.iee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body" idx="1"/>
          </p:nvPr>
        </p:nvSpPr>
        <p:spPr/>
        <p:txBody>
          <a:bodyPr/>
          <a:lstStyle/>
          <a:p>
            <a:pPr eaLnBrk="1" hangingPunct="1"/>
            <a:r>
              <a:rPr lang="ro-RO" smtClean="0"/>
              <a:t>CURS 9</a:t>
            </a:r>
          </a:p>
          <a:p>
            <a:pPr lvl="1" eaLnBrk="1" hangingPunct="1"/>
            <a:r>
              <a:rPr lang="ro-RO" smtClean="0"/>
              <a:t>Testarea colectivă</a:t>
            </a:r>
          </a:p>
          <a:p>
            <a:pPr lvl="1" eaLnBrk="1" hangingPunct="1"/>
            <a:r>
              <a:rPr lang="ro-RO" smtClean="0"/>
              <a:t>Planificarea testării</a:t>
            </a:r>
            <a:endParaRPr 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914400" y="0"/>
            <a:ext cx="7696200" cy="1412875"/>
          </a:xfrm>
        </p:spPr>
        <p:txBody>
          <a:bodyPr/>
          <a:lstStyle/>
          <a:p>
            <a:pPr eaLnBrk="1" hangingPunct="1"/>
            <a:r>
              <a:rPr lang="en-US" smtClean="0"/>
              <a:t>Rubricile</a:t>
            </a:r>
            <a:r>
              <a:rPr lang="ro-RO" smtClean="0"/>
              <a:t> PT, conform IEEE</a:t>
            </a:r>
            <a:endParaRPr lang="en-US" smtClean="0"/>
          </a:p>
        </p:txBody>
      </p:sp>
      <p:sp>
        <p:nvSpPr>
          <p:cNvPr id="163843" name="Rectangle 3"/>
          <p:cNvSpPr>
            <a:spLocks noGrp="1" noChangeArrowheads="1"/>
          </p:cNvSpPr>
          <p:nvPr>
            <p:ph type="body" idx="1"/>
          </p:nvPr>
        </p:nvSpPr>
        <p:spPr>
          <a:xfrm>
            <a:off x="0" y="1600200"/>
            <a:ext cx="9144000" cy="5257800"/>
          </a:xfrm>
        </p:spPr>
        <p:txBody>
          <a:bodyPr/>
          <a:lstStyle/>
          <a:p>
            <a:pPr marL="609600" indent="-609600" eaLnBrk="1" hangingPunct="1"/>
            <a:r>
              <a:rPr lang="ro-RO" sz="2400" b="1" smtClean="0"/>
              <a:t>Necesarul de resurse</a:t>
            </a:r>
          </a:p>
          <a:p>
            <a:pPr marL="723900" lvl="1" indent="-274638" eaLnBrk="1" hangingPunct="1"/>
            <a:r>
              <a:rPr lang="ro-RO" sz="2000" smtClean="0"/>
              <a:t>Personal – oameni, nivel expertiză, program de lucru, mod de contractare</a:t>
            </a:r>
          </a:p>
          <a:p>
            <a:pPr marL="723900" lvl="1" indent="-274638" eaLnBrk="1" hangingPunct="1"/>
            <a:r>
              <a:rPr lang="ro-RO" sz="2000" smtClean="0"/>
              <a:t>Echipamente</a:t>
            </a:r>
          </a:p>
          <a:p>
            <a:pPr marL="723900" lvl="1" indent="-274638" eaLnBrk="1" hangingPunct="1"/>
            <a:r>
              <a:rPr lang="ro-RO" sz="2000" smtClean="0"/>
              <a:t>Spaţiu de lucru – locaţii, organizare</a:t>
            </a:r>
          </a:p>
          <a:p>
            <a:pPr marL="723900" lvl="1" indent="-274638" eaLnBrk="1" hangingPunct="1"/>
            <a:r>
              <a:rPr lang="ro-RO" sz="2000" smtClean="0"/>
              <a:t>Software</a:t>
            </a:r>
          </a:p>
          <a:p>
            <a:pPr marL="723900" lvl="1" indent="-274638" eaLnBrk="1" hangingPunct="1"/>
            <a:r>
              <a:rPr lang="ro-RO" sz="2000" smtClean="0"/>
              <a:t>Subcontractări – criteriu de selecţie, cost</a:t>
            </a:r>
          </a:p>
          <a:p>
            <a:pPr marL="723900" lvl="1" indent="-274638" eaLnBrk="1" hangingPunct="1"/>
            <a:r>
              <a:rPr lang="ro-RO" sz="2000" smtClean="0"/>
              <a:t>Consumabile şi obiecte de inventar – manuale, discuri, telefoane, acces Internet sau alte căi de comunicare între membrii</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914400" y="0"/>
            <a:ext cx="7696200" cy="1412875"/>
          </a:xfrm>
        </p:spPr>
        <p:txBody>
          <a:bodyPr/>
          <a:lstStyle/>
          <a:p>
            <a:pPr eaLnBrk="1" hangingPunct="1"/>
            <a:r>
              <a:rPr lang="en-US" smtClean="0"/>
              <a:t>Rubricile</a:t>
            </a:r>
            <a:r>
              <a:rPr lang="ro-RO" smtClean="0"/>
              <a:t> PT, conform IEEE</a:t>
            </a:r>
            <a:endParaRPr lang="en-US" smtClean="0"/>
          </a:p>
        </p:txBody>
      </p:sp>
      <p:sp>
        <p:nvSpPr>
          <p:cNvPr id="164867" name="Rectangle 3"/>
          <p:cNvSpPr>
            <a:spLocks noGrp="1" noChangeArrowheads="1"/>
          </p:cNvSpPr>
          <p:nvPr>
            <p:ph type="body" idx="1"/>
          </p:nvPr>
        </p:nvSpPr>
        <p:spPr>
          <a:xfrm>
            <a:off x="0" y="1600200"/>
            <a:ext cx="9144000" cy="5257800"/>
          </a:xfrm>
        </p:spPr>
        <p:txBody>
          <a:bodyPr/>
          <a:lstStyle/>
          <a:p>
            <a:pPr marL="609600" indent="-609600" eaLnBrk="1" hangingPunct="1"/>
            <a:r>
              <a:rPr lang="ro-RO" sz="2400" b="1" smtClean="0"/>
              <a:t>Responsabilităţi de testare </a:t>
            </a:r>
            <a:r>
              <a:rPr lang="ro-RO" sz="2400" smtClean="0"/>
              <a:t>– detaliate pe testeri, pe faze şi strategii</a:t>
            </a:r>
            <a:endParaRPr lang="ro-RO" sz="2400" b="1" smtClean="0"/>
          </a:p>
          <a:p>
            <a:pPr marL="609600" indent="-609600" eaLnBrk="1" hangingPunct="1"/>
            <a:endParaRPr lang="ro-RO" sz="2400" b="1" smtClean="0"/>
          </a:p>
          <a:p>
            <a:pPr marL="609600" indent="-609600" eaLnBrk="1" hangingPunct="1"/>
            <a:endParaRPr lang="ro-RO" sz="2400" smtClean="0"/>
          </a:p>
        </p:txBody>
      </p:sp>
      <p:pic>
        <p:nvPicPr>
          <p:cNvPr id="164868" name="Picture 5"/>
          <p:cNvPicPr>
            <a:picLocks noChangeAspect="1" noChangeArrowheads="1"/>
          </p:cNvPicPr>
          <p:nvPr/>
        </p:nvPicPr>
        <p:blipFill>
          <a:blip r:embed="rId2"/>
          <a:srcRect l="25626" t="56000" r="25000" b="29001"/>
          <a:stretch>
            <a:fillRect/>
          </a:stretch>
        </p:blipFill>
        <p:spPr bwMode="auto">
          <a:xfrm>
            <a:off x="381000" y="2514600"/>
            <a:ext cx="8382000" cy="1592263"/>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914400" y="0"/>
            <a:ext cx="7696200" cy="1412875"/>
          </a:xfrm>
        </p:spPr>
        <p:txBody>
          <a:bodyPr/>
          <a:lstStyle/>
          <a:p>
            <a:pPr eaLnBrk="1" hangingPunct="1"/>
            <a:r>
              <a:rPr lang="en-US" smtClean="0"/>
              <a:t>Rubricile</a:t>
            </a:r>
            <a:r>
              <a:rPr lang="ro-RO" smtClean="0"/>
              <a:t> PT, conform IEEE</a:t>
            </a:r>
            <a:endParaRPr lang="en-US" smtClean="0"/>
          </a:p>
        </p:txBody>
      </p:sp>
      <p:sp>
        <p:nvSpPr>
          <p:cNvPr id="165891" name="Rectangle 3"/>
          <p:cNvSpPr>
            <a:spLocks noGrp="1" noChangeArrowheads="1"/>
          </p:cNvSpPr>
          <p:nvPr>
            <p:ph type="body" idx="1"/>
          </p:nvPr>
        </p:nvSpPr>
        <p:spPr>
          <a:xfrm>
            <a:off x="0" y="1600200"/>
            <a:ext cx="9144000" cy="5257800"/>
          </a:xfrm>
        </p:spPr>
        <p:txBody>
          <a:bodyPr/>
          <a:lstStyle/>
          <a:p>
            <a:pPr marL="609600" indent="-609600" eaLnBrk="1" hangingPunct="1">
              <a:lnSpc>
                <a:spcPct val="90000"/>
              </a:lnSpc>
            </a:pPr>
            <a:r>
              <a:rPr lang="ro-RO" sz="2400" b="1" smtClean="0"/>
              <a:t>Programarea testelor </a:t>
            </a:r>
            <a:r>
              <a:rPr lang="ro-RO" sz="2400" smtClean="0"/>
              <a:t>– detalierea fazelor şi reflectarea efortului de testare în timp (neproporţional cu efortul de programare!)</a:t>
            </a:r>
          </a:p>
          <a:p>
            <a:pPr marL="723900" lvl="1" indent="-274638" eaLnBrk="1" hangingPunct="1">
              <a:lnSpc>
                <a:spcPct val="90000"/>
              </a:lnSpc>
            </a:pPr>
            <a:r>
              <a:rPr lang="ro-RO" sz="2000" smtClean="0"/>
              <a:t>Poate afecta data de livrare a produsului</a:t>
            </a:r>
          </a:p>
          <a:p>
            <a:pPr marL="723900" lvl="1" indent="-274638" eaLnBrk="1" hangingPunct="1">
              <a:lnSpc>
                <a:spcPct val="90000"/>
              </a:lnSpc>
            </a:pPr>
            <a:r>
              <a:rPr lang="ro-RO" sz="2000" smtClean="0"/>
              <a:t>Poate avea ca efect amânarea unor componente ale aplicaţiei</a:t>
            </a:r>
          </a:p>
          <a:p>
            <a:pPr marL="723900" lvl="1" indent="-274638" eaLnBrk="1" hangingPunct="1">
              <a:lnSpc>
                <a:spcPct val="90000"/>
              </a:lnSpc>
            </a:pPr>
            <a:r>
              <a:rPr lang="ro-RO" sz="2000" smtClean="0"/>
              <a:t>Programul testelor e influenţat de efortul de programare</a:t>
            </a:r>
          </a:p>
          <a:p>
            <a:pPr marL="723900" lvl="1" indent="-274638" eaLnBrk="1" hangingPunct="1">
              <a:lnSpc>
                <a:spcPct val="90000"/>
              </a:lnSpc>
            </a:pPr>
            <a:r>
              <a:rPr lang="ro-RO" sz="2000" smtClean="0"/>
              <a:t>Pentru a evita responsabilitatea întârzierilor, programul testelor se exprimă în date relative:</a:t>
            </a:r>
          </a:p>
          <a:p>
            <a:pPr marL="1423988" lvl="2" indent="-457200" eaLnBrk="1" hangingPunct="1">
              <a:lnSpc>
                <a:spcPct val="90000"/>
              </a:lnSpc>
            </a:pPr>
            <a:r>
              <a:rPr lang="ro-RO" sz="1800" smtClean="0"/>
              <a:t>În loc de: testul X se finalizează la data de ...</a:t>
            </a:r>
          </a:p>
          <a:p>
            <a:pPr marL="1423988" lvl="2" indent="-457200" eaLnBrk="1" hangingPunct="1">
              <a:lnSpc>
                <a:spcPct val="90000"/>
              </a:lnSpc>
            </a:pPr>
            <a:r>
              <a:rPr lang="ro-RO" sz="1800" smtClean="0"/>
              <a:t>Se va folosi: textu X va dura două zile de la livrarea modulului ....</a:t>
            </a:r>
          </a:p>
          <a:p>
            <a:pPr marL="609600" indent="-609600" eaLnBrk="1" hangingPunct="1">
              <a:lnSpc>
                <a:spcPct val="90000"/>
              </a:lnSpc>
            </a:pPr>
            <a:r>
              <a:rPr lang="ro-RO" sz="2400" b="1" smtClean="0"/>
              <a:t>Cazurile de testare</a:t>
            </a:r>
            <a:r>
              <a:rPr lang="ro-RO" sz="2400" smtClean="0"/>
              <a:t> – prezentate la modul general (tipuri de cazuri de testare – limite, valori nule, stress), alături de o referinţă spre dosarul cazurilor de testare şi responsabilul cu acesta (care se întocmeşte în cursul testării şi detaliază precis cazurile de test)</a:t>
            </a:r>
          </a:p>
          <a:p>
            <a:pPr marL="609600" indent="-609600" eaLnBrk="1" hangingPunct="1">
              <a:lnSpc>
                <a:spcPct val="90000"/>
              </a:lnSpc>
              <a:buFont typeface="Wingdings" pitchFamily="2" charset="2"/>
              <a:buNone/>
            </a:pPr>
            <a:endParaRPr lang="ro-RO" sz="2400" smtClean="0"/>
          </a:p>
          <a:p>
            <a:pPr marL="609600" indent="-609600" eaLnBrk="1" hangingPunct="1">
              <a:lnSpc>
                <a:spcPct val="90000"/>
              </a:lnSpc>
            </a:pPr>
            <a:endParaRPr lang="ro-RO" sz="2400" b="1" smtClean="0"/>
          </a:p>
          <a:p>
            <a:pPr marL="609600" indent="-609600" eaLnBrk="1" hangingPunct="1">
              <a:lnSpc>
                <a:spcPct val="90000"/>
              </a:lnSpc>
            </a:pPr>
            <a:endParaRPr lang="ro-RO"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914400" y="0"/>
            <a:ext cx="7696200" cy="1412875"/>
          </a:xfrm>
        </p:spPr>
        <p:txBody>
          <a:bodyPr/>
          <a:lstStyle/>
          <a:p>
            <a:pPr eaLnBrk="1" hangingPunct="1"/>
            <a:r>
              <a:rPr lang="en-US" smtClean="0"/>
              <a:t>Rubricile</a:t>
            </a:r>
            <a:r>
              <a:rPr lang="ro-RO" smtClean="0"/>
              <a:t> PT, conform IEEE</a:t>
            </a:r>
            <a:endParaRPr lang="en-US" smtClean="0"/>
          </a:p>
        </p:txBody>
      </p:sp>
      <p:sp>
        <p:nvSpPr>
          <p:cNvPr id="166915" name="Rectangle 3"/>
          <p:cNvSpPr>
            <a:spLocks noGrp="1" noChangeArrowheads="1"/>
          </p:cNvSpPr>
          <p:nvPr>
            <p:ph type="body" idx="1"/>
          </p:nvPr>
        </p:nvSpPr>
        <p:spPr>
          <a:xfrm>
            <a:off x="0" y="1600200"/>
            <a:ext cx="9144000" cy="5257800"/>
          </a:xfrm>
        </p:spPr>
        <p:txBody>
          <a:bodyPr/>
          <a:lstStyle/>
          <a:p>
            <a:pPr marL="609600" indent="-609600" eaLnBrk="1" hangingPunct="1"/>
            <a:r>
              <a:rPr lang="ro-RO" sz="2000" b="1" smtClean="0"/>
              <a:t>Rapoartele de testare </a:t>
            </a:r>
            <a:r>
              <a:rPr lang="ro-RO" sz="2000" smtClean="0"/>
              <a:t>– vor fi indicate tipurile de rapoarte întocmite şi modul de urmărire a erorilor (manual, printr-o bază de date on-line sau o foaie Excel)</a:t>
            </a:r>
          </a:p>
          <a:p>
            <a:pPr marL="609600" indent="-609600" eaLnBrk="1" hangingPunct="1"/>
            <a:r>
              <a:rPr lang="ro-RO" sz="2000" b="1" smtClean="0"/>
              <a:t>Metricile</a:t>
            </a:r>
            <a:r>
              <a:rPr lang="ro-RO" sz="2000" smtClean="0"/>
              <a:t> – vor fi indicate modurile de cuantificare a testării şi modul de colectare a datelor pentru cuantificare (de obicei prin interogarea sistemului de urmărire a rapoartelor de eroare). Exemple de metrici:</a:t>
            </a:r>
          </a:p>
          <a:p>
            <a:pPr marL="723900" lvl="1" indent="-274638" eaLnBrk="1" hangingPunct="1"/>
            <a:r>
              <a:rPr lang="ro-RO" sz="2000" smtClean="0"/>
              <a:t>Erori detectate pe zi</a:t>
            </a:r>
          </a:p>
          <a:p>
            <a:pPr marL="723900" lvl="1" indent="-274638" eaLnBrk="1" hangingPunct="1"/>
            <a:r>
              <a:rPr lang="ro-RO" sz="2000" smtClean="0"/>
              <a:t>Lista de erori vizate</a:t>
            </a:r>
          </a:p>
          <a:p>
            <a:pPr marL="723900" lvl="1" indent="-274638" eaLnBrk="1" hangingPunct="1"/>
            <a:r>
              <a:rPr lang="ro-RO" sz="2000" smtClean="0"/>
              <a:t>Clasificarea erorilor vizate</a:t>
            </a:r>
          </a:p>
          <a:p>
            <a:pPr marL="723900" lvl="1" indent="-274638" eaLnBrk="1" hangingPunct="1"/>
            <a:r>
              <a:rPr lang="ro-RO" sz="2000" smtClean="0"/>
              <a:t>Erori detectare de un tester</a:t>
            </a:r>
          </a:p>
          <a:p>
            <a:pPr marL="723900" lvl="1" indent="-274638" eaLnBrk="1" hangingPunct="1"/>
            <a:r>
              <a:rPr lang="ro-RO" sz="2000" smtClean="0"/>
              <a:t>Erori detectate pe modul</a:t>
            </a:r>
          </a:p>
          <a:p>
            <a:pPr marL="609600" indent="-609600" eaLnBrk="1" hangingPunct="1"/>
            <a:r>
              <a:rPr lang="ro-RO" sz="2000" b="1" smtClean="0"/>
              <a:t>Riscurile</a:t>
            </a:r>
            <a:r>
              <a:rPr lang="ro-RO" sz="2000" smtClean="0"/>
              <a:t> – se identifică impactul celorlalte activităţi asupra echipei, riscurile de întârziere, riscurile de expertiză, riscurile de buget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914400" y="0"/>
            <a:ext cx="7696200" cy="1412875"/>
          </a:xfrm>
        </p:spPr>
        <p:txBody>
          <a:bodyPr/>
          <a:lstStyle/>
          <a:p>
            <a:pPr eaLnBrk="1" hangingPunct="1"/>
            <a:r>
              <a:rPr lang="ro-RO" smtClean="0"/>
              <a:t>Planificarea cazurilor de testare (PCT)</a:t>
            </a:r>
            <a:endParaRPr lang="en-US" smtClean="0"/>
          </a:p>
        </p:txBody>
      </p:sp>
      <p:sp>
        <p:nvSpPr>
          <p:cNvPr id="167939" name="Rectangle 3"/>
          <p:cNvSpPr>
            <a:spLocks noGrp="1" noChangeArrowheads="1"/>
          </p:cNvSpPr>
          <p:nvPr>
            <p:ph type="body" idx="1"/>
          </p:nvPr>
        </p:nvSpPr>
        <p:spPr>
          <a:xfrm>
            <a:off x="0" y="1600200"/>
            <a:ext cx="9144000" cy="5257800"/>
          </a:xfrm>
        </p:spPr>
        <p:txBody>
          <a:bodyPr/>
          <a:lstStyle/>
          <a:p>
            <a:pPr marL="609600" indent="-609600" eaLnBrk="1" hangingPunct="1">
              <a:lnSpc>
                <a:spcPct val="90000"/>
              </a:lnSpc>
            </a:pPr>
            <a:r>
              <a:rPr lang="ro-RO" sz="2000" b="1" smtClean="0"/>
              <a:t>PCT – </a:t>
            </a:r>
            <a:r>
              <a:rPr lang="ro-RO" sz="2000" smtClean="0"/>
              <a:t>Dosar care detaliază rubrica privind cazurile de testare din PT, se realizează un dosar PCT pentru fiecare componentă testată</a:t>
            </a:r>
          </a:p>
          <a:p>
            <a:pPr marL="609600" indent="-609600" eaLnBrk="1" hangingPunct="1">
              <a:lnSpc>
                <a:spcPct val="90000"/>
              </a:lnSpc>
            </a:pPr>
            <a:r>
              <a:rPr lang="ro-RO" sz="2000" smtClean="0"/>
              <a:t>Scopuri PCT:</a:t>
            </a:r>
          </a:p>
          <a:p>
            <a:pPr marL="723900" lvl="1" indent="-274638" eaLnBrk="1" hangingPunct="1">
              <a:lnSpc>
                <a:spcPct val="90000"/>
              </a:lnSpc>
            </a:pPr>
            <a:r>
              <a:rPr lang="ro-RO" sz="1800" smtClean="0"/>
              <a:t>Organizarea şi clasificarea cazurilor de test (teste de portofoliu, teste specifice situaţiei)</a:t>
            </a:r>
          </a:p>
          <a:p>
            <a:pPr marL="723900" lvl="1" indent="-274638" eaLnBrk="1" hangingPunct="1">
              <a:lnSpc>
                <a:spcPct val="90000"/>
              </a:lnSpc>
            </a:pPr>
            <a:r>
              <a:rPr lang="ro-RO" sz="1800" smtClean="0"/>
              <a:t>Recenzarea cazurilor de test</a:t>
            </a:r>
          </a:p>
          <a:p>
            <a:pPr marL="723900" lvl="1" indent="-274638" eaLnBrk="1" hangingPunct="1">
              <a:lnSpc>
                <a:spcPct val="90000"/>
              </a:lnSpc>
            </a:pPr>
            <a:r>
              <a:rPr lang="ro-RO" sz="1800" smtClean="0"/>
              <a:t>Reutilizabilitatea testelor</a:t>
            </a:r>
          </a:p>
          <a:p>
            <a:pPr marL="723900" lvl="1" indent="-274638" eaLnBrk="1" hangingPunct="1">
              <a:lnSpc>
                <a:spcPct val="90000"/>
              </a:lnSpc>
            </a:pPr>
            <a:r>
              <a:rPr lang="ro-RO" sz="1800" smtClean="0"/>
              <a:t>Urmărirea facilă a rezultatelor pe cazuri de test</a:t>
            </a:r>
          </a:p>
          <a:p>
            <a:pPr marL="723900" lvl="1" indent="-274638" eaLnBrk="1" hangingPunct="1">
              <a:lnSpc>
                <a:spcPct val="90000"/>
              </a:lnSpc>
            </a:pPr>
            <a:r>
              <a:rPr lang="ro-RO" sz="1800" smtClean="0"/>
              <a:t>Crearea unor dovezi de testare, solicitate în unele domenii ca măsură de asigurare a calităţii</a:t>
            </a:r>
          </a:p>
          <a:p>
            <a:pPr marL="609600" indent="-609600" eaLnBrk="1" hangingPunct="1">
              <a:lnSpc>
                <a:spcPct val="90000"/>
              </a:lnSpc>
            </a:pPr>
            <a:r>
              <a:rPr lang="ro-RO" sz="2000" smtClean="0"/>
              <a:t>Dosarul PCT conţine 3 documente:</a:t>
            </a:r>
          </a:p>
          <a:p>
            <a:pPr marL="723900" lvl="1" indent="-274638" eaLnBrk="1" hangingPunct="1">
              <a:lnSpc>
                <a:spcPct val="90000"/>
              </a:lnSpc>
            </a:pPr>
            <a:r>
              <a:rPr lang="ro-RO" sz="1800" smtClean="0"/>
              <a:t>Proiectarea CT</a:t>
            </a:r>
          </a:p>
          <a:p>
            <a:pPr marL="723900" lvl="1" indent="-274638" eaLnBrk="1" hangingPunct="1">
              <a:lnSpc>
                <a:spcPct val="90000"/>
              </a:lnSpc>
            </a:pPr>
            <a:r>
              <a:rPr lang="ro-RO" sz="1800" smtClean="0"/>
              <a:t>Specificarea CT</a:t>
            </a:r>
          </a:p>
          <a:p>
            <a:pPr marL="723900" lvl="1" indent="-274638" eaLnBrk="1" hangingPunct="1">
              <a:lnSpc>
                <a:spcPct val="90000"/>
              </a:lnSpc>
            </a:pPr>
            <a:r>
              <a:rPr lang="ro-RO" sz="1800" smtClean="0"/>
              <a:t>Procedeul de aplicare CT</a:t>
            </a:r>
          </a:p>
          <a:p>
            <a:pPr marL="609600" indent="-609600" eaLnBrk="1" hangingPunct="1">
              <a:lnSpc>
                <a:spcPct val="90000"/>
              </a:lnSpc>
            </a:pPr>
            <a:r>
              <a:rPr lang="ro-RO" sz="2000" smtClean="0"/>
              <a:t>La Dosarul PCT e important formalismul, precizia sa, deoarece scopul de bază este </a:t>
            </a:r>
            <a:r>
              <a:rPr lang="ro-RO" sz="2000" b="1" smtClean="0"/>
              <a:t>reutilizarea PCT</a:t>
            </a:r>
            <a:r>
              <a:rPr lang="ro-RO" sz="2000" smtClean="0"/>
              <a:t> şi înţelegerea sa de către diferiţi testeri (procedeul CT e descris chiar algoritmic)</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914400" y="0"/>
            <a:ext cx="7696200" cy="1412875"/>
          </a:xfrm>
        </p:spPr>
        <p:txBody>
          <a:bodyPr/>
          <a:lstStyle/>
          <a:p>
            <a:pPr eaLnBrk="1" hangingPunct="1"/>
            <a:r>
              <a:rPr lang="ro-RO" smtClean="0"/>
              <a:t>Planificarea cazurilor de testare (PCT)</a:t>
            </a:r>
            <a:endParaRPr lang="en-US" smtClean="0"/>
          </a:p>
        </p:txBody>
      </p:sp>
      <p:sp>
        <p:nvSpPr>
          <p:cNvPr id="168963" name="Rectangle 3"/>
          <p:cNvSpPr>
            <a:spLocks noGrp="1" noChangeArrowheads="1"/>
          </p:cNvSpPr>
          <p:nvPr>
            <p:ph type="body" idx="1"/>
          </p:nvPr>
        </p:nvSpPr>
        <p:spPr>
          <a:xfrm>
            <a:off x="0" y="1600200"/>
            <a:ext cx="9144000" cy="5257800"/>
          </a:xfrm>
        </p:spPr>
        <p:txBody>
          <a:bodyPr/>
          <a:lstStyle/>
          <a:p>
            <a:pPr marL="609600" indent="-609600" eaLnBrk="1" hangingPunct="1"/>
            <a:r>
              <a:rPr lang="ro-RO" sz="2000" b="1" smtClean="0"/>
              <a:t>Proiectarea CT – </a:t>
            </a:r>
            <a:r>
              <a:rPr lang="ro-RO" sz="2000" smtClean="0"/>
              <a:t>detaliere a strategiei de testare </a:t>
            </a:r>
            <a:r>
              <a:rPr lang="ro-RO" sz="2000" b="1" smtClean="0"/>
              <a:t>pentru o componentă a aplicaţiei</a:t>
            </a:r>
            <a:r>
              <a:rPr lang="ro-RO" sz="2000" smtClean="0"/>
              <a:t>. Conţine</a:t>
            </a:r>
          </a:p>
          <a:p>
            <a:pPr marL="723900" lvl="1" indent="-274638" eaLnBrk="1" hangingPunct="1"/>
            <a:r>
              <a:rPr lang="ro-RO" sz="1800" smtClean="0"/>
              <a:t> Identificator al proiectului CT şi referinţe spre identificatori ai altor documente (PT, specs, proceduri CT)</a:t>
            </a:r>
          </a:p>
          <a:p>
            <a:pPr marL="723900" lvl="1" indent="-274638" eaLnBrk="1" hangingPunct="1"/>
            <a:r>
              <a:rPr lang="ro-RO" sz="1800" smtClean="0"/>
              <a:t>Descrierea componentei testate</a:t>
            </a:r>
          </a:p>
          <a:p>
            <a:pPr marL="723900" lvl="1" indent="-274638" eaLnBrk="1" hangingPunct="1"/>
            <a:r>
              <a:rPr lang="ro-RO" sz="1800" smtClean="0"/>
              <a:t>Precizarea componentelor testate auxiliar datorită interacţiunilor</a:t>
            </a:r>
          </a:p>
          <a:p>
            <a:pPr marL="723900" lvl="1" indent="-274638" eaLnBrk="1" hangingPunct="1"/>
            <a:r>
              <a:rPr lang="ro-RO" sz="1800" smtClean="0"/>
              <a:t>Precizarea componentelor netestate (au fost testate deja sau sunt înlocuite cu stuburi şi drivere)</a:t>
            </a:r>
          </a:p>
          <a:p>
            <a:pPr marL="723900" lvl="1" indent="-274638" eaLnBrk="1" hangingPunct="1"/>
            <a:r>
              <a:rPr lang="ro-RO" sz="1800" smtClean="0"/>
              <a:t>Tehnicile de testare folosite (BB, WB, automat, manual, monkey etc.)</a:t>
            </a:r>
          </a:p>
          <a:p>
            <a:pPr marL="723900" lvl="1" indent="-274638" eaLnBrk="1" hangingPunct="1"/>
            <a:r>
              <a:rPr lang="ro-RO" sz="1800" smtClean="0"/>
              <a:t>Modul de verificare a rezultatelor pe fiecare tehnică de testare</a:t>
            </a:r>
          </a:p>
          <a:p>
            <a:pPr marL="723900" lvl="1" indent="-274638" eaLnBrk="1" hangingPunct="1"/>
            <a:r>
              <a:rPr lang="ro-RO" sz="1800" smtClean="0"/>
              <a:t>Lista identificatorilor cazurilor de test, asociaţi cu clasa de echivalenţă pe care o reprezintă şi referinţe spre specificarea şi procedeul CT aferente)</a:t>
            </a:r>
          </a:p>
          <a:p>
            <a:pPr marL="723900" lvl="1" indent="-274638" eaLnBrk="1" hangingPunct="1"/>
            <a:r>
              <a:rPr lang="ro-RO" sz="1800" smtClean="0"/>
              <a:t> Criteriul de admisie-respingere a componentei testate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914400" y="0"/>
            <a:ext cx="7696200" cy="1412875"/>
          </a:xfrm>
        </p:spPr>
        <p:txBody>
          <a:bodyPr/>
          <a:lstStyle/>
          <a:p>
            <a:pPr eaLnBrk="1" hangingPunct="1"/>
            <a:r>
              <a:rPr lang="ro-RO" smtClean="0"/>
              <a:t>Planificarea cazurilor de testare (PCT)</a:t>
            </a:r>
            <a:endParaRPr lang="en-US" smtClean="0"/>
          </a:p>
        </p:txBody>
      </p:sp>
      <p:sp>
        <p:nvSpPr>
          <p:cNvPr id="169987" name="Rectangle 3"/>
          <p:cNvSpPr>
            <a:spLocks noGrp="1" noChangeArrowheads="1"/>
          </p:cNvSpPr>
          <p:nvPr>
            <p:ph type="body" idx="1"/>
          </p:nvPr>
        </p:nvSpPr>
        <p:spPr>
          <a:xfrm>
            <a:off x="0" y="1600200"/>
            <a:ext cx="9144000" cy="5257800"/>
          </a:xfrm>
        </p:spPr>
        <p:txBody>
          <a:bodyPr/>
          <a:lstStyle/>
          <a:p>
            <a:pPr marL="609600" indent="-609600" eaLnBrk="1" hangingPunct="1">
              <a:lnSpc>
                <a:spcPct val="90000"/>
              </a:lnSpc>
            </a:pPr>
            <a:r>
              <a:rPr lang="ro-RO" sz="2000" b="1" smtClean="0"/>
              <a:t>Specificarea CT – </a:t>
            </a:r>
            <a:r>
              <a:rPr lang="ro-RO" sz="2000" smtClean="0"/>
              <a:t>e nucleul dosarului CT, indică exact intrările testate, ieşirile aşteptate, condiţiile de mediu </a:t>
            </a:r>
            <a:r>
              <a:rPr lang="ro-RO" sz="2000" b="1" smtClean="0"/>
              <a:t>pentru un CT</a:t>
            </a:r>
            <a:r>
              <a:rPr lang="ro-RO" sz="2000" smtClean="0"/>
              <a:t>!. Documentul conţine:</a:t>
            </a:r>
          </a:p>
          <a:p>
            <a:pPr marL="723900" lvl="1" indent="-274638" eaLnBrk="1" hangingPunct="1">
              <a:lnSpc>
                <a:spcPct val="90000"/>
              </a:lnSpc>
            </a:pPr>
            <a:r>
              <a:rPr lang="ro-RO" sz="1800" smtClean="0"/>
              <a:t>Identificator unic al cazului (prin care să poată fi referit de proiectarea CT şi de procedeul CT)</a:t>
            </a:r>
          </a:p>
          <a:p>
            <a:pPr marL="723900" lvl="1" indent="-274638" eaLnBrk="1" hangingPunct="1">
              <a:lnSpc>
                <a:spcPct val="90000"/>
              </a:lnSpc>
            </a:pPr>
            <a:r>
              <a:rPr lang="ro-RO" sz="1800" smtClean="0"/>
              <a:t>Descrierea componentei testate mai detaliat decât la proiectarea CT</a:t>
            </a:r>
          </a:p>
          <a:p>
            <a:pPr marL="1423988" lvl="2" indent="-457200" eaLnBrk="1" hangingPunct="1">
              <a:lnSpc>
                <a:spcPct val="90000"/>
              </a:lnSpc>
            </a:pPr>
            <a:r>
              <a:rPr lang="ro-RO" sz="1600" smtClean="0"/>
              <a:t>cu referinţe spre specs</a:t>
            </a:r>
          </a:p>
          <a:p>
            <a:pPr marL="1423988" lvl="2" indent="-457200" eaLnBrk="1" hangingPunct="1">
              <a:lnSpc>
                <a:spcPct val="90000"/>
              </a:lnSpc>
            </a:pPr>
            <a:r>
              <a:rPr lang="ro-RO" sz="1600" smtClean="0"/>
              <a:t>cu detalierea tipului de test (ex: test DBB de depăşire a limitei superioare la adunarea Windows Calculator);</a:t>
            </a:r>
          </a:p>
          <a:p>
            <a:pPr marL="723900" lvl="1" indent="-274638" eaLnBrk="1" hangingPunct="1">
              <a:lnSpc>
                <a:spcPct val="90000"/>
              </a:lnSpc>
            </a:pPr>
            <a:r>
              <a:rPr lang="ro-RO" sz="1800" smtClean="0"/>
              <a:t>Specificarea intrărilor şi condiţiilor necesare executării CT;</a:t>
            </a:r>
          </a:p>
          <a:p>
            <a:pPr marL="723900" lvl="1" indent="-274638" eaLnBrk="1" hangingPunct="1">
              <a:lnSpc>
                <a:spcPct val="90000"/>
              </a:lnSpc>
            </a:pPr>
            <a:r>
              <a:rPr lang="ro-RO" sz="1800" smtClean="0"/>
              <a:t>Specificarea ieşirilor şi condiţiilor aşteptate în urma executării CT;</a:t>
            </a:r>
          </a:p>
          <a:p>
            <a:pPr marL="723900" lvl="1" indent="-274638" eaLnBrk="1" hangingPunct="1">
              <a:lnSpc>
                <a:spcPct val="90000"/>
              </a:lnSpc>
            </a:pPr>
            <a:r>
              <a:rPr lang="ro-RO" sz="1800" smtClean="0"/>
              <a:t>Condiţiile de mediu necesare executării CT (hardware, software, personal);</a:t>
            </a:r>
          </a:p>
          <a:p>
            <a:pPr marL="723900" lvl="1" indent="-274638" eaLnBrk="1" hangingPunct="1">
              <a:lnSpc>
                <a:spcPct val="90000"/>
              </a:lnSpc>
            </a:pPr>
            <a:r>
              <a:rPr lang="ro-RO" sz="1800" smtClean="0"/>
              <a:t>Dependenţele faţă de alte specificări CT.</a:t>
            </a:r>
          </a:p>
          <a:p>
            <a:pPr marL="609600" indent="-609600" eaLnBrk="1" hangingPunct="1">
              <a:lnSpc>
                <a:spcPct val="90000"/>
              </a:lnSpc>
            </a:pPr>
            <a:r>
              <a:rPr lang="ro-RO" sz="2000" smtClean="0"/>
              <a:t>Crearea unui astfel de document pentru fiecare CT poate fi costisitor dar poate fi impus de beneficiar şi domeniul aplicaţiei. Acolo unde nu se impune detalierea de tipul un document pt un CT, se poate construi un format tabelar în care fiecare rând corespunde unui CT şi fiecare coloană uneia din rubricile indicate.</a:t>
            </a:r>
          </a:p>
          <a:p>
            <a:pPr marL="723900" lvl="1" indent="-274638" eaLnBrk="1" hangingPunct="1">
              <a:lnSpc>
                <a:spcPct val="90000"/>
              </a:lnSpc>
            </a:pPr>
            <a:endParaRPr lang="ro-RO" sz="18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914400" y="0"/>
            <a:ext cx="7696200" cy="1412875"/>
          </a:xfrm>
        </p:spPr>
        <p:txBody>
          <a:bodyPr/>
          <a:lstStyle/>
          <a:p>
            <a:pPr eaLnBrk="1" hangingPunct="1"/>
            <a:r>
              <a:rPr lang="ro-RO" smtClean="0"/>
              <a:t>Planificarea cazurilor de testare (PCT)</a:t>
            </a:r>
            <a:endParaRPr lang="en-US" smtClean="0"/>
          </a:p>
        </p:txBody>
      </p:sp>
      <p:sp>
        <p:nvSpPr>
          <p:cNvPr id="171011" name="Rectangle 3"/>
          <p:cNvSpPr>
            <a:spLocks noGrp="1" noChangeArrowheads="1"/>
          </p:cNvSpPr>
          <p:nvPr>
            <p:ph type="body" idx="1"/>
          </p:nvPr>
        </p:nvSpPr>
        <p:spPr>
          <a:xfrm>
            <a:off x="0" y="1600200"/>
            <a:ext cx="9144000" cy="5257800"/>
          </a:xfrm>
        </p:spPr>
        <p:txBody>
          <a:bodyPr/>
          <a:lstStyle/>
          <a:p>
            <a:pPr marL="609600" indent="-609600" eaLnBrk="1" hangingPunct="1">
              <a:lnSpc>
                <a:spcPct val="90000"/>
              </a:lnSpc>
            </a:pPr>
            <a:r>
              <a:rPr lang="ro-RO" sz="2000" b="1" smtClean="0"/>
              <a:t>Procedeul CT (Case script) –</a:t>
            </a:r>
            <a:r>
              <a:rPr lang="ro-RO" sz="2000" smtClean="0"/>
              <a:t> descrie algoritmul de executare </a:t>
            </a:r>
            <a:r>
              <a:rPr lang="ro-RO" sz="2000" b="1" smtClean="0"/>
              <a:t>pentru un CT </a:t>
            </a:r>
            <a:r>
              <a:rPr lang="ro-RO" sz="2000" smtClean="0"/>
              <a:t>(implementează specificarea CT). Relaţia </a:t>
            </a:r>
            <a:r>
              <a:rPr lang="ro-RO" sz="2000" i="1" smtClean="0"/>
              <a:t>spec CT- case script</a:t>
            </a:r>
            <a:r>
              <a:rPr lang="ro-RO" sz="2000" smtClean="0"/>
              <a:t> este de tip m-n, adică acelaşi caz (spec CT) poate referi mai multe procedeuri, acelaşi procedeu poate fi aplicat pe mai multe cazuri (spec CT). Documentul conţine:</a:t>
            </a:r>
          </a:p>
          <a:p>
            <a:pPr marL="723900" lvl="1" indent="-274638" eaLnBrk="1" hangingPunct="1">
              <a:lnSpc>
                <a:spcPct val="90000"/>
              </a:lnSpc>
            </a:pPr>
            <a:r>
              <a:rPr lang="ro-RO" sz="1800" smtClean="0"/>
              <a:t>Identificator unic al procedeului (referit de PT, Proiectul CT şi Specs CT)</a:t>
            </a:r>
          </a:p>
          <a:p>
            <a:pPr marL="723900" lvl="1" indent="-274638" eaLnBrk="1" hangingPunct="1">
              <a:lnSpc>
                <a:spcPct val="90000"/>
              </a:lnSpc>
            </a:pPr>
            <a:r>
              <a:rPr lang="ro-RO" sz="1800" smtClean="0"/>
              <a:t>Scopul procedeului – cu referinţe la specs CT pe care le deserveşte</a:t>
            </a:r>
          </a:p>
          <a:p>
            <a:pPr marL="723900" lvl="1" indent="-274638" eaLnBrk="1" hangingPunct="1">
              <a:lnSpc>
                <a:spcPct val="90000"/>
              </a:lnSpc>
            </a:pPr>
            <a:r>
              <a:rPr lang="ro-RO" sz="1800" smtClean="0"/>
              <a:t>Condiţii de mediu pentru executarea procedeului</a:t>
            </a:r>
          </a:p>
          <a:p>
            <a:pPr marL="723900" lvl="1" indent="-274638" eaLnBrk="1" hangingPunct="1">
              <a:lnSpc>
                <a:spcPct val="90000"/>
              </a:lnSpc>
            </a:pPr>
            <a:r>
              <a:rPr lang="ro-RO" sz="1800" smtClean="0"/>
              <a:t>Algoritmul procedeului:</a:t>
            </a:r>
          </a:p>
          <a:p>
            <a:pPr marL="1423988" lvl="2" indent="-457200" eaLnBrk="1" hangingPunct="1">
              <a:lnSpc>
                <a:spcPct val="90000"/>
              </a:lnSpc>
            </a:pPr>
            <a:r>
              <a:rPr lang="ro-RO" sz="1600" smtClean="0"/>
              <a:t>Metoda de stocare a rezultatelor testului</a:t>
            </a:r>
          </a:p>
          <a:p>
            <a:pPr marL="1423988" lvl="2" indent="-457200" eaLnBrk="1" hangingPunct="1">
              <a:lnSpc>
                <a:spcPct val="90000"/>
              </a:lnSpc>
            </a:pPr>
            <a:r>
              <a:rPr lang="ro-RO" sz="1600" smtClean="0"/>
              <a:t>Metoda de pregătire a testului</a:t>
            </a:r>
          </a:p>
          <a:p>
            <a:pPr marL="1423988" lvl="2" indent="-457200" eaLnBrk="1" hangingPunct="1">
              <a:lnSpc>
                <a:spcPct val="90000"/>
              </a:lnSpc>
            </a:pPr>
            <a:r>
              <a:rPr lang="ro-RO" sz="1600" smtClean="0"/>
              <a:t>Metoda de lansare în execuţie (linie de comandă, driver, clic)</a:t>
            </a:r>
          </a:p>
          <a:p>
            <a:pPr marL="1423988" lvl="2" indent="-457200" eaLnBrk="1" hangingPunct="1">
              <a:lnSpc>
                <a:spcPct val="90000"/>
              </a:lnSpc>
            </a:pPr>
            <a:r>
              <a:rPr lang="ro-RO" sz="1600" smtClean="0"/>
              <a:t>Paşii testului</a:t>
            </a:r>
          </a:p>
          <a:p>
            <a:pPr marL="1423988" lvl="2" indent="-457200" eaLnBrk="1" hangingPunct="1">
              <a:lnSpc>
                <a:spcPct val="90000"/>
              </a:lnSpc>
            </a:pPr>
            <a:r>
              <a:rPr lang="ro-RO" sz="1600" smtClean="0"/>
              <a:t>Metoda de măsurare a rezultatelor (cronometru, observare, file comparison)</a:t>
            </a:r>
          </a:p>
          <a:p>
            <a:pPr marL="1423988" lvl="2" indent="-457200" eaLnBrk="1" hangingPunct="1">
              <a:lnSpc>
                <a:spcPct val="90000"/>
              </a:lnSpc>
            </a:pPr>
            <a:r>
              <a:rPr lang="ro-RO" sz="1600" smtClean="0"/>
              <a:t>Metoda de suspendare şi reluare a testului, dacă e posibil</a:t>
            </a:r>
          </a:p>
          <a:p>
            <a:pPr marL="1423988" lvl="2" indent="-457200" eaLnBrk="1" hangingPunct="1">
              <a:lnSpc>
                <a:spcPct val="90000"/>
              </a:lnSpc>
            </a:pPr>
            <a:r>
              <a:rPr lang="ro-RO" sz="1600" smtClean="0"/>
              <a:t>Metoda de finalizare a testului</a:t>
            </a:r>
          </a:p>
          <a:p>
            <a:pPr marL="1423988" lvl="2" indent="-457200" eaLnBrk="1" hangingPunct="1">
              <a:lnSpc>
                <a:spcPct val="90000"/>
              </a:lnSpc>
            </a:pPr>
            <a:r>
              <a:rPr lang="ro-RO" sz="1600" smtClean="0"/>
              <a:t>Metoda de restaurare a condiţiile precedente testului</a:t>
            </a:r>
          </a:p>
          <a:p>
            <a:pPr marL="1423988" lvl="2" indent="-457200" eaLnBrk="1" hangingPunct="1">
              <a:lnSpc>
                <a:spcPct val="90000"/>
              </a:lnSpc>
            </a:pPr>
            <a:r>
              <a:rPr lang="ro-RO" sz="1600" smtClean="0"/>
              <a:t>Modul de tratare a situaţiilor de excepţie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914400" y="0"/>
            <a:ext cx="7696200" cy="1412875"/>
          </a:xfrm>
        </p:spPr>
        <p:txBody>
          <a:bodyPr/>
          <a:lstStyle/>
          <a:p>
            <a:pPr eaLnBrk="1" hangingPunct="1"/>
            <a:r>
              <a:rPr lang="ro-RO" smtClean="0"/>
              <a:t>Planificarea cazurilor de testare (PCT)</a:t>
            </a:r>
            <a:endParaRPr lang="en-US" smtClean="0"/>
          </a:p>
        </p:txBody>
      </p:sp>
      <p:sp>
        <p:nvSpPr>
          <p:cNvPr id="172035" name="Rectangle 3"/>
          <p:cNvSpPr>
            <a:spLocks noGrp="1" noChangeArrowheads="1"/>
          </p:cNvSpPr>
          <p:nvPr>
            <p:ph type="body" idx="1"/>
          </p:nvPr>
        </p:nvSpPr>
        <p:spPr>
          <a:xfrm>
            <a:off x="0" y="1600200"/>
            <a:ext cx="9144000" cy="5257800"/>
          </a:xfrm>
        </p:spPr>
        <p:txBody>
          <a:bodyPr/>
          <a:lstStyle/>
          <a:p>
            <a:pPr marL="609600" indent="-609600" eaLnBrk="1" hangingPunct="1"/>
            <a:r>
              <a:rPr lang="ro-RO" sz="1800" b="1" smtClean="0"/>
              <a:t>Exemplu de procedeu CT:</a:t>
            </a:r>
          </a:p>
          <a:p>
            <a:pPr marL="723900" lvl="1" indent="-274638" eaLnBrk="1" hangingPunct="1"/>
            <a:r>
              <a:rPr lang="ro-RO" sz="1600" smtClean="0"/>
              <a:t>Identificator: ProcWinCalc001</a:t>
            </a:r>
          </a:p>
          <a:p>
            <a:pPr marL="723900" lvl="1" indent="-274638" eaLnBrk="1" hangingPunct="1"/>
            <a:r>
              <a:rPr lang="ro-RO" sz="1600" smtClean="0"/>
              <a:t>Scop: testarea cazurilor cu specificaţiile CazWC001 până la CazWC55 (aceşti identificatori indică în specs CT că sunt cazuri de testare a operaţiilor din Windows Calculator)</a:t>
            </a:r>
          </a:p>
          <a:p>
            <a:pPr marL="723900" lvl="1" indent="-274638" eaLnBrk="1" hangingPunct="1"/>
            <a:r>
              <a:rPr lang="ro-RO" sz="1600" smtClean="0"/>
              <a:t>Condiţii speciale: doar cele prevăzute de specs CT</a:t>
            </a:r>
          </a:p>
          <a:p>
            <a:pPr marL="723900" lvl="1" indent="-274638" eaLnBrk="1" hangingPunct="1"/>
            <a:r>
              <a:rPr lang="ro-RO" sz="1600" smtClean="0"/>
              <a:t>Algoritm:</a:t>
            </a:r>
          </a:p>
          <a:p>
            <a:pPr marL="1423988" lvl="2" indent="-457200" eaLnBrk="1" hangingPunct="1"/>
            <a:r>
              <a:rPr lang="ro-RO" sz="1400" smtClean="0"/>
              <a:t>Înregistrarea rezultatelor – foaia teste.xls</a:t>
            </a:r>
          </a:p>
          <a:p>
            <a:pPr marL="1423988" lvl="2" indent="-457200" eaLnBrk="1" hangingPunct="1"/>
            <a:r>
              <a:rPr lang="ro-RO" sz="1400" smtClean="0"/>
              <a:t>Pregătirea testului: formatarea discului şi instalarea unei copii Win XP SP2 (evitarea interferenţelor)</a:t>
            </a:r>
          </a:p>
          <a:p>
            <a:pPr marL="1423988" lvl="2" indent="-457200" eaLnBrk="1" hangingPunct="1"/>
            <a:r>
              <a:rPr lang="ro-RO" sz="1400" smtClean="0"/>
              <a:t>Executarea testului: Start-Programs-Accessories-Calculator</a:t>
            </a:r>
          </a:p>
          <a:p>
            <a:pPr marL="1423988" lvl="2" indent="-457200" eaLnBrk="1" hangingPunct="1"/>
            <a:r>
              <a:rPr lang="ro-RO" sz="1400" smtClean="0"/>
              <a:t>Paşi:</a:t>
            </a:r>
          </a:p>
          <a:p>
            <a:pPr marL="1924050" lvl="3" eaLnBrk="1" hangingPunct="1"/>
            <a:r>
              <a:rPr lang="ro-RO" sz="1200" smtClean="0"/>
              <a:t>Tastarea intrărilor prevăzute de specs CT</a:t>
            </a:r>
          </a:p>
          <a:p>
            <a:pPr marL="1924050" lvl="3" eaLnBrk="1" hangingPunct="1"/>
            <a:r>
              <a:rPr lang="ro-RO" sz="1200" smtClean="0"/>
              <a:t>Compararea cu rezultatele aşteptate (din specs CT)</a:t>
            </a:r>
          </a:p>
          <a:p>
            <a:pPr marL="1924050" lvl="3" eaLnBrk="1" hangingPunct="1"/>
            <a:r>
              <a:rPr lang="ro-RO" sz="1200" smtClean="0"/>
              <a:t>Repetarea testului folosind mouse-ul</a:t>
            </a:r>
          </a:p>
          <a:p>
            <a:pPr marL="1924050" lvl="3" eaLnBrk="1" hangingPunct="1"/>
            <a:r>
              <a:rPr lang="ro-RO" sz="1200" smtClean="0"/>
              <a:t>Compararea cu rezultatele aşteptate</a:t>
            </a:r>
          </a:p>
          <a:p>
            <a:pPr marL="1423988" lvl="2" indent="-457200" eaLnBrk="1" hangingPunct="1"/>
            <a:r>
              <a:rPr lang="ro-RO" sz="1400" smtClean="0"/>
              <a:t>Metodă de observare: vizual</a:t>
            </a:r>
          </a:p>
          <a:p>
            <a:pPr marL="1423988" lvl="2" indent="-457200" eaLnBrk="1" hangingPunct="1"/>
            <a:r>
              <a:rPr lang="ro-RO" sz="1400" smtClean="0"/>
              <a:t>Metodă de suspendare sau oprire: închiderea ferestrei WC</a:t>
            </a:r>
          </a:p>
          <a:p>
            <a:pPr marL="1423988" lvl="2" indent="-457200" eaLnBrk="1" hangingPunct="1"/>
            <a:r>
              <a:rPr lang="ro-RO" sz="1400" smtClean="0"/>
              <a:t>Metodă de reluare: testele întrerupte se vor considera oprite</a:t>
            </a:r>
          </a:p>
          <a:p>
            <a:pPr marL="1423988" lvl="2" indent="-457200" eaLnBrk="1" hangingPunct="1"/>
            <a:r>
              <a:rPr lang="ro-RO" sz="1400" smtClean="0"/>
              <a:t>Modul de restaurare a condiţiilor: formatarea discului</a:t>
            </a:r>
          </a:p>
          <a:p>
            <a:pPr marL="1423988" lvl="2" indent="-457200" eaLnBrk="1" hangingPunct="1"/>
            <a:r>
              <a:rPr lang="ro-RO" sz="1400" smtClean="0"/>
              <a:t>Excepţii: în caz de resetare se notează condiţiile erorii şi se relansează testul</a:t>
            </a:r>
          </a:p>
          <a:p>
            <a:pPr marL="723900" lvl="1" indent="-274638" eaLnBrk="1" hangingPunct="1"/>
            <a:endParaRPr lang="ro-RO" sz="16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914400" y="0"/>
            <a:ext cx="7696200" cy="1412875"/>
          </a:xfrm>
        </p:spPr>
        <p:txBody>
          <a:bodyPr/>
          <a:lstStyle/>
          <a:p>
            <a:pPr eaLnBrk="1" hangingPunct="1"/>
            <a:r>
              <a:rPr lang="ro-RO" smtClean="0"/>
              <a:t>Planificarea cazurilor de testare (PCT)</a:t>
            </a:r>
            <a:endParaRPr lang="en-US" smtClean="0"/>
          </a:p>
        </p:txBody>
      </p:sp>
      <p:sp>
        <p:nvSpPr>
          <p:cNvPr id="173059" name="Rectangle 3"/>
          <p:cNvSpPr>
            <a:spLocks noGrp="1" noChangeArrowheads="1"/>
          </p:cNvSpPr>
          <p:nvPr>
            <p:ph type="body" idx="1"/>
          </p:nvPr>
        </p:nvSpPr>
        <p:spPr>
          <a:xfrm>
            <a:off x="0" y="1600200"/>
            <a:ext cx="9144000" cy="5257800"/>
          </a:xfrm>
        </p:spPr>
        <p:txBody>
          <a:bodyPr/>
          <a:lstStyle/>
          <a:p>
            <a:pPr marL="609600" indent="-609600" eaLnBrk="1" hangingPunct="1"/>
            <a:r>
              <a:rPr lang="ro-RO" sz="2000" smtClean="0"/>
              <a:t>Pentru înregistrarea rezultatelor testării se va folosi un </a:t>
            </a:r>
            <a:r>
              <a:rPr lang="ro-RO" sz="2000" b="1" smtClean="0"/>
              <a:t>jurnal de testare:</a:t>
            </a:r>
          </a:p>
          <a:p>
            <a:pPr marL="723900" lvl="1" indent="-274638" eaLnBrk="1" hangingPunct="1"/>
            <a:r>
              <a:rPr lang="ro-RO" sz="1800" smtClean="0"/>
              <a:t>Foaie Excel</a:t>
            </a:r>
          </a:p>
          <a:p>
            <a:pPr marL="723900" lvl="1" indent="-274638" eaLnBrk="1" hangingPunct="1"/>
            <a:r>
              <a:rPr lang="ro-RO" sz="1800" smtClean="0"/>
              <a:t>SGBD</a:t>
            </a:r>
          </a:p>
          <a:p>
            <a:pPr marL="723900" lvl="1" indent="-274638" eaLnBrk="1" hangingPunct="1"/>
            <a:r>
              <a:rPr lang="ro-RO" sz="1800" smtClean="0"/>
              <a:t>O aplicaţie Web specializată: Bugzilla, Mantis</a:t>
            </a:r>
          </a:p>
          <a:p>
            <a:pPr marL="609600" indent="-609600" eaLnBrk="1" hangingPunct="1"/>
            <a:r>
              <a:rPr lang="ro-RO" sz="2000" smtClean="0"/>
              <a:t>Jurnalul trebuie să grupeze testele în suite de testare (seturi interdependente de CT)</a:t>
            </a:r>
          </a:p>
          <a:p>
            <a:pPr marL="609600" indent="-609600" eaLnBrk="1" hangingPunct="1"/>
            <a:r>
              <a:rPr lang="ro-RO" sz="2000" smtClean="0"/>
              <a:t>Rubricile tabelului-jurnal vor indica numele şi identificatorul cazului (din specs CT), rezultatul cazului (admis-respins), data de executare a procedeului şi eventual o referinţă la un tabel de descriere a erorilor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914400" y="0"/>
            <a:ext cx="7696200" cy="1412875"/>
          </a:xfrm>
        </p:spPr>
        <p:txBody>
          <a:bodyPr/>
          <a:lstStyle/>
          <a:p>
            <a:pPr eaLnBrk="1" hangingPunct="1"/>
            <a:r>
              <a:rPr lang="ro-RO" smtClean="0"/>
              <a:t>Testarea colectivă</a:t>
            </a:r>
            <a:endParaRPr lang="en-US" smtClean="0"/>
          </a:p>
        </p:txBody>
      </p:sp>
      <p:sp>
        <p:nvSpPr>
          <p:cNvPr id="155651" name="Rectangle 3"/>
          <p:cNvSpPr>
            <a:spLocks noGrp="1" noChangeArrowheads="1"/>
          </p:cNvSpPr>
          <p:nvPr>
            <p:ph type="body" idx="1"/>
          </p:nvPr>
        </p:nvSpPr>
        <p:spPr>
          <a:xfrm>
            <a:off x="0" y="1600200"/>
            <a:ext cx="9144000" cy="5257800"/>
          </a:xfrm>
        </p:spPr>
        <p:txBody>
          <a:bodyPr/>
          <a:lstStyle/>
          <a:p>
            <a:pPr marL="609600" indent="-609600" eaLnBrk="1" hangingPunct="1"/>
            <a:r>
              <a:rPr lang="ro-RO" sz="1800" smtClean="0"/>
              <a:t>Testeri diferiţi vor surprinde erori diferite</a:t>
            </a:r>
          </a:p>
          <a:p>
            <a:pPr marL="609600" indent="-609600" eaLnBrk="1" hangingPunct="1"/>
            <a:r>
              <a:rPr lang="ro-RO" sz="1800" smtClean="0"/>
              <a:t>Testarea colectivă elimină monotonia, distribuie efortul şi creează un </a:t>
            </a:r>
            <a:r>
              <a:rPr lang="ro-RO" sz="1800" b="1" smtClean="0"/>
              <a:t>efect de reţea</a:t>
            </a:r>
            <a:r>
              <a:rPr lang="ro-RO" sz="1800" smtClean="0"/>
              <a:t> în detectarea erorilor</a:t>
            </a:r>
          </a:p>
          <a:p>
            <a:pPr marL="609600" indent="-609600" eaLnBrk="1" hangingPunct="1"/>
            <a:r>
              <a:rPr lang="ro-RO" sz="1800" smtClean="0"/>
              <a:t>Tipuri de testare colectivă:</a:t>
            </a:r>
          </a:p>
          <a:p>
            <a:pPr marL="723900" lvl="1" indent="-274638" eaLnBrk="1" hangingPunct="1"/>
            <a:r>
              <a:rPr lang="ro-RO" sz="1800" b="1" smtClean="0"/>
              <a:t>Bug-bashing</a:t>
            </a:r>
          </a:p>
          <a:p>
            <a:pPr marL="1423988" lvl="2" indent="-457200" eaLnBrk="1" hangingPunct="1"/>
            <a:r>
              <a:rPr lang="ro-RO" sz="1600" smtClean="0"/>
              <a:t>exploatează independenţa punctelor de vedere</a:t>
            </a:r>
          </a:p>
          <a:p>
            <a:pPr marL="1423988" lvl="2" indent="-457200" eaLnBrk="1" hangingPunct="1"/>
            <a:r>
              <a:rPr lang="ro-RO" sz="1600" smtClean="0"/>
              <a:t>poate include testeri profesionişti şi neprofesionişti</a:t>
            </a:r>
          </a:p>
          <a:p>
            <a:pPr marL="1423988" lvl="2" indent="-457200" eaLnBrk="1" hangingPunct="1"/>
            <a:r>
              <a:rPr lang="ro-RO" sz="1600" smtClean="0"/>
              <a:t>profesioniştii vor avea rol de recenzori şi confirmatori</a:t>
            </a:r>
          </a:p>
          <a:p>
            <a:pPr marL="1423988" lvl="2" indent="-457200" eaLnBrk="1" hangingPunct="1"/>
            <a:r>
              <a:rPr lang="ro-RO" sz="1600" smtClean="0"/>
              <a:t>neprofesioniştii pot fi familiarizaţi cu anumite tipuri de erori (de utilizabilitate), fiind mai apropiaţi de perspectiva clientului</a:t>
            </a:r>
          </a:p>
          <a:p>
            <a:pPr marL="723900" lvl="1" indent="-274638" eaLnBrk="1" hangingPunct="1"/>
            <a:r>
              <a:rPr lang="ro-RO" sz="1800" b="1" smtClean="0"/>
              <a:t>Subcontractarea</a:t>
            </a:r>
          </a:p>
          <a:p>
            <a:pPr marL="1423988" lvl="2" indent="-457200" eaLnBrk="1" hangingPunct="1"/>
            <a:r>
              <a:rPr lang="ro-RO" sz="1600" b="1" smtClean="0"/>
              <a:t>Se aplică atunci când nu există resursele de testare necesare</a:t>
            </a:r>
          </a:p>
          <a:p>
            <a:pPr marL="1423988" lvl="2" indent="-457200" eaLnBrk="1" hangingPunct="1"/>
            <a:r>
              <a:rPr lang="ro-RO" sz="1600" b="1" smtClean="0"/>
              <a:t>Domenii predispuse: TCH, TCS, utilizabilitate, localizare</a:t>
            </a:r>
          </a:p>
          <a:p>
            <a:pPr marL="1423988" lvl="2" indent="-457200" eaLnBrk="1" hangingPunct="1"/>
            <a:r>
              <a:rPr lang="ro-RO" sz="1600" b="1" smtClean="0"/>
              <a:t>Testerii locali vor colabora cu laboratorul subcontractat pentru confirmarea testelor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914400" y="0"/>
            <a:ext cx="7696200" cy="1412875"/>
          </a:xfrm>
        </p:spPr>
        <p:txBody>
          <a:bodyPr/>
          <a:lstStyle/>
          <a:p>
            <a:pPr eaLnBrk="1" hangingPunct="1"/>
            <a:r>
              <a:rPr lang="ro-RO" smtClean="0"/>
              <a:t>Testarea colectivă</a:t>
            </a:r>
            <a:endParaRPr lang="en-US" smtClean="0"/>
          </a:p>
        </p:txBody>
      </p:sp>
      <p:sp>
        <p:nvSpPr>
          <p:cNvPr id="156675" name="Rectangle 3"/>
          <p:cNvSpPr>
            <a:spLocks noGrp="1" noChangeArrowheads="1"/>
          </p:cNvSpPr>
          <p:nvPr>
            <p:ph type="body" idx="1"/>
          </p:nvPr>
        </p:nvSpPr>
        <p:spPr>
          <a:xfrm>
            <a:off x="0" y="1600200"/>
            <a:ext cx="9144000" cy="5257800"/>
          </a:xfrm>
        </p:spPr>
        <p:txBody>
          <a:bodyPr/>
          <a:lstStyle/>
          <a:p>
            <a:pPr marL="609600" indent="-609600" eaLnBrk="1" hangingPunct="1"/>
            <a:r>
              <a:rPr lang="ro-RO" sz="1600" b="1" smtClean="0"/>
              <a:t>Beta testing</a:t>
            </a:r>
          </a:p>
          <a:p>
            <a:pPr marL="723900" lvl="1" indent="-274638" eaLnBrk="1" hangingPunct="1"/>
            <a:r>
              <a:rPr lang="ro-RO" sz="1600" smtClean="0"/>
              <a:t>se realizează de către grupuri focus (beneficiari potenţiali sau testeri neprofesionişti)</a:t>
            </a:r>
          </a:p>
          <a:p>
            <a:pPr marL="723900" lvl="1" indent="-274638" eaLnBrk="1" hangingPunct="1"/>
            <a:r>
              <a:rPr lang="ro-RO" sz="1600" smtClean="0"/>
              <a:t>e un proces de validare şi nu unul de verificare (se testează faţă de beneficiar, nu faţă de specificaţii)</a:t>
            </a:r>
          </a:p>
          <a:p>
            <a:pPr marL="723900" lvl="1" indent="-274638" eaLnBrk="1" hangingPunct="1"/>
            <a:r>
              <a:rPr lang="ro-RO" sz="1600" smtClean="0"/>
              <a:t>poate avea diverse scopuri: recenzarea în presă, teste de utilizabilitate, TCH, TCS</a:t>
            </a:r>
          </a:p>
          <a:p>
            <a:pPr marL="723900" lvl="1" indent="-274638" eaLnBrk="1" hangingPunct="1"/>
            <a:r>
              <a:rPr lang="ro-RO" sz="1600" smtClean="0"/>
              <a:t>Necesită o planificare BT:</a:t>
            </a:r>
          </a:p>
          <a:p>
            <a:pPr marL="1423988" lvl="2" indent="-457200" eaLnBrk="1" hangingPunct="1"/>
            <a:r>
              <a:rPr lang="ro-RO" sz="1600" smtClean="0"/>
              <a:t>Grupul focus va fi selectat conform cu scopul testării (recenzie în presă, utilizabilitate, TCH, TCS)</a:t>
            </a:r>
          </a:p>
          <a:p>
            <a:pPr marL="1423988" lvl="2" indent="-457200" eaLnBrk="1" hangingPunct="1"/>
            <a:r>
              <a:rPr lang="ro-RO" sz="1600" smtClean="0"/>
              <a:t>Testerii beta vor fi superficiali, e necesar un protocol formal cu deadlineuri şi raportări formale</a:t>
            </a:r>
          </a:p>
          <a:p>
            <a:pPr marL="1423988" lvl="2" indent="-457200" eaLnBrk="1" hangingPunct="1"/>
            <a:r>
              <a:rPr lang="ro-RO" sz="1600" smtClean="0"/>
              <a:t>Testerii beta se vor concentra pe anumite tipuri de erori, nu pot înlocui testarea profesionistă</a:t>
            </a:r>
          </a:p>
          <a:p>
            <a:pPr marL="1423988" lvl="2" indent="-457200" eaLnBrk="1" hangingPunct="1"/>
            <a:r>
              <a:rPr lang="ro-RO" sz="1600" smtClean="0"/>
              <a:t>Testerii profesionişti vor izola erorile semnalate de testerii beta prin cazuri de testare precise</a:t>
            </a:r>
          </a:p>
          <a:p>
            <a:pPr marL="1423988" lvl="2" indent="-457200" eaLnBrk="1" hangingPunct="1"/>
            <a:r>
              <a:rPr lang="ro-RO" sz="1600" smtClean="0"/>
              <a:t>Testarea beta e târzie, constrânsă de timp şi cu posibilităţi de corectare reduse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914400" y="0"/>
            <a:ext cx="7696200" cy="1412875"/>
          </a:xfrm>
        </p:spPr>
        <p:txBody>
          <a:bodyPr/>
          <a:lstStyle/>
          <a:p>
            <a:pPr eaLnBrk="1" hangingPunct="1"/>
            <a:r>
              <a:rPr lang="ro-RO" smtClean="0"/>
              <a:t>Planificarea testării</a:t>
            </a:r>
            <a:endParaRPr lang="en-US" smtClean="0"/>
          </a:p>
        </p:txBody>
      </p:sp>
      <p:sp>
        <p:nvSpPr>
          <p:cNvPr id="157699" name="Rectangle 3"/>
          <p:cNvSpPr>
            <a:spLocks noGrp="1" noChangeArrowheads="1"/>
          </p:cNvSpPr>
          <p:nvPr>
            <p:ph type="body" idx="1"/>
          </p:nvPr>
        </p:nvSpPr>
        <p:spPr>
          <a:xfrm>
            <a:off x="0" y="1600200"/>
            <a:ext cx="9144000" cy="5257800"/>
          </a:xfrm>
        </p:spPr>
        <p:txBody>
          <a:bodyPr/>
          <a:lstStyle/>
          <a:p>
            <a:pPr marL="609600" indent="-609600" eaLnBrk="1" hangingPunct="1"/>
            <a:r>
              <a:rPr lang="ro-RO" sz="2000" b="1" smtClean="0"/>
              <a:t>Standardul de test planning: IEEE 829-1998 (</a:t>
            </a:r>
            <a:r>
              <a:rPr lang="ro-RO" sz="2000" b="1" smtClean="0">
                <a:hlinkClick r:id="rId2"/>
              </a:rPr>
              <a:t>http:</a:t>
            </a:r>
            <a:r>
              <a:rPr lang="en-US" sz="2000" b="1" smtClean="0">
                <a:hlinkClick r:id="rId2"/>
              </a:rPr>
              <a:t>//standards.ieee.org</a:t>
            </a:r>
            <a:r>
              <a:rPr lang="en-US" sz="2000" b="1" smtClean="0"/>
              <a:t>)</a:t>
            </a:r>
          </a:p>
          <a:p>
            <a:pPr marL="609600" indent="-609600" eaLnBrk="1" hangingPunct="1"/>
            <a:r>
              <a:rPr lang="en-US" sz="2000" b="1" smtClean="0"/>
              <a:t>Planul de testare</a:t>
            </a:r>
            <a:endParaRPr lang="ro-RO" sz="2000" b="1" smtClean="0"/>
          </a:p>
          <a:p>
            <a:pPr marL="723900" lvl="1" indent="-274638" eaLnBrk="1" hangingPunct="1"/>
            <a:r>
              <a:rPr lang="en-US" sz="2000" smtClean="0"/>
              <a:t>prescrie acoperirea, metoda, resursele </a:t>
            </a:r>
            <a:r>
              <a:rPr lang="ro-RO" sz="2000" smtClean="0"/>
              <a:t>şi programul activităţilor de testare</a:t>
            </a:r>
          </a:p>
          <a:p>
            <a:pPr marL="723900" lvl="1" indent="-274638" eaLnBrk="1" hangingPunct="1"/>
            <a:r>
              <a:rPr lang="en-US" sz="2000" smtClean="0"/>
              <a:t>i</a:t>
            </a:r>
            <a:r>
              <a:rPr lang="ro-RO" sz="2000" smtClean="0"/>
              <a:t>dentifică elementele testate, funcţionalitatea testată, sarcinile de testare, personalul alocat şi riscurile</a:t>
            </a:r>
          </a:p>
          <a:p>
            <a:pPr marL="723900" lvl="1" indent="-274638" eaLnBrk="1" hangingPunct="1"/>
            <a:r>
              <a:rPr lang="ro-RO" sz="2000" smtClean="0"/>
              <a:t>nu calitatea documentului PT contează, ci utilitatea lui</a:t>
            </a:r>
          </a:p>
          <a:p>
            <a:pPr marL="723900" lvl="1" indent="-274638" eaLnBrk="1" hangingPunct="1"/>
            <a:r>
              <a:rPr lang="ro-RO" sz="2000" smtClean="0"/>
              <a:t>nu formalizarea contează ( IEEE recomandă un şablon) ci realismul planificării şi felul în care planul comunică sarcinile celor implicaţi</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914400" y="0"/>
            <a:ext cx="7696200" cy="1412875"/>
          </a:xfrm>
        </p:spPr>
        <p:txBody>
          <a:bodyPr/>
          <a:lstStyle/>
          <a:p>
            <a:pPr eaLnBrk="1" hangingPunct="1"/>
            <a:r>
              <a:rPr lang="en-US" smtClean="0"/>
              <a:t>Rubricile</a:t>
            </a:r>
            <a:r>
              <a:rPr lang="ro-RO" smtClean="0"/>
              <a:t> PT, conform IEEE</a:t>
            </a:r>
            <a:endParaRPr lang="en-US" smtClean="0"/>
          </a:p>
        </p:txBody>
      </p:sp>
      <p:sp>
        <p:nvSpPr>
          <p:cNvPr id="158723" name="Rectangle 3"/>
          <p:cNvSpPr>
            <a:spLocks noGrp="1" noChangeArrowheads="1"/>
          </p:cNvSpPr>
          <p:nvPr>
            <p:ph type="body" idx="1"/>
          </p:nvPr>
        </p:nvSpPr>
        <p:spPr>
          <a:xfrm>
            <a:off x="0" y="1600200"/>
            <a:ext cx="9144000" cy="5257800"/>
          </a:xfrm>
        </p:spPr>
        <p:txBody>
          <a:bodyPr/>
          <a:lstStyle/>
          <a:p>
            <a:pPr marL="609600" indent="-609600" eaLnBrk="1" hangingPunct="1"/>
            <a:r>
              <a:rPr lang="en-US" sz="2000" b="1" smtClean="0"/>
              <a:t>Generalit</a:t>
            </a:r>
            <a:r>
              <a:rPr lang="ro-RO" sz="2000" b="1" smtClean="0"/>
              <a:t>ăţi – </a:t>
            </a:r>
            <a:r>
              <a:rPr lang="ro-RO" sz="2000" smtClean="0"/>
              <a:t>aspecte ce par evidente (trebuie explicitate deoarece evidenţele teoretice sunt cele care creează probleme de comunicare)</a:t>
            </a:r>
          </a:p>
          <a:p>
            <a:pPr marL="723900" lvl="1" indent="-274638" eaLnBrk="1" hangingPunct="1"/>
            <a:r>
              <a:rPr lang="ro-RO" sz="2000" smtClean="0"/>
              <a:t>Scopul PT</a:t>
            </a:r>
          </a:p>
          <a:p>
            <a:pPr marL="723900" lvl="1" indent="-274638" eaLnBrk="1" hangingPunct="1"/>
            <a:r>
              <a:rPr lang="ro-RO" sz="2000" smtClean="0"/>
              <a:t>Produsul testat şi scopul produsului</a:t>
            </a:r>
          </a:p>
          <a:p>
            <a:pPr marL="723900" lvl="1" indent="-274638" eaLnBrk="1" hangingPunct="1"/>
            <a:r>
              <a:rPr lang="ro-RO" sz="2000" smtClean="0"/>
              <a:t>Versiunea testată şi statutul său (produs nou, upgrade, etc.)</a:t>
            </a:r>
          </a:p>
          <a:p>
            <a:pPr marL="723900" lvl="1" indent="-274638" eaLnBrk="1" hangingPunct="1"/>
            <a:r>
              <a:rPr lang="ro-RO" sz="2000" smtClean="0"/>
              <a:t>Stadiul produsului (modul, aplicaţie integrată, build alfa)</a:t>
            </a:r>
          </a:p>
          <a:p>
            <a:pPr marL="723900" lvl="1" indent="-274638" eaLnBrk="1" hangingPunct="1"/>
            <a:r>
              <a:rPr lang="ro-RO" sz="2000" smtClean="0"/>
              <a:t>Nivelul de calitate urmărit – </a:t>
            </a:r>
            <a:r>
              <a:rPr lang="ro-RO" sz="2000" b="1" smtClean="0"/>
              <a:t>punct sensibil!</a:t>
            </a:r>
          </a:p>
          <a:p>
            <a:pPr marL="1423988" lvl="2" indent="-457200" eaLnBrk="1" hangingPunct="1"/>
            <a:r>
              <a:rPr lang="ro-RO" sz="1800" smtClean="0"/>
              <a:t>Marketerii vor urmări un nivel de utilizabilitate</a:t>
            </a:r>
          </a:p>
          <a:p>
            <a:pPr marL="1423988" lvl="2" indent="-457200" eaLnBrk="1" hangingPunct="1"/>
            <a:r>
              <a:rPr lang="ro-RO" sz="1800" smtClean="0"/>
              <a:t>Programatorii vor invoca nivelul de actualitate tehnologică sau complexitate</a:t>
            </a:r>
          </a:p>
          <a:p>
            <a:pPr marL="1423988" lvl="2" indent="-457200" eaLnBrk="1" hangingPunct="1"/>
            <a:r>
              <a:rPr lang="ro-RO" sz="1800" smtClean="0"/>
              <a:t>Managerii vor urmări reducerea costurilor</a:t>
            </a:r>
          </a:p>
          <a:p>
            <a:pPr marL="1423988" lvl="2" indent="-457200" eaLnBrk="1" hangingPunct="1"/>
            <a:r>
              <a:rPr lang="ro-RO" sz="1800" smtClean="0"/>
              <a:t>Nivelul de calitate trebuie stabilit la nivelul PT, nu ulterior şi va fi impus pe toată durata testării</a:t>
            </a:r>
          </a:p>
          <a:p>
            <a:pPr marL="1423988" lvl="2" indent="-457200" eaLnBrk="1" hangingPunct="1"/>
            <a:r>
              <a:rPr lang="ro-RO" sz="1800" smtClean="0"/>
              <a:t>Nivelul de calitate va fi precizat prin cuantificare: număr de erori detectate în 24 ore, un prag de fiabilitate, un prag de performanţă, un indice de utilizabilitate etc.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914400" y="0"/>
            <a:ext cx="7696200" cy="1412875"/>
          </a:xfrm>
        </p:spPr>
        <p:txBody>
          <a:bodyPr/>
          <a:lstStyle/>
          <a:p>
            <a:pPr eaLnBrk="1" hangingPunct="1"/>
            <a:r>
              <a:rPr lang="en-US" smtClean="0"/>
              <a:t>Rubricile</a:t>
            </a:r>
            <a:r>
              <a:rPr lang="ro-RO" smtClean="0"/>
              <a:t> PT, conform IEEE</a:t>
            </a:r>
            <a:endParaRPr lang="en-US" smtClean="0"/>
          </a:p>
        </p:txBody>
      </p:sp>
      <p:sp>
        <p:nvSpPr>
          <p:cNvPr id="159747" name="Rectangle 3"/>
          <p:cNvSpPr>
            <a:spLocks noGrp="1" noChangeArrowheads="1"/>
          </p:cNvSpPr>
          <p:nvPr>
            <p:ph type="body" idx="1"/>
          </p:nvPr>
        </p:nvSpPr>
        <p:spPr>
          <a:xfrm>
            <a:off x="0" y="1600200"/>
            <a:ext cx="9144000" cy="5257800"/>
          </a:xfrm>
        </p:spPr>
        <p:txBody>
          <a:bodyPr/>
          <a:lstStyle/>
          <a:p>
            <a:pPr marL="609600" indent="-609600" eaLnBrk="1" hangingPunct="1"/>
            <a:r>
              <a:rPr lang="ro-RO" sz="1800" b="1" smtClean="0"/>
              <a:t>Identificatori – </a:t>
            </a:r>
            <a:r>
              <a:rPr lang="ro-RO" sz="1800" smtClean="0"/>
              <a:t>necesari referinţelor care se realizează în textul PT</a:t>
            </a:r>
          </a:p>
          <a:p>
            <a:pPr marL="723900" lvl="1" indent="-274638" eaLnBrk="1" hangingPunct="1"/>
            <a:r>
              <a:rPr lang="ro-RO" sz="1800" smtClean="0"/>
              <a:t>Oamenii implicaţi (date de contact, posibilităţi de comunicare)</a:t>
            </a:r>
          </a:p>
          <a:p>
            <a:pPr marL="723900" lvl="1" indent="-274638" eaLnBrk="1" hangingPunct="1"/>
            <a:r>
              <a:rPr lang="ro-RO" sz="1800" smtClean="0"/>
              <a:t>Instrumentele software implicate (atât produsul testat cât şi alte instrumente, locul în care se vor stoca documentele de testare)</a:t>
            </a:r>
          </a:p>
          <a:p>
            <a:pPr marL="723900" lvl="1" indent="-274638" eaLnBrk="1" hangingPunct="1"/>
            <a:r>
              <a:rPr lang="ro-RO" sz="1800" smtClean="0"/>
              <a:t>Locaţiile (clădiri, laboratoare, săli, locul în care se stochează documentaţia de testare)</a:t>
            </a:r>
          </a:p>
          <a:p>
            <a:pPr marL="723900" lvl="1" indent="-274638" eaLnBrk="1" hangingPunct="1"/>
            <a:r>
              <a:rPr lang="ro-RO" sz="1800" smtClean="0"/>
              <a:t>Echipamentele hardware (şi modul lor de obţinere, sursele – subcontracte, închirieri etc.)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914400" y="0"/>
            <a:ext cx="7696200" cy="1412875"/>
          </a:xfrm>
        </p:spPr>
        <p:txBody>
          <a:bodyPr/>
          <a:lstStyle/>
          <a:p>
            <a:pPr eaLnBrk="1" hangingPunct="1"/>
            <a:r>
              <a:rPr lang="en-US" smtClean="0"/>
              <a:t>Rubricile</a:t>
            </a:r>
            <a:r>
              <a:rPr lang="ro-RO" smtClean="0"/>
              <a:t> PT, conform IEEE</a:t>
            </a:r>
            <a:endParaRPr lang="en-US" smtClean="0"/>
          </a:p>
        </p:txBody>
      </p:sp>
      <p:sp>
        <p:nvSpPr>
          <p:cNvPr id="160771" name="Rectangle 3"/>
          <p:cNvSpPr>
            <a:spLocks noGrp="1" noChangeArrowheads="1"/>
          </p:cNvSpPr>
          <p:nvPr>
            <p:ph type="body" idx="1"/>
          </p:nvPr>
        </p:nvSpPr>
        <p:spPr>
          <a:xfrm>
            <a:off x="0" y="1600200"/>
            <a:ext cx="9144000" cy="5257800"/>
          </a:xfrm>
        </p:spPr>
        <p:txBody>
          <a:bodyPr/>
          <a:lstStyle/>
          <a:p>
            <a:pPr marL="609600" indent="-609600" eaLnBrk="1" hangingPunct="1"/>
            <a:r>
              <a:rPr lang="ro-RO" sz="1800" b="1" smtClean="0"/>
              <a:t>Termeni şi informaţii cheie – </a:t>
            </a:r>
            <a:r>
              <a:rPr lang="ro-RO" sz="1800" smtClean="0"/>
              <a:t>necesari uniformizării semantice şi fixării unor deadlineuri comune</a:t>
            </a:r>
          </a:p>
          <a:p>
            <a:pPr marL="723900" lvl="1" indent="-274638" eaLnBrk="1" hangingPunct="1"/>
            <a:r>
              <a:rPr lang="ro-RO" sz="1800" b="1" smtClean="0"/>
              <a:t>Definiţia erorii</a:t>
            </a:r>
          </a:p>
          <a:p>
            <a:pPr marL="723900" lvl="1" indent="-274638" eaLnBrk="1" hangingPunct="1"/>
            <a:r>
              <a:rPr lang="ro-RO" sz="1800" b="1" smtClean="0"/>
              <a:t>Build – </a:t>
            </a:r>
            <a:r>
              <a:rPr lang="ro-RO" sz="1800" smtClean="0"/>
              <a:t>cod compilat livrabil de către programatori (executabil)</a:t>
            </a:r>
          </a:p>
          <a:p>
            <a:pPr marL="723900" lvl="1" indent="-274638" eaLnBrk="1" hangingPunct="1"/>
            <a:r>
              <a:rPr lang="ro-RO" sz="1800" b="1" smtClean="0"/>
              <a:t>TRD (Test Release Document)</a:t>
            </a:r>
            <a:r>
              <a:rPr lang="ro-RO" sz="1800" smtClean="0"/>
              <a:t> – documentul care însoţeşte un build, pe care se indică ce s-a modificat, ce s-a corectat şi alte date despre build</a:t>
            </a:r>
          </a:p>
          <a:p>
            <a:pPr marL="723900" lvl="1" indent="-274638" eaLnBrk="1" hangingPunct="1"/>
            <a:r>
              <a:rPr lang="ro-RO" sz="1800" b="1" smtClean="0"/>
              <a:t>Alpha</a:t>
            </a:r>
            <a:r>
              <a:rPr lang="ro-RO" sz="1800" smtClean="0"/>
              <a:t> – un build timpuriu, în scop demonstrativ, pentru care se fixează un nivel de calitate urmărit mai scăzut decât cel final;</a:t>
            </a:r>
          </a:p>
          <a:p>
            <a:pPr marL="723900" lvl="1" indent="-274638" eaLnBrk="1" hangingPunct="1"/>
            <a:r>
              <a:rPr lang="ro-RO" sz="1800" b="1" smtClean="0"/>
              <a:t>Beta</a:t>
            </a:r>
            <a:r>
              <a:rPr lang="ro-RO" sz="1800" smtClean="0"/>
              <a:t> – un build ajuns în faza de testare beta (ajuns la unii beneficiari), pentru care trebuie indicat scopul testării beta (recenzie, utilizabilitate etc.)</a:t>
            </a:r>
          </a:p>
          <a:p>
            <a:pPr marL="723900" lvl="1" indent="-274638" eaLnBrk="1" hangingPunct="1"/>
            <a:r>
              <a:rPr lang="ro-RO" sz="1800" b="1" smtClean="0"/>
              <a:t>Spec complete</a:t>
            </a:r>
            <a:r>
              <a:rPr lang="ro-RO" sz="1800" smtClean="0"/>
              <a:t> – deadline după care specificaţiile nu vor mai fi modificate</a:t>
            </a:r>
          </a:p>
          <a:p>
            <a:pPr marL="723900" lvl="1" indent="-274638" eaLnBrk="1" hangingPunct="1"/>
            <a:r>
              <a:rPr lang="ro-RO" sz="1800" b="1" smtClean="0"/>
              <a:t>Feature complete</a:t>
            </a:r>
            <a:r>
              <a:rPr lang="ro-RO" sz="1800" smtClean="0"/>
              <a:t> – deadline după care aplicaţiei nu i se vor mai adăuga funcţionalităţi</a:t>
            </a:r>
          </a:p>
          <a:p>
            <a:pPr marL="723900" lvl="1" indent="-274638" eaLnBrk="1" hangingPunct="1"/>
            <a:r>
              <a:rPr lang="ro-RO" sz="1800" b="1" smtClean="0"/>
              <a:t>Comitetul de gestiune a erorilor</a:t>
            </a:r>
            <a:r>
              <a:rPr lang="ro-RO" sz="1800" smtClean="0"/>
              <a:t> – comitet format din managerul de testare, managerul de proiect, managerul de dezvoltare, managerul relaţiei cu clienţii care trebuie să decidă ce erori vor fi corectate, tratate sau ignorate.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914400" y="0"/>
            <a:ext cx="7696200" cy="1412875"/>
          </a:xfrm>
        </p:spPr>
        <p:txBody>
          <a:bodyPr/>
          <a:lstStyle/>
          <a:p>
            <a:pPr eaLnBrk="1" hangingPunct="1"/>
            <a:r>
              <a:rPr lang="en-US" smtClean="0"/>
              <a:t>Rubricile</a:t>
            </a:r>
            <a:r>
              <a:rPr lang="ro-RO" smtClean="0"/>
              <a:t> PT, conform IEEE</a:t>
            </a:r>
            <a:endParaRPr lang="en-US" smtClean="0"/>
          </a:p>
        </p:txBody>
      </p:sp>
      <p:sp>
        <p:nvSpPr>
          <p:cNvPr id="161795" name="Rectangle 3"/>
          <p:cNvSpPr>
            <a:spLocks noGrp="1" noChangeArrowheads="1"/>
          </p:cNvSpPr>
          <p:nvPr>
            <p:ph type="body" idx="1"/>
          </p:nvPr>
        </p:nvSpPr>
        <p:spPr>
          <a:xfrm>
            <a:off x="0" y="1600200"/>
            <a:ext cx="9144000" cy="5257800"/>
          </a:xfrm>
        </p:spPr>
        <p:txBody>
          <a:bodyPr/>
          <a:lstStyle/>
          <a:p>
            <a:pPr marL="609600" indent="-609600" eaLnBrk="1" hangingPunct="1"/>
            <a:r>
              <a:rPr lang="ro-RO" sz="2400" b="1" smtClean="0"/>
              <a:t>Responsabilităţi generale –</a:t>
            </a:r>
            <a:r>
              <a:rPr lang="ro-RO" sz="2400" smtClean="0"/>
              <a:t> componentele livrabile (deliverables) şi sarcinile care afectează testarea, prezentate în mod tabelar pe oameni implicaţi:</a:t>
            </a:r>
          </a:p>
          <a:p>
            <a:pPr marL="609600" indent="-609600" eaLnBrk="1" hangingPunct="1"/>
            <a:endParaRPr lang="ro-RO" sz="2400" smtClean="0"/>
          </a:p>
          <a:p>
            <a:pPr marL="609600" indent="-609600" eaLnBrk="1" hangingPunct="1"/>
            <a:endParaRPr lang="ro-RO" sz="2400" smtClean="0"/>
          </a:p>
          <a:p>
            <a:pPr marL="609600" indent="-609600" eaLnBrk="1" hangingPunct="1"/>
            <a:endParaRPr lang="ro-RO" sz="2400" smtClean="0"/>
          </a:p>
          <a:p>
            <a:pPr marL="609600" indent="-609600" eaLnBrk="1" hangingPunct="1"/>
            <a:endParaRPr lang="ro-RO" sz="2400" smtClean="0"/>
          </a:p>
          <a:p>
            <a:pPr marL="609600" indent="-609600" eaLnBrk="1" hangingPunct="1"/>
            <a:endParaRPr lang="ro-RO" sz="2400" smtClean="0"/>
          </a:p>
          <a:p>
            <a:pPr marL="609600" indent="-609600" eaLnBrk="1" hangingPunct="1"/>
            <a:r>
              <a:rPr lang="ro-RO" sz="2400" b="1" smtClean="0"/>
              <a:t>Acoperirea</a:t>
            </a:r>
            <a:r>
              <a:rPr lang="ro-RO" sz="2400" smtClean="0"/>
              <a:t> – aspectele testate şi aspectele netestate (lăsate pentru subcontractare sau testare beta).</a:t>
            </a:r>
          </a:p>
        </p:txBody>
      </p:sp>
      <p:pic>
        <p:nvPicPr>
          <p:cNvPr id="161796" name="Picture 4"/>
          <p:cNvPicPr>
            <a:picLocks noChangeAspect="1" noChangeArrowheads="1"/>
          </p:cNvPicPr>
          <p:nvPr/>
        </p:nvPicPr>
        <p:blipFill>
          <a:blip r:embed="rId2"/>
          <a:srcRect l="26250" t="39000" r="25626" b="42999"/>
          <a:stretch>
            <a:fillRect/>
          </a:stretch>
        </p:blipFill>
        <p:spPr bwMode="auto">
          <a:xfrm>
            <a:off x="381000" y="2895600"/>
            <a:ext cx="7467600" cy="18288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914400" y="0"/>
            <a:ext cx="7696200" cy="1412875"/>
          </a:xfrm>
        </p:spPr>
        <p:txBody>
          <a:bodyPr/>
          <a:lstStyle/>
          <a:p>
            <a:pPr eaLnBrk="1" hangingPunct="1"/>
            <a:r>
              <a:rPr lang="en-US" smtClean="0"/>
              <a:t>Rubricile</a:t>
            </a:r>
            <a:r>
              <a:rPr lang="ro-RO" smtClean="0"/>
              <a:t> PT, conform IEEE</a:t>
            </a:r>
            <a:endParaRPr lang="en-US" smtClean="0"/>
          </a:p>
        </p:txBody>
      </p:sp>
      <p:sp>
        <p:nvSpPr>
          <p:cNvPr id="162819" name="Rectangle 3"/>
          <p:cNvSpPr>
            <a:spLocks noGrp="1" noChangeArrowheads="1"/>
          </p:cNvSpPr>
          <p:nvPr>
            <p:ph type="body" idx="1"/>
          </p:nvPr>
        </p:nvSpPr>
        <p:spPr>
          <a:xfrm>
            <a:off x="0" y="1600200"/>
            <a:ext cx="9144000" cy="5257800"/>
          </a:xfrm>
        </p:spPr>
        <p:txBody>
          <a:bodyPr/>
          <a:lstStyle/>
          <a:p>
            <a:pPr marL="609600" indent="-609600" eaLnBrk="1" hangingPunct="1"/>
            <a:r>
              <a:rPr lang="ro-RO" sz="2400" b="1" smtClean="0"/>
              <a:t>Fazele testării (reflectate eventual într-o diagramă Gantt)</a:t>
            </a:r>
          </a:p>
          <a:p>
            <a:pPr marL="723900" lvl="1" indent="-274638" eaLnBrk="1" hangingPunct="1"/>
            <a:r>
              <a:rPr lang="ro-RO" sz="2000" smtClean="0"/>
              <a:t>Prima fază e chiar PT</a:t>
            </a:r>
          </a:p>
          <a:p>
            <a:pPr marL="723900" lvl="1" indent="-274638" eaLnBrk="1" hangingPunct="1"/>
            <a:r>
              <a:rPr lang="ro-RO" sz="2000" smtClean="0"/>
              <a:t>Se stabileşte ordinea tipurilor de teste realizate (a specificaţiilor, a codului sursă, a variate module, a integrării modulelor, stress, utilizabilitate, TCH, TCS etc.)</a:t>
            </a:r>
          </a:p>
          <a:p>
            <a:pPr marL="723900" lvl="1" indent="-274638" eaLnBrk="1" hangingPunct="1"/>
            <a:r>
              <a:rPr lang="ro-RO" sz="2000" smtClean="0"/>
              <a:t>Pentru fiecare fază se arată criteriul de intrare (condiţia ce trebuie îndeplinită pt începerea fazei)</a:t>
            </a:r>
          </a:p>
          <a:p>
            <a:pPr marL="723900" lvl="1" indent="-274638" eaLnBrk="1" hangingPunct="1"/>
            <a:r>
              <a:rPr lang="ro-RO" sz="2000" smtClean="0"/>
              <a:t>Pentru fiecare fază se arată criteriul de ieşire din fază (de obicei publicarea unui raport sau o recenzie internă)</a:t>
            </a:r>
          </a:p>
          <a:p>
            <a:pPr marL="723900" lvl="1" indent="-274638" eaLnBrk="1" hangingPunct="1"/>
            <a:r>
              <a:rPr lang="ro-RO" sz="2000" smtClean="0"/>
              <a:t>În absenţa fazelor, avem o testare haotică (Big Bang)</a:t>
            </a:r>
          </a:p>
          <a:p>
            <a:pPr marL="609600" indent="-609600" eaLnBrk="1" hangingPunct="1"/>
            <a:r>
              <a:rPr lang="ro-RO" sz="2400" b="1" smtClean="0"/>
              <a:t>Strategia de testare – </a:t>
            </a:r>
            <a:r>
              <a:rPr lang="ro-RO" sz="2400" smtClean="0"/>
              <a:t>BB, WB, manual, automat, pozitiv, negativ, error forcing</a:t>
            </a:r>
            <a:endParaRPr lang="ro-RO" sz="2400" b="1" smtClean="0"/>
          </a:p>
          <a:p>
            <a:pPr marL="609600" indent="-609600" eaLnBrk="1" hangingPunct="1">
              <a:buFont typeface="Wingdings" pitchFamily="2" charset="2"/>
              <a:buNone/>
            </a:pPr>
            <a:endParaRPr lang="ro-RO" sz="2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4070</TotalTime>
  <Words>2030</Words>
  <Application>Microsoft Office PowerPoint</Application>
  <PresentationFormat>On-screen Show (4:3)</PresentationFormat>
  <Paragraphs>182</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Wingdings</vt:lpstr>
      <vt:lpstr>Times New Roman</vt:lpstr>
      <vt:lpstr>Arial Unicode MS</vt:lpstr>
      <vt:lpstr>Courier New</vt:lpstr>
      <vt:lpstr>Verdana</vt:lpstr>
      <vt:lpstr>SimSun</vt:lpstr>
      <vt:lpstr>Axis</vt:lpstr>
      <vt:lpstr>Slide 1</vt:lpstr>
      <vt:lpstr>Testarea colectivă</vt:lpstr>
      <vt:lpstr>Testarea colectivă</vt:lpstr>
      <vt:lpstr>Planificarea testării</vt:lpstr>
      <vt:lpstr>Rubricile PT, conform IEEE</vt:lpstr>
      <vt:lpstr>Rubricile PT, conform IEEE</vt:lpstr>
      <vt:lpstr>Rubricile PT, conform IEEE</vt:lpstr>
      <vt:lpstr>Rubricile PT, conform IEEE</vt:lpstr>
      <vt:lpstr>Rubricile PT, conform IEEE</vt:lpstr>
      <vt:lpstr>Rubricile PT, conform IEEE</vt:lpstr>
      <vt:lpstr>Rubricile PT, conform IEEE</vt:lpstr>
      <vt:lpstr>Rubricile PT, conform IEEE</vt:lpstr>
      <vt:lpstr>Rubricile PT, conform IEEE</vt:lpstr>
      <vt:lpstr>Planificarea cazurilor de testare (PCT)</vt:lpstr>
      <vt:lpstr>Planificarea cazurilor de testare (PCT)</vt:lpstr>
      <vt:lpstr>Planificarea cazurilor de testare (PCT)</vt:lpstr>
      <vt:lpstr>Planificarea cazurilor de testare (PCT)</vt:lpstr>
      <vt:lpstr>Planificarea cazurilor de testare (PCT)</vt:lpstr>
      <vt:lpstr>Planificarea cazurilor de testare (PCT)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Sergiu Jecan</cp:lastModifiedBy>
  <cp:revision>152</cp:revision>
  <dcterms:created xsi:type="dcterms:W3CDTF">2006-11-15T17:04:26Z</dcterms:created>
  <dcterms:modified xsi:type="dcterms:W3CDTF">2012-12-12T12:57:24Z</dcterms:modified>
</cp:coreProperties>
</file>