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sldIdLst>
    <p:sldId id="344" r:id="rId2"/>
    <p:sldId id="324" r:id="rId3"/>
    <p:sldId id="870" r:id="rId4"/>
    <p:sldId id="861" r:id="rId5"/>
    <p:sldId id="858" r:id="rId6"/>
    <p:sldId id="874" r:id="rId7"/>
    <p:sldId id="325" r:id="rId8"/>
    <p:sldId id="326" r:id="rId9"/>
    <p:sldId id="328" r:id="rId10"/>
    <p:sldId id="327" r:id="rId11"/>
    <p:sldId id="329" r:id="rId12"/>
    <p:sldId id="357" r:id="rId13"/>
    <p:sldId id="358" r:id="rId14"/>
    <p:sldId id="359" r:id="rId15"/>
    <p:sldId id="360" r:id="rId16"/>
    <p:sldId id="361" r:id="rId17"/>
    <p:sldId id="364" r:id="rId18"/>
    <p:sldId id="872" r:id="rId19"/>
    <p:sldId id="363" r:id="rId20"/>
    <p:sldId id="362" r:id="rId21"/>
    <p:sldId id="871" r:id="rId22"/>
    <p:sldId id="333" r:id="rId23"/>
    <p:sldId id="868" r:id="rId24"/>
    <p:sldId id="866" r:id="rId25"/>
    <p:sldId id="856" r:id="rId26"/>
    <p:sldId id="867" r:id="rId27"/>
    <p:sldId id="865" r:id="rId28"/>
    <p:sldId id="864" r:id="rId29"/>
    <p:sldId id="863" r:id="rId30"/>
    <p:sldId id="862" r:id="rId31"/>
    <p:sldId id="857" r:id="rId32"/>
    <p:sldId id="873" r:id="rId33"/>
    <p:sldId id="346" r:id="rId34"/>
    <p:sldId id="296" r:id="rId35"/>
    <p:sldId id="875" r:id="rId36"/>
    <p:sldId id="834" r:id="rId37"/>
    <p:sldId id="836" r:id="rId38"/>
    <p:sldId id="294" r:id="rId39"/>
    <p:sldId id="842" r:id="rId40"/>
    <p:sldId id="843" r:id="rId41"/>
    <p:sldId id="845" r:id="rId42"/>
    <p:sldId id="844" r:id="rId43"/>
    <p:sldId id="876" r:id="rId44"/>
    <p:sldId id="877" r:id="rId45"/>
    <p:sldId id="878" r:id="rId46"/>
    <p:sldId id="837" r:id="rId47"/>
    <p:sldId id="839" r:id="rId48"/>
    <p:sldId id="318" r:id="rId49"/>
    <p:sldId id="323" r:id="rId50"/>
    <p:sldId id="330" r:id="rId51"/>
    <p:sldId id="331" r:id="rId52"/>
    <p:sldId id="840" r:id="rId53"/>
    <p:sldId id="338" r:id="rId54"/>
    <p:sldId id="332" r:id="rId55"/>
    <p:sldId id="339" r:id="rId56"/>
    <p:sldId id="275" r:id="rId57"/>
    <p:sldId id="847" r:id="rId58"/>
    <p:sldId id="879" r:id="rId59"/>
    <p:sldId id="880" r:id="rId60"/>
    <p:sldId id="885" r:id="rId61"/>
    <p:sldId id="886" r:id="rId62"/>
    <p:sldId id="881" r:id="rId63"/>
    <p:sldId id="882" r:id="rId64"/>
    <p:sldId id="853" r:id="rId65"/>
    <p:sldId id="855" r:id="rId66"/>
    <p:sldId id="299" r:id="rId67"/>
    <p:sldId id="300" r:id="rId68"/>
    <p:sldId id="301" r:id="rId69"/>
    <p:sldId id="302" r:id="rId70"/>
    <p:sldId id="303" r:id="rId71"/>
    <p:sldId id="304" r:id="rId72"/>
    <p:sldId id="305" r:id="rId73"/>
    <p:sldId id="307" r:id="rId74"/>
    <p:sldId id="297" r:id="rId75"/>
    <p:sldId id="368" r:id="rId76"/>
    <p:sldId id="371" r:id="rId77"/>
    <p:sldId id="831" r:id="rId78"/>
    <p:sldId id="314" r:id="rId79"/>
    <p:sldId id="832" r:id="rId80"/>
    <p:sldId id="833" r:id="rId81"/>
    <p:sldId id="887" r:id="rId82"/>
    <p:sldId id="890" r:id="rId83"/>
    <p:sldId id="891" r:id="rId84"/>
    <p:sldId id="884" r:id="rId8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5181" autoAdjust="0"/>
  </p:normalViewPr>
  <p:slideViewPr>
    <p:cSldViewPr>
      <p:cViewPr varScale="1">
        <p:scale>
          <a:sx n="93" d="100"/>
          <a:sy n="93" d="100"/>
        </p:scale>
        <p:origin x="722" y="12"/>
      </p:cViewPr>
      <p:guideLst>
        <p:guide orient="horz" pos="2160"/>
        <p:guide pos="2880"/>
      </p:guideLst>
    </p:cSldViewPr>
  </p:slideViewPr>
  <p:outlineViewPr>
    <p:cViewPr>
      <p:scale>
        <a:sx n="33" d="100"/>
        <a:sy n="33" d="100"/>
      </p:scale>
      <p:origin x="0" y="-351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0D2DAE-7CD7-4E14-9F0E-AA20E169AA4F}" type="datetimeFigureOut">
              <a:rPr lang="de-AT" smtClean="0"/>
              <a:t>05.03.2024</a:t>
            </a:fld>
            <a:endParaRPr lang="de-A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4F1EC-08F0-443A-87E8-B4602410AD2E}" type="slidenum">
              <a:rPr lang="de-AT" smtClean="0"/>
              <a:t>‹#›</a:t>
            </a:fld>
            <a:endParaRPr lang="de-AT"/>
          </a:p>
        </p:txBody>
      </p:sp>
    </p:spTree>
    <p:extLst>
      <p:ext uri="{BB962C8B-B14F-4D97-AF65-F5344CB8AC3E}">
        <p14:creationId xmlns:p14="http://schemas.microsoft.com/office/powerpoint/2010/main" val="1539682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de-DE" alt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de-DE" alt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de-DE" alt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de-DE" alt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de-DE" alt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238E3C13-3D00-4BC6-80F2-FE54AA58C8E9}" type="slidenum">
              <a:rPr lang="de-AT" smtClean="0"/>
              <a:t>13</a:t>
            </a:fld>
            <a:endParaRPr lang="de-AT"/>
          </a:p>
        </p:txBody>
      </p:sp>
    </p:spTree>
    <p:extLst>
      <p:ext uri="{BB962C8B-B14F-4D97-AF65-F5344CB8AC3E}">
        <p14:creationId xmlns:p14="http://schemas.microsoft.com/office/powerpoint/2010/main" val="159161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0E07A-1ED7-4663-82AC-7CD465CC17F9}" type="slidenum">
              <a:rPr lang="de-AT" smtClean="0"/>
              <a:t>35</a:t>
            </a:fld>
            <a:endParaRPr lang="de-AT"/>
          </a:p>
        </p:txBody>
      </p:sp>
    </p:spTree>
    <p:extLst>
      <p:ext uri="{BB962C8B-B14F-4D97-AF65-F5344CB8AC3E}">
        <p14:creationId xmlns:p14="http://schemas.microsoft.com/office/powerpoint/2010/main" val="717470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de-A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7BD943B3-5221-4230-BE96-552F357295C8}" type="datetimeFigureOut">
              <a:rPr lang="de-AT" smtClean="0">
                <a:solidFill>
                  <a:prstClr val="black">
                    <a:tint val="75000"/>
                  </a:prstClr>
                </a:solidFill>
              </a:rPr>
              <a:pPr/>
              <a:t>05.03.2024</a:t>
            </a:fld>
            <a:endParaRPr lang="de-AT">
              <a:solidFill>
                <a:prstClr val="black">
                  <a:tint val="75000"/>
                </a:prstClr>
              </a:solidFill>
            </a:endParaRPr>
          </a:p>
        </p:txBody>
      </p:sp>
      <p:sp>
        <p:nvSpPr>
          <p:cNvPr id="5" name="Footer Placeholder 4"/>
          <p:cNvSpPr>
            <a:spLocks noGrp="1"/>
          </p:cNvSpPr>
          <p:nvPr>
            <p:ph type="ftr" sz="quarter" idx="11"/>
          </p:nvPr>
        </p:nvSpPr>
        <p:spPr/>
        <p:txBody>
          <a:bodyPr/>
          <a:lstStyle/>
          <a:p>
            <a:endParaRPr lang="de-AT">
              <a:solidFill>
                <a:prstClr val="black">
                  <a:tint val="75000"/>
                </a:prstClr>
              </a:solidFill>
            </a:endParaRPr>
          </a:p>
        </p:txBody>
      </p:sp>
      <p:sp>
        <p:nvSpPr>
          <p:cNvPr id="6" name="Slide Number Placeholder 5"/>
          <p:cNvSpPr>
            <a:spLocks noGrp="1"/>
          </p:cNvSpPr>
          <p:nvPr>
            <p:ph type="sldNum" sz="quarter" idx="12"/>
          </p:nvPr>
        </p:nvSpPr>
        <p:spPr/>
        <p:txBody>
          <a:bodyPr/>
          <a:lstStyle/>
          <a:p>
            <a:fld id="{4A3CB238-7FEE-4067-8B07-7B15D9A96F40}" type="slidenum">
              <a:rPr lang="de-AT" smtClean="0">
                <a:solidFill>
                  <a:prstClr val="black">
                    <a:tint val="75000"/>
                  </a:prstClr>
                </a:solidFill>
              </a:rPr>
              <a:pPr/>
              <a:t>‹#›</a:t>
            </a:fld>
            <a:endParaRPr lang="de-AT">
              <a:solidFill>
                <a:prstClr val="black">
                  <a:tint val="75000"/>
                </a:prstClr>
              </a:solidFill>
            </a:endParaRPr>
          </a:p>
        </p:txBody>
      </p:sp>
    </p:spTree>
    <p:extLst>
      <p:ext uri="{BB962C8B-B14F-4D97-AF65-F5344CB8AC3E}">
        <p14:creationId xmlns:p14="http://schemas.microsoft.com/office/powerpoint/2010/main" val="304121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7BD943B3-5221-4230-BE96-552F357295C8}" type="datetimeFigureOut">
              <a:rPr lang="de-AT" smtClean="0">
                <a:solidFill>
                  <a:prstClr val="black">
                    <a:tint val="75000"/>
                  </a:prstClr>
                </a:solidFill>
              </a:rPr>
              <a:pPr/>
              <a:t>05.03.2024</a:t>
            </a:fld>
            <a:endParaRPr lang="de-AT">
              <a:solidFill>
                <a:prstClr val="black">
                  <a:tint val="75000"/>
                </a:prstClr>
              </a:solidFill>
            </a:endParaRPr>
          </a:p>
        </p:txBody>
      </p:sp>
      <p:sp>
        <p:nvSpPr>
          <p:cNvPr id="5" name="Footer Placeholder 4"/>
          <p:cNvSpPr>
            <a:spLocks noGrp="1"/>
          </p:cNvSpPr>
          <p:nvPr>
            <p:ph type="ftr" sz="quarter" idx="11"/>
          </p:nvPr>
        </p:nvSpPr>
        <p:spPr/>
        <p:txBody>
          <a:bodyPr/>
          <a:lstStyle/>
          <a:p>
            <a:endParaRPr lang="de-AT">
              <a:solidFill>
                <a:prstClr val="black">
                  <a:tint val="75000"/>
                </a:prstClr>
              </a:solidFill>
            </a:endParaRPr>
          </a:p>
        </p:txBody>
      </p:sp>
      <p:sp>
        <p:nvSpPr>
          <p:cNvPr id="6" name="Slide Number Placeholder 5"/>
          <p:cNvSpPr>
            <a:spLocks noGrp="1"/>
          </p:cNvSpPr>
          <p:nvPr>
            <p:ph type="sldNum" sz="quarter" idx="12"/>
          </p:nvPr>
        </p:nvSpPr>
        <p:spPr/>
        <p:txBody>
          <a:bodyPr/>
          <a:lstStyle/>
          <a:p>
            <a:fld id="{4A3CB238-7FEE-4067-8B07-7B15D9A96F40}" type="slidenum">
              <a:rPr lang="de-AT" smtClean="0">
                <a:solidFill>
                  <a:prstClr val="black">
                    <a:tint val="75000"/>
                  </a:prstClr>
                </a:solidFill>
              </a:rPr>
              <a:pPr/>
              <a:t>‹#›</a:t>
            </a:fld>
            <a:endParaRPr lang="de-AT">
              <a:solidFill>
                <a:prstClr val="black">
                  <a:tint val="75000"/>
                </a:prstClr>
              </a:solidFill>
            </a:endParaRPr>
          </a:p>
        </p:txBody>
      </p:sp>
    </p:spTree>
    <p:extLst>
      <p:ext uri="{BB962C8B-B14F-4D97-AF65-F5344CB8AC3E}">
        <p14:creationId xmlns:p14="http://schemas.microsoft.com/office/powerpoint/2010/main" val="148765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de-A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7BD943B3-5221-4230-BE96-552F357295C8}" type="datetimeFigureOut">
              <a:rPr lang="de-AT" smtClean="0">
                <a:solidFill>
                  <a:prstClr val="black">
                    <a:tint val="75000"/>
                  </a:prstClr>
                </a:solidFill>
              </a:rPr>
              <a:pPr/>
              <a:t>05.03.2024</a:t>
            </a:fld>
            <a:endParaRPr lang="de-AT">
              <a:solidFill>
                <a:prstClr val="black">
                  <a:tint val="75000"/>
                </a:prstClr>
              </a:solidFill>
            </a:endParaRPr>
          </a:p>
        </p:txBody>
      </p:sp>
      <p:sp>
        <p:nvSpPr>
          <p:cNvPr id="5" name="Footer Placeholder 4"/>
          <p:cNvSpPr>
            <a:spLocks noGrp="1"/>
          </p:cNvSpPr>
          <p:nvPr>
            <p:ph type="ftr" sz="quarter" idx="11"/>
          </p:nvPr>
        </p:nvSpPr>
        <p:spPr/>
        <p:txBody>
          <a:bodyPr/>
          <a:lstStyle/>
          <a:p>
            <a:endParaRPr lang="de-AT">
              <a:solidFill>
                <a:prstClr val="black">
                  <a:tint val="75000"/>
                </a:prstClr>
              </a:solidFill>
            </a:endParaRPr>
          </a:p>
        </p:txBody>
      </p:sp>
      <p:sp>
        <p:nvSpPr>
          <p:cNvPr id="6" name="Slide Number Placeholder 5"/>
          <p:cNvSpPr>
            <a:spLocks noGrp="1"/>
          </p:cNvSpPr>
          <p:nvPr>
            <p:ph type="sldNum" sz="quarter" idx="12"/>
          </p:nvPr>
        </p:nvSpPr>
        <p:spPr/>
        <p:txBody>
          <a:bodyPr/>
          <a:lstStyle/>
          <a:p>
            <a:fld id="{4A3CB238-7FEE-4067-8B07-7B15D9A96F40}" type="slidenum">
              <a:rPr lang="de-AT" smtClean="0">
                <a:solidFill>
                  <a:prstClr val="black">
                    <a:tint val="75000"/>
                  </a:prstClr>
                </a:solidFill>
              </a:rPr>
              <a:pPr/>
              <a:t>‹#›</a:t>
            </a:fld>
            <a:endParaRPr lang="de-AT">
              <a:solidFill>
                <a:prstClr val="black">
                  <a:tint val="75000"/>
                </a:prstClr>
              </a:solidFill>
            </a:endParaRPr>
          </a:p>
        </p:txBody>
      </p:sp>
    </p:spTree>
    <p:extLst>
      <p:ext uri="{BB962C8B-B14F-4D97-AF65-F5344CB8AC3E}">
        <p14:creationId xmlns:p14="http://schemas.microsoft.com/office/powerpoint/2010/main" val="368082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7BD943B3-5221-4230-BE96-552F357295C8}" type="datetimeFigureOut">
              <a:rPr lang="de-AT" smtClean="0">
                <a:solidFill>
                  <a:prstClr val="black">
                    <a:tint val="75000"/>
                  </a:prstClr>
                </a:solidFill>
              </a:rPr>
              <a:pPr/>
              <a:t>05.03.2024</a:t>
            </a:fld>
            <a:endParaRPr lang="de-AT">
              <a:solidFill>
                <a:prstClr val="black">
                  <a:tint val="75000"/>
                </a:prstClr>
              </a:solidFill>
            </a:endParaRPr>
          </a:p>
        </p:txBody>
      </p:sp>
      <p:sp>
        <p:nvSpPr>
          <p:cNvPr id="5" name="Footer Placeholder 4"/>
          <p:cNvSpPr>
            <a:spLocks noGrp="1"/>
          </p:cNvSpPr>
          <p:nvPr>
            <p:ph type="ftr" sz="quarter" idx="11"/>
          </p:nvPr>
        </p:nvSpPr>
        <p:spPr/>
        <p:txBody>
          <a:bodyPr/>
          <a:lstStyle/>
          <a:p>
            <a:endParaRPr lang="de-AT">
              <a:solidFill>
                <a:prstClr val="black">
                  <a:tint val="75000"/>
                </a:prstClr>
              </a:solidFill>
            </a:endParaRPr>
          </a:p>
        </p:txBody>
      </p:sp>
      <p:sp>
        <p:nvSpPr>
          <p:cNvPr id="6" name="Slide Number Placeholder 5"/>
          <p:cNvSpPr>
            <a:spLocks noGrp="1"/>
          </p:cNvSpPr>
          <p:nvPr>
            <p:ph type="sldNum" sz="quarter" idx="12"/>
          </p:nvPr>
        </p:nvSpPr>
        <p:spPr/>
        <p:txBody>
          <a:bodyPr/>
          <a:lstStyle/>
          <a:p>
            <a:fld id="{4A3CB238-7FEE-4067-8B07-7B15D9A96F40}" type="slidenum">
              <a:rPr lang="de-AT" smtClean="0">
                <a:solidFill>
                  <a:prstClr val="black">
                    <a:tint val="75000"/>
                  </a:prstClr>
                </a:solidFill>
              </a:rPr>
              <a:pPr/>
              <a:t>‹#›</a:t>
            </a:fld>
            <a:endParaRPr lang="de-AT">
              <a:solidFill>
                <a:prstClr val="black">
                  <a:tint val="75000"/>
                </a:prstClr>
              </a:solidFill>
            </a:endParaRPr>
          </a:p>
        </p:txBody>
      </p:sp>
    </p:spTree>
    <p:extLst>
      <p:ext uri="{BB962C8B-B14F-4D97-AF65-F5344CB8AC3E}">
        <p14:creationId xmlns:p14="http://schemas.microsoft.com/office/powerpoint/2010/main" val="271684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A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943B3-5221-4230-BE96-552F357295C8}" type="datetimeFigureOut">
              <a:rPr lang="de-AT" smtClean="0">
                <a:solidFill>
                  <a:prstClr val="black">
                    <a:tint val="75000"/>
                  </a:prstClr>
                </a:solidFill>
              </a:rPr>
              <a:pPr/>
              <a:t>05.03.2024</a:t>
            </a:fld>
            <a:endParaRPr lang="de-AT">
              <a:solidFill>
                <a:prstClr val="black">
                  <a:tint val="75000"/>
                </a:prstClr>
              </a:solidFill>
            </a:endParaRPr>
          </a:p>
        </p:txBody>
      </p:sp>
      <p:sp>
        <p:nvSpPr>
          <p:cNvPr id="5" name="Footer Placeholder 4"/>
          <p:cNvSpPr>
            <a:spLocks noGrp="1"/>
          </p:cNvSpPr>
          <p:nvPr>
            <p:ph type="ftr" sz="quarter" idx="11"/>
          </p:nvPr>
        </p:nvSpPr>
        <p:spPr/>
        <p:txBody>
          <a:bodyPr/>
          <a:lstStyle/>
          <a:p>
            <a:endParaRPr lang="de-AT">
              <a:solidFill>
                <a:prstClr val="black">
                  <a:tint val="75000"/>
                </a:prstClr>
              </a:solidFill>
            </a:endParaRPr>
          </a:p>
        </p:txBody>
      </p:sp>
      <p:sp>
        <p:nvSpPr>
          <p:cNvPr id="6" name="Slide Number Placeholder 5"/>
          <p:cNvSpPr>
            <a:spLocks noGrp="1"/>
          </p:cNvSpPr>
          <p:nvPr>
            <p:ph type="sldNum" sz="quarter" idx="12"/>
          </p:nvPr>
        </p:nvSpPr>
        <p:spPr/>
        <p:txBody>
          <a:bodyPr/>
          <a:lstStyle/>
          <a:p>
            <a:fld id="{4A3CB238-7FEE-4067-8B07-7B15D9A96F40}" type="slidenum">
              <a:rPr lang="de-AT" smtClean="0">
                <a:solidFill>
                  <a:prstClr val="black">
                    <a:tint val="75000"/>
                  </a:prstClr>
                </a:solidFill>
              </a:rPr>
              <a:pPr/>
              <a:t>‹#›</a:t>
            </a:fld>
            <a:endParaRPr lang="de-AT">
              <a:solidFill>
                <a:prstClr val="black">
                  <a:tint val="75000"/>
                </a:prstClr>
              </a:solidFill>
            </a:endParaRPr>
          </a:p>
        </p:txBody>
      </p:sp>
    </p:spTree>
    <p:extLst>
      <p:ext uri="{BB962C8B-B14F-4D97-AF65-F5344CB8AC3E}">
        <p14:creationId xmlns:p14="http://schemas.microsoft.com/office/powerpoint/2010/main" val="2339697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p:cNvSpPr>
            <a:spLocks noGrp="1"/>
          </p:cNvSpPr>
          <p:nvPr>
            <p:ph type="dt" sz="half" idx="10"/>
          </p:nvPr>
        </p:nvSpPr>
        <p:spPr/>
        <p:txBody>
          <a:bodyPr/>
          <a:lstStyle/>
          <a:p>
            <a:fld id="{7BD943B3-5221-4230-BE96-552F357295C8}" type="datetimeFigureOut">
              <a:rPr lang="de-AT" smtClean="0">
                <a:solidFill>
                  <a:prstClr val="black">
                    <a:tint val="75000"/>
                  </a:prstClr>
                </a:solidFill>
              </a:rPr>
              <a:pPr/>
              <a:t>05.03.2024</a:t>
            </a:fld>
            <a:endParaRPr lang="de-AT">
              <a:solidFill>
                <a:prstClr val="black">
                  <a:tint val="75000"/>
                </a:prstClr>
              </a:solidFill>
            </a:endParaRPr>
          </a:p>
        </p:txBody>
      </p:sp>
      <p:sp>
        <p:nvSpPr>
          <p:cNvPr id="6" name="Footer Placeholder 5"/>
          <p:cNvSpPr>
            <a:spLocks noGrp="1"/>
          </p:cNvSpPr>
          <p:nvPr>
            <p:ph type="ftr" sz="quarter" idx="11"/>
          </p:nvPr>
        </p:nvSpPr>
        <p:spPr/>
        <p:txBody>
          <a:bodyPr/>
          <a:lstStyle/>
          <a:p>
            <a:endParaRPr lang="de-AT">
              <a:solidFill>
                <a:prstClr val="black">
                  <a:tint val="75000"/>
                </a:prstClr>
              </a:solidFill>
            </a:endParaRPr>
          </a:p>
        </p:txBody>
      </p:sp>
      <p:sp>
        <p:nvSpPr>
          <p:cNvPr id="7" name="Slide Number Placeholder 6"/>
          <p:cNvSpPr>
            <a:spLocks noGrp="1"/>
          </p:cNvSpPr>
          <p:nvPr>
            <p:ph type="sldNum" sz="quarter" idx="12"/>
          </p:nvPr>
        </p:nvSpPr>
        <p:spPr/>
        <p:txBody>
          <a:bodyPr/>
          <a:lstStyle/>
          <a:p>
            <a:fld id="{4A3CB238-7FEE-4067-8B07-7B15D9A96F40}" type="slidenum">
              <a:rPr lang="de-AT" smtClean="0">
                <a:solidFill>
                  <a:prstClr val="black">
                    <a:tint val="75000"/>
                  </a:prstClr>
                </a:solidFill>
              </a:rPr>
              <a:pPr/>
              <a:t>‹#›</a:t>
            </a:fld>
            <a:endParaRPr lang="de-AT">
              <a:solidFill>
                <a:prstClr val="black">
                  <a:tint val="75000"/>
                </a:prstClr>
              </a:solidFill>
            </a:endParaRPr>
          </a:p>
        </p:txBody>
      </p:sp>
    </p:spTree>
    <p:extLst>
      <p:ext uri="{BB962C8B-B14F-4D97-AF65-F5344CB8AC3E}">
        <p14:creationId xmlns:p14="http://schemas.microsoft.com/office/powerpoint/2010/main" val="413282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e-A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p:cNvSpPr>
            <a:spLocks noGrp="1"/>
          </p:cNvSpPr>
          <p:nvPr>
            <p:ph type="dt" sz="half" idx="10"/>
          </p:nvPr>
        </p:nvSpPr>
        <p:spPr/>
        <p:txBody>
          <a:bodyPr/>
          <a:lstStyle/>
          <a:p>
            <a:fld id="{7BD943B3-5221-4230-BE96-552F357295C8}" type="datetimeFigureOut">
              <a:rPr lang="de-AT" smtClean="0">
                <a:solidFill>
                  <a:prstClr val="black">
                    <a:tint val="75000"/>
                  </a:prstClr>
                </a:solidFill>
              </a:rPr>
              <a:pPr/>
              <a:t>05.03.2024</a:t>
            </a:fld>
            <a:endParaRPr lang="de-AT">
              <a:solidFill>
                <a:prstClr val="black">
                  <a:tint val="75000"/>
                </a:prstClr>
              </a:solidFill>
            </a:endParaRPr>
          </a:p>
        </p:txBody>
      </p:sp>
      <p:sp>
        <p:nvSpPr>
          <p:cNvPr id="8" name="Footer Placeholder 7"/>
          <p:cNvSpPr>
            <a:spLocks noGrp="1"/>
          </p:cNvSpPr>
          <p:nvPr>
            <p:ph type="ftr" sz="quarter" idx="11"/>
          </p:nvPr>
        </p:nvSpPr>
        <p:spPr/>
        <p:txBody>
          <a:bodyPr/>
          <a:lstStyle/>
          <a:p>
            <a:endParaRPr lang="de-AT">
              <a:solidFill>
                <a:prstClr val="black">
                  <a:tint val="75000"/>
                </a:prstClr>
              </a:solidFill>
            </a:endParaRPr>
          </a:p>
        </p:txBody>
      </p:sp>
      <p:sp>
        <p:nvSpPr>
          <p:cNvPr id="9" name="Slide Number Placeholder 8"/>
          <p:cNvSpPr>
            <a:spLocks noGrp="1"/>
          </p:cNvSpPr>
          <p:nvPr>
            <p:ph type="sldNum" sz="quarter" idx="12"/>
          </p:nvPr>
        </p:nvSpPr>
        <p:spPr/>
        <p:txBody>
          <a:bodyPr/>
          <a:lstStyle/>
          <a:p>
            <a:fld id="{4A3CB238-7FEE-4067-8B07-7B15D9A96F40}" type="slidenum">
              <a:rPr lang="de-AT" smtClean="0">
                <a:solidFill>
                  <a:prstClr val="black">
                    <a:tint val="75000"/>
                  </a:prstClr>
                </a:solidFill>
              </a:rPr>
              <a:pPr/>
              <a:t>‹#›</a:t>
            </a:fld>
            <a:endParaRPr lang="de-AT">
              <a:solidFill>
                <a:prstClr val="black">
                  <a:tint val="75000"/>
                </a:prstClr>
              </a:solidFill>
            </a:endParaRPr>
          </a:p>
        </p:txBody>
      </p:sp>
    </p:spTree>
    <p:extLst>
      <p:ext uri="{BB962C8B-B14F-4D97-AF65-F5344CB8AC3E}">
        <p14:creationId xmlns:p14="http://schemas.microsoft.com/office/powerpoint/2010/main" val="401150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Date Placeholder 2"/>
          <p:cNvSpPr>
            <a:spLocks noGrp="1"/>
          </p:cNvSpPr>
          <p:nvPr>
            <p:ph type="dt" sz="half" idx="10"/>
          </p:nvPr>
        </p:nvSpPr>
        <p:spPr/>
        <p:txBody>
          <a:bodyPr/>
          <a:lstStyle/>
          <a:p>
            <a:fld id="{7BD943B3-5221-4230-BE96-552F357295C8}" type="datetimeFigureOut">
              <a:rPr lang="de-AT" smtClean="0">
                <a:solidFill>
                  <a:prstClr val="black">
                    <a:tint val="75000"/>
                  </a:prstClr>
                </a:solidFill>
              </a:rPr>
              <a:pPr/>
              <a:t>05.03.2024</a:t>
            </a:fld>
            <a:endParaRPr lang="de-AT">
              <a:solidFill>
                <a:prstClr val="black">
                  <a:tint val="75000"/>
                </a:prstClr>
              </a:solidFill>
            </a:endParaRPr>
          </a:p>
        </p:txBody>
      </p:sp>
      <p:sp>
        <p:nvSpPr>
          <p:cNvPr id="4" name="Footer Placeholder 3"/>
          <p:cNvSpPr>
            <a:spLocks noGrp="1"/>
          </p:cNvSpPr>
          <p:nvPr>
            <p:ph type="ftr" sz="quarter" idx="11"/>
          </p:nvPr>
        </p:nvSpPr>
        <p:spPr/>
        <p:txBody>
          <a:bodyPr/>
          <a:lstStyle/>
          <a:p>
            <a:endParaRPr lang="de-AT">
              <a:solidFill>
                <a:prstClr val="black">
                  <a:tint val="75000"/>
                </a:prstClr>
              </a:solidFill>
            </a:endParaRPr>
          </a:p>
        </p:txBody>
      </p:sp>
      <p:sp>
        <p:nvSpPr>
          <p:cNvPr id="5" name="Slide Number Placeholder 4"/>
          <p:cNvSpPr>
            <a:spLocks noGrp="1"/>
          </p:cNvSpPr>
          <p:nvPr>
            <p:ph type="sldNum" sz="quarter" idx="12"/>
          </p:nvPr>
        </p:nvSpPr>
        <p:spPr/>
        <p:txBody>
          <a:bodyPr/>
          <a:lstStyle/>
          <a:p>
            <a:fld id="{4A3CB238-7FEE-4067-8B07-7B15D9A96F40}" type="slidenum">
              <a:rPr lang="de-AT" smtClean="0">
                <a:solidFill>
                  <a:prstClr val="black">
                    <a:tint val="75000"/>
                  </a:prstClr>
                </a:solidFill>
              </a:rPr>
              <a:pPr/>
              <a:t>‹#›</a:t>
            </a:fld>
            <a:endParaRPr lang="de-AT">
              <a:solidFill>
                <a:prstClr val="black">
                  <a:tint val="75000"/>
                </a:prstClr>
              </a:solidFill>
            </a:endParaRPr>
          </a:p>
        </p:txBody>
      </p:sp>
    </p:spTree>
    <p:extLst>
      <p:ext uri="{BB962C8B-B14F-4D97-AF65-F5344CB8AC3E}">
        <p14:creationId xmlns:p14="http://schemas.microsoft.com/office/powerpoint/2010/main" val="297641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943B3-5221-4230-BE96-552F357295C8}" type="datetimeFigureOut">
              <a:rPr lang="de-AT" smtClean="0">
                <a:solidFill>
                  <a:prstClr val="black">
                    <a:tint val="75000"/>
                  </a:prstClr>
                </a:solidFill>
              </a:rPr>
              <a:pPr/>
              <a:t>05.03.2024</a:t>
            </a:fld>
            <a:endParaRPr lang="de-AT">
              <a:solidFill>
                <a:prstClr val="black">
                  <a:tint val="75000"/>
                </a:prstClr>
              </a:solidFill>
            </a:endParaRPr>
          </a:p>
        </p:txBody>
      </p:sp>
      <p:sp>
        <p:nvSpPr>
          <p:cNvPr id="3" name="Footer Placeholder 2"/>
          <p:cNvSpPr>
            <a:spLocks noGrp="1"/>
          </p:cNvSpPr>
          <p:nvPr>
            <p:ph type="ftr" sz="quarter" idx="11"/>
          </p:nvPr>
        </p:nvSpPr>
        <p:spPr/>
        <p:txBody>
          <a:bodyPr/>
          <a:lstStyle/>
          <a:p>
            <a:endParaRPr lang="de-AT">
              <a:solidFill>
                <a:prstClr val="black">
                  <a:tint val="75000"/>
                </a:prstClr>
              </a:solidFill>
            </a:endParaRPr>
          </a:p>
        </p:txBody>
      </p:sp>
      <p:sp>
        <p:nvSpPr>
          <p:cNvPr id="4" name="Slide Number Placeholder 3"/>
          <p:cNvSpPr>
            <a:spLocks noGrp="1"/>
          </p:cNvSpPr>
          <p:nvPr>
            <p:ph type="sldNum" sz="quarter" idx="12"/>
          </p:nvPr>
        </p:nvSpPr>
        <p:spPr/>
        <p:txBody>
          <a:bodyPr/>
          <a:lstStyle/>
          <a:p>
            <a:fld id="{4A3CB238-7FEE-4067-8B07-7B15D9A96F40}" type="slidenum">
              <a:rPr lang="de-AT" smtClean="0">
                <a:solidFill>
                  <a:prstClr val="black">
                    <a:tint val="75000"/>
                  </a:prstClr>
                </a:solidFill>
              </a:rPr>
              <a:pPr/>
              <a:t>‹#›</a:t>
            </a:fld>
            <a:endParaRPr lang="de-AT">
              <a:solidFill>
                <a:prstClr val="black">
                  <a:tint val="75000"/>
                </a:prstClr>
              </a:solidFill>
            </a:endParaRPr>
          </a:p>
        </p:txBody>
      </p:sp>
    </p:spTree>
    <p:extLst>
      <p:ext uri="{BB962C8B-B14F-4D97-AF65-F5344CB8AC3E}">
        <p14:creationId xmlns:p14="http://schemas.microsoft.com/office/powerpoint/2010/main" val="254865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e-A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D943B3-5221-4230-BE96-552F357295C8}" type="datetimeFigureOut">
              <a:rPr lang="de-AT" smtClean="0">
                <a:solidFill>
                  <a:prstClr val="black">
                    <a:tint val="75000"/>
                  </a:prstClr>
                </a:solidFill>
              </a:rPr>
              <a:pPr/>
              <a:t>05.03.2024</a:t>
            </a:fld>
            <a:endParaRPr lang="de-AT">
              <a:solidFill>
                <a:prstClr val="black">
                  <a:tint val="75000"/>
                </a:prstClr>
              </a:solidFill>
            </a:endParaRPr>
          </a:p>
        </p:txBody>
      </p:sp>
      <p:sp>
        <p:nvSpPr>
          <p:cNvPr id="6" name="Footer Placeholder 5"/>
          <p:cNvSpPr>
            <a:spLocks noGrp="1"/>
          </p:cNvSpPr>
          <p:nvPr>
            <p:ph type="ftr" sz="quarter" idx="11"/>
          </p:nvPr>
        </p:nvSpPr>
        <p:spPr/>
        <p:txBody>
          <a:bodyPr/>
          <a:lstStyle/>
          <a:p>
            <a:endParaRPr lang="de-AT">
              <a:solidFill>
                <a:prstClr val="black">
                  <a:tint val="75000"/>
                </a:prstClr>
              </a:solidFill>
            </a:endParaRPr>
          </a:p>
        </p:txBody>
      </p:sp>
      <p:sp>
        <p:nvSpPr>
          <p:cNvPr id="7" name="Slide Number Placeholder 6"/>
          <p:cNvSpPr>
            <a:spLocks noGrp="1"/>
          </p:cNvSpPr>
          <p:nvPr>
            <p:ph type="sldNum" sz="quarter" idx="12"/>
          </p:nvPr>
        </p:nvSpPr>
        <p:spPr/>
        <p:txBody>
          <a:bodyPr/>
          <a:lstStyle/>
          <a:p>
            <a:fld id="{4A3CB238-7FEE-4067-8B07-7B15D9A96F40}" type="slidenum">
              <a:rPr lang="de-AT" smtClean="0">
                <a:solidFill>
                  <a:prstClr val="black">
                    <a:tint val="75000"/>
                  </a:prstClr>
                </a:solidFill>
              </a:rPr>
              <a:pPr/>
              <a:t>‹#›</a:t>
            </a:fld>
            <a:endParaRPr lang="de-AT">
              <a:solidFill>
                <a:prstClr val="black">
                  <a:tint val="75000"/>
                </a:prstClr>
              </a:solidFill>
            </a:endParaRPr>
          </a:p>
        </p:txBody>
      </p:sp>
    </p:spTree>
    <p:extLst>
      <p:ext uri="{BB962C8B-B14F-4D97-AF65-F5344CB8AC3E}">
        <p14:creationId xmlns:p14="http://schemas.microsoft.com/office/powerpoint/2010/main" val="296287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A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D943B3-5221-4230-BE96-552F357295C8}" type="datetimeFigureOut">
              <a:rPr lang="de-AT" smtClean="0">
                <a:solidFill>
                  <a:prstClr val="black">
                    <a:tint val="75000"/>
                  </a:prstClr>
                </a:solidFill>
              </a:rPr>
              <a:pPr/>
              <a:t>05.03.2024</a:t>
            </a:fld>
            <a:endParaRPr lang="de-AT">
              <a:solidFill>
                <a:prstClr val="black">
                  <a:tint val="75000"/>
                </a:prstClr>
              </a:solidFill>
            </a:endParaRPr>
          </a:p>
        </p:txBody>
      </p:sp>
      <p:sp>
        <p:nvSpPr>
          <p:cNvPr id="6" name="Footer Placeholder 5"/>
          <p:cNvSpPr>
            <a:spLocks noGrp="1"/>
          </p:cNvSpPr>
          <p:nvPr>
            <p:ph type="ftr" sz="quarter" idx="11"/>
          </p:nvPr>
        </p:nvSpPr>
        <p:spPr/>
        <p:txBody>
          <a:bodyPr/>
          <a:lstStyle/>
          <a:p>
            <a:endParaRPr lang="de-AT">
              <a:solidFill>
                <a:prstClr val="black">
                  <a:tint val="75000"/>
                </a:prstClr>
              </a:solidFill>
            </a:endParaRPr>
          </a:p>
        </p:txBody>
      </p:sp>
      <p:sp>
        <p:nvSpPr>
          <p:cNvPr id="7" name="Slide Number Placeholder 6"/>
          <p:cNvSpPr>
            <a:spLocks noGrp="1"/>
          </p:cNvSpPr>
          <p:nvPr>
            <p:ph type="sldNum" sz="quarter" idx="12"/>
          </p:nvPr>
        </p:nvSpPr>
        <p:spPr/>
        <p:txBody>
          <a:bodyPr/>
          <a:lstStyle/>
          <a:p>
            <a:fld id="{4A3CB238-7FEE-4067-8B07-7B15D9A96F40}" type="slidenum">
              <a:rPr lang="de-AT" smtClean="0">
                <a:solidFill>
                  <a:prstClr val="black">
                    <a:tint val="75000"/>
                  </a:prstClr>
                </a:solidFill>
              </a:rPr>
              <a:pPr/>
              <a:t>‹#›</a:t>
            </a:fld>
            <a:endParaRPr lang="de-AT">
              <a:solidFill>
                <a:prstClr val="black">
                  <a:tint val="75000"/>
                </a:prstClr>
              </a:solidFill>
            </a:endParaRPr>
          </a:p>
        </p:txBody>
      </p:sp>
    </p:spTree>
    <p:extLst>
      <p:ext uri="{BB962C8B-B14F-4D97-AF65-F5344CB8AC3E}">
        <p14:creationId xmlns:p14="http://schemas.microsoft.com/office/powerpoint/2010/main" val="407504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943B3-5221-4230-BE96-552F357295C8}" type="datetimeFigureOut">
              <a:rPr lang="de-AT" smtClean="0">
                <a:solidFill>
                  <a:prstClr val="black">
                    <a:tint val="75000"/>
                  </a:prstClr>
                </a:solidFill>
              </a:rPr>
              <a:pPr/>
              <a:t>05.03.2024</a:t>
            </a:fld>
            <a:endParaRPr lang="de-AT">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CB238-7FEE-4067-8B07-7B15D9A96F40}" type="slidenum">
              <a:rPr lang="de-AT" smtClean="0">
                <a:solidFill>
                  <a:prstClr val="black">
                    <a:tint val="75000"/>
                  </a:prstClr>
                </a:solidFill>
              </a:rPr>
              <a:pPr/>
              <a:t>‹#›</a:t>
            </a:fld>
            <a:endParaRPr lang="de-AT">
              <a:solidFill>
                <a:prstClr val="black">
                  <a:tint val="75000"/>
                </a:prstClr>
              </a:solidFill>
            </a:endParaRPr>
          </a:p>
        </p:txBody>
      </p:sp>
      <p:sp>
        <p:nvSpPr>
          <p:cNvPr id="7" name="TextBox 6"/>
          <p:cNvSpPr txBox="1"/>
          <p:nvPr userDrawn="1"/>
        </p:nvSpPr>
        <p:spPr>
          <a:xfrm>
            <a:off x="-6175" y="6662062"/>
            <a:ext cx="9154441" cy="215444"/>
          </a:xfrm>
          <a:prstGeom prst="rect">
            <a:avLst/>
          </a:prstGeom>
          <a:noFill/>
        </p:spPr>
        <p:txBody>
          <a:bodyPr wrap="square" rtlCol="0">
            <a:spAutoFit/>
          </a:bodyPr>
          <a:lstStyle/>
          <a:p>
            <a:r>
              <a:rPr lang="en-GB" sz="800">
                <a:solidFill>
                  <a:prstClr val="black"/>
                </a:solidFill>
              </a:rPr>
              <a:t>© Robert Buchmann – </a:t>
            </a:r>
            <a:r>
              <a:rPr lang="ro-RO" sz="800" i="1">
                <a:solidFill>
                  <a:prstClr val="black"/>
                </a:solidFill>
              </a:rPr>
              <a:t>este interzisă </a:t>
            </a:r>
            <a:r>
              <a:rPr lang="en-GB" sz="800" i="1">
                <a:solidFill>
                  <a:prstClr val="black"/>
                </a:solidFill>
              </a:rPr>
              <a:t>reproducerea </a:t>
            </a:r>
            <a:r>
              <a:rPr lang="ro-RO" sz="800" i="1">
                <a:solidFill>
                  <a:prstClr val="black"/>
                </a:solidFill>
              </a:rPr>
              <a:t>şi </a:t>
            </a:r>
            <a:r>
              <a:rPr lang="en-GB" sz="800" i="1">
                <a:solidFill>
                  <a:prstClr val="black"/>
                </a:solidFill>
              </a:rPr>
              <a:t>distribuirea</a:t>
            </a:r>
            <a:r>
              <a:rPr lang="ro-RO" sz="800" i="1">
                <a:solidFill>
                  <a:prstClr val="black"/>
                </a:solidFill>
              </a:rPr>
              <a:t> integrală sau parţială a acestui material fără acordul semnat al autorului, care să menţioneze explicit destinaţia, anul şi metoda de distribuire</a:t>
            </a:r>
            <a:endParaRPr lang="de-AT" sz="800" i="1">
              <a:solidFill>
                <a:prstClr val="black"/>
              </a:solidFill>
            </a:endParaRPr>
          </a:p>
        </p:txBody>
      </p:sp>
    </p:spTree>
    <p:extLst>
      <p:ext uri="{BB962C8B-B14F-4D97-AF65-F5344CB8AC3E}">
        <p14:creationId xmlns:p14="http://schemas.microsoft.com/office/powerpoint/2010/main" val="1092466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developer.mozilla.org/en-US/docs/Web/HTTP/Method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Formatul JSON</a:t>
            </a:r>
            <a:endParaRPr lang="de-AT"/>
          </a:p>
        </p:txBody>
      </p:sp>
    </p:spTree>
    <p:extLst>
      <p:ext uri="{BB962C8B-B14F-4D97-AF65-F5344CB8AC3E}">
        <p14:creationId xmlns:p14="http://schemas.microsoft.com/office/powerpoint/2010/main" val="3614492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err="1"/>
              <a:t>Construirea</a:t>
            </a:r>
            <a:r>
              <a:rPr lang="en-US"/>
              <a:t> </a:t>
            </a:r>
            <a:r>
              <a:rPr lang="ro-RO"/>
              <a:t>uzuală a unui arbore DOM XML în PHP*</a:t>
            </a:r>
            <a:endParaRPr lang="en-US" dirty="0"/>
          </a:p>
        </p:txBody>
      </p:sp>
      <p:sp>
        <p:nvSpPr>
          <p:cNvPr id="3" name="Content Placeholder 2"/>
          <p:cNvSpPr>
            <a:spLocks noGrp="1"/>
          </p:cNvSpPr>
          <p:nvPr>
            <p:ph idx="1"/>
          </p:nvPr>
        </p:nvSpPr>
        <p:spPr>
          <a:xfrm>
            <a:off x="107504" y="1628800"/>
            <a:ext cx="5868144" cy="4285456"/>
          </a:xfrm>
        </p:spPr>
        <p:txBody>
          <a:bodyPr rtlCol="0">
            <a:normAutofit fontScale="92500" lnSpcReduction="20000"/>
          </a:bodyPr>
          <a:lstStyle/>
          <a:p>
            <a:pPr fontAlgn="auto">
              <a:spcBef>
                <a:spcPts val="0"/>
              </a:spcBef>
              <a:spcAft>
                <a:spcPts val="0"/>
              </a:spcAft>
              <a:buFont typeface="Arial" pitchFamily="34" charset="0"/>
              <a:buNone/>
              <a:defRPr/>
            </a:pPr>
            <a:r>
              <a:rPr lang="ro-RO" sz="1800" dirty="0">
                <a:solidFill>
                  <a:srgbClr val="FF0000"/>
                </a:solidFill>
              </a:rPr>
              <a:t>$xml=new DOMDocument();</a:t>
            </a:r>
            <a:endParaRPr lang="en-US" sz="1800" dirty="0">
              <a:solidFill>
                <a:srgbClr val="FF0000"/>
              </a:solidFill>
            </a:endParaRPr>
          </a:p>
          <a:p>
            <a:pPr fontAlgn="auto">
              <a:spcBef>
                <a:spcPts val="0"/>
              </a:spcBef>
              <a:spcAft>
                <a:spcPts val="0"/>
              </a:spcAft>
              <a:buFont typeface="Arial" pitchFamily="34" charset="0"/>
              <a:buNone/>
              <a:defRPr/>
            </a:pPr>
            <a:endParaRPr lang="ro-RO"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a:t>
            </a:r>
            <a:r>
              <a:rPr lang="ro-RO" sz="1800" dirty="0" err="1">
                <a:solidFill>
                  <a:srgbClr val="FF0000"/>
                </a:solidFill>
              </a:rPr>
              <a:t>radacina</a:t>
            </a:r>
            <a:r>
              <a:rPr lang="ro-RO" sz="1800" dirty="0">
                <a:solidFill>
                  <a:srgbClr val="FF0000"/>
                </a:solidFill>
              </a:rPr>
              <a:t>=$xml-&gt;</a:t>
            </a:r>
            <a:r>
              <a:rPr lang="ro-RO" sz="1800" dirty="0" err="1">
                <a:solidFill>
                  <a:srgbClr val="FF0000"/>
                </a:solidFill>
              </a:rPr>
              <a:t>createElement</a:t>
            </a:r>
            <a:r>
              <a:rPr lang="ro-RO" sz="1800" dirty="0">
                <a:solidFill>
                  <a:srgbClr val="FF0000"/>
                </a:solidFill>
              </a:rPr>
              <a:t>("detalii");</a:t>
            </a: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$fiu1=</a:t>
            </a:r>
            <a:r>
              <a:rPr lang="ro-RO" sz="1800" dirty="0" err="1">
                <a:solidFill>
                  <a:srgbClr val="FF0000"/>
                </a:solidFill>
              </a:rPr>
              <a:t>$xml-</a:t>
            </a:r>
            <a:r>
              <a:rPr lang="ro-RO" sz="1800" dirty="0">
                <a:solidFill>
                  <a:srgbClr val="FF0000"/>
                </a:solidFill>
              </a:rPr>
              <a:t>&gt;</a:t>
            </a:r>
            <a:r>
              <a:rPr lang="ro-RO" sz="1800" dirty="0" err="1">
                <a:solidFill>
                  <a:srgbClr val="FF0000"/>
                </a:solidFill>
              </a:rPr>
              <a:t>createElement</a:t>
            </a:r>
            <a:r>
              <a:rPr lang="ro-RO" sz="1800" dirty="0">
                <a:solidFill>
                  <a:srgbClr val="FF0000"/>
                </a:solidFill>
              </a:rPr>
              <a:t>("</a:t>
            </a:r>
            <a:r>
              <a:rPr lang="ro-RO" sz="1800" dirty="0" err="1">
                <a:solidFill>
                  <a:srgbClr val="FF0000"/>
                </a:solidFill>
              </a:rPr>
              <a:t>oras</a:t>
            </a:r>
            <a:r>
              <a:rPr lang="ro-RO" sz="1800" dirty="0">
                <a:solidFill>
                  <a:srgbClr val="FF0000"/>
                </a:solidFill>
              </a:rPr>
              <a:t>");</a:t>
            </a: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$fiu2=</a:t>
            </a:r>
            <a:r>
              <a:rPr lang="ro-RO" sz="1800" dirty="0" err="1">
                <a:solidFill>
                  <a:srgbClr val="FF0000"/>
                </a:solidFill>
              </a:rPr>
              <a:t>$xml-</a:t>
            </a:r>
            <a:r>
              <a:rPr lang="ro-RO" sz="1800" dirty="0">
                <a:solidFill>
                  <a:srgbClr val="FF0000"/>
                </a:solidFill>
              </a:rPr>
              <a:t>&gt;</a:t>
            </a:r>
            <a:r>
              <a:rPr lang="ro-RO" sz="1800" dirty="0" err="1">
                <a:solidFill>
                  <a:srgbClr val="FF0000"/>
                </a:solidFill>
              </a:rPr>
              <a:t>createElement</a:t>
            </a:r>
            <a:r>
              <a:rPr lang="ro-RO" sz="1800" dirty="0">
                <a:solidFill>
                  <a:srgbClr val="FF0000"/>
                </a:solidFill>
              </a:rPr>
              <a:t>("</a:t>
            </a:r>
            <a:r>
              <a:rPr lang="ro-RO" sz="1800" dirty="0" err="1">
                <a:solidFill>
                  <a:srgbClr val="FF0000"/>
                </a:solidFill>
              </a:rPr>
              <a:t>judet</a:t>
            </a:r>
            <a:r>
              <a:rPr lang="ro-RO" sz="1800" dirty="0">
                <a:solidFill>
                  <a:srgbClr val="FF0000"/>
                </a:solidFill>
              </a:rPr>
              <a:t>");</a:t>
            </a: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$continut1=$</a:t>
            </a:r>
            <a:r>
              <a:rPr lang="ro-RO" sz="1800" dirty="0" err="1">
                <a:solidFill>
                  <a:srgbClr val="FF0000"/>
                </a:solidFill>
              </a:rPr>
              <a:t>xml</a:t>
            </a:r>
            <a:r>
              <a:rPr lang="ro-RO" sz="1800" dirty="0">
                <a:solidFill>
                  <a:srgbClr val="FF0000"/>
                </a:solidFill>
              </a:rPr>
              <a:t>-&gt;</a:t>
            </a:r>
            <a:r>
              <a:rPr lang="ro-RO" sz="1800" dirty="0" err="1">
                <a:solidFill>
                  <a:srgbClr val="FF0000"/>
                </a:solidFill>
              </a:rPr>
              <a:t>createTextNode</a:t>
            </a:r>
            <a:r>
              <a:rPr lang="ro-RO" sz="1800" dirty="0">
                <a:solidFill>
                  <a:srgbClr val="FF0000"/>
                </a:solidFill>
              </a:rPr>
              <a:t>("</a:t>
            </a:r>
            <a:r>
              <a:rPr lang="en-US" sz="1800" dirty="0">
                <a:solidFill>
                  <a:srgbClr val="FF0000"/>
                </a:solidFill>
              </a:rPr>
              <a:t>Cluj </a:t>
            </a:r>
            <a:r>
              <a:rPr lang="en-US" sz="1800" dirty="0" err="1">
                <a:solidFill>
                  <a:srgbClr val="FF0000"/>
                </a:solidFill>
              </a:rPr>
              <a:t>Napoca</a:t>
            </a:r>
            <a:r>
              <a:rPr lang="ro-RO" sz="1800" dirty="0">
                <a:solidFill>
                  <a:srgbClr val="FF0000"/>
                </a:solidFill>
              </a:rPr>
              <a:t>");</a:t>
            </a: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$continut2=$</a:t>
            </a:r>
            <a:r>
              <a:rPr lang="ro-RO" sz="1800" dirty="0" err="1">
                <a:solidFill>
                  <a:srgbClr val="FF0000"/>
                </a:solidFill>
              </a:rPr>
              <a:t>xml</a:t>
            </a:r>
            <a:r>
              <a:rPr lang="ro-RO" sz="1800" dirty="0">
                <a:solidFill>
                  <a:srgbClr val="FF0000"/>
                </a:solidFill>
              </a:rPr>
              <a:t>-&gt;</a:t>
            </a:r>
            <a:r>
              <a:rPr lang="ro-RO" sz="1800" dirty="0" err="1">
                <a:solidFill>
                  <a:srgbClr val="FF0000"/>
                </a:solidFill>
              </a:rPr>
              <a:t>createTextNode</a:t>
            </a:r>
            <a:r>
              <a:rPr lang="ro-RO" sz="1800" dirty="0">
                <a:solidFill>
                  <a:srgbClr val="FF0000"/>
                </a:solidFill>
              </a:rPr>
              <a:t>("</a:t>
            </a:r>
            <a:r>
              <a:rPr lang="en-US" sz="1800" dirty="0">
                <a:solidFill>
                  <a:srgbClr val="FF0000"/>
                </a:solidFill>
              </a:rPr>
              <a:t>Cluj</a:t>
            </a:r>
            <a:r>
              <a:rPr lang="ro-RO" sz="1800" dirty="0">
                <a:solidFill>
                  <a:srgbClr val="FF0000"/>
                </a:solidFill>
              </a:rPr>
              <a:t>");</a:t>
            </a:r>
            <a:endParaRPr lang="en-US" sz="1800" dirty="0">
              <a:solidFill>
                <a:srgbClr val="FF0000"/>
              </a:solidFill>
            </a:endParaRPr>
          </a:p>
          <a:p>
            <a:pPr fontAlgn="auto">
              <a:spcBef>
                <a:spcPts val="0"/>
              </a:spcBef>
              <a:spcAft>
                <a:spcPts val="0"/>
              </a:spcAft>
              <a:buFont typeface="Arial" pitchFamily="34" charset="0"/>
              <a:buNone/>
              <a:defRPr/>
            </a:pP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$fiu1=</a:t>
            </a:r>
            <a:r>
              <a:rPr lang="ro-RO" sz="1800" dirty="0" err="1">
                <a:solidFill>
                  <a:srgbClr val="FF0000"/>
                </a:solidFill>
              </a:rPr>
              <a:t>$radacina-</a:t>
            </a:r>
            <a:r>
              <a:rPr lang="ro-RO" sz="1800" dirty="0">
                <a:solidFill>
                  <a:srgbClr val="FF0000"/>
                </a:solidFill>
              </a:rPr>
              <a:t>&gt;appendChild(</a:t>
            </a:r>
            <a:r>
              <a:rPr lang="ro-RO" sz="1800" dirty="0" err="1">
                <a:solidFill>
                  <a:srgbClr val="FF0000"/>
                </a:solidFill>
              </a:rPr>
              <a:t>$fiu1</a:t>
            </a:r>
            <a:r>
              <a:rPr lang="ro-RO" sz="1800" dirty="0">
                <a:solidFill>
                  <a:srgbClr val="FF0000"/>
                </a:solidFill>
              </a:rPr>
              <a:t>);</a:t>
            </a: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$fiu2=</a:t>
            </a:r>
            <a:r>
              <a:rPr lang="ro-RO" sz="1800" dirty="0" err="1">
                <a:solidFill>
                  <a:srgbClr val="FF0000"/>
                </a:solidFill>
              </a:rPr>
              <a:t>$radacina-</a:t>
            </a:r>
            <a:r>
              <a:rPr lang="ro-RO" sz="1800" dirty="0">
                <a:solidFill>
                  <a:srgbClr val="FF0000"/>
                </a:solidFill>
              </a:rPr>
              <a:t>&gt;</a:t>
            </a:r>
            <a:r>
              <a:rPr lang="ro-RO" sz="1800" dirty="0" err="1">
                <a:solidFill>
                  <a:srgbClr val="FF0000"/>
                </a:solidFill>
              </a:rPr>
              <a:t>appendChild</a:t>
            </a:r>
            <a:r>
              <a:rPr lang="ro-RO" sz="1800" dirty="0">
                <a:solidFill>
                  <a:srgbClr val="FF0000"/>
                </a:solidFill>
              </a:rPr>
              <a:t>(</a:t>
            </a:r>
            <a:r>
              <a:rPr lang="ro-RO" sz="1800" dirty="0" err="1">
                <a:solidFill>
                  <a:srgbClr val="FF0000"/>
                </a:solidFill>
              </a:rPr>
              <a:t>$fiu2</a:t>
            </a:r>
            <a:r>
              <a:rPr lang="ro-RO" sz="1800" dirty="0">
                <a:solidFill>
                  <a:srgbClr val="FF0000"/>
                </a:solidFill>
              </a:rPr>
              <a:t>);</a:t>
            </a:r>
          </a:p>
          <a:p>
            <a:pPr fontAlgn="auto">
              <a:spcBef>
                <a:spcPts val="0"/>
              </a:spcBef>
              <a:spcAft>
                <a:spcPts val="0"/>
              </a:spcAft>
              <a:buFont typeface="Arial" pitchFamily="34" charset="0"/>
              <a:buNone/>
              <a:defRPr/>
            </a:pP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$continut1=$fiu1&gt;</a:t>
            </a:r>
            <a:r>
              <a:rPr lang="ro-RO" sz="1800" dirty="0" err="1">
                <a:solidFill>
                  <a:srgbClr val="FF0000"/>
                </a:solidFill>
              </a:rPr>
              <a:t>appendChild</a:t>
            </a:r>
            <a:r>
              <a:rPr lang="ro-RO" sz="1800" dirty="0">
                <a:solidFill>
                  <a:srgbClr val="FF0000"/>
                </a:solidFill>
              </a:rPr>
              <a:t>($continut1); </a:t>
            </a: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$continut2=$fiu2-&gt;appendchild($continut2);</a:t>
            </a: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 </a:t>
            </a: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$atribut=$radacina-&gt;setAttribute("adresa","</a:t>
            </a:r>
            <a:r>
              <a:rPr lang="en-US" sz="1800" dirty="0" err="1">
                <a:solidFill>
                  <a:srgbClr val="FF0000"/>
                </a:solidFill>
              </a:rPr>
              <a:t>str.Azuga</a:t>
            </a:r>
            <a:r>
              <a:rPr lang="ro-RO" sz="1800" dirty="0">
                <a:solidFill>
                  <a:srgbClr val="FF0000"/>
                </a:solidFill>
              </a:rPr>
              <a:t>");</a:t>
            </a: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 </a:t>
            </a: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$radacina=$xml-&gt;appendChild($radacina);</a:t>
            </a: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 </a:t>
            </a:r>
            <a:endParaRPr lang="en-US" sz="1800" dirty="0">
              <a:solidFill>
                <a:srgbClr val="FF0000"/>
              </a:solidFill>
            </a:endParaRPr>
          </a:p>
          <a:p>
            <a:pPr fontAlgn="auto">
              <a:spcBef>
                <a:spcPts val="0"/>
              </a:spcBef>
              <a:spcAft>
                <a:spcPts val="0"/>
              </a:spcAft>
              <a:buFont typeface="Arial" pitchFamily="34" charset="0"/>
              <a:buNone/>
              <a:defRPr/>
            </a:pPr>
            <a:r>
              <a:rPr lang="ro-RO" sz="1800" dirty="0">
                <a:solidFill>
                  <a:srgbClr val="FF0000"/>
                </a:solidFill>
              </a:rPr>
              <a:t>print $xml-&gt;saveXML();</a:t>
            </a:r>
            <a:endParaRPr lang="en-US" sz="1800" dirty="0">
              <a:solidFill>
                <a:srgbClr val="FF0000"/>
              </a:solidFill>
            </a:endParaRPr>
          </a:p>
          <a:p>
            <a:pPr fontAlgn="auto">
              <a:spcBef>
                <a:spcPts val="0"/>
              </a:spcBef>
              <a:spcAft>
                <a:spcPts val="0"/>
              </a:spcAft>
              <a:buFont typeface="Arial" pitchFamily="34" charset="0"/>
              <a:buNone/>
              <a:defRPr/>
            </a:pPr>
            <a:endParaRPr lang="en-US" sz="1800" dirty="0">
              <a:solidFill>
                <a:srgbClr val="FF0000"/>
              </a:solidFill>
            </a:endParaRPr>
          </a:p>
        </p:txBody>
      </p:sp>
      <p:sp>
        <p:nvSpPr>
          <p:cNvPr id="4" name="Content Placeholder 2"/>
          <p:cNvSpPr txBox="1">
            <a:spLocks/>
          </p:cNvSpPr>
          <p:nvPr/>
        </p:nvSpPr>
        <p:spPr>
          <a:xfrm>
            <a:off x="4965582" y="1556792"/>
            <a:ext cx="2819400" cy="5638800"/>
          </a:xfrm>
          <a:prstGeom prst="rect">
            <a:avLst/>
          </a:prstGeom>
        </p:spPr>
        <p:txBody>
          <a:bodyPr>
            <a:normAutofit/>
          </a:bodyPr>
          <a:lstStyle/>
          <a:p>
            <a:pPr marL="342900" indent="-342900" fontAlgn="auto">
              <a:spcBef>
                <a:spcPts val="0"/>
              </a:spcBef>
              <a:spcAft>
                <a:spcPts val="0"/>
              </a:spcAft>
              <a:buFont typeface="Arial" pitchFamily="34" charset="0"/>
              <a:buNone/>
              <a:defRPr/>
            </a:pPr>
            <a:endParaRPr lang="ro-RO" sz="1400" dirty="0">
              <a:latin typeface="+mn-lt"/>
            </a:endParaRPr>
          </a:p>
          <a:p>
            <a:pPr marL="342900" indent="-342900" fontAlgn="auto">
              <a:spcBef>
                <a:spcPts val="0"/>
              </a:spcBef>
              <a:spcAft>
                <a:spcPts val="0"/>
              </a:spcAft>
              <a:buFont typeface="Arial" pitchFamily="34" charset="0"/>
              <a:buNone/>
              <a:defRPr/>
            </a:pPr>
            <a:endParaRPr lang="ro-RO" sz="1400" dirty="0">
              <a:latin typeface="+mn-lt"/>
            </a:endParaRPr>
          </a:p>
          <a:p>
            <a:pPr marL="342900" indent="-342900" fontAlgn="auto">
              <a:spcBef>
                <a:spcPts val="0"/>
              </a:spcBef>
              <a:spcAft>
                <a:spcPts val="0"/>
              </a:spcAft>
              <a:buFont typeface="Arial" pitchFamily="34" charset="0"/>
              <a:buNone/>
              <a:defRPr/>
            </a:pPr>
            <a:endParaRPr lang="ro-RO" sz="1400" dirty="0">
              <a:latin typeface="+mn-lt"/>
            </a:endParaRPr>
          </a:p>
          <a:p>
            <a:pPr marL="342900" indent="-342900" fontAlgn="auto">
              <a:spcBef>
                <a:spcPts val="0"/>
              </a:spcBef>
              <a:spcAft>
                <a:spcPts val="0"/>
              </a:spcAft>
              <a:buFont typeface="Arial" pitchFamily="34" charset="0"/>
              <a:buNone/>
              <a:defRPr/>
            </a:pPr>
            <a:r>
              <a:rPr lang="ro-RO" sz="1400" dirty="0">
                <a:latin typeface="+mn-lt"/>
              </a:rPr>
              <a:t>Crearea nodurilor</a:t>
            </a:r>
          </a:p>
          <a:p>
            <a:pPr marL="342900" indent="-342900" fontAlgn="auto">
              <a:spcBef>
                <a:spcPts val="0"/>
              </a:spcBef>
              <a:spcAft>
                <a:spcPts val="0"/>
              </a:spcAft>
              <a:buFont typeface="Arial" pitchFamily="34" charset="0"/>
              <a:buNone/>
              <a:defRPr/>
            </a:pPr>
            <a:endParaRPr lang="ro-RO" sz="1400" dirty="0">
              <a:latin typeface="+mn-lt"/>
            </a:endParaRPr>
          </a:p>
          <a:p>
            <a:pPr marL="342900" indent="-342900" fontAlgn="auto">
              <a:spcBef>
                <a:spcPts val="0"/>
              </a:spcBef>
              <a:spcAft>
                <a:spcPts val="0"/>
              </a:spcAft>
              <a:buFont typeface="Arial" pitchFamily="34" charset="0"/>
              <a:buNone/>
              <a:defRPr/>
            </a:pPr>
            <a:endParaRPr lang="ro-RO" sz="1400" dirty="0">
              <a:latin typeface="+mn-lt"/>
            </a:endParaRPr>
          </a:p>
          <a:p>
            <a:pPr marL="342900" indent="-342900" fontAlgn="auto">
              <a:spcBef>
                <a:spcPts val="0"/>
              </a:spcBef>
              <a:spcAft>
                <a:spcPts val="0"/>
              </a:spcAft>
              <a:buFont typeface="Arial" pitchFamily="34" charset="0"/>
              <a:buNone/>
              <a:defRPr/>
            </a:pPr>
            <a:endParaRPr lang="en-GB" sz="1400">
              <a:latin typeface="+mn-lt"/>
            </a:endParaRPr>
          </a:p>
          <a:p>
            <a:pPr marL="342900" indent="-342900" fontAlgn="auto">
              <a:spcBef>
                <a:spcPts val="0"/>
              </a:spcBef>
              <a:spcAft>
                <a:spcPts val="0"/>
              </a:spcAft>
              <a:buFont typeface="Arial" pitchFamily="34" charset="0"/>
              <a:buNone/>
              <a:defRPr/>
            </a:pPr>
            <a:endParaRPr lang="ro-RO" sz="1400" dirty="0">
              <a:latin typeface="+mn-lt"/>
            </a:endParaRPr>
          </a:p>
          <a:p>
            <a:pPr marL="342900" indent="-342900" fontAlgn="auto">
              <a:spcBef>
                <a:spcPts val="0"/>
              </a:spcBef>
              <a:spcAft>
                <a:spcPts val="0"/>
              </a:spcAft>
              <a:buFont typeface="Arial" pitchFamily="34" charset="0"/>
              <a:buNone/>
              <a:defRPr/>
            </a:pPr>
            <a:r>
              <a:rPr lang="ro-RO" sz="1400" dirty="0">
                <a:latin typeface="+mn-lt"/>
              </a:rPr>
              <a:t>Lipirea nodurilor fiu</a:t>
            </a:r>
          </a:p>
          <a:p>
            <a:pPr marL="342900" indent="-342900" fontAlgn="auto">
              <a:spcBef>
                <a:spcPts val="0"/>
              </a:spcBef>
              <a:spcAft>
                <a:spcPts val="0"/>
              </a:spcAft>
              <a:buFont typeface="Arial" pitchFamily="34" charset="0"/>
              <a:buNone/>
              <a:defRPr/>
            </a:pPr>
            <a:endParaRPr lang="en-GB" sz="1400">
              <a:latin typeface="+mn-lt"/>
            </a:endParaRPr>
          </a:p>
          <a:p>
            <a:pPr marL="342900" indent="-342900" fontAlgn="auto">
              <a:spcBef>
                <a:spcPts val="0"/>
              </a:spcBef>
              <a:spcAft>
                <a:spcPts val="0"/>
              </a:spcAft>
              <a:buFont typeface="Arial" pitchFamily="34" charset="0"/>
              <a:buNone/>
              <a:defRPr/>
            </a:pPr>
            <a:endParaRPr lang="ro-RO" sz="1400" dirty="0">
              <a:latin typeface="+mn-lt"/>
            </a:endParaRPr>
          </a:p>
          <a:p>
            <a:pPr marL="342900" indent="-342900" fontAlgn="auto">
              <a:spcBef>
                <a:spcPts val="0"/>
              </a:spcBef>
              <a:spcAft>
                <a:spcPts val="0"/>
              </a:spcAft>
              <a:buFont typeface="Arial" pitchFamily="34" charset="0"/>
              <a:buNone/>
              <a:defRPr/>
            </a:pPr>
            <a:r>
              <a:rPr lang="ro-RO" sz="1400">
                <a:latin typeface="+mn-lt"/>
              </a:rPr>
              <a:t>Lipirea </a:t>
            </a:r>
            <a:r>
              <a:rPr lang="ro-RO" sz="1400" dirty="0">
                <a:latin typeface="+mn-lt"/>
              </a:rPr>
              <a:t>nodurilor text</a:t>
            </a:r>
          </a:p>
          <a:p>
            <a:pPr marL="342900" indent="-342900" fontAlgn="auto">
              <a:spcBef>
                <a:spcPts val="0"/>
              </a:spcBef>
              <a:spcAft>
                <a:spcPts val="0"/>
              </a:spcAft>
              <a:buFont typeface="Arial" pitchFamily="34" charset="0"/>
              <a:buNone/>
              <a:defRPr/>
            </a:pPr>
            <a:endParaRPr lang="en-GB" sz="1400">
              <a:latin typeface="+mn-lt"/>
            </a:endParaRPr>
          </a:p>
          <a:p>
            <a:pPr marL="342900" indent="-342900" fontAlgn="auto">
              <a:spcBef>
                <a:spcPts val="0"/>
              </a:spcBef>
              <a:spcAft>
                <a:spcPts val="0"/>
              </a:spcAft>
              <a:buFont typeface="Arial" pitchFamily="34" charset="0"/>
              <a:buNone/>
              <a:defRPr/>
            </a:pPr>
            <a:endParaRPr lang="ro-RO" sz="1400" dirty="0">
              <a:latin typeface="+mn-lt"/>
            </a:endParaRPr>
          </a:p>
          <a:p>
            <a:pPr marL="342900" indent="-342900" fontAlgn="auto">
              <a:spcBef>
                <a:spcPts val="0"/>
              </a:spcBef>
              <a:spcAft>
                <a:spcPts val="0"/>
              </a:spcAft>
              <a:buFont typeface="Arial" pitchFamily="34" charset="0"/>
              <a:buNone/>
              <a:defRPr/>
            </a:pPr>
            <a:r>
              <a:rPr lang="ro-RO" sz="1400" dirty="0">
                <a:latin typeface="+mn-lt"/>
              </a:rPr>
              <a:t>Crearea atributului</a:t>
            </a:r>
          </a:p>
          <a:p>
            <a:pPr marL="342900" indent="-342900" fontAlgn="auto">
              <a:spcBef>
                <a:spcPts val="0"/>
              </a:spcBef>
              <a:spcAft>
                <a:spcPts val="0"/>
              </a:spcAft>
              <a:buFont typeface="Arial" pitchFamily="34" charset="0"/>
              <a:buNone/>
              <a:defRPr/>
            </a:pPr>
            <a:endParaRPr lang="ro-RO" sz="1400">
              <a:latin typeface="+mn-lt"/>
            </a:endParaRPr>
          </a:p>
          <a:p>
            <a:pPr marL="342900" indent="-342900" fontAlgn="auto">
              <a:spcBef>
                <a:spcPts val="0"/>
              </a:spcBef>
              <a:spcAft>
                <a:spcPts val="0"/>
              </a:spcAft>
              <a:buFont typeface="Arial" pitchFamily="34" charset="0"/>
              <a:buNone/>
              <a:defRPr/>
            </a:pPr>
            <a:r>
              <a:rPr lang="ro-RO" sz="1400">
                <a:latin typeface="+mn-lt"/>
              </a:rPr>
              <a:t>Crearea </a:t>
            </a:r>
            <a:r>
              <a:rPr lang="ro-RO" sz="1400" dirty="0">
                <a:latin typeface="+mn-lt"/>
              </a:rPr>
              <a:t>documentului</a:t>
            </a:r>
          </a:p>
          <a:p>
            <a:pPr marL="342900" indent="-342900" fontAlgn="auto">
              <a:spcBef>
                <a:spcPts val="0"/>
              </a:spcBef>
              <a:spcAft>
                <a:spcPts val="0"/>
              </a:spcAft>
              <a:buFont typeface="Arial" pitchFamily="34" charset="0"/>
              <a:buNone/>
              <a:defRPr/>
            </a:pPr>
            <a:endParaRPr lang="ro-RO" sz="1400">
              <a:latin typeface="+mn-lt"/>
            </a:endParaRPr>
          </a:p>
          <a:p>
            <a:pPr marL="342900" indent="-342900" fontAlgn="auto">
              <a:spcBef>
                <a:spcPts val="0"/>
              </a:spcBef>
              <a:spcAft>
                <a:spcPts val="0"/>
              </a:spcAft>
              <a:buFont typeface="Arial" pitchFamily="34" charset="0"/>
              <a:buNone/>
              <a:defRPr/>
            </a:pPr>
            <a:r>
              <a:rPr lang="ro-RO" sz="1400">
                <a:latin typeface="+mn-lt"/>
              </a:rPr>
              <a:t>Salvarea documentului (serializarea)</a:t>
            </a:r>
            <a:endParaRPr lang="en-US" sz="1400" dirty="0">
              <a:latin typeface="+mn-lt"/>
            </a:endParaRPr>
          </a:p>
          <a:p>
            <a:pPr marL="342900" indent="-342900" fontAlgn="auto">
              <a:spcBef>
                <a:spcPts val="0"/>
              </a:spcBef>
              <a:spcAft>
                <a:spcPts val="0"/>
              </a:spcAft>
              <a:buFont typeface="Arial" pitchFamily="34" charset="0"/>
              <a:buNone/>
              <a:defRPr/>
            </a:pPr>
            <a:endParaRPr lang="en-US" sz="1400" dirty="0">
              <a:solidFill>
                <a:srgbClr val="FF0000"/>
              </a:solidFill>
              <a:latin typeface="+mn-lt"/>
            </a:endParaRPr>
          </a:p>
        </p:txBody>
      </p:sp>
      <p:sp>
        <p:nvSpPr>
          <p:cNvPr id="6" name="Content Placeholder 2"/>
          <p:cNvSpPr txBox="1">
            <a:spLocks/>
          </p:cNvSpPr>
          <p:nvPr/>
        </p:nvSpPr>
        <p:spPr>
          <a:xfrm>
            <a:off x="105524" y="5982816"/>
            <a:ext cx="8424936" cy="1750368"/>
          </a:xfrm>
          <a:prstGeom prst="rect">
            <a:avLst/>
          </a:prstGeom>
        </p:spPr>
        <p:txBody>
          <a:bodyPr>
            <a:normAutofit/>
          </a:bodyPr>
          <a:lstStyle/>
          <a:p>
            <a:pPr fontAlgn="auto">
              <a:spcBef>
                <a:spcPts val="0"/>
              </a:spcBef>
              <a:spcAft>
                <a:spcPts val="0"/>
              </a:spcAft>
              <a:buFont typeface="Arial" pitchFamily="34" charset="0"/>
              <a:buNone/>
              <a:defRPr/>
            </a:pPr>
            <a:r>
              <a:rPr lang="ro-RO" sz="1600" i="1"/>
              <a:t>*codul e mai scurt dacă </a:t>
            </a:r>
            <a:r>
              <a:rPr lang="en-GB" sz="1600" i="1"/>
              <a:t>lucr</a:t>
            </a:r>
            <a:r>
              <a:rPr lang="ro-RO" sz="1600" i="1"/>
              <a:t>ăm cu clasa SimpleXML în loc de DOMDocument</a:t>
            </a:r>
            <a:r>
              <a:rPr lang="de-AT" sz="1600" i="1"/>
              <a:t>, se pot folosi </a:t>
            </a:r>
            <a:r>
              <a:rPr lang="ro-RO" sz="1600" i="1"/>
              <a:t>și alte librării pentru a reduce efortul</a:t>
            </a:r>
            <a:endParaRPr lang="en-US" sz="1600" i="1" dirty="0">
              <a:solidFill>
                <a:srgbClr val="FF0000"/>
              </a:solidFill>
            </a:endParaRPr>
          </a:p>
        </p:txBody>
      </p:sp>
      <p:sp>
        <p:nvSpPr>
          <p:cNvPr id="5" name="TextBox 4"/>
          <p:cNvSpPr txBox="1"/>
          <p:nvPr/>
        </p:nvSpPr>
        <p:spPr>
          <a:xfrm>
            <a:off x="6913356" y="3412714"/>
            <a:ext cx="2292935" cy="954107"/>
          </a:xfrm>
          <a:prstGeom prst="rect">
            <a:avLst/>
          </a:prstGeom>
          <a:noFill/>
        </p:spPr>
        <p:txBody>
          <a:bodyPr wrap="none" rtlCol="0">
            <a:spAutoFit/>
          </a:bodyPr>
          <a:lstStyle/>
          <a:p>
            <a:r>
              <a:rPr lang="en-GB" sz="1400" b="1">
                <a:solidFill>
                  <a:srgbClr val="FF0000"/>
                </a:solidFill>
              </a:rPr>
              <a:t>&lt;detalii adresa="str.Azuga"&gt;</a:t>
            </a:r>
          </a:p>
          <a:p>
            <a:r>
              <a:rPr lang="en-GB" sz="1400" b="1">
                <a:solidFill>
                  <a:srgbClr val="FF0000"/>
                </a:solidFill>
              </a:rPr>
              <a:t>&lt;oras&gt;Cluj Napoca&lt;/oras&gt;</a:t>
            </a:r>
          </a:p>
          <a:p>
            <a:r>
              <a:rPr lang="en-GB" sz="1400" b="1">
                <a:solidFill>
                  <a:srgbClr val="FF0000"/>
                </a:solidFill>
              </a:rPr>
              <a:t>&lt;judet&gt;Cluj&lt;/judet&gt;</a:t>
            </a:r>
          </a:p>
          <a:p>
            <a:r>
              <a:rPr lang="en-GB" sz="1400" b="1">
                <a:solidFill>
                  <a:srgbClr val="FF0000"/>
                </a:solidFill>
              </a:rPr>
              <a:t>&lt;/detalii&gt;</a:t>
            </a:r>
            <a:endParaRPr lang="de-AT" sz="1400" b="1">
              <a:solidFill>
                <a:srgbClr val="FF0000"/>
              </a:solidFill>
            </a:endParaRPr>
          </a:p>
        </p:txBody>
      </p:sp>
      <p:sp>
        <p:nvSpPr>
          <p:cNvPr id="7" name="Right Arrow 6"/>
          <p:cNvSpPr/>
          <p:nvPr/>
        </p:nvSpPr>
        <p:spPr>
          <a:xfrm>
            <a:off x="6660232" y="3645024"/>
            <a:ext cx="36004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40160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fontAlgn="auto">
              <a:spcAft>
                <a:spcPts val="0"/>
              </a:spcAft>
              <a:defRPr/>
            </a:pPr>
            <a:r>
              <a:rPr lang="en-US" sz="3000" dirty="0" err="1"/>
              <a:t>Extragerea</a:t>
            </a:r>
            <a:r>
              <a:rPr lang="en-US" sz="3000" dirty="0"/>
              <a:t> </a:t>
            </a:r>
            <a:r>
              <a:rPr lang="en-US" sz="3000" dirty="0" err="1"/>
              <a:t>datelor</a:t>
            </a:r>
            <a:r>
              <a:rPr lang="en-US" sz="3000" dirty="0"/>
              <a:t> </a:t>
            </a:r>
            <a:r>
              <a:rPr lang="en-US" sz="3000" err="1"/>
              <a:t>dintr</a:t>
            </a:r>
            <a:r>
              <a:rPr lang="en-US" sz="3000"/>
              <a:t>-un </a:t>
            </a:r>
            <a:br>
              <a:rPr lang="en-US" sz="3000"/>
            </a:br>
            <a:r>
              <a:rPr lang="en-US" sz="3000"/>
              <a:t>r</a:t>
            </a:r>
            <a:r>
              <a:rPr lang="ro-RO" sz="3000"/>
              <a:t>ă</a:t>
            </a:r>
            <a:r>
              <a:rPr lang="en-US" sz="3000"/>
              <a:t>spuns XML</a:t>
            </a:r>
            <a:r>
              <a:rPr lang="ro-RO" sz="3000"/>
              <a:t> prin funcţii DOM standard</a:t>
            </a:r>
            <a:r>
              <a:rPr lang="en-US" sz="3000"/>
              <a:t> </a:t>
            </a:r>
            <a:br>
              <a:rPr lang="ro-RO" sz="3000"/>
            </a:br>
            <a:r>
              <a:rPr lang="en-US" sz="3000"/>
              <a:t>(la client</a:t>
            </a:r>
            <a:r>
              <a:rPr lang="ro-RO" sz="3000"/>
              <a:t>ul JavaScript</a:t>
            </a:r>
            <a:r>
              <a:rPr lang="en-US" sz="3000"/>
              <a:t>)</a:t>
            </a:r>
            <a:endParaRPr lang="en-US" sz="3000" dirty="0"/>
          </a:p>
        </p:txBody>
      </p:sp>
      <p:sp>
        <p:nvSpPr>
          <p:cNvPr id="160770" name="Content Placeholder 2"/>
          <p:cNvSpPr>
            <a:spLocks noGrp="1"/>
          </p:cNvSpPr>
          <p:nvPr>
            <p:ph idx="1"/>
          </p:nvPr>
        </p:nvSpPr>
        <p:spPr>
          <a:xfrm>
            <a:off x="0" y="2852936"/>
            <a:ext cx="9144000" cy="4330080"/>
          </a:xfrm>
        </p:spPr>
        <p:txBody>
          <a:bodyPr>
            <a:normAutofit/>
          </a:bodyPr>
          <a:lstStyle/>
          <a:p>
            <a:pPr>
              <a:buFont typeface="Arial" pitchFamily="34" charset="0"/>
              <a:buNone/>
            </a:pPr>
            <a:r>
              <a:rPr lang="ro-RO" altLang="de-DE" sz="2400" dirty="0">
                <a:solidFill>
                  <a:srgbClr val="FF0000"/>
                </a:solidFill>
              </a:rPr>
              <a:t>	</a:t>
            </a:r>
            <a:r>
              <a:rPr lang="en-US" altLang="de-DE" sz="2400" dirty="0" err="1">
                <a:solidFill>
                  <a:srgbClr val="FF0000"/>
                </a:solidFill>
              </a:rPr>
              <a:t>raspuns</a:t>
            </a:r>
            <a:r>
              <a:rPr lang="en-US" altLang="de-DE" sz="2400" dirty="0">
                <a:solidFill>
                  <a:srgbClr val="FF0000"/>
                </a:solidFill>
              </a:rPr>
              <a:t>=</a:t>
            </a:r>
            <a:r>
              <a:rPr lang="ro-MD" altLang="de-DE" sz="2400" dirty="0">
                <a:solidFill>
                  <a:srgbClr val="FF0000"/>
                </a:solidFill>
              </a:rPr>
              <a:t>cerere</a:t>
            </a:r>
            <a:r>
              <a:rPr lang="en-US" altLang="de-DE" sz="2400" dirty="0">
                <a:solidFill>
                  <a:srgbClr val="FF0000"/>
                </a:solidFill>
              </a:rPr>
              <a:t>.</a:t>
            </a:r>
            <a:r>
              <a:rPr lang="en-US" altLang="de-DE" sz="2400" dirty="0" err="1">
                <a:solidFill>
                  <a:srgbClr val="FF0000"/>
                </a:solidFill>
              </a:rPr>
              <a:t>responseXML</a:t>
            </a:r>
            <a:endParaRPr lang="en-US" altLang="de-DE" sz="2400" dirty="0">
              <a:solidFill>
                <a:srgbClr val="FF0000"/>
              </a:solidFill>
            </a:endParaRPr>
          </a:p>
          <a:p>
            <a:pPr>
              <a:buFont typeface="Arial" pitchFamily="34" charset="0"/>
              <a:buNone/>
            </a:pPr>
            <a:r>
              <a:rPr lang="en-US" altLang="de-DE" sz="2400" dirty="0">
                <a:solidFill>
                  <a:srgbClr val="FF0000"/>
                </a:solidFill>
              </a:rPr>
              <a:t>	</a:t>
            </a:r>
            <a:r>
              <a:rPr lang="ro-RO" altLang="de-DE" sz="2400" dirty="0" err="1">
                <a:solidFill>
                  <a:srgbClr val="FF0000"/>
                </a:solidFill>
              </a:rPr>
              <a:t>radacina</a:t>
            </a:r>
            <a:r>
              <a:rPr lang="ro-RO" altLang="de-DE" sz="2400" dirty="0">
                <a:solidFill>
                  <a:srgbClr val="FF0000"/>
                </a:solidFill>
              </a:rPr>
              <a:t>=</a:t>
            </a:r>
            <a:r>
              <a:rPr lang="ro-RO" altLang="de-DE" sz="2400" dirty="0" err="1">
                <a:solidFill>
                  <a:srgbClr val="FF0000"/>
                </a:solidFill>
              </a:rPr>
              <a:t>raspuns.documentElement</a:t>
            </a:r>
            <a:endParaRPr lang="en-US" altLang="de-DE" sz="2400" dirty="0">
              <a:solidFill>
                <a:srgbClr val="FF0000"/>
              </a:solidFill>
            </a:endParaRPr>
          </a:p>
          <a:p>
            <a:pPr>
              <a:buFont typeface="Arial" pitchFamily="34" charset="0"/>
              <a:buNone/>
            </a:pPr>
            <a:r>
              <a:rPr lang="en-US" altLang="de-DE" sz="2400" dirty="0">
                <a:solidFill>
                  <a:srgbClr val="FF0000"/>
                </a:solidFill>
              </a:rPr>
              <a:t>	</a:t>
            </a:r>
            <a:r>
              <a:rPr lang="ro-RO" altLang="de-DE" sz="2400" dirty="0" err="1">
                <a:solidFill>
                  <a:srgbClr val="FF0000"/>
                </a:solidFill>
              </a:rPr>
              <a:t>oras</a:t>
            </a:r>
            <a:r>
              <a:rPr lang="ro-RO" altLang="de-DE" sz="2400" dirty="0">
                <a:solidFill>
                  <a:srgbClr val="FF0000"/>
                </a:solidFill>
              </a:rPr>
              <a:t>=</a:t>
            </a:r>
            <a:r>
              <a:rPr lang="ro-RO" altLang="de-DE" sz="2400" dirty="0" err="1">
                <a:solidFill>
                  <a:srgbClr val="FF0000"/>
                </a:solidFill>
              </a:rPr>
              <a:t>raspuns.getElementsByTagName</a:t>
            </a:r>
            <a:r>
              <a:rPr lang="ro-RO" altLang="de-DE" sz="2400" dirty="0">
                <a:solidFill>
                  <a:srgbClr val="FF0000"/>
                </a:solidFill>
              </a:rPr>
              <a:t>("</a:t>
            </a:r>
            <a:r>
              <a:rPr lang="ro-RO" altLang="de-DE" sz="2400" dirty="0" err="1">
                <a:solidFill>
                  <a:srgbClr val="FF0000"/>
                </a:solidFill>
              </a:rPr>
              <a:t>oras</a:t>
            </a:r>
            <a:r>
              <a:rPr lang="ro-RO" altLang="de-DE" sz="2400" dirty="0">
                <a:solidFill>
                  <a:srgbClr val="FF0000"/>
                </a:solidFill>
              </a:rPr>
              <a:t>")</a:t>
            </a:r>
            <a:endParaRPr lang="en-US" altLang="de-DE" sz="2400" dirty="0">
              <a:solidFill>
                <a:srgbClr val="FF0000"/>
              </a:solidFill>
            </a:endParaRPr>
          </a:p>
          <a:p>
            <a:pPr>
              <a:buFont typeface="Arial" pitchFamily="34" charset="0"/>
              <a:buNone/>
            </a:pPr>
            <a:r>
              <a:rPr lang="en-US" altLang="de-DE" sz="2400" dirty="0">
                <a:solidFill>
                  <a:srgbClr val="FF0000"/>
                </a:solidFill>
              </a:rPr>
              <a:t>	</a:t>
            </a:r>
            <a:r>
              <a:rPr lang="en-US" altLang="de-DE" sz="2400" dirty="0" err="1">
                <a:solidFill>
                  <a:srgbClr val="FF0000"/>
                </a:solidFill>
              </a:rPr>
              <a:t>judet</a:t>
            </a:r>
            <a:r>
              <a:rPr lang="ro-RO" altLang="de-DE" sz="2400" dirty="0">
                <a:solidFill>
                  <a:srgbClr val="FF0000"/>
                </a:solidFill>
              </a:rPr>
              <a:t>=</a:t>
            </a:r>
            <a:r>
              <a:rPr lang="ro-RO" altLang="de-DE" sz="2400" dirty="0" err="1">
                <a:solidFill>
                  <a:srgbClr val="FF0000"/>
                </a:solidFill>
              </a:rPr>
              <a:t>raspuns.getElementsByTagName</a:t>
            </a:r>
            <a:r>
              <a:rPr lang="ro-RO" altLang="de-DE" sz="2400" dirty="0">
                <a:solidFill>
                  <a:srgbClr val="FF0000"/>
                </a:solidFill>
              </a:rPr>
              <a:t>("</a:t>
            </a:r>
            <a:r>
              <a:rPr lang="ro-RO" altLang="de-DE" sz="2400" dirty="0" err="1">
                <a:solidFill>
                  <a:srgbClr val="FF0000"/>
                </a:solidFill>
              </a:rPr>
              <a:t>judet</a:t>
            </a:r>
            <a:r>
              <a:rPr lang="ro-RO" altLang="de-DE" sz="2400" dirty="0">
                <a:solidFill>
                  <a:srgbClr val="FF0000"/>
                </a:solidFill>
              </a:rPr>
              <a:t>")</a:t>
            </a:r>
            <a:endParaRPr lang="en-US" altLang="de-DE" sz="2400" dirty="0">
              <a:solidFill>
                <a:srgbClr val="FF0000"/>
              </a:solidFill>
            </a:endParaRPr>
          </a:p>
          <a:p>
            <a:pPr>
              <a:buFont typeface="Arial" pitchFamily="34" charset="0"/>
              <a:buNone/>
            </a:pPr>
            <a:r>
              <a:rPr lang="en-US" altLang="de-DE" sz="2400" dirty="0">
                <a:solidFill>
                  <a:srgbClr val="FF0000"/>
                </a:solidFill>
              </a:rPr>
              <a:t>	a</a:t>
            </a:r>
            <a:r>
              <a:rPr lang="ro-RO" altLang="de-DE" sz="2400" dirty="0">
                <a:solidFill>
                  <a:srgbClr val="FF0000"/>
                </a:solidFill>
              </a:rPr>
              <a:t>=</a:t>
            </a:r>
            <a:r>
              <a:rPr lang="ro-RO" altLang="de-DE" sz="2400" dirty="0" err="1">
                <a:solidFill>
                  <a:srgbClr val="FF0000"/>
                </a:solidFill>
              </a:rPr>
              <a:t>oras</a:t>
            </a:r>
            <a:r>
              <a:rPr lang="ro-RO" altLang="de-DE" sz="2400" dirty="0">
                <a:solidFill>
                  <a:srgbClr val="FF0000"/>
                </a:solidFill>
              </a:rPr>
              <a:t>[0].</a:t>
            </a:r>
            <a:r>
              <a:rPr lang="ro-RO" altLang="de-DE" sz="2400" dirty="0" err="1">
                <a:solidFill>
                  <a:srgbClr val="FF0000"/>
                </a:solidFill>
              </a:rPr>
              <a:t>firstChild.nodeValue</a:t>
            </a:r>
            <a:endParaRPr lang="en-US" altLang="de-DE" sz="2400" dirty="0">
              <a:solidFill>
                <a:srgbClr val="FF0000"/>
              </a:solidFill>
            </a:endParaRPr>
          </a:p>
          <a:p>
            <a:pPr>
              <a:buFont typeface="Arial" pitchFamily="34" charset="0"/>
              <a:buNone/>
            </a:pPr>
            <a:r>
              <a:rPr lang="ro-RO" altLang="de-DE" sz="2400" dirty="0">
                <a:solidFill>
                  <a:srgbClr val="FF0000"/>
                </a:solidFill>
              </a:rPr>
              <a:t>	</a:t>
            </a:r>
            <a:r>
              <a:rPr lang="en-US" altLang="de-DE" sz="2400" dirty="0">
                <a:solidFill>
                  <a:srgbClr val="FF0000"/>
                </a:solidFill>
              </a:rPr>
              <a:t>b</a:t>
            </a:r>
            <a:r>
              <a:rPr lang="ro-RO" altLang="de-DE" sz="2400" dirty="0">
                <a:solidFill>
                  <a:srgbClr val="FF0000"/>
                </a:solidFill>
              </a:rPr>
              <a:t>=</a:t>
            </a:r>
            <a:r>
              <a:rPr lang="ro-RO" altLang="de-DE" sz="2400" dirty="0" err="1">
                <a:solidFill>
                  <a:srgbClr val="FF0000"/>
                </a:solidFill>
              </a:rPr>
              <a:t>judet</a:t>
            </a:r>
            <a:r>
              <a:rPr lang="ro-RO" altLang="de-DE" sz="2400" dirty="0">
                <a:solidFill>
                  <a:srgbClr val="FF0000"/>
                </a:solidFill>
              </a:rPr>
              <a:t>[0].</a:t>
            </a:r>
            <a:r>
              <a:rPr lang="ro-RO" altLang="de-DE" sz="2400" dirty="0" err="1">
                <a:solidFill>
                  <a:srgbClr val="FF0000"/>
                </a:solidFill>
              </a:rPr>
              <a:t>firstChild.nodeValue</a:t>
            </a:r>
            <a:endParaRPr lang="en-US" altLang="de-DE" sz="2400" dirty="0">
              <a:solidFill>
                <a:srgbClr val="FF0000"/>
              </a:solidFill>
            </a:endParaRPr>
          </a:p>
          <a:p>
            <a:pPr>
              <a:buFont typeface="Arial" pitchFamily="34" charset="0"/>
              <a:buNone/>
            </a:pPr>
            <a:r>
              <a:rPr lang="ro-RO" altLang="de-DE" sz="2400" dirty="0">
                <a:solidFill>
                  <a:srgbClr val="FF0000"/>
                </a:solidFill>
              </a:rPr>
              <a:t>	</a:t>
            </a:r>
            <a:r>
              <a:rPr lang="en-US" altLang="de-DE" sz="2400" dirty="0">
                <a:solidFill>
                  <a:srgbClr val="FF0000"/>
                </a:solidFill>
              </a:rPr>
              <a:t>c</a:t>
            </a:r>
            <a:r>
              <a:rPr lang="ro-RO" altLang="de-DE" sz="2400" dirty="0">
                <a:solidFill>
                  <a:srgbClr val="FF0000"/>
                </a:solidFill>
              </a:rPr>
              <a:t>=</a:t>
            </a:r>
            <a:r>
              <a:rPr lang="ro-RO" altLang="de-DE" sz="2400" dirty="0" err="1">
                <a:solidFill>
                  <a:srgbClr val="FF0000"/>
                </a:solidFill>
              </a:rPr>
              <a:t>radacina.getAttribute</a:t>
            </a:r>
            <a:r>
              <a:rPr lang="ro-RO" altLang="de-DE" sz="2400" dirty="0">
                <a:solidFill>
                  <a:srgbClr val="FF0000"/>
                </a:solidFill>
              </a:rPr>
              <a:t>("adresa")</a:t>
            </a:r>
            <a:endParaRPr lang="en-US" altLang="de-DE" sz="2400" dirty="0">
              <a:solidFill>
                <a:srgbClr val="FF0000"/>
              </a:solidFill>
            </a:endParaRPr>
          </a:p>
          <a:p>
            <a:pPr>
              <a:spcBef>
                <a:spcPct val="0"/>
              </a:spcBef>
            </a:pPr>
            <a:endParaRPr lang="en-US" altLang="de-DE" sz="2400" dirty="0">
              <a:solidFill>
                <a:srgbClr val="FF0000"/>
              </a:solidFill>
            </a:endParaRPr>
          </a:p>
        </p:txBody>
      </p:sp>
      <p:sp>
        <p:nvSpPr>
          <p:cNvPr id="4" name="TextBox 3"/>
          <p:cNvSpPr txBox="1"/>
          <p:nvPr/>
        </p:nvSpPr>
        <p:spPr>
          <a:xfrm>
            <a:off x="395536" y="1484784"/>
            <a:ext cx="2292935" cy="954107"/>
          </a:xfrm>
          <a:prstGeom prst="rect">
            <a:avLst/>
          </a:prstGeom>
          <a:noFill/>
        </p:spPr>
        <p:txBody>
          <a:bodyPr wrap="none" rtlCol="0">
            <a:spAutoFit/>
          </a:bodyPr>
          <a:lstStyle/>
          <a:p>
            <a:r>
              <a:rPr lang="en-GB" sz="1400" b="1" dirty="0">
                <a:solidFill>
                  <a:srgbClr val="FF0000"/>
                </a:solidFill>
              </a:rPr>
              <a:t>&lt;</a:t>
            </a:r>
            <a:r>
              <a:rPr lang="en-GB" sz="1400" b="1" dirty="0" err="1">
                <a:solidFill>
                  <a:srgbClr val="FF0000"/>
                </a:solidFill>
              </a:rPr>
              <a:t>detalii</a:t>
            </a:r>
            <a:r>
              <a:rPr lang="en-GB" sz="1400" b="1" dirty="0">
                <a:solidFill>
                  <a:srgbClr val="FF0000"/>
                </a:solidFill>
              </a:rPr>
              <a:t> </a:t>
            </a:r>
            <a:r>
              <a:rPr lang="en-GB" sz="1400" b="1" dirty="0" err="1">
                <a:solidFill>
                  <a:srgbClr val="FF0000"/>
                </a:solidFill>
              </a:rPr>
              <a:t>adresa</a:t>
            </a:r>
            <a:r>
              <a:rPr lang="en-GB" sz="1400" b="1" dirty="0">
                <a:solidFill>
                  <a:srgbClr val="FF0000"/>
                </a:solidFill>
              </a:rPr>
              <a:t>="</a:t>
            </a:r>
            <a:r>
              <a:rPr lang="en-GB" sz="1400" b="1" dirty="0" err="1">
                <a:solidFill>
                  <a:srgbClr val="FF0000"/>
                </a:solidFill>
              </a:rPr>
              <a:t>str.Azuga</a:t>
            </a:r>
            <a:r>
              <a:rPr lang="en-GB" sz="1400" b="1" dirty="0">
                <a:solidFill>
                  <a:srgbClr val="FF0000"/>
                </a:solidFill>
              </a:rPr>
              <a:t>"&gt;</a:t>
            </a:r>
          </a:p>
          <a:p>
            <a:r>
              <a:rPr lang="en-GB" sz="1400" b="1" dirty="0">
                <a:solidFill>
                  <a:srgbClr val="FF0000"/>
                </a:solidFill>
              </a:rPr>
              <a:t>&lt;</a:t>
            </a:r>
            <a:r>
              <a:rPr lang="en-GB" sz="1400" b="1" dirty="0" err="1">
                <a:solidFill>
                  <a:srgbClr val="FF0000"/>
                </a:solidFill>
              </a:rPr>
              <a:t>oras</a:t>
            </a:r>
            <a:r>
              <a:rPr lang="en-GB" sz="1400" b="1" dirty="0">
                <a:solidFill>
                  <a:srgbClr val="FF0000"/>
                </a:solidFill>
              </a:rPr>
              <a:t>&gt;Cluj </a:t>
            </a:r>
            <a:r>
              <a:rPr lang="en-GB" sz="1400" b="1" dirty="0" err="1">
                <a:solidFill>
                  <a:srgbClr val="FF0000"/>
                </a:solidFill>
              </a:rPr>
              <a:t>Napoca</a:t>
            </a:r>
            <a:r>
              <a:rPr lang="en-GB" sz="1400" b="1" dirty="0">
                <a:solidFill>
                  <a:srgbClr val="FF0000"/>
                </a:solidFill>
              </a:rPr>
              <a:t>&lt;/</a:t>
            </a:r>
            <a:r>
              <a:rPr lang="en-GB" sz="1400" b="1" dirty="0" err="1">
                <a:solidFill>
                  <a:srgbClr val="FF0000"/>
                </a:solidFill>
              </a:rPr>
              <a:t>oras</a:t>
            </a:r>
            <a:r>
              <a:rPr lang="en-GB" sz="1400" b="1" dirty="0">
                <a:solidFill>
                  <a:srgbClr val="FF0000"/>
                </a:solidFill>
              </a:rPr>
              <a:t>&gt;</a:t>
            </a:r>
          </a:p>
          <a:p>
            <a:r>
              <a:rPr lang="en-GB" sz="1400" b="1" dirty="0">
                <a:solidFill>
                  <a:srgbClr val="FF0000"/>
                </a:solidFill>
              </a:rPr>
              <a:t>&lt;</a:t>
            </a:r>
            <a:r>
              <a:rPr lang="en-GB" sz="1400" b="1" dirty="0" err="1">
                <a:solidFill>
                  <a:srgbClr val="FF0000"/>
                </a:solidFill>
              </a:rPr>
              <a:t>judet</a:t>
            </a:r>
            <a:r>
              <a:rPr lang="en-GB" sz="1400" b="1" dirty="0">
                <a:solidFill>
                  <a:srgbClr val="FF0000"/>
                </a:solidFill>
              </a:rPr>
              <a:t>&gt;Cluj&lt;/</a:t>
            </a:r>
            <a:r>
              <a:rPr lang="en-GB" sz="1400" b="1" dirty="0" err="1">
                <a:solidFill>
                  <a:srgbClr val="FF0000"/>
                </a:solidFill>
              </a:rPr>
              <a:t>judet</a:t>
            </a:r>
            <a:r>
              <a:rPr lang="en-GB" sz="1400" b="1" dirty="0">
                <a:solidFill>
                  <a:srgbClr val="FF0000"/>
                </a:solidFill>
              </a:rPr>
              <a:t>&gt;</a:t>
            </a:r>
          </a:p>
          <a:p>
            <a:r>
              <a:rPr lang="en-GB" sz="1400" b="1" dirty="0">
                <a:solidFill>
                  <a:srgbClr val="FF0000"/>
                </a:solidFill>
              </a:rPr>
              <a:t>&lt;/</a:t>
            </a:r>
            <a:r>
              <a:rPr lang="en-GB" sz="1400" b="1" dirty="0" err="1">
                <a:solidFill>
                  <a:srgbClr val="FF0000"/>
                </a:solidFill>
              </a:rPr>
              <a:t>detalii</a:t>
            </a:r>
            <a:r>
              <a:rPr lang="en-GB" sz="1400" b="1" dirty="0">
                <a:solidFill>
                  <a:srgbClr val="FF0000"/>
                </a:solidFill>
              </a:rPr>
              <a:t>&gt;</a:t>
            </a:r>
            <a:endParaRPr lang="de-AT" sz="1400" b="1" dirty="0">
              <a:solidFill>
                <a:srgbClr val="FF0000"/>
              </a:solidFill>
            </a:endParaRPr>
          </a:p>
        </p:txBody>
      </p:sp>
      <p:sp>
        <p:nvSpPr>
          <p:cNvPr id="5" name="Down Arrow 4"/>
          <p:cNvSpPr/>
          <p:nvPr/>
        </p:nvSpPr>
        <p:spPr>
          <a:xfrm>
            <a:off x="1112265" y="2564904"/>
            <a:ext cx="4846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Box 5"/>
          <p:cNvSpPr txBox="1"/>
          <p:nvPr/>
        </p:nvSpPr>
        <p:spPr>
          <a:xfrm>
            <a:off x="4139952" y="2924944"/>
            <a:ext cx="2291547" cy="369332"/>
          </a:xfrm>
          <a:prstGeom prst="rect">
            <a:avLst/>
          </a:prstGeom>
          <a:noFill/>
        </p:spPr>
        <p:txBody>
          <a:bodyPr wrap="square" rtlCol="0">
            <a:spAutoFit/>
          </a:bodyPr>
          <a:lstStyle/>
          <a:p>
            <a:r>
              <a:rPr lang="ro-RO" dirty="0"/>
              <a:t>(</a:t>
            </a:r>
            <a:r>
              <a:rPr lang="ro-RO" dirty="0" err="1"/>
              <a:t>deserializare</a:t>
            </a:r>
            <a:r>
              <a:rPr lang="ro-RO" dirty="0"/>
              <a:t> XML)</a:t>
            </a:r>
            <a:endParaRPr lang="de-AT" sz="1100" dirty="0"/>
          </a:p>
        </p:txBody>
      </p:sp>
      <p:sp>
        <p:nvSpPr>
          <p:cNvPr id="7" name="Content Placeholder 2">
            <a:extLst>
              <a:ext uri="{FF2B5EF4-FFF2-40B4-BE49-F238E27FC236}">
                <a16:creationId xmlns:a16="http://schemas.microsoft.com/office/drawing/2014/main" id="{7BBD89F4-0847-4E60-A48F-772330036BAF}"/>
              </a:ext>
            </a:extLst>
          </p:cNvPr>
          <p:cNvSpPr txBox="1">
            <a:spLocks/>
          </p:cNvSpPr>
          <p:nvPr/>
        </p:nvSpPr>
        <p:spPr>
          <a:xfrm>
            <a:off x="105524" y="5982816"/>
            <a:ext cx="8424936" cy="600546"/>
          </a:xfrm>
          <a:prstGeom prst="rect">
            <a:avLst/>
          </a:prstGeom>
        </p:spPr>
        <p:txBody>
          <a:bodyPr>
            <a:normAutofit/>
          </a:bodyPr>
          <a:lstStyle/>
          <a:p>
            <a:pPr fontAlgn="auto">
              <a:spcBef>
                <a:spcPts val="0"/>
              </a:spcBef>
              <a:spcAft>
                <a:spcPts val="0"/>
              </a:spcAft>
              <a:buFont typeface="Arial" pitchFamily="34" charset="0"/>
              <a:buNone/>
              <a:defRPr/>
            </a:pPr>
            <a:r>
              <a:rPr lang="ro-RO" sz="1600" i="1"/>
              <a:t>*</a:t>
            </a:r>
            <a:r>
              <a:rPr lang="ro-MD" sz="1600" i="1"/>
              <a:t>codul se simplifică dacă extragem datele cu XPath</a:t>
            </a:r>
            <a:endParaRPr lang="en-US" sz="1600" i="1" dirty="0">
              <a:solidFill>
                <a:srgbClr val="FF0000"/>
              </a:solidFill>
            </a:endParaRPr>
          </a:p>
        </p:txBody>
      </p:sp>
    </p:spTree>
    <p:extLst>
      <p:ext uri="{BB962C8B-B14F-4D97-AF65-F5344CB8AC3E}">
        <p14:creationId xmlns:p14="http://schemas.microsoft.com/office/powerpoint/2010/main" val="381366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0770">
                                            <p:txEl>
                                              <p:pRg st="0" end="0"/>
                                            </p:txEl>
                                          </p:spTgt>
                                        </p:tgtEl>
                                        <p:attrNameLst>
                                          <p:attrName>style.visibility</p:attrName>
                                        </p:attrNameLst>
                                      </p:cBhvr>
                                      <p:to>
                                        <p:strVal val="visible"/>
                                      </p:to>
                                    </p:set>
                                    <p:animEffect transition="in" filter="fade">
                                      <p:cBhvr>
                                        <p:cTn id="10" dur="500"/>
                                        <p:tgtEl>
                                          <p:spTgt spid="1607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0770">
                                            <p:txEl>
                                              <p:pRg st="1" end="1"/>
                                            </p:txEl>
                                          </p:spTgt>
                                        </p:tgtEl>
                                        <p:attrNameLst>
                                          <p:attrName>style.visibility</p:attrName>
                                        </p:attrNameLst>
                                      </p:cBhvr>
                                      <p:to>
                                        <p:strVal val="visible"/>
                                      </p:to>
                                    </p:set>
                                    <p:animEffect transition="in" filter="fade">
                                      <p:cBhvr>
                                        <p:cTn id="15" dur="500"/>
                                        <p:tgtEl>
                                          <p:spTgt spid="16077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0770">
                                            <p:txEl>
                                              <p:pRg st="2" end="2"/>
                                            </p:txEl>
                                          </p:spTgt>
                                        </p:tgtEl>
                                        <p:attrNameLst>
                                          <p:attrName>style.visibility</p:attrName>
                                        </p:attrNameLst>
                                      </p:cBhvr>
                                      <p:to>
                                        <p:strVal val="visible"/>
                                      </p:to>
                                    </p:set>
                                    <p:animEffect transition="in" filter="fade">
                                      <p:cBhvr>
                                        <p:cTn id="20" dur="500"/>
                                        <p:tgtEl>
                                          <p:spTgt spid="16077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0770">
                                            <p:txEl>
                                              <p:pRg st="3" end="3"/>
                                            </p:txEl>
                                          </p:spTgt>
                                        </p:tgtEl>
                                        <p:attrNameLst>
                                          <p:attrName>style.visibility</p:attrName>
                                        </p:attrNameLst>
                                      </p:cBhvr>
                                      <p:to>
                                        <p:strVal val="visible"/>
                                      </p:to>
                                    </p:set>
                                    <p:animEffect transition="in" filter="fade">
                                      <p:cBhvr>
                                        <p:cTn id="25" dur="500"/>
                                        <p:tgtEl>
                                          <p:spTgt spid="16077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0770">
                                            <p:txEl>
                                              <p:pRg st="4" end="4"/>
                                            </p:txEl>
                                          </p:spTgt>
                                        </p:tgtEl>
                                        <p:attrNameLst>
                                          <p:attrName>style.visibility</p:attrName>
                                        </p:attrNameLst>
                                      </p:cBhvr>
                                      <p:to>
                                        <p:strVal val="visible"/>
                                      </p:to>
                                    </p:set>
                                    <p:animEffect transition="in" filter="fade">
                                      <p:cBhvr>
                                        <p:cTn id="30" dur="500"/>
                                        <p:tgtEl>
                                          <p:spTgt spid="16077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0770">
                                            <p:txEl>
                                              <p:pRg st="5" end="5"/>
                                            </p:txEl>
                                          </p:spTgt>
                                        </p:tgtEl>
                                        <p:attrNameLst>
                                          <p:attrName>style.visibility</p:attrName>
                                        </p:attrNameLst>
                                      </p:cBhvr>
                                      <p:to>
                                        <p:strVal val="visible"/>
                                      </p:to>
                                    </p:set>
                                    <p:animEffect transition="in" filter="fade">
                                      <p:cBhvr>
                                        <p:cTn id="35" dur="500"/>
                                        <p:tgtEl>
                                          <p:spTgt spid="16077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0770">
                                            <p:txEl>
                                              <p:pRg st="6" end="6"/>
                                            </p:txEl>
                                          </p:spTgt>
                                        </p:tgtEl>
                                        <p:attrNameLst>
                                          <p:attrName>style.visibility</p:attrName>
                                        </p:attrNameLst>
                                      </p:cBhvr>
                                      <p:to>
                                        <p:strVal val="visible"/>
                                      </p:to>
                                    </p:set>
                                    <p:animEffect transition="in" filter="fade">
                                      <p:cBhvr>
                                        <p:cTn id="40" dur="500"/>
                                        <p:tgtEl>
                                          <p:spTgt spid="1607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JSON Schema</a:t>
            </a:r>
            <a:endParaRPr lang="de-AT"/>
          </a:p>
        </p:txBody>
      </p:sp>
      <p:sp>
        <p:nvSpPr>
          <p:cNvPr id="3" name="Content Placeholder 2"/>
          <p:cNvSpPr>
            <a:spLocks noGrp="1"/>
          </p:cNvSpPr>
          <p:nvPr>
            <p:ph idx="1"/>
          </p:nvPr>
        </p:nvSpPr>
        <p:spPr/>
        <p:txBody>
          <a:bodyPr>
            <a:normAutofit fontScale="62500" lnSpcReduction="20000"/>
          </a:bodyPr>
          <a:lstStyle/>
          <a:p>
            <a:pPr algn="just"/>
            <a:r>
              <a:rPr lang="ro-MD" dirty="0"/>
              <a:t>a</a:t>
            </a:r>
            <a:r>
              <a:rPr lang="en-GB"/>
              <a:t>re </a:t>
            </a:r>
            <a:r>
              <a:rPr lang="en-GB" err="1"/>
              <a:t>pentru</a:t>
            </a:r>
            <a:r>
              <a:rPr lang="en-GB"/>
              <a:t> JSON </a:t>
            </a:r>
            <a:r>
              <a:rPr lang="en-GB" dirty="0" err="1"/>
              <a:t>rolul</a:t>
            </a:r>
            <a:r>
              <a:rPr lang="en-GB" dirty="0"/>
              <a:t> pe care </a:t>
            </a:r>
            <a:r>
              <a:rPr lang="ro-RO" dirty="0"/>
              <a:t>îl are XML Schema pentru </a:t>
            </a:r>
            <a:r>
              <a:rPr lang="ro-RO"/>
              <a:t>XML </a:t>
            </a:r>
            <a:r>
              <a:rPr lang="en-US"/>
              <a:t>(</a:t>
            </a:r>
            <a:r>
              <a:rPr lang="ro-MD"/>
              <a:t>validare, documentație</a:t>
            </a:r>
            <a:r>
              <a:rPr lang="en-GB"/>
              <a:t>)</a:t>
            </a:r>
            <a:endParaRPr lang="en-GB" dirty="0"/>
          </a:p>
          <a:p>
            <a:pPr algn="just"/>
            <a:endParaRPr lang="ro-MD" dirty="0"/>
          </a:p>
          <a:p>
            <a:pPr algn="just"/>
            <a:r>
              <a:rPr lang="ro-MD"/>
              <a:t>s</a:t>
            </a:r>
            <a:r>
              <a:rPr lang="en-GB"/>
              <a:t>pre </a:t>
            </a:r>
            <a:r>
              <a:rPr lang="en-GB" dirty="0" err="1"/>
              <a:t>deosebire</a:t>
            </a:r>
            <a:r>
              <a:rPr lang="en-GB" dirty="0"/>
              <a:t> de XML Schema nu </a:t>
            </a:r>
            <a:r>
              <a:rPr lang="ro-RO" dirty="0"/>
              <a:t>a fost încă</a:t>
            </a:r>
            <a:r>
              <a:rPr lang="en-GB" dirty="0"/>
              <a:t> </a:t>
            </a:r>
            <a:r>
              <a:rPr lang="en-GB" dirty="0" err="1"/>
              <a:t>standardizat</a:t>
            </a:r>
            <a:r>
              <a:rPr lang="en-GB" dirty="0"/>
              <a:t> (</a:t>
            </a:r>
            <a:r>
              <a:rPr lang="ro-RO" dirty="0"/>
              <a:t>specificația </a:t>
            </a:r>
            <a:r>
              <a:rPr lang="en-GB"/>
              <a:t>are </a:t>
            </a:r>
            <a:r>
              <a:rPr lang="ro-MD"/>
              <a:t>numeroase</a:t>
            </a:r>
            <a:r>
              <a:rPr lang="en-GB"/>
              <a:t> </a:t>
            </a:r>
            <a:r>
              <a:rPr lang="en-GB" b="1" err="1"/>
              <a:t>drafturi</a:t>
            </a:r>
            <a:r>
              <a:rPr lang="en-GB" b="1"/>
              <a:t> intermediare</a:t>
            </a:r>
            <a:r>
              <a:rPr lang="ro-RO"/>
              <a:t>,</a:t>
            </a:r>
            <a:r>
              <a:rPr lang="en-GB"/>
              <a:t> </a:t>
            </a:r>
            <a:r>
              <a:rPr lang="en-GB" dirty="0" err="1"/>
              <a:t>validatoarele</a:t>
            </a:r>
            <a:r>
              <a:rPr lang="en-GB" dirty="0"/>
              <a:t> </a:t>
            </a:r>
            <a:r>
              <a:rPr lang="ro-RO"/>
              <a:t>oferă </a:t>
            </a:r>
            <a:r>
              <a:rPr lang="ro-RO" b="1"/>
              <a:t>suport </a:t>
            </a:r>
            <a:r>
              <a:rPr lang="ro-RO" b="1" dirty="0"/>
              <a:t>variat</a:t>
            </a:r>
            <a:r>
              <a:rPr lang="ro-RO" dirty="0"/>
              <a:t>)</a:t>
            </a:r>
          </a:p>
          <a:p>
            <a:pPr marL="457200" lvl="1" indent="0" algn="just">
              <a:buNone/>
            </a:pPr>
            <a:endParaRPr lang="ro-RO" dirty="0"/>
          </a:p>
          <a:p>
            <a:pPr algn="just"/>
            <a:endParaRPr lang="ro-RO" dirty="0"/>
          </a:p>
          <a:p>
            <a:pPr algn="just"/>
            <a:r>
              <a:rPr lang="ro-RO" b="1"/>
              <a:t>listă </a:t>
            </a:r>
            <a:r>
              <a:rPr lang="ro-RO" b="1" dirty="0"/>
              <a:t>de validatoare </a:t>
            </a:r>
            <a:r>
              <a:rPr lang="ro-RO" dirty="0"/>
              <a:t>(disponibile ca librării pentru diverse limbaje de programare):</a:t>
            </a:r>
          </a:p>
          <a:p>
            <a:pPr lvl="1" algn="just"/>
            <a:r>
              <a:rPr lang="en-GB" dirty="0"/>
              <a:t>http://json-schema.org/implementations</a:t>
            </a:r>
            <a:endParaRPr lang="ro-RO" dirty="0"/>
          </a:p>
          <a:p>
            <a:pPr algn="just"/>
            <a:endParaRPr lang="ro-RO"/>
          </a:p>
          <a:p>
            <a:pPr algn="just"/>
            <a:r>
              <a:rPr lang="ro-RO" b="1"/>
              <a:t>validator </a:t>
            </a:r>
            <a:r>
              <a:rPr lang="ro-RO" b="1" dirty="0"/>
              <a:t>on-line </a:t>
            </a:r>
            <a:r>
              <a:rPr lang="ro-RO" dirty="0"/>
              <a:t>pentru exersare:</a:t>
            </a:r>
          </a:p>
          <a:p>
            <a:pPr lvl="1" algn="just"/>
            <a:r>
              <a:rPr lang="en-GB" dirty="0"/>
              <a:t>http://www.jsonschemavalidator.net/</a:t>
            </a:r>
            <a:endParaRPr lang="ro-RO" dirty="0"/>
          </a:p>
          <a:p>
            <a:pPr marL="457200" lvl="1" indent="0" algn="just">
              <a:buNone/>
            </a:pPr>
            <a:r>
              <a:rPr lang="ro-RO"/>
              <a:t>(exemplele </a:t>
            </a:r>
            <a:r>
              <a:rPr lang="ro-RO" dirty="0"/>
              <a:t>ce urmează sunt testate cu </a:t>
            </a:r>
            <a:r>
              <a:rPr lang="ro-RO"/>
              <a:t>acest validator)</a:t>
            </a:r>
            <a:endParaRPr lang="de-AT" dirty="0"/>
          </a:p>
        </p:txBody>
      </p:sp>
    </p:spTree>
    <p:extLst>
      <p:ext uri="{BB962C8B-B14F-4D97-AF65-F5344CB8AC3E}">
        <p14:creationId xmlns:p14="http://schemas.microsoft.com/office/powerpoint/2010/main" val="420980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Exemple</a:t>
            </a:r>
            <a:endParaRPr lang="de-AT"/>
          </a:p>
        </p:txBody>
      </p:sp>
      <p:sp>
        <p:nvSpPr>
          <p:cNvPr id="3" name="Content Placeholder 2"/>
          <p:cNvSpPr>
            <a:spLocks noGrp="1"/>
          </p:cNvSpPr>
          <p:nvPr>
            <p:ph idx="1"/>
          </p:nvPr>
        </p:nvSpPr>
        <p:spPr>
          <a:xfrm>
            <a:off x="251520" y="2132856"/>
            <a:ext cx="4186808" cy="4525963"/>
          </a:xfrm>
        </p:spPr>
        <p:txBody>
          <a:bodyPr>
            <a:normAutofit/>
          </a:bodyPr>
          <a:lstStyle/>
          <a:p>
            <a:pPr marL="0" indent="0">
              <a:buNone/>
            </a:pPr>
            <a:r>
              <a:rPr lang="en-GB" sz="1200">
                <a:solidFill>
                  <a:srgbClr val="FF0000"/>
                </a:solidFill>
              </a:rPr>
              <a:t>{</a:t>
            </a:r>
          </a:p>
          <a:p>
            <a:pPr marL="0" indent="0">
              <a:buNone/>
            </a:pPr>
            <a:r>
              <a:rPr lang="en-GB" sz="1200">
                <a:solidFill>
                  <a:srgbClr val="FF0000"/>
                </a:solidFill>
              </a:rPr>
              <a:t>    "$schema": "http://json-schema.org/draft-04/schema#",</a:t>
            </a:r>
          </a:p>
          <a:p>
            <a:pPr marL="0" indent="0">
              <a:buNone/>
            </a:pPr>
            <a:r>
              <a:rPr lang="en-GB" sz="1200">
                <a:solidFill>
                  <a:srgbClr val="FF0000"/>
                </a:solidFill>
              </a:rPr>
              <a:t>    "title": "Schema Mea",</a:t>
            </a:r>
          </a:p>
          <a:p>
            <a:pPr marL="0" indent="0">
              <a:buNone/>
            </a:pPr>
            <a:r>
              <a:rPr lang="en-GB" sz="1200">
                <a:solidFill>
                  <a:srgbClr val="FF0000"/>
                </a:solidFill>
              </a:rPr>
              <a:t>    "type": "array",</a:t>
            </a:r>
          </a:p>
          <a:p>
            <a:pPr marL="0" indent="0">
              <a:buNone/>
            </a:pPr>
            <a:r>
              <a:rPr lang="en-GB" sz="1200">
                <a:solidFill>
                  <a:srgbClr val="FF0000"/>
                </a:solidFill>
              </a:rPr>
              <a:t>    "items": {"type":"number"}</a:t>
            </a:r>
          </a:p>
          <a:p>
            <a:pPr marL="0" indent="0">
              <a:buNone/>
            </a:pPr>
            <a:r>
              <a:rPr lang="en-GB" sz="1200">
                <a:solidFill>
                  <a:srgbClr val="FF0000"/>
                </a:solidFill>
              </a:rPr>
              <a:t>}</a:t>
            </a:r>
            <a:endParaRPr lang="ro-RO" sz="1200">
              <a:solidFill>
                <a:srgbClr val="FF0000"/>
              </a:solidFill>
            </a:endParaRPr>
          </a:p>
          <a:p>
            <a:pPr marL="0" indent="0">
              <a:buNone/>
            </a:pPr>
            <a:endParaRPr lang="ro-RO" sz="1200">
              <a:solidFill>
                <a:srgbClr val="FF0000"/>
              </a:solidFill>
            </a:endParaRPr>
          </a:p>
          <a:p>
            <a:pPr marL="0" indent="0">
              <a:buNone/>
            </a:pPr>
            <a:r>
              <a:rPr lang="de-AT" sz="1200">
                <a:solidFill>
                  <a:srgbClr val="FF0000"/>
                </a:solidFill>
              </a:rPr>
              <a:t>{</a:t>
            </a:r>
          </a:p>
          <a:p>
            <a:pPr marL="0" indent="0">
              <a:buNone/>
            </a:pPr>
            <a:r>
              <a:rPr lang="de-AT" sz="1200">
                <a:solidFill>
                  <a:srgbClr val="FF0000"/>
                </a:solidFill>
              </a:rPr>
              <a:t>    "$schema": "http://json-schema.org/draft-04/schema#",</a:t>
            </a:r>
          </a:p>
          <a:p>
            <a:pPr marL="0" indent="0">
              <a:buNone/>
            </a:pPr>
            <a:r>
              <a:rPr lang="de-AT" sz="1200">
                <a:solidFill>
                  <a:srgbClr val="FF0000"/>
                </a:solidFill>
              </a:rPr>
              <a:t>    "title": "Schema Mea",</a:t>
            </a:r>
          </a:p>
          <a:p>
            <a:pPr marL="0" indent="0">
              <a:buNone/>
            </a:pPr>
            <a:r>
              <a:rPr lang="de-AT" sz="1200">
                <a:solidFill>
                  <a:srgbClr val="FF0000"/>
                </a:solidFill>
              </a:rPr>
              <a:t>    "type": "object",</a:t>
            </a:r>
          </a:p>
          <a:p>
            <a:pPr marL="0" indent="0">
              <a:buNone/>
            </a:pPr>
            <a:r>
              <a:rPr lang="de-AT" sz="1200">
                <a:solidFill>
                  <a:srgbClr val="FF0000"/>
                </a:solidFill>
              </a:rPr>
              <a:t>    "properties": {</a:t>
            </a:r>
            <a:endParaRPr lang="ro-RO" sz="1200">
              <a:solidFill>
                <a:srgbClr val="FF0000"/>
              </a:solidFill>
            </a:endParaRPr>
          </a:p>
          <a:p>
            <a:pPr marL="0" indent="0">
              <a:buNone/>
            </a:pPr>
            <a:r>
              <a:rPr lang="ro-RO" sz="1200">
                <a:solidFill>
                  <a:srgbClr val="FF0000"/>
                </a:solidFill>
              </a:rPr>
              <a:t>          </a:t>
            </a:r>
            <a:r>
              <a:rPr lang="de-AT" sz="1200">
                <a:solidFill>
                  <a:srgbClr val="FF0000"/>
                </a:solidFill>
              </a:rPr>
              <a:t>"nume":{"type":"string"},</a:t>
            </a:r>
            <a:endParaRPr lang="ro-RO" sz="1200">
              <a:solidFill>
                <a:srgbClr val="FF0000"/>
              </a:solidFill>
            </a:endParaRPr>
          </a:p>
          <a:p>
            <a:pPr marL="0" indent="0">
              <a:buNone/>
            </a:pPr>
            <a:r>
              <a:rPr lang="ro-RO" sz="1200">
                <a:solidFill>
                  <a:srgbClr val="FF0000"/>
                </a:solidFill>
              </a:rPr>
              <a:t>         </a:t>
            </a:r>
            <a:r>
              <a:rPr lang="de-AT" sz="1200">
                <a:solidFill>
                  <a:srgbClr val="FF0000"/>
                </a:solidFill>
              </a:rPr>
              <a:t>"nota":{"type":"number","minimum":1,"maximum":10}</a:t>
            </a:r>
            <a:endParaRPr lang="ro-RO" sz="1200">
              <a:solidFill>
                <a:srgbClr val="FF0000"/>
              </a:solidFill>
            </a:endParaRPr>
          </a:p>
          <a:p>
            <a:pPr marL="0" indent="0">
              <a:buNone/>
            </a:pPr>
            <a:r>
              <a:rPr lang="ro-RO" sz="1200">
                <a:solidFill>
                  <a:srgbClr val="FF0000"/>
                </a:solidFill>
              </a:rPr>
              <a:t>           </a:t>
            </a:r>
            <a:r>
              <a:rPr lang="de-AT" sz="1200">
                <a:solidFill>
                  <a:srgbClr val="FF0000"/>
                </a:solidFill>
              </a:rPr>
              <a:t>}</a:t>
            </a:r>
          </a:p>
          <a:p>
            <a:pPr marL="0" indent="0">
              <a:buNone/>
            </a:pPr>
            <a:r>
              <a:rPr lang="de-AT" sz="1200">
                <a:solidFill>
                  <a:srgbClr val="FF0000"/>
                </a:solidFill>
              </a:rPr>
              <a:t>}</a:t>
            </a:r>
            <a:endParaRPr lang="ro-RO" sz="1200">
              <a:solidFill>
                <a:srgbClr val="FF0000"/>
              </a:solidFill>
            </a:endParaRPr>
          </a:p>
        </p:txBody>
      </p:sp>
      <p:sp>
        <p:nvSpPr>
          <p:cNvPr id="4" name="Content Placeholder 2"/>
          <p:cNvSpPr txBox="1">
            <a:spLocks/>
          </p:cNvSpPr>
          <p:nvPr/>
        </p:nvSpPr>
        <p:spPr>
          <a:xfrm>
            <a:off x="4572000" y="2508922"/>
            <a:ext cx="418680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ro-RO" sz="1200"/>
          </a:p>
          <a:p>
            <a:pPr marL="0" indent="0">
              <a:buFont typeface="Arial" panose="020B0604020202020204" pitchFamily="34" charset="0"/>
              <a:buNone/>
            </a:pPr>
            <a:r>
              <a:rPr lang="ro-RO" sz="1200"/>
              <a:t>Specifică un array de numere:</a:t>
            </a:r>
          </a:p>
          <a:p>
            <a:pPr marL="0" indent="0">
              <a:buNone/>
            </a:pPr>
            <a:r>
              <a:rPr lang="de-AT" sz="1200">
                <a:solidFill>
                  <a:srgbClr val="FF0000"/>
                </a:solidFill>
              </a:rPr>
              <a:t>[1,2,3]</a:t>
            </a:r>
            <a:endParaRPr lang="ro-RO" sz="1200">
              <a:solidFill>
                <a:srgbClr val="FF0000"/>
              </a:solidFill>
            </a:endParaRPr>
          </a:p>
          <a:p>
            <a:pPr marL="0" indent="0">
              <a:buNone/>
            </a:pPr>
            <a:endParaRPr lang="ro-RO" sz="1200">
              <a:solidFill>
                <a:srgbClr val="FF0000"/>
              </a:solidFill>
            </a:endParaRPr>
          </a:p>
          <a:p>
            <a:pPr marL="0" indent="0">
              <a:buNone/>
            </a:pPr>
            <a:endParaRPr lang="ro-RO" sz="1200">
              <a:solidFill>
                <a:srgbClr val="FF0000"/>
              </a:solidFill>
            </a:endParaRPr>
          </a:p>
          <a:p>
            <a:pPr marL="0" indent="0">
              <a:buNone/>
            </a:pPr>
            <a:endParaRPr lang="ro-RO" sz="1200">
              <a:solidFill>
                <a:srgbClr val="FF0000"/>
              </a:solidFill>
            </a:endParaRPr>
          </a:p>
          <a:p>
            <a:pPr marL="0" indent="0">
              <a:buNone/>
            </a:pPr>
            <a:endParaRPr lang="ro-RO" sz="1200">
              <a:solidFill>
                <a:srgbClr val="FF0000"/>
              </a:solidFill>
            </a:endParaRPr>
          </a:p>
          <a:p>
            <a:pPr marL="0" indent="0">
              <a:buNone/>
            </a:pPr>
            <a:endParaRPr lang="ro-RO" sz="1200"/>
          </a:p>
          <a:p>
            <a:pPr marL="0" indent="0">
              <a:buNone/>
            </a:pPr>
            <a:r>
              <a:rPr lang="ro-RO" sz="1200"/>
              <a:t>Specifică un obiect cu câmpurile nume (string) și nota (număr între 1 și 10):</a:t>
            </a:r>
          </a:p>
          <a:p>
            <a:pPr marL="0" indent="0">
              <a:buNone/>
            </a:pPr>
            <a:r>
              <a:rPr lang="it-IT" sz="1200">
                <a:solidFill>
                  <a:srgbClr val="FF0000"/>
                </a:solidFill>
              </a:rPr>
              <a:t>{"nume":"Pop Ioan","nota":5}</a:t>
            </a:r>
            <a:endParaRPr lang="de-AT" sz="1200">
              <a:solidFill>
                <a:srgbClr val="FF0000"/>
              </a:solidFill>
            </a:endParaRPr>
          </a:p>
        </p:txBody>
      </p:sp>
    </p:spTree>
    <p:extLst>
      <p:ext uri="{BB962C8B-B14F-4D97-AF65-F5344CB8AC3E}">
        <p14:creationId xmlns:p14="http://schemas.microsoft.com/office/powerpoint/2010/main" val="144803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ro-RO"/>
              <a:t>Exemple</a:t>
            </a:r>
            <a:endParaRPr lang="de-AT"/>
          </a:p>
        </p:txBody>
      </p:sp>
      <p:sp>
        <p:nvSpPr>
          <p:cNvPr id="3" name="Content Placeholder 2"/>
          <p:cNvSpPr>
            <a:spLocks noGrp="1"/>
          </p:cNvSpPr>
          <p:nvPr>
            <p:ph idx="1"/>
          </p:nvPr>
        </p:nvSpPr>
        <p:spPr>
          <a:xfrm>
            <a:off x="323528" y="980728"/>
            <a:ext cx="3935784" cy="5544616"/>
          </a:xfrm>
        </p:spPr>
        <p:txBody>
          <a:bodyPr>
            <a:normAutofit fontScale="92500" lnSpcReduction="10000"/>
          </a:bodyPr>
          <a:lstStyle/>
          <a:p>
            <a:pPr marL="0" indent="0">
              <a:buNone/>
            </a:pPr>
            <a:r>
              <a:rPr lang="en-GB" sz="1200" dirty="0">
                <a:solidFill>
                  <a:srgbClr val="FF0000"/>
                </a:solidFill>
              </a:rPr>
              <a:t>{</a:t>
            </a:r>
          </a:p>
          <a:p>
            <a:pPr marL="0" indent="0">
              <a:buNone/>
            </a:pPr>
            <a:r>
              <a:rPr lang="en-GB" sz="1200" dirty="0">
                <a:solidFill>
                  <a:srgbClr val="FF0000"/>
                </a:solidFill>
              </a:rPr>
              <a:t>    "$schema": "http://json-schema.org/draft-04/schema#",</a:t>
            </a:r>
          </a:p>
          <a:p>
            <a:pPr marL="0" indent="0">
              <a:buNone/>
            </a:pPr>
            <a:r>
              <a:rPr lang="en-GB" sz="1200" dirty="0">
                <a:solidFill>
                  <a:srgbClr val="FF0000"/>
                </a:solidFill>
              </a:rPr>
              <a:t>    "title": "Schema </a:t>
            </a:r>
            <a:r>
              <a:rPr lang="en-GB" sz="1200" dirty="0" err="1">
                <a:solidFill>
                  <a:srgbClr val="FF0000"/>
                </a:solidFill>
              </a:rPr>
              <a:t>Mea</a:t>
            </a:r>
            <a:r>
              <a:rPr lang="en-GB" sz="1200" dirty="0">
                <a:solidFill>
                  <a:srgbClr val="FF0000"/>
                </a:solidFill>
              </a:rPr>
              <a:t>",</a:t>
            </a:r>
          </a:p>
          <a:p>
            <a:pPr marL="0" indent="0">
              <a:buNone/>
            </a:pPr>
            <a:r>
              <a:rPr lang="en-GB" sz="1200" dirty="0">
                <a:solidFill>
                  <a:srgbClr val="FF0000"/>
                </a:solidFill>
              </a:rPr>
              <a:t>    "type": "array",</a:t>
            </a:r>
          </a:p>
          <a:p>
            <a:pPr marL="0" indent="0">
              <a:buNone/>
            </a:pPr>
            <a:r>
              <a:rPr lang="en-GB" sz="1200" dirty="0">
                <a:solidFill>
                  <a:srgbClr val="FF0000"/>
                </a:solidFill>
              </a:rPr>
              <a:t>    "items":  {</a:t>
            </a:r>
          </a:p>
          <a:p>
            <a:pPr marL="0" indent="0">
              <a:buNone/>
            </a:pPr>
            <a:r>
              <a:rPr lang="en-GB" sz="1200" dirty="0">
                <a:solidFill>
                  <a:srgbClr val="FF0000"/>
                </a:solidFill>
              </a:rPr>
              <a:t>              "</a:t>
            </a:r>
            <a:r>
              <a:rPr lang="en-GB" sz="1200" dirty="0" err="1">
                <a:solidFill>
                  <a:srgbClr val="FF0000"/>
                </a:solidFill>
              </a:rPr>
              <a:t>type":"object</a:t>
            </a:r>
            <a:r>
              <a:rPr lang="en-GB" sz="1200" dirty="0">
                <a:solidFill>
                  <a:srgbClr val="FF0000"/>
                </a:solidFill>
              </a:rPr>
              <a:t>",</a:t>
            </a:r>
            <a:endParaRPr lang="ro-RO" sz="1200" dirty="0">
              <a:solidFill>
                <a:srgbClr val="FF0000"/>
              </a:solidFill>
            </a:endParaRPr>
          </a:p>
          <a:p>
            <a:pPr marL="0" indent="0">
              <a:buNone/>
            </a:pPr>
            <a:r>
              <a:rPr lang="ro-RO" sz="1200" dirty="0">
                <a:solidFill>
                  <a:srgbClr val="FF0000"/>
                </a:solidFill>
              </a:rPr>
              <a:t>              </a:t>
            </a:r>
            <a:r>
              <a:rPr lang="en-GB" sz="1200" dirty="0">
                <a:solidFill>
                  <a:srgbClr val="FF0000"/>
                </a:solidFill>
              </a:rPr>
              <a:t>"properties":</a:t>
            </a:r>
            <a:endParaRPr lang="ro-RO" sz="1200" dirty="0">
              <a:solidFill>
                <a:srgbClr val="FF0000"/>
              </a:solidFill>
            </a:endParaRPr>
          </a:p>
          <a:p>
            <a:pPr marL="0" indent="0">
              <a:buNone/>
            </a:pPr>
            <a:r>
              <a:rPr lang="ro-RO" sz="1200" dirty="0">
                <a:solidFill>
                  <a:srgbClr val="FF0000"/>
                </a:solidFill>
              </a:rPr>
              <a:t>	</a:t>
            </a:r>
            <a:r>
              <a:rPr lang="en-GB" sz="1200" dirty="0">
                <a:solidFill>
                  <a:srgbClr val="FF0000"/>
                </a:solidFill>
              </a:rPr>
              <a:t>{"</a:t>
            </a:r>
            <a:r>
              <a:rPr lang="en-GB" sz="1200" dirty="0" err="1">
                <a:solidFill>
                  <a:srgbClr val="FF0000"/>
                </a:solidFill>
              </a:rPr>
              <a:t>nume</a:t>
            </a:r>
            <a:r>
              <a:rPr lang="en-GB" sz="1200" dirty="0">
                <a:solidFill>
                  <a:srgbClr val="FF0000"/>
                </a:solidFill>
              </a:rPr>
              <a:t>":{"</a:t>
            </a:r>
            <a:r>
              <a:rPr lang="en-GB" sz="1200" dirty="0" err="1">
                <a:solidFill>
                  <a:srgbClr val="FF0000"/>
                </a:solidFill>
              </a:rPr>
              <a:t>type":"string</a:t>
            </a:r>
            <a:r>
              <a:rPr lang="en-GB" sz="1200" dirty="0">
                <a:solidFill>
                  <a:srgbClr val="FF0000"/>
                </a:solidFill>
              </a:rPr>
              <a:t>"},</a:t>
            </a:r>
            <a:endParaRPr lang="ro-RO" sz="1200" dirty="0">
              <a:solidFill>
                <a:srgbClr val="FF0000"/>
              </a:solidFill>
            </a:endParaRPr>
          </a:p>
          <a:p>
            <a:pPr marL="0" indent="0">
              <a:buNone/>
            </a:pPr>
            <a:r>
              <a:rPr lang="ro-RO" sz="1200" dirty="0">
                <a:solidFill>
                  <a:srgbClr val="FF0000"/>
                </a:solidFill>
              </a:rPr>
              <a:t>	</a:t>
            </a:r>
            <a:r>
              <a:rPr lang="en-GB" sz="1200" dirty="0">
                <a:solidFill>
                  <a:srgbClr val="FF0000"/>
                </a:solidFill>
              </a:rPr>
              <a:t>"nota":{"</a:t>
            </a:r>
            <a:r>
              <a:rPr lang="en-GB" sz="1200" dirty="0" err="1">
                <a:solidFill>
                  <a:srgbClr val="FF0000"/>
                </a:solidFill>
              </a:rPr>
              <a:t>type":"number</a:t>
            </a:r>
            <a:r>
              <a:rPr lang="en-GB" sz="1200" dirty="0">
                <a:solidFill>
                  <a:srgbClr val="FF0000"/>
                </a:solidFill>
              </a:rPr>
              <a:t>"}}</a:t>
            </a:r>
            <a:r>
              <a:rPr lang="ro-RO" sz="1200" dirty="0">
                <a:solidFill>
                  <a:srgbClr val="FF0000"/>
                </a:solidFill>
              </a:rPr>
              <a:t>,</a:t>
            </a:r>
          </a:p>
          <a:p>
            <a:pPr marL="0" indent="0">
              <a:buNone/>
            </a:pPr>
            <a:r>
              <a:rPr lang="ro-RO" sz="1200" dirty="0">
                <a:solidFill>
                  <a:srgbClr val="FF0000"/>
                </a:solidFill>
              </a:rPr>
              <a:t>               </a:t>
            </a:r>
            <a:r>
              <a:rPr lang="de-AT" sz="1200" dirty="0">
                <a:solidFill>
                  <a:srgbClr val="FF0000"/>
                </a:solidFill>
              </a:rPr>
              <a:t>"required":</a:t>
            </a:r>
            <a:r>
              <a:rPr lang="en-GB" sz="1200" dirty="0">
                <a:solidFill>
                  <a:srgbClr val="FF0000"/>
                </a:solidFill>
              </a:rPr>
              <a:t>["</a:t>
            </a:r>
            <a:r>
              <a:rPr lang="en-GB" sz="1200" dirty="0" err="1">
                <a:solidFill>
                  <a:srgbClr val="FF0000"/>
                </a:solidFill>
              </a:rPr>
              <a:t>nume</a:t>
            </a:r>
            <a:r>
              <a:rPr lang="en-GB" sz="1200" dirty="0">
                <a:solidFill>
                  <a:srgbClr val="FF0000"/>
                </a:solidFill>
              </a:rPr>
              <a:t>"]</a:t>
            </a:r>
          </a:p>
          <a:p>
            <a:pPr marL="0" indent="0">
              <a:buNone/>
            </a:pPr>
            <a:r>
              <a:rPr lang="en-GB" sz="1200" dirty="0">
                <a:solidFill>
                  <a:srgbClr val="FF0000"/>
                </a:solidFill>
              </a:rPr>
              <a:t>               </a:t>
            </a:r>
            <a:r>
              <a:rPr lang="ro-RO" sz="1200" dirty="0">
                <a:solidFill>
                  <a:srgbClr val="FF0000"/>
                </a:solidFill>
              </a:rPr>
              <a:t>    </a:t>
            </a:r>
            <a:r>
              <a:rPr lang="en-GB" sz="1200" dirty="0">
                <a:solidFill>
                  <a:srgbClr val="FF0000"/>
                </a:solidFill>
              </a:rPr>
              <a:t>}</a:t>
            </a:r>
          </a:p>
          <a:p>
            <a:pPr marL="0" indent="0">
              <a:buNone/>
            </a:pPr>
            <a:r>
              <a:rPr lang="en-GB" sz="1200" dirty="0">
                <a:solidFill>
                  <a:srgbClr val="FF0000"/>
                </a:solidFill>
              </a:rPr>
              <a:t>}</a:t>
            </a:r>
            <a:endParaRPr lang="ro-RO" sz="1200" dirty="0">
              <a:solidFill>
                <a:srgbClr val="FF0000"/>
              </a:solidFill>
            </a:endParaRPr>
          </a:p>
          <a:p>
            <a:pPr marL="0" indent="0">
              <a:buNone/>
            </a:pPr>
            <a:endParaRPr lang="ro-RO" sz="1200" dirty="0">
              <a:solidFill>
                <a:srgbClr val="FF0000"/>
              </a:solidFill>
            </a:endParaRPr>
          </a:p>
          <a:p>
            <a:pPr marL="0" indent="0">
              <a:buNone/>
            </a:pPr>
            <a:r>
              <a:rPr lang="ro-RO" sz="1200" dirty="0">
                <a:solidFill>
                  <a:srgbClr val="FF0000"/>
                </a:solidFill>
              </a:rPr>
              <a:t>{</a:t>
            </a:r>
          </a:p>
          <a:p>
            <a:pPr marL="0" indent="0">
              <a:buNone/>
            </a:pPr>
            <a:r>
              <a:rPr lang="ro-RO" sz="1200" dirty="0">
                <a:solidFill>
                  <a:srgbClr val="FF0000"/>
                </a:solidFill>
              </a:rPr>
              <a:t>    "$schema": "http://json-schema.org/draft-04/schema#",</a:t>
            </a:r>
          </a:p>
          <a:p>
            <a:pPr marL="0" indent="0">
              <a:buNone/>
            </a:pPr>
            <a:r>
              <a:rPr lang="ro-RO" sz="1200" dirty="0">
                <a:solidFill>
                  <a:srgbClr val="FF0000"/>
                </a:solidFill>
              </a:rPr>
              <a:t>    "</a:t>
            </a:r>
            <a:r>
              <a:rPr lang="ro-RO" sz="1200" dirty="0" err="1">
                <a:solidFill>
                  <a:srgbClr val="FF0000"/>
                </a:solidFill>
              </a:rPr>
              <a:t>title</a:t>
            </a:r>
            <a:r>
              <a:rPr lang="ro-RO" sz="1200" dirty="0">
                <a:solidFill>
                  <a:srgbClr val="FF0000"/>
                </a:solidFill>
              </a:rPr>
              <a:t>": "Schema Mea",</a:t>
            </a:r>
          </a:p>
          <a:p>
            <a:pPr marL="0" indent="0">
              <a:buNone/>
            </a:pPr>
            <a:r>
              <a:rPr lang="ro-RO" sz="1200" dirty="0">
                <a:solidFill>
                  <a:srgbClr val="FF0000"/>
                </a:solidFill>
              </a:rPr>
              <a:t>    "</a:t>
            </a:r>
            <a:r>
              <a:rPr lang="ro-RO" sz="1200" dirty="0" err="1">
                <a:solidFill>
                  <a:srgbClr val="FF0000"/>
                </a:solidFill>
              </a:rPr>
              <a:t>type</a:t>
            </a:r>
            <a:r>
              <a:rPr lang="ro-RO" sz="1200" dirty="0">
                <a:solidFill>
                  <a:srgbClr val="FF0000"/>
                </a:solidFill>
              </a:rPr>
              <a:t>": "</a:t>
            </a:r>
            <a:r>
              <a:rPr lang="ro-RO" sz="1200" dirty="0" err="1">
                <a:solidFill>
                  <a:srgbClr val="FF0000"/>
                </a:solidFill>
              </a:rPr>
              <a:t>object</a:t>
            </a:r>
            <a:r>
              <a:rPr lang="ro-RO" sz="1200" dirty="0">
                <a:solidFill>
                  <a:srgbClr val="FF0000"/>
                </a:solidFill>
              </a:rPr>
              <a:t>",</a:t>
            </a:r>
          </a:p>
          <a:p>
            <a:pPr marL="0" indent="0">
              <a:buNone/>
            </a:pPr>
            <a:r>
              <a:rPr lang="ro-RO" sz="1200" dirty="0">
                <a:solidFill>
                  <a:srgbClr val="FF0000"/>
                </a:solidFill>
              </a:rPr>
              <a:t>    "</a:t>
            </a:r>
            <a:r>
              <a:rPr lang="ro-RO" sz="1200" dirty="0" err="1">
                <a:solidFill>
                  <a:srgbClr val="FF0000"/>
                </a:solidFill>
              </a:rPr>
              <a:t>properties</a:t>
            </a:r>
            <a:r>
              <a:rPr lang="ro-RO" sz="1200" dirty="0">
                <a:solidFill>
                  <a:srgbClr val="FF0000"/>
                </a:solidFill>
              </a:rPr>
              <a:t>":{</a:t>
            </a:r>
          </a:p>
          <a:p>
            <a:pPr marL="0" indent="0">
              <a:buNone/>
            </a:pPr>
            <a:r>
              <a:rPr lang="ro-RO" sz="1200" dirty="0">
                <a:solidFill>
                  <a:srgbClr val="FF0000"/>
                </a:solidFill>
              </a:rPr>
              <a:t>             "</a:t>
            </a:r>
            <a:r>
              <a:rPr lang="ro-RO" sz="1200" dirty="0" err="1">
                <a:solidFill>
                  <a:srgbClr val="FF0000"/>
                </a:solidFill>
              </a:rPr>
              <a:t>studenti</a:t>
            </a:r>
            <a:r>
              <a:rPr lang="ro-RO" sz="1200" dirty="0">
                <a:solidFill>
                  <a:srgbClr val="FF0000"/>
                </a:solidFill>
              </a:rPr>
              <a:t>":{</a:t>
            </a:r>
          </a:p>
          <a:p>
            <a:pPr marL="0" indent="0">
              <a:buNone/>
            </a:pPr>
            <a:r>
              <a:rPr lang="ro-RO" sz="1200" dirty="0">
                <a:solidFill>
                  <a:srgbClr val="FF0000"/>
                </a:solidFill>
              </a:rPr>
              <a:t>                     "</a:t>
            </a:r>
            <a:r>
              <a:rPr lang="ro-RO" sz="1200" dirty="0" err="1">
                <a:solidFill>
                  <a:srgbClr val="FF0000"/>
                </a:solidFill>
              </a:rPr>
              <a:t>type</a:t>
            </a:r>
            <a:r>
              <a:rPr lang="ro-RO" sz="1200" dirty="0">
                <a:solidFill>
                  <a:srgbClr val="FF0000"/>
                </a:solidFill>
              </a:rPr>
              <a:t>":"</a:t>
            </a:r>
            <a:r>
              <a:rPr lang="ro-RO" sz="1200" dirty="0" err="1">
                <a:solidFill>
                  <a:srgbClr val="FF0000"/>
                </a:solidFill>
              </a:rPr>
              <a:t>array</a:t>
            </a:r>
            <a:r>
              <a:rPr lang="ro-RO" sz="1200" dirty="0">
                <a:solidFill>
                  <a:srgbClr val="FF0000"/>
                </a:solidFill>
              </a:rPr>
              <a:t>",</a:t>
            </a:r>
          </a:p>
          <a:p>
            <a:pPr marL="0" indent="0">
              <a:buNone/>
            </a:pPr>
            <a:r>
              <a:rPr lang="ro-RO" sz="1200" dirty="0">
                <a:solidFill>
                  <a:srgbClr val="FF0000"/>
                </a:solidFill>
              </a:rPr>
              <a:t>                     "</a:t>
            </a:r>
            <a:r>
              <a:rPr lang="ro-RO" sz="1200" dirty="0" err="1">
                <a:solidFill>
                  <a:srgbClr val="FF0000"/>
                </a:solidFill>
              </a:rPr>
              <a:t>items</a:t>
            </a:r>
            <a:r>
              <a:rPr lang="ro-RO" sz="1200" dirty="0">
                <a:solidFill>
                  <a:srgbClr val="FF0000"/>
                </a:solidFill>
              </a:rPr>
              <a:t>":{"</a:t>
            </a:r>
            <a:r>
              <a:rPr lang="ro-RO" sz="1200" dirty="0" err="1">
                <a:solidFill>
                  <a:srgbClr val="FF0000"/>
                </a:solidFill>
              </a:rPr>
              <a:t>type</a:t>
            </a:r>
            <a:r>
              <a:rPr lang="ro-RO" sz="1200" dirty="0">
                <a:solidFill>
                  <a:srgbClr val="FF0000"/>
                </a:solidFill>
              </a:rPr>
              <a:t>":"</a:t>
            </a:r>
            <a:r>
              <a:rPr lang="ro-RO" sz="1200" dirty="0" err="1">
                <a:solidFill>
                  <a:srgbClr val="FF0000"/>
                </a:solidFill>
              </a:rPr>
              <a:t>string</a:t>
            </a:r>
            <a:r>
              <a:rPr lang="ro-RO" sz="1200" dirty="0">
                <a:solidFill>
                  <a:srgbClr val="FF0000"/>
                </a:solidFill>
              </a:rPr>
              <a:t>"},</a:t>
            </a:r>
          </a:p>
          <a:p>
            <a:pPr marL="0" indent="0">
              <a:buNone/>
            </a:pPr>
            <a:r>
              <a:rPr lang="ro-RO" sz="1200" dirty="0">
                <a:solidFill>
                  <a:srgbClr val="FF0000"/>
                </a:solidFill>
              </a:rPr>
              <a:t>                      "minItems":1},</a:t>
            </a:r>
            <a:endParaRPr lang="de-AT" sz="1200" dirty="0">
              <a:solidFill>
                <a:srgbClr val="FF0000"/>
              </a:solidFill>
            </a:endParaRPr>
          </a:p>
          <a:p>
            <a:pPr marL="0" indent="0">
              <a:buNone/>
            </a:pPr>
            <a:r>
              <a:rPr lang="ro-RO" sz="1200" dirty="0">
                <a:solidFill>
                  <a:srgbClr val="FF0000"/>
                </a:solidFill>
              </a:rPr>
              <a:t>  </a:t>
            </a:r>
            <a:r>
              <a:rPr lang="de-AT" sz="1200" dirty="0">
                <a:solidFill>
                  <a:srgbClr val="FF0000"/>
                </a:solidFill>
              </a:rPr>
              <a:t>             "</a:t>
            </a:r>
            <a:r>
              <a:rPr lang="ro-RO" sz="1200" dirty="0">
                <a:solidFill>
                  <a:srgbClr val="FF0000"/>
                </a:solidFill>
              </a:rPr>
              <a:t>note":{</a:t>
            </a:r>
            <a:endParaRPr lang="de-AT" sz="1200" dirty="0">
              <a:solidFill>
                <a:srgbClr val="FF0000"/>
              </a:solidFill>
            </a:endParaRPr>
          </a:p>
          <a:p>
            <a:pPr marL="0" indent="0">
              <a:buNone/>
            </a:pPr>
            <a:r>
              <a:rPr lang="de-AT" sz="1200" dirty="0">
                <a:solidFill>
                  <a:srgbClr val="FF0000"/>
                </a:solidFill>
              </a:rPr>
              <a:t>                      </a:t>
            </a:r>
            <a:r>
              <a:rPr lang="ro-RO" sz="1200" dirty="0">
                <a:solidFill>
                  <a:srgbClr val="FF0000"/>
                </a:solidFill>
              </a:rPr>
              <a:t>"</a:t>
            </a:r>
            <a:r>
              <a:rPr lang="ro-RO" sz="1200" dirty="0" err="1">
                <a:solidFill>
                  <a:srgbClr val="FF0000"/>
                </a:solidFill>
              </a:rPr>
              <a:t>type</a:t>
            </a:r>
            <a:r>
              <a:rPr lang="ro-RO" sz="1200" dirty="0">
                <a:solidFill>
                  <a:srgbClr val="FF0000"/>
                </a:solidFill>
              </a:rPr>
              <a:t>":"</a:t>
            </a:r>
            <a:r>
              <a:rPr lang="ro-RO" sz="1200" dirty="0" err="1">
                <a:solidFill>
                  <a:srgbClr val="FF0000"/>
                </a:solidFill>
              </a:rPr>
              <a:t>array</a:t>
            </a:r>
            <a:r>
              <a:rPr lang="ro-RO" sz="1200" dirty="0">
                <a:solidFill>
                  <a:srgbClr val="FF0000"/>
                </a:solidFill>
              </a:rPr>
              <a:t>",</a:t>
            </a:r>
            <a:endParaRPr lang="de-AT" sz="1200" dirty="0">
              <a:solidFill>
                <a:srgbClr val="FF0000"/>
              </a:solidFill>
            </a:endParaRPr>
          </a:p>
          <a:p>
            <a:pPr marL="0" indent="0">
              <a:buNone/>
            </a:pPr>
            <a:r>
              <a:rPr lang="de-AT" sz="1200" dirty="0">
                <a:solidFill>
                  <a:srgbClr val="FF0000"/>
                </a:solidFill>
              </a:rPr>
              <a:t>                       </a:t>
            </a:r>
            <a:r>
              <a:rPr lang="ro-RO" sz="1200" dirty="0">
                <a:solidFill>
                  <a:srgbClr val="FF0000"/>
                </a:solidFill>
              </a:rPr>
              <a:t>"</a:t>
            </a:r>
            <a:r>
              <a:rPr lang="ro-RO" sz="1200" dirty="0" err="1">
                <a:solidFill>
                  <a:srgbClr val="FF0000"/>
                </a:solidFill>
              </a:rPr>
              <a:t>items</a:t>
            </a:r>
            <a:r>
              <a:rPr lang="ro-RO" sz="1200" dirty="0">
                <a:solidFill>
                  <a:srgbClr val="FF0000"/>
                </a:solidFill>
              </a:rPr>
              <a:t>":{"</a:t>
            </a:r>
            <a:r>
              <a:rPr lang="ro-RO" sz="1200" dirty="0" err="1">
                <a:solidFill>
                  <a:srgbClr val="FF0000"/>
                </a:solidFill>
              </a:rPr>
              <a:t>type</a:t>
            </a:r>
            <a:r>
              <a:rPr lang="ro-RO" sz="1200" dirty="0">
                <a:solidFill>
                  <a:srgbClr val="FF0000"/>
                </a:solidFill>
              </a:rPr>
              <a:t>":"</a:t>
            </a:r>
            <a:r>
              <a:rPr lang="ro-RO" sz="1200" dirty="0" err="1">
                <a:solidFill>
                  <a:srgbClr val="FF0000"/>
                </a:solidFill>
              </a:rPr>
              <a:t>number</a:t>
            </a:r>
            <a:r>
              <a:rPr lang="ro-RO" sz="1200" dirty="0">
                <a:solidFill>
                  <a:srgbClr val="FF0000"/>
                </a:solidFill>
              </a:rPr>
              <a:t>"},</a:t>
            </a:r>
            <a:endParaRPr lang="de-AT" sz="1200" dirty="0">
              <a:solidFill>
                <a:srgbClr val="FF0000"/>
              </a:solidFill>
            </a:endParaRPr>
          </a:p>
          <a:p>
            <a:pPr marL="0" indent="0">
              <a:buNone/>
            </a:pPr>
            <a:r>
              <a:rPr lang="de-AT" sz="1200" dirty="0">
                <a:solidFill>
                  <a:srgbClr val="FF0000"/>
                </a:solidFill>
              </a:rPr>
              <a:t>                       </a:t>
            </a:r>
            <a:r>
              <a:rPr lang="ro-RO" sz="1200" dirty="0">
                <a:solidFill>
                  <a:srgbClr val="FF0000"/>
                </a:solidFill>
              </a:rPr>
              <a:t>"minItems":1}</a:t>
            </a:r>
          </a:p>
          <a:p>
            <a:pPr marL="0" indent="0">
              <a:buNone/>
            </a:pPr>
            <a:r>
              <a:rPr lang="ro-RO" sz="1200" dirty="0">
                <a:solidFill>
                  <a:srgbClr val="FF0000"/>
                </a:solidFill>
              </a:rPr>
              <a:t>    	},</a:t>
            </a:r>
          </a:p>
          <a:p>
            <a:pPr marL="0" indent="0">
              <a:buNone/>
            </a:pPr>
            <a:r>
              <a:rPr lang="ro-RO" sz="1200" dirty="0">
                <a:solidFill>
                  <a:srgbClr val="FF0000"/>
                </a:solidFill>
              </a:rPr>
              <a:t>    "</a:t>
            </a:r>
            <a:r>
              <a:rPr lang="ro-RO" sz="1200" dirty="0" err="1">
                <a:solidFill>
                  <a:srgbClr val="FF0000"/>
                </a:solidFill>
              </a:rPr>
              <a:t>required</a:t>
            </a:r>
            <a:r>
              <a:rPr lang="ro-RO" sz="1200" dirty="0">
                <a:solidFill>
                  <a:srgbClr val="FF0000"/>
                </a:solidFill>
              </a:rPr>
              <a:t>":["</a:t>
            </a:r>
            <a:r>
              <a:rPr lang="ro-RO" sz="1200" dirty="0" err="1">
                <a:solidFill>
                  <a:srgbClr val="FF0000"/>
                </a:solidFill>
              </a:rPr>
              <a:t>studenti</a:t>
            </a:r>
            <a:r>
              <a:rPr lang="ro-RO" sz="1200" dirty="0">
                <a:solidFill>
                  <a:srgbClr val="FF0000"/>
                </a:solidFill>
              </a:rPr>
              <a:t>","note"]</a:t>
            </a:r>
          </a:p>
          <a:p>
            <a:pPr marL="0" indent="0">
              <a:buNone/>
            </a:pPr>
            <a:r>
              <a:rPr lang="ro-RO" sz="1200" dirty="0">
                <a:solidFill>
                  <a:srgbClr val="FF0000"/>
                </a:solidFill>
              </a:rPr>
              <a:t>}</a:t>
            </a:r>
          </a:p>
        </p:txBody>
      </p:sp>
      <p:sp>
        <p:nvSpPr>
          <p:cNvPr id="4" name="Content Placeholder 2"/>
          <p:cNvSpPr txBox="1">
            <a:spLocks/>
          </p:cNvSpPr>
          <p:nvPr/>
        </p:nvSpPr>
        <p:spPr>
          <a:xfrm>
            <a:off x="4259312" y="980727"/>
            <a:ext cx="418680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ro-RO" sz="1200" dirty="0"/>
          </a:p>
          <a:p>
            <a:pPr marL="0" indent="0">
              <a:buNone/>
            </a:pPr>
            <a:r>
              <a:rPr lang="ro-RO" sz="1200" dirty="0"/>
              <a:t>Specifică </a:t>
            </a:r>
            <a:r>
              <a:rPr lang="ro-RO" sz="1200"/>
              <a:t>un array </a:t>
            </a:r>
            <a:r>
              <a:rPr lang="ro-RO" sz="1200" dirty="0"/>
              <a:t>de obiecte cu câmpurile nume (</a:t>
            </a:r>
            <a:r>
              <a:rPr lang="ro-RO" sz="1200" dirty="0" err="1"/>
              <a:t>string</a:t>
            </a:r>
            <a:r>
              <a:rPr lang="ro-RO" sz="1200" dirty="0"/>
              <a:t>) și nota (număr), dintre care doar numele e obligatoriu:</a:t>
            </a:r>
          </a:p>
          <a:p>
            <a:pPr marL="0" indent="0">
              <a:buNone/>
            </a:pPr>
            <a:r>
              <a:rPr lang="it-IT" sz="1200" dirty="0">
                <a:solidFill>
                  <a:srgbClr val="FF0000"/>
                </a:solidFill>
              </a:rPr>
              <a:t>[</a:t>
            </a:r>
          </a:p>
          <a:p>
            <a:pPr marL="0" indent="0">
              <a:buNone/>
            </a:pPr>
            <a:r>
              <a:rPr lang="it-IT" sz="1200" dirty="0">
                <a:solidFill>
                  <a:srgbClr val="FF0000"/>
                </a:solidFill>
              </a:rPr>
              <a:t>{"nume":"Pop Ioan","nota":5},</a:t>
            </a:r>
          </a:p>
          <a:p>
            <a:pPr marL="0" indent="0">
              <a:buNone/>
            </a:pPr>
            <a:r>
              <a:rPr lang="it-IT" sz="1200" dirty="0">
                <a:solidFill>
                  <a:srgbClr val="FF0000"/>
                </a:solidFill>
              </a:rPr>
              <a:t>{"nume":"Pop Ana"}</a:t>
            </a:r>
          </a:p>
          <a:p>
            <a:pPr marL="0" indent="0">
              <a:buNone/>
            </a:pPr>
            <a:r>
              <a:rPr lang="it-IT" sz="1200" dirty="0">
                <a:solidFill>
                  <a:srgbClr val="FF0000"/>
                </a:solidFill>
              </a:rPr>
              <a:t>]</a:t>
            </a:r>
          </a:p>
          <a:p>
            <a:pPr marL="0" indent="0">
              <a:buNone/>
            </a:pPr>
            <a:endParaRPr lang="ro-RO" sz="1200" dirty="0">
              <a:solidFill>
                <a:srgbClr val="FF0000"/>
              </a:solidFill>
            </a:endParaRPr>
          </a:p>
          <a:p>
            <a:pPr marL="0" indent="0">
              <a:buNone/>
            </a:pPr>
            <a:endParaRPr lang="ro-RO" sz="1200" dirty="0">
              <a:solidFill>
                <a:srgbClr val="FF0000"/>
              </a:solidFill>
            </a:endParaRPr>
          </a:p>
          <a:p>
            <a:pPr marL="0" indent="0">
              <a:buNone/>
            </a:pPr>
            <a:endParaRPr lang="ro-RO" sz="1200" dirty="0">
              <a:solidFill>
                <a:srgbClr val="FF0000"/>
              </a:solidFill>
            </a:endParaRPr>
          </a:p>
          <a:p>
            <a:pPr marL="0" indent="0">
              <a:buNone/>
            </a:pPr>
            <a:endParaRPr lang="ro-RO" sz="1200" dirty="0">
              <a:solidFill>
                <a:srgbClr val="FF0000"/>
              </a:solidFill>
            </a:endParaRPr>
          </a:p>
          <a:p>
            <a:pPr marL="0" indent="0">
              <a:buNone/>
            </a:pPr>
            <a:endParaRPr lang="it-IT" sz="1200" dirty="0">
              <a:solidFill>
                <a:srgbClr val="FF0000"/>
              </a:solidFill>
            </a:endParaRPr>
          </a:p>
          <a:p>
            <a:pPr marL="0" indent="0">
              <a:buNone/>
            </a:pPr>
            <a:r>
              <a:rPr lang="ro-RO" sz="1200" dirty="0"/>
              <a:t>Specifică un </a:t>
            </a:r>
            <a:r>
              <a:rPr lang="en-GB" sz="1200" dirty="0" err="1"/>
              <a:t>obiect</a:t>
            </a:r>
            <a:r>
              <a:rPr lang="en-GB" sz="1200" dirty="0"/>
              <a:t> </a:t>
            </a:r>
            <a:r>
              <a:rPr lang="en-GB" sz="1200" dirty="0" err="1"/>
              <a:t>ce</a:t>
            </a:r>
            <a:r>
              <a:rPr lang="en-GB" sz="1200" dirty="0"/>
              <a:t> </a:t>
            </a:r>
            <a:r>
              <a:rPr lang="en-GB" sz="1200"/>
              <a:t>include do</a:t>
            </a:r>
            <a:r>
              <a:rPr lang="ro-MD" sz="1200"/>
              <a:t>uă arrayuri</a:t>
            </a:r>
            <a:r>
              <a:rPr lang="en-GB" sz="1200"/>
              <a:t> </a:t>
            </a:r>
            <a:r>
              <a:rPr lang="en-GB" sz="1200" dirty="0" err="1"/>
              <a:t>obligatorii</a:t>
            </a:r>
            <a:r>
              <a:rPr lang="en-GB" sz="1200" dirty="0"/>
              <a:t>: o list</a:t>
            </a:r>
            <a:r>
              <a:rPr lang="ro-RO" sz="1200" dirty="0"/>
              <a:t>ă de nume de studenți și una de note, fiecare trebuie să conțină obligatoriu un element:</a:t>
            </a:r>
          </a:p>
          <a:p>
            <a:pPr marL="0" indent="0">
              <a:buNone/>
            </a:pPr>
            <a:r>
              <a:rPr lang="it-IT" sz="1200" dirty="0">
                <a:solidFill>
                  <a:srgbClr val="FF0000"/>
                </a:solidFill>
              </a:rPr>
              <a:t>{</a:t>
            </a:r>
          </a:p>
          <a:p>
            <a:pPr marL="0" indent="0">
              <a:buNone/>
            </a:pPr>
            <a:r>
              <a:rPr lang="it-IT" sz="1200" dirty="0">
                <a:solidFill>
                  <a:srgbClr val="FF0000"/>
                </a:solidFill>
              </a:rPr>
              <a:t>"studenti":["Ana","Andrei"],</a:t>
            </a:r>
          </a:p>
          <a:p>
            <a:pPr marL="0" indent="0">
              <a:buNone/>
            </a:pPr>
            <a:r>
              <a:rPr lang="it-IT" sz="1200" dirty="0">
                <a:solidFill>
                  <a:srgbClr val="FF0000"/>
                </a:solidFill>
              </a:rPr>
              <a:t>"note":[2,3]</a:t>
            </a:r>
          </a:p>
          <a:p>
            <a:pPr marL="0" indent="0">
              <a:buNone/>
            </a:pPr>
            <a:r>
              <a:rPr lang="it-IT" sz="1200" dirty="0">
                <a:solidFill>
                  <a:srgbClr val="FF0000"/>
                </a:solidFill>
              </a:rPr>
              <a:t>}</a:t>
            </a:r>
            <a:endParaRPr lang="ro-RO" sz="1200" dirty="0">
              <a:solidFill>
                <a:srgbClr val="FF0000"/>
              </a:solidFill>
            </a:endParaRPr>
          </a:p>
          <a:p>
            <a:pPr marL="0" indent="0">
              <a:buNone/>
            </a:pPr>
            <a:endParaRPr lang="de-AT" sz="1200" dirty="0">
              <a:solidFill>
                <a:srgbClr val="FF0000"/>
              </a:solidFill>
            </a:endParaRPr>
          </a:p>
        </p:txBody>
      </p:sp>
    </p:spTree>
    <p:extLst>
      <p:ext uri="{BB962C8B-B14F-4D97-AF65-F5344CB8AC3E}">
        <p14:creationId xmlns:p14="http://schemas.microsoft.com/office/powerpoint/2010/main" val="219080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Exemple</a:t>
            </a:r>
          </a:p>
        </p:txBody>
      </p:sp>
      <p:sp>
        <p:nvSpPr>
          <p:cNvPr id="3" name="Content Placeholder 2"/>
          <p:cNvSpPr>
            <a:spLocks noGrp="1"/>
          </p:cNvSpPr>
          <p:nvPr>
            <p:ph idx="1"/>
          </p:nvPr>
        </p:nvSpPr>
        <p:spPr>
          <a:xfrm>
            <a:off x="107504" y="1124744"/>
            <a:ext cx="6696744" cy="3845024"/>
          </a:xfrm>
        </p:spPr>
        <p:txBody>
          <a:bodyPr>
            <a:noAutofit/>
          </a:bodyPr>
          <a:lstStyle/>
          <a:p>
            <a:pPr marL="0" indent="0">
              <a:buNone/>
            </a:pPr>
            <a:r>
              <a:rPr lang="de-AT" sz="1200">
                <a:solidFill>
                  <a:srgbClr val="FF0000"/>
                </a:solidFill>
              </a:rPr>
              <a:t>{</a:t>
            </a:r>
          </a:p>
          <a:p>
            <a:pPr marL="0" indent="0">
              <a:buNone/>
            </a:pPr>
            <a:r>
              <a:rPr lang="de-AT" sz="1200">
                <a:solidFill>
                  <a:srgbClr val="FF0000"/>
                </a:solidFill>
              </a:rPr>
              <a:t>    "$schema": "http://json-schema.org/draft-04/schema#",</a:t>
            </a:r>
          </a:p>
          <a:p>
            <a:pPr marL="0" indent="0">
              <a:buNone/>
            </a:pPr>
            <a:r>
              <a:rPr lang="de-AT" sz="1200">
                <a:solidFill>
                  <a:srgbClr val="FF0000"/>
                </a:solidFill>
              </a:rPr>
              <a:t>    "title": "Schema Mea",</a:t>
            </a:r>
          </a:p>
          <a:p>
            <a:pPr marL="0" indent="0">
              <a:buNone/>
            </a:pPr>
            <a:r>
              <a:rPr lang="de-AT" sz="1200">
                <a:solidFill>
                  <a:srgbClr val="FF0000"/>
                </a:solidFill>
              </a:rPr>
              <a:t>    "type": "object",</a:t>
            </a:r>
          </a:p>
          <a:p>
            <a:pPr marL="0" indent="0">
              <a:buNone/>
            </a:pPr>
            <a:r>
              <a:rPr lang="de-AT" sz="1200">
                <a:solidFill>
                  <a:srgbClr val="FF0000"/>
                </a:solidFill>
              </a:rPr>
              <a:t>    "properties":{ </a:t>
            </a:r>
          </a:p>
          <a:p>
            <a:pPr marL="0" indent="0">
              <a:buNone/>
            </a:pPr>
            <a:r>
              <a:rPr lang="de-AT" sz="1200">
                <a:solidFill>
                  <a:srgbClr val="FF0000"/>
                </a:solidFill>
              </a:rPr>
              <a:t>           "Comanda":{</a:t>
            </a:r>
          </a:p>
          <a:p>
            <a:pPr marL="0" indent="0">
              <a:buNone/>
            </a:pPr>
            <a:r>
              <a:rPr lang="de-AT" sz="1200">
                <a:solidFill>
                  <a:srgbClr val="FF0000"/>
                </a:solidFill>
              </a:rPr>
              <a:t>                    "type":"array",</a:t>
            </a:r>
          </a:p>
          <a:p>
            <a:pPr marL="0" indent="0">
              <a:buNone/>
            </a:pPr>
            <a:r>
              <a:rPr lang="de-AT" sz="1200">
                <a:solidFill>
                  <a:srgbClr val="FF0000"/>
                </a:solidFill>
              </a:rPr>
              <a:t>                    "items":{</a:t>
            </a:r>
          </a:p>
          <a:p>
            <a:pPr marL="0" indent="0">
              <a:buNone/>
            </a:pPr>
            <a:r>
              <a:rPr lang="de-AT" sz="1200">
                <a:solidFill>
                  <a:srgbClr val="FF0000"/>
                </a:solidFill>
              </a:rPr>
              <a:t>                      	"type":"object",</a:t>
            </a:r>
          </a:p>
          <a:p>
            <a:pPr marL="0" indent="0">
              <a:buNone/>
            </a:pPr>
            <a:r>
              <a:rPr lang="de-AT" sz="1200">
                <a:solidFill>
                  <a:srgbClr val="FF0000"/>
                </a:solidFill>
              </a:rPr>
              <a:t>                          "properties":{</a:t>
            </a:r>
          </a:p>
          <a:p>
            <a:pPr marL="0" indent="0">
              <a:buNone/>
            </a:pPr>
            <a:r>
              <a:rPr lang="de-AT" sz="1200">
                <a:solidFill>
                  <a:srgbClr val="FF0000"/>
                </a:solidFill>
              </a:rPr>
              <a:t>                         	         "Id":{"type":"string","pattern":"^P[0-9]{4}$"},</a:t>
            </a:r>
          </a:p>
          <a:p>
            <a:pPr marL="0" indent="0">
              <a:buNone/>
            </a:pPr>
            <a:r>
              <a:rPr lang="de-AT" sz="1200">
                <a:solidFill>
                  <a:srgbClr val="FF0000"/>
                </a:solidFill>
              </a:rPr>
              <a:t>                                    "Pret":{"type":"number","minimum":0},</a:t>
            </a:r>
          </a:p>
          <a:p>
            <a:pPr marL="0" indent="0">
              <a:buNone/>
            </a:pPr>
            <a:r>
              <a:rPr lang="de-AT" sz="1200">
                <a:solidFill>
                  <a:srgbClr val="FF0000"/>
                </a:solidFill>
              </a:rPr>
              <a:t>                                    "Denumire":{</a:t>
            </a:r>
          </a:p>
          <a:p>
            <a:pPr marL="0" indent="0">
              <a:buNone/>
            </a:pPr>
            <a:r>
              <a:rPr lang="de-AT" sz="1200">
                <a:solidFill>
                  <a:srgbClr val="FF0000"/>
                </a:solidFill>
              </a:rPr>
              <a:t>                                           "type":"string",</a:t>
            </a:r>
          </a:p>
          <a:p>
            <a:pPr marL="0" indent="0">
              <a:buNone/>
            </a:pPr>
            <a:r>
              <a:rPr lang="de-AT" sz="1200">
                <a:solidFill>
                  <a:srgbClr val="FF0000"/>
                </a:solidFill>
              </a:rPr>
              <a:t>                                           "enum":["Televizor","Frigider"]}    </a:t>
            </a:r>
          </a:p>
          <a:p>
            <a:pPr marL="0" indent="0">
              <a:buNone/>
            </a:pPr>
            <a:r>
              <a:rPr lang="de-AT" sz="1200">
                <a:solidFill>
                  <a:srgbClr val="FF0000"/>
                </a:solidFill>
              </a:rPr>
              <a:t>                                	       }</a:t>
            </a:r>
          </a:p>
          <a:p>
            <a:pPr marL="0" indent="0">
              <a:buNone/>
            </a:pPr>
            <a:r>
              <a:rPr lang="de-AT" sz="1200">
                <a:solidFill>
                  <a:srgbClr val="FF0000"/>
                </a:solidFill>
              </a:rPr>
              <a:t>                        		},</a:t>
            </a:r>
          </a:p>
          <a:p>
            <a:pPr marL="0" indent="0">
              <a:buNone/>
            </a:pPr>
            <a:r>
              <a:rPr lang="de-AT" sz="1200">
                <a:solidFill>
                  <a:srgbClr val="FF0000"/>
                </a:solidFill>
              </a:rPr>
              <a:t>                          "minItems":1},</a:t>
            </a:r>
          </a:p>
          <a:p>
            <a:pPr marL="0" indent="0">
              <a:buNone/>
            </a:pPr>
            <a:r>
              <a:rPr lang="de-AT" sz="1200">
                <a:solidFill>
                  <a:srgbClr val="FF0000"/>
                </a:solidFill>
              </a:rPr>
              <a:t>            "Onorata":{"type":"boolean"},</a:t>
            </a:r>
          </a:p>
          <a:p>
            <a:pPr marL="0" indent="0">
              <a:buNone/>
            </a:pPr>
            <a:r>
              <a:rPr lang="de-AT" sz="1200">
                <a:solidFill>
                  <a:srgbClr val="FF0000"/>
                </a:solidFill>
              </a:rPr>
              <a:t>            "AdresaLivrare":</a:t>
            </a:r>
            <a:r>
              <a:rPr lang="de-AT" sz="1200" b="1">
                <a:solidFill>
                  <a:srgbClr val="FF0000"/>
                </a:solidFill>
              </a:rPr>
              <a:t>{"$ref": "https://json-schema.org/learn/examples/address.schema.json"}},</a:t>
            </a:r>
          </a:p>
          <a:p>
            <a:pPr marL="0" indent="0">
              <a:buNone/>
            </a:pPr>
            <a:r>
              <a:rPr lang="de-AT" sz="1200">
                <a:solidFill>
                  <a:srgbClr val="FF0000"/>
                </a:solidFill>
              </a:rPr>
              <a:t>    "required":["Comanda"]</a:t>
            </a:r>
          </a:p>
          <a:p>
            <a:pPr marL="0" indent="0">
              <a:buNone/>
            </a:pPr>
            <a:r>
              <a:rPr lang="de-AT" sz="1200">
                <a:solidFill>
                  <a:srgbClr val="FF0000"/>
                </a:solidFill>
              </a:rPr>
              <a:t>}</a:t>
            </a:r>
          </a:p>
        </p:txBody>
      </p:sp>
      <p:sp>
        <p:nvSpPr>
          <p:cNvPr id="4" name="Content Placeholder 2"/>
          <p:cNvSpPr txBox="1">
            <a:spLocks/>
          </p:cNvSpPr>
          <p:nvPr/>
        </p:nvSpPr>
        <p:spPr>
          <a:xfrm>
            <a:off x="4716016" y="1484784"/>
            <a:ext cx="4618856" cy="3845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de-AT" sz="1200"/>
              <a:t>Structur</a:t>
            </a:r>
            <a:r>
              <a:rPr lang="ro-RO" sz="1200"/>
              <a:t>ă</a:t>
            </a:r>
            <a:r>
              <a:rPr lang="de-AT" sz="1200"/>
              <a:t> valid</a:t>
            </a:r>
            <a:r>
              <a:rPr lang="ro-RO" sz="1200"/>
              <a:t>ă:</a:t>
            </a:r>
            <a:endParaRPr lang="de-AT" sz="1200"/>
          </a:p>
          <a:p>
            <a:pPr marL="0" indent="0">
              <a:buNone/>
            </a:pPr>
            <a:r>
              <a:rPr lang="de-AT" sz="1200">
                <a:solidFill>
                  <a:srgbClr val="FF0000"/>
                </a:solidFill>
              </a:rPr>
              <a:t>{</a:t>
            </a:r>
          </a:p>
          <a:p>
            <a:pPr marL="0" indent="0">
              <a:buNone/>
            </a:pPr>
            <a:r>
              <a:rPr lang="de-AT" sz="1200">
                <a:solidFill>
                  <a:srgbClr val="FF0000"/>
                </a:solidFill>
              </a:rPr>
              <a:t>     "Comanda":</a:t>
            </a:r>
          </a:p>
          <a:p>
            <a:pPr marL="0" indent="0">
              <a:buNone/>
            </a:pPr>
            <a:r>
              <a:rPr lang="de-AT" sz="1200">
                <a:solidFill>
                  <a:srgbClr val="FF0000"/>
                </a:solidFill>
              </a:rPr>
              <a:t>              [</a:t>
            </a:r>
          </a:p>
          <a:p>
            <a:pPr marL="0" indent="0">
              <a:buNone/>
            </a:pPr>
            <a:r>
              <a:rPr lang="de-AT" sz="1200">
                <a:solidFill>
                  <a:srgbClr val="FF0000"/>
                </a:solidFill>
              </a:rPr>
              <a:t>              {"</a:t>
            </a:r>
            <a:r>
              <a:rPr lang="ro-RO" sz="1200">
                <a:solidFill>
                  <a:srgbClr val="FF0000"/>
                </a:solidFill>
              </a:rPr>
              <a:t>I</a:t>
            </a:r>
            <a:r>
              <a:rPr lang="de-AT" sz="1200">
                <a:solidFill>
                  <a:srgbClr val="FF0000"/>
                </a:solidFill>
              </a:rPr>
              <a:t>d":"P1235","Pret":100,"Denumire":"Televizor"},</a:t>
            </a:r>
          </a:p>
          <a:p>
            <a:pPr marL="0" indent="0">
              <a:buNone/>
            </a:pPr>
            <a:r>
              <a:rPr lang="de-AT" sz="1200">
                <a:solidFill>
                  <a:srgbClr val="FF0000"/>
                </a:solidFill>
              </a:rPr>
              <a:t>              {"</a:t>
            </a:r>
            <a:r>
              <a:rPr lang="ro-RO" sz="1200">
                <a:solidFill>
                  <a:srgbClr val="FF0000"/>
                </a:solidFill>
              </a:rPr>
              <a:t>I</a:t>
            </a:r>
            <a:r>
              <a:rPr lang="de-AT" sz="1200">
                <a:solidFill>
                  <a:srgbClr val="FF0000"/>
                </a:solidFill>
              </a:rPr>
              <a:t>d":"P2345","Pret":300,"Denumire":"Frigider"}</a:t>
            </a:r>
          </a:p>
          <a:p>
            <a:pPr marL="0" indent="0">
              <a:buNone/>
            </a:pPr>
            <a:r>
              <a:rPr lang="de-AT" sz="1200">
                <a:solidFill>
                  <a:srgbClr val="FF0000"/>
                </a:solidFill>
              </a:rPr>
              <a:t>              ],</a:t>
            </a:r>
          </a:p>
          <a:p>
            <a:pPr marL="0" indent="0">
              <a:buNone/>
            </a:pPr>
            <a:r>
              <a:rPr lang="de-AT" sz="1200">
                <a:solidFill>
                  <a:srgbClr val="FF0000"/>
                </a:solidFill>
              </a:rPr>
              <a:t>      "Onorata":true,</a:t>
            </a:r>
          </a:p>
          <a:p>
            <a:pPr marL="0" indent="0">
              <a:buNone/>
            </a:pPr>
            <a:r>
              <a:rPr lang="de-AT" sz="1200">
                <a:solidFill>
                  <a:srgbClr val="FF0000"/>
                </a:solidFill>
              </a:rPr>
              <a:t>      "AdresaLivrare":</a:t>
            </a:r>
          </a:p>
          <a:p>
            <a:pPr marL="0" indent="0">
              <a:buNone/>
            </a:pPr>
            <a:r>
              <a:rPr lang="de-AT" sz="1200">
                <a:solidFill>
                  <a:srgbClr val="FF0000"/>
                </a:solidFill>
              </a:rPr>
              <a:t>              {"locality":"Cluj Napoca",</a:t>
            </a:r>
          </a:p>
          <a:p>
            <a:pPr marL="0" indent="0">
              <a:buNone/>
            </a:pPr>
            <a:r>
              <a:rPr lang="de-AT" sz="1200">
                <a:solidFill>
                  <a:srgbClr val="FF0000"/>
                </a:solidFill>
              </a:rPr>
              <a:t>               "region":"Cluj",</a:t>
            </a:r>
          </a:p>
          <a:p>
            <a:pPr marL="0" indent="0">
              <a:buNone/>
            </a:pPr>
            <a:r>
              <a:rPr lang="de-AT" sz="1200">
                <a:solidFill>
                  <a:srgbClr val="FF0000"/>
                </a:solidFill>
              </a:rPr>
              <a:t>               "country-name":"Romania"}</a:t>
            </a:r>
          </a:p>
          <a:p>
            <a:pPr marL="0" indent="0">
              <a:buNone/>
            </a:pPr>
            <a:r>
              <a:rPr lang="de-AT" sz="1200">
                <a:solidFill>
                  <a:srgbClr val="FF0000"/>
                </a:solidFill>
              </a:rPr>
              <a:t>}</a:t>
            </a:r>
          </a:p>
        </p:txBody>
      </p:sp>
      <p:sp>
        <p:nvSpPr>
          <p:cNvPr id="5" name="Freeform 4"/>
          <p:cNvSpPr/>
          <p:nvPr/>
        </p:nvSpPr>
        <p:spPr>
          <a:xfrm>
            <a:off x="4421080" y="3524435"/>
            <a:ext cx="1265406" cy="2136813"/>
          </a:xfrm>
          <a:custGeom>
            <a:avLst/>
            <a:gdLst>
              <a:gd name="connsiteX0" fmla="*/ 0 w 1265406"/>
              <a:gd name="connsiteY0" fmla="*/ 1917577 h 2028629"/>
              <a:gd name="connsiteX1" fmla="*/ 1242873 w 1265406"/>
              <a:gd name="connsiteY1" fmla="*/ 1917577 h 2028629"/>
              <a:gd name="connsiteX2" fmla="*/ 798990 w 1265406"/>
              <a:gd name="connsiteY2" fmla="*/ 763480 h 2028629"/>
              <a:gd name="connsiteX3" fmla="*/ 763479 w 1265406"/>
              <a:gd name="connsiteY3" fmla="*/ 0 h 2028629"/>
            </a:gdLst>
            <a:ahLst/>
            <a:cxnLst>
              <a:cxn ang="0">
                <a:pos x="connsiteX0" y="connsiteY0"/>
              </a:cxn>
              <a:cxn ang="0">
                <a:pos x="connsiteX1" y="connsiteY1"/>
              </a:cxn>
              <a:cxn ang="0">
                <a:pos x="connsiteX2" y="connsiteY2"/>
              </a:cxn>
              <a:cxn ang="0">
                <a:pos x="connsiteX3" y="connsiteY3"/>
              </a:cxn>
            </a:cxnLst>
            <a:rect l="l" t="t" r="r" b="b"/>
            <a:pathLst>
              <a:path w="1265406" h="2028629">
                <a:moveTo>
                  <a:pt x="0" y="1917577"/>
                </a:moveTo>
                <a:cubicBezTo>
                  <a:pt x="554854" y="2013751"/>
                  <a:pt x="1109708" y="2109926"/>
                  <a:pt x="1242873" y="1917577"/>
                </a:cubicBezTo>
                <a:cubicBezTo>
                  <a:pt x="1376038" y="1725228"/>
                  <a:pt x="878889" y="1083076"/>
                  <a:pt x="798990" y="763480"/>
                </a:cubicBezTo>
                <a:cubicBezTo>
                  <a:pt x="719091" y="443884"/>
                  <a:pt x="741285" y="221942"/>
                  <a:pt x="763479"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Box 5"/>
          <p:cNvSpPr txBox="1"/>
          <p:nvPr/>
        </p:nvSpPr>
        <p:spPr>
          <a:xfrm>
            <a:off x="4572000" y="5661248"/>
            <a:ext cx="2864246" cy="369332"/>
          </a:xfrm>
          <a:prstGeom prst="rect">
            <a:avLst/>
          </a:prstGeom>
          <a:noFill/>
        </p:spPr>
        <p:txBody>
          <a:bodyPr wrap="none" rtlCol="0">
            <a:spAutoFit/>
          </a:bodyPr>
          <a:lstStyle/>
          <a:p>
            <a:r>
              <a:rPr lang="ro-RO"/>
              <a:t>Import de schemă existentă!</a:t>
            </a:r>
            <a:endParaRPr lang="de-AT"/>
          </a:p>
        </p:txBody>
      </p:sp>
      <p:sp>
        <p:nvSpPr>
          <p:cNvPr id="7" name="Freeform 6"/>
          <p:cNvSpPr/>
          <p:nvPr/>
        </p:nvSpPr>
        <p:spPr>
          <a:xfrm>
            <a:off x="4083728" y="2503760"/>
            <a:ext cx="1189608" cy="825366"/>
          </a:xfrm>
          <a:custGeom>
            <a:avLst/>
            <a:gdLst>
              <a:gd name="connsiteX0" fmla="*/ 0 w 1189608"/>
              <a:gd name="connsiteY0" fmla="*/ 825366 h 825366"/>
              <a:gd name="connsiteX1" fmla="*/ 230820 w 1189608"/>
              <a:gd name="connsiteY1" fmla="*/ 106275 h 825366"/>
              <a:gd name="connsiteX2" fmla="*/ 1189608 w 1189608"/>
              <a:gd name="connsiteY2" fmla="*/ 17498 h 825366"/>
            </a:gdLst>
            <a:ahLst/>
            <a:cxnLst>
              <a:cxn ang="0">
                <a:pos x="connsiteX0" y="connsiteY0"/>
              </a:cxn>
              <a:cxn ang="0">
                <a:pos x="connsiteX1" y="connsiteY1"/>
              </a:cxn>
              <a:cxn ang="0">
                <a:pos x="connsiteX2" y="connsiteY2"/>
              </a:cxn>
            </a:cxnLst>
            <a:rect l="l" t="t" r="r" b="b"/>
            <a:pathLst>
              <a:path w="1189608" h="825366">
                <a:moveTo>
                  <a:pt x="0" y="825366"/>
                </a:moveTo>
                <a:cubicBezTo>
                  <a:pt x="16276" y="533143"/>
                  <a:pt x="32552" y="240920"/>
                  <a:pt x="230820" y="106275"/>
                </a:cubicBezTo>
                <a:cubicBezTo>
                  <a:pt x="429088" y="-28370"/>
                  <a:pt x="809348" y="-5436"/>
                  <a:pt x="1189608" y="17498"/>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Freeform 9"/>
          <p:cNvSpPr/>
          <p:nvPr/>
        </p:nvSpPr>
        <p:spPr>
          <a:xfrm>
            <a:off x="3710866" y="2885243"/>
            <a:ext cx="4156335" cy="1842834"/>
          </a:xfrm>
          <a:custGeom>
            <a:avLst/>
            <a:gdLst>
              <a:gd name="connsiteX0" fmla="*/ 0 w 4156335"/>
              <a:gd name="connsiteY0" fmla="*/ 1438182 h 1842834"/>
              <a:gd name="connsiteX1" fmla="*/ 1074198 w 4156335"/>
              <a:gd name="connsiteY1" fmla="*/ 1553592 h 1842834"/>
              <a:gd name="connsiteX2" fmla="*/ 3888419 w 4156335"/>
              <a:gd name="connsiteY2" fmla="*/ 1757778 h 1842834"/>
              <a:gd name="connsiteX3" fmla="*/ 3879542 w 4156335"/>
              <a:gd name="connsiteY3" fmla="*/ 0 h 1842834"/>
            </a:gdLst>
            <a:ahLst/>
            <a:cxnLst>
              <a:cxn ang="0">
                <a:pos x="connsiteX0" y="connsiteY0"/>
              </a:cxn>
              <a:cxn ang="0">
                <a:pos x="connsiteX1" y="connsiteY1"/>
              </a:cxn>
              <a:cxn ang="0">
                <a:pos x="connsiteX2" y="connsiteY2"/>
              </a:cxn>
              <a:cxn ang="0">
                <a:pos x="connsiteX3" y="connsiteY3"/>
              </a:cxn>
            </a:cxnLst>
            <a:rect l="l" t="t" r="r" b="b"/>
            <a:pathLst>
              <a:path w="4156335" h="1842834">
                <a:moveTo>
                  <a:pt x="0" y="1438182"/>
                </a:moveTo>
                <a:cubicBezTo>
                  <a:pt x="213064" y="1469254"/>
                  <a:pt x="1074198" y="1553592"/>
                  <a:pt x="1074198" y="1553592"/>
                </a:cubicBezTo>
                <a:cubicBezTo>
                  <a:pt x="1722268" y="1606858"/>
                  <a:pt x="3420862" y="2016710"/>
                  <a:pt x="3888419" y="1757778"/>
                </a:cubicBezTo>
                <a:cubicBezTo>
                  <a:pt x="4355976" y="1498846"/>
                  <a:pt x="4117759" y="749423"/>
                  <a:pt x="3879542"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TextBox 10"/>
          <p:cNvSpPr txBox="1"/>
          <p:nvPr/>
        </p:nvSpPr>
        <p:spPr>
          <a:xfrm>
            <a:off x="6922070" y="4797152"/>
            <a:ext cx="2282228" cy="369332"/>
          </a:xfrm>
          <a:prstGeom prst="rect">
            <a:avLst/>
          </a:prstGeom>
          <a:noFill/>
        </p:spPr>
        <p:txBody>
          <a:bodyPr wrap="none" rtlCol="0">
            <a:spAutoFit/>
          </a:bodyPr>
          <a:lstStyle/>
          <a:p>
            <a:r>
              <a:rPr lang="ro-RO"/>
              <a:t>Listă de valori permise</a:t>
            </a:r>
            <a:endParaRPr lang="de-AT"/>
          </a:p>
        </p:txBody>
      </p:sp>
      <p:sp>
        <p:nvSpPr>
          <p:cNvPr id="12" name="TextBox 11"/>
          <p:cNvSpPr txBox="1"/>
          <p:nvPr/>
        </p:nvSpPr>
        <p:spPr>
          <a:xfrm>
            <a:off x="2994076" y="2134108"/>
            <a:ext cx="1844031" cy="369332"/>
          </a:xfrm>
          <a:prstGeom prst="rect">
            <a:avLst/>
          </a:prstGeom>
          <a:noFill/>
        </p:spPr>
        <p:txBody>
          <a:bodyPr wrap="none" rtlCol="0">
            <a:spAutoFit/>
          </a:bodyPr>
          <a:lstStyle/>
          <a:p>
            <a:r>
              <a:rPr lang="ro-RO"/>
              <a:t>Expresie regulată</a:t>
            </a:r>
            <a:endParaRPr lang="de-AT"/>
          </a:p>
        </p:txBody>
      </p:sp>
    </p:spTree>
    <p:extLst>
      <p:ext uri="{BB962C8B-B14F-4D97-AF65-F5344CB8AC3E}">
        <p14:creationId xmlns:p14="http://schemas.microsoft.com/office/powerpoint/2010/main" val="165955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0" grpId="0" animBg="1"/>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t>Diferență importantă față de </a:t>
            </a:r>
            <a:br>
              <a:rPr lang="ro-RO"/>
            </a:br>
            <a:r>
              <a:rPr lang="ro-RO"/>
              <a:t>XML Schema</a:t>
            </a:r>
            <a:endParaRPr lang="de-AT"/>
          </a:p>
        </p:txBody>
      </p:sp>
      <p:sp>
        <p:nvSpPr>
          <p:cNvPr id="3" name="Content Placeholder 2"/>
          <p:cNvSpPr>
            <a:spLocks noGrp="1"/>
          </p:cNvSpPr>
          <p:nvPr>
            <p:ph idx="1"/>
          </p:nvPr>
        </p:nvSpPr>
        <p:spPr/>
        <p:txBody>
          <a:bodyPr>
            <a:normAutofit/>
          </a:bodyPr>
          <a:lstStyle/>
          <a:p>
            <a:pPr marL="0" indent="0">
              <a:buNone/>
            </a:pPr>
            <a:r>
              <a:rPr lang="ro-RO" sz="2600" b="1" dirty="0"/>
              <a:t>Principiu XML Schema</a:t>
            </a:r>
            <a:r>
              <a:rPr lang="ro-RO" sz="2600" dirty="0"/>
              <a:t>: Ce nu e prevăzut </a:t>
            </a:r>
            <a:r>
              <a:rPr lang="ro-RO" sz="2600"/>
              <a:t>în schemă, </a:t>
            </a:r>
            <a:r>
              <a:rPr lang="ro-RO" sz="2600" dirty="0"/>
              <a:t>nu </a:t>
            </a:r>
            <a:r>
              <a:rPr lang="ro-RO" sz="2600"/>
              <a:t>e permis</a:t>
            </a:r>
            <a:endParaRPr lang="ro-RO" sz="2600" dirty="0"/>
          </a:p>
          <a:p>
            <a:pPr marL="0" indent="0">
              <a:buNone/>
            </a:pPr>
            <a:r>
              <a:rPr lang="ro-RO" sz="2600" b="1" dirty="0"/>
              <a:t>Principiu JSON Schema</a:t>
            </a:r>
            <a:r>
              <a:rPr lang="ro-RO" sz="2600" dirty="0"/>
              <a:t>: Implicit ce e prevăzut în schemă </a:t>
            </a:r>
            <a:r>
              <a:rPr lang="ro-RO" sz="2600"/>
              <a:t>e opțional, </a:t>
            </a:r>
            <a:r>
              <a:rPr lang="ro-RO" sz="2600" dirty="0"/>
              <a:t>se permit și câmpuri neprevăzute!</a:t>
            </a:r>
            <a:endParaRPr lang="de-AT" sz="2600" dirty="0"/>
          </a:p>
        </p:txBody>
      </p:sp>
      <p:sp>
        <p:nvSpPr>
          <p:cNvPr id="4" name="Content Placeholder 2"/>
          <p:cNvSpPr txBox="1">
            <a:spLocks/>
          </p:cNvSpPr>
          <p:nvPr/>
        </p:nvSpPr>
        <p:spPr>
          <a:xfrm>
            <a:off x="406379" y="3356992"/>
            <a:ext cx="418680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ro-RO" sz="1200">
              <a:solidFill>
                <a:srgbClr val="FF0000"/>
              </a:solidFill>
            </a:endParaRPr>
          </a:p>
          <a:p>
            <a:pPr marL="0" indent="0">
              <a:buFont typeface="Arial" panose="020B0604020202020204" pitchFamily="34" charset="0"/>
              <a:buNone/>
            </a:pPr>
            <a:r>
              <a:rPr lang="de-AT" sz="1200">
                <a:solidFill>
                  <a:srgbClr val="FF0000"/>
                </a:solidFill>
              </a:rPr>
              <a:t>{</a:t>
            </a:r>
          </a:p>
          <a:p>
            <a:pPr marL="0" indent="0">
              <a:buFont typeface="Arial" panose="020B0604020202020204" pitchFamily="34" charset="0"/>
              <a:buNone/>
            </a:pPr>
            <a:r>
              <a:rPr lang="de-AT" sz="1200">
                <a:solidFill>
                  <a:srgbClr val="FF0000"/>
                </a:solidFill>
              </a:rPr>
              <a:t>    "$schema": "http://json-schema.org/draft-04/schema#",</a:t>
            </a:r>
          </a:p>
          <a:p>
            <a:pPr marL="0" indent="0">
              <a:buFont typeface="Arial" panose="020B0604020202020204" pitchFamily="34" charset="0"/>
              <a:buNone/>
            </a:pPr>
            <a:r>
              <a:rPr lang="de-AT" sz="1200">
                <a:solidFill>
                  <a:srgbClr val="FF0000"/>
                </a:solidFill>
              </a:rPr>
              <a:t>    "title": "Schema Mea",</a:t>
            </a:r>
          </a:p>
          <a:p>
            <a:pPr marL="0" indent="0">
              <a:buFont typeface="Arial" panose="020B0604020202020204" pitchFamily="34" charset="0"/>
              <a:buNone/>
            </a:pPr>
            <a:r>
              <a:rPr lang="de-AT" sz="1200">
                <a:solidFill>
                  <a:srgbClr val="FF0000"/>
                </a:solidFill>
              </a:rPr>
              <a:t>    "type": "object",</a:t>
            </a:r>
          </a:p>
          <a:p>
            <a:pPr marL="0" indent="0">
              <a:buFont typeface="Arial" panose="020B0604020202020204" pitchFamily="34" charset="0"/>
              <a:buNone/>
            </a:pPr>
            <a:r>
              <a:rPr lang="de-AT" sz="1200">
                <a:solidFill>
                  <a:srgbClr val="FF0000"/>
                </a:solidFill>
              </a:rPr>
              <a:t>    "properties": {</a:t>
            </a:r>
            <a:endParaRPr lang="ro-RO" sz="1200">
              <a:solidFill>
                <a:srgbClr val="FF0000"/>
              </a:solidFill>
            </a:endParaRPr>
          </a:p>
          <a:p>
            <a:pPr marL="0" indent="0">
              <a:buFont typeface="Arial" panose="020B0604020202020204" pitchFamily="34" charset="0"/>
              <a:buNone/>
            </a:pPr>
            <a:r>
              <a:rPr lang="ro-RO" sz="1200">
                <a:solidFill>
                  <a:srgbClr val="FF0000"/>
                </a:solidFill>
              </a:rPr>
              <a:t>          </a:t>
            </a:r>
            <a:r>
              <a:rPr lang="de-AT" sz="1200">
                <a:solidFill>
                  <a:srgbClr val="FF0000"/>
                </a:solidFill>
              </a:rPr>
              <a:t>"nume":{"type":"string"},</a:t>
            </a:r>
            <a:endParaRPr lang="ro-RO" sz="1200">
              <a:solidFill>
                <a:srgbClr val="FF0000"/>
              </a:solidFill>
            </a:endParaRPr>
          </a:p>
          <a:p>
            <a:pPr marL="0" indent="0">
              <a:buFont typeface="Arial" panose="020B0604020202020204" pitchFamily="34" charset="0"/>
              <a:buNone/>
            </a:pPr>
            <a:r>
              <a:rPr lang="ro-RO" sz="1200">
                <a:solidFill>
                  <a:srgbClr val="FF0000"/>
                </a:solidFill>
              </a:rPr>
              <a:t>         </a:t>
            </a:r>
            <a:r>
              <a:rPr lang="de-AT" sz="1200">
                <a:solidFill>
                  <a:srgbClr val="FF0000"/>
                </a:solidFill>
              </a:rPr>
              <a:t>"nota":{"type":"number","minimum":1,"maximum":10}</a:t>
            </a:r>
            <a:endParaRPr lang="ro-RO" sz="1200">
              <a:solidFill>
                <a:srgbClr val="FF0000"/>
              </a:solidFill>
            </a:endParaRPr>
          </a:p>
          <a:p>
            <a:pPr marL="0" indent="0">
              <a:buFont typeface="Arial" panose="020B0604020202020204" pitchFamily="34" charset="0"/>
              <a:buNone/>
            </a:pPr>
            <a:r>
              <a:rPr lang="ro-RO" sz="1200">
                <a:solidFill>
                  <a:srgbClr val="FF0000"/>
                </a:solidFill>
              </a:rPr>
              <a:t>           </a:t>
            </a:r>
            <a:r>
              <a:rPr lang="de-AT" sz="1200">
                <a:solidFill>
                  <a:srgbClr val="FF0000"/>
                </a:solidFill>
              </a:rPr>
              <a:t>}</a:t>
            </a:r>
          </a:p>
          <a:p>
            <a:pPr marL="0" indent="0">
              <a:buFont typeface="Arial" panose="020B0604020202020204" pitchFamily="34" charset="0"/>
              <a:buNone/>
            </a:pPr>
            <a:endParaRPr lang="de-AT" sz="1200">
              <a:solidFill>
                <a:srgbClr val="FF0000"/>
              </a:solidFill>
            </a:endParaRPr>
          </a:p>
          <a:p>
            <a:pPr marL="0" indent="0">
              <a:buFont typeface="Arial" panose="020B0604020202020204" pitchFamily="34" charset="0"/>
              <a:buNone/>
            </a:pPr>
            <a:endParaRPr lang="de-AT" sz="1200">
              <a:solidFill>
                <a:srgbClr val="FF0000"/>
              </a:solidFill>
            </a:endParaRPr>
          </a:p>
          <a:p>
            <a:pPr marL="0" indent="0">
              <a:buFont typeface="Arial" panose="020B0604020202020204" pitchFamily="34" charset="0"/>
              <a:buNone/>
            </a:pPr>
            <a:r>
              <a:rPr lang="de-AT" sz="1200">
                <a:solidFill>
                  <a:srgbClr val="FF0000"/>
                </a:solidFill>
              </a:rPr>
              <a:t>}</a:t>
            </a:r>
            <a:endParaRPr lang="ro-RO" sz="1200" dirty="0">
              <a:solidFill>
                <a:srgbClr val="FF0000"/>
              </a:solidFill>
            </a:endParaRPr>
          </a:p>
        </p:txBody>
      </p:sp>
      <p:sp>
        <p:nvSpPr>
          <p:cNvPr id="5" name="Content Placeholder 2"/>
          <p:cNvSpPr txBox="1">
            <a:spLocks/>
          </p:cNvSpPr>
          <p:nvPr/>
        </p:nvSpPr>
        <p:spPr>
          <a:xfrm>
            <a:off x="4716016" y="3694209"/>
            <a:ext cx="4186808" cy="33898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ro-RO" sz="1200" dirty="0"/>
          </a:p>
          <a:p>
            <a:pPr marL="0" indent="0">
              <a:buNone/>
            </a:pPr>
            <a:r>
              <a:rPr lang="de-AT" sz="1200" dirty="0"/>
              <a:t>Toate exemplele de mai jos sunt valide (</a:t>
            </a:r>
            <a:r>
              <a:rPr lang="ro-RO" sz="1200" dirty="0"/>
              <a:t>în forma inițială a schemei!)</a:t>
            </a:r>
            <a:r>
              <a:rPr lang="de-AT" sz="1200" dirty="0"/>
              <a:t>:</a:t>
            </a:r>
            <a:endParaRPr lang="ro-RO" sz="1200" dirty="0"/>
          </a:p>
          <a:p>
            <a:pPr marL="0" indent="0">
              <a:buNone/>
            </a:pPr>
            <a:r>
              <a:rPr lang="it-IT" sz="1200" dirty="0">
                <a:solidFill>
                  <a:srgbClr val="FF0000"/>
                </a:solidFill>
              </a:rPr>
              <a:t>{"nume":"Pop Ioan","nota":5}</a:t>
            </a:r>
            <a:endParaRPr lang="ro-RO" sz="1200" dirty="0">
              <a:solidFill>
                <a:srgbClr val="FF0000"/>
              </a:solidFill>
            </a:endParaRPr>
          </a:p>
          <a:p>
            <a:pPr marL="0" indent="0">
              <a:buNone/>
            </a:pPr>
            <a:r>
              <a:rPr lang="de-AT" sz="1200" dirty="0"/>
              <a:t>(respect</a:t>
            </a:r>
            <a:r>
              <a:rPr lang="ro-RO" sz="1200" dirty="0"/>
              <a:t>ă câmpurile prevăzute)</a:t>
            </a:r>
          </a:p>
          <a:p>
            <a:pPr marL="0" indent="0">
              <a:buNone/>
            </a:pPr>
            <a:r>
              <a:rPr lang="it-IT" sz="1200" dirty="0">
                <a:solidFill>
                  <a:srgbClr val="FF0000"/>
                </a:solidFill>
              </a:rPr>
              <a:t>{"nume":"Pop Ioan","nota":5</a:t>
            </a:r>
            <a:r>
              <a:rPr lang="ro-RO" sz="1200" dirty="0">
                <a:solidFill>
                  <a:srgbClr val="FF0000"/>
                </a:solidFill>
              </a:rPr>
              <a:t>,</a:t>
            </a:r>
            <a:r>
              <a:rPr lang="de-AT" sz="1200" dirty="0">
                <a:solidFill>
                  <a:srgbClr val="FF0000"/>
                </a:solidFill>
              </a:rPr>
              <a:t>"curs":"Java"</a:t>
            </a:r>
            <a:r>
              <a:rPr lang="it-IT" sz="1200" dirty="0">
                <a:solidFill>
                  <a:srgbClr val="FF0000"/>
                </a:solidFill>
              </a:rPr>
              <a:t>}</a:t>
            </a:r>
            <a:endParaRPr lang="ro-RO" sz="1200" dirty="0">
              <a:solidFill>
                <a:srgbClr val="FF0000"/>
              </a:solidFill>
            </a:endParaRPr>
          </a:p>
          <a:p>
            <a:pPr marL="0" indent="0">
              <a:buNone/>
            </a:pPr>
            <a:r>
              <a:rPr lang="de-AT" sz="1200" dirty="0"/>
              <a:t>(respect</a:t>
            </a:r>
            <a:r>
              <a:rPr lang="ro-RO" sz="1200" dirty="0"/>
              <a:t>ă câmpurile prevăzute</a:t>
            </a:r>
            <a:r>
              <a:rPr lang="en-GB" sz="1200" dirty="0"/>
              <a:t>, </a:t>
            </a:r>
            <a:r>
              <a:rPr lang="en-GB" sz="1200" dirty="0" err="1"/>
              <a:t>iar</a:t>
            </a:r>
            <a:r>
              <a:rPr lang="en-GB" sz="1200" dirty="0"/>
              <a:t> implicit se permit </a:t>
            </a:r>
            <a:r>
              <a:rPr lang="ro-RO" sz="1200" dirty="0"/>
              <a:t>și altele)</a:t>
            </a:r>
          </a:p>
          <a:p>
            <a:pPr marL="0" indent="0">
              <a:buNone/>
            </a:pPr>
            <a:r>
              <a:rPr lang="it-IT" sz="1200" dirty="0">
                <a:solidFill>
                  <a:srgbClr val="FF0000"/>
                </a:solidFill>
              </a:rPr>
              <a:t>{</a:t>
            </a:r>
            <a:r>
              <a:rPr lang="de-AT" sz="1200" dirty="0">
                <a:solidFill>
                  <a:srgbClr val="FF0000"/>
                </a:solidFill>
              </a:rPr>
              <a:t>"curs":"Java"</a:t>
            </a:r>
            <a:r>
              <a:rPr lang="it-IT" sz="1200" dirty="0">
                <a:solidFill>
                  <a:srgbClr val="FF0000"/>
                </a:solidFill>
              </a:rPr>
              <a:t>}</a:t>
            </a:r>
            <a:endParaRPr lang="ro-RO" sz="1200" dirty="0">
              <a:solidFill>
                <a:srgbClr val="FF0000"/>
              </a:solidFill>
            </a:endParaRPr>
          </a:p>
          <a:p>
            <a:pPr marL="0" indent="0">
              <a:buNone/>
            </a:pPr>
            <a:r>
              <a:rPr lang="de-AT" sz="1200" dirty="0"/>
              <a:t>(</a:t>
            </a:r>
            <a:r>
              <a:rPr lang="ro-RO" sz="1200" dirty="0"/>
              <a:t>niciun câmp nu e declarat obligatoriu, și se permit și altele)</a:t>
            </a:r>
          </a:p>
          <a:p>
            <a:pPr marL="0" indent="0">
              <a:buNone/>
            </a:pPr>
            <a:endParaRPr lang="de-AT" sz="1200" dirty="0">
              <a:solidFill>
                <a:srgbClr val="FF0000"/>
              </a:solidFill>
            </a:endParaRPr>
          </a:p>
          <a:p>
            <a:pPr marL="0" indent="0">
              <a:buNone/>
            </a:pPr>
            <a:endParaRPr lang="de-AT" sz="1200" dirty="0">
              <a:solidFill>
                <a:srgbClr val="FF0000"/>
              </a:solidFill>
            </a:endParaRPr>
          </a:p>
        </p:txBody>
      </p:sp>
      <p:sp>
        <p:nvSpPr>
          <p:cNvPr id="6" name="TextBox 5"/>
          <p:cNvSpPr txBox="1"/>
          <p:nvPr/>
        </p:nvSpPr>
        <p:spPr>
          <a:xfrm>
            <a:off x="550233" y="5389139"/>
            <a:ext cx="3847848" cy="276999"/>
          </a:xfrm>
          <a:prstGeom prst="rect">
            <a:avLst/>
          </a:prstGeom>
          <a:noFill/>
        </p:spPr>
        <p:txBody>
          <a:bodyPr wrap="none" rtlCol="0">
            <a:spAutoFit/>
          </a:bodyPr>
          <a:lstStyle/>
          <a:p>
            <a:r>
              <a:rPr lang="ro-RO" sz="1200" b="1" dirty="0">
                <a:solidFill>
                  <a:srgbClr val="FF0000"/>
                </a:solidFill>
              </a:rPr>
              <a:t>,</a:t>
            </a:r>
            <a:r>
              <a:rPr lang="de-AT" sz="1200" b="1" dirty="0">
                <a:solidFill>
                  <a:srgbClr val="FF0000"/>
                </a:solidFill>
              </a:rPr>
              <a:t>"additionalProperties":false</a:t>
            </a:r>
            <a:r>
              <a:rPr lang="ro-RO" sz="1200" b="1" dirty="0">
                <a:solidFill>
                  <a:srgbClr val="FF0000"/>
                </a:solidFill>
              </a:rPr>
              <a:t>, </a:t>
            </a:r>
            <a:r>
              <a:rPr lang="de-AT" sz="1200" b="1" dirty="0">
                <a:solidFill>
                  <a:srgbClr val="FF0000"/>
                </a:solidFill>
              </a:rPr>
              <a:t>"required":</a:t>
            </a:r>
            <a:r>
              <a:rPr lang="en-GB" sz="1200" b="1" dirty="0">
                <a:solidFill>
                  <a:srgbClr val="FF0000"/>
                </a:solidFill>
              </a:rPr>
              <a:t>["</a:t>
            </a:r>
            <a:r>
              <a:rPr lang="en-GB" sz="1200" b="1" dirty="0" err="1">
                <a:solidFill>
                  <a:srgbClr val="FF0000"/>
                </a:solidFill>
              </a:rPr>
              <a:t>nume</a:t>
            </a:r>
            <a:r>
              <a:rPr lang="en-GB" sz="1200" b="1" dirty="0">
                <a:solidFill>
                  <a:srgbClr val="FF0000"/>
                </a:solidFill>
              </a:rPr>
              <a:t>","nota"]</a:t>
            </a:r>
            <a:endParaRPr lang="de-AT" sz="1200" b="1" dirty="0">
              <a:solidFill>
                <a:srgbClr val="FF0000"/>
              </a:solidFill>
            </a:endParaRPr>
          </a:p>
        </p:txBody>
      </p:sp>
      <p:sp>
        <p:nvSpPr>
          <p:cNvPr id="7" name="TextBox 6"/>
          <p:cNvSpPr txBox="1"/>
          <p:nvPr/>
        </p:nvSpPr>
        <p:spPr>
          <a:xfrm>
            <a:off x="1872104" y="5921551"/>
            <a:ext cx="5298374" cy="738664"/>
          </a:xfrm>
          <a:prstGeom prst="rect">
            <a:avLst/>
          </a:prstGeom>
          <a:noFill/>
        </p:spPr>
        <p:txBody>
          <a:bodyPr wrap="none" rtlCol="0">
            <a:spAutoFit/>
          </a:bodyPr>
          <a:lstStyle/>
          <a:p>
            <a:r>
              <a:rPr lang="ro-RO" sz="1400"/>
              <a:t>Pentru a avea cu adevărat o schemă restrictivă, nu uitați să:</a:t>
            </a:r>
          </a:p>
          <a:p>
            <a:pPr marL="342900" indent="-342900">
              <a:buFont typeface="+mj-lt"/>
              <a:buAutoNum type="arabicPeriod"/>
            </a:pPr>
            <a:r>
              <a:rPr lang="ro-RO" sz="1400"/>
              <a:t>folosiți </a:t>
            </a:r>
            <a:r>
              <a:rPr lang="ro-RO" sz="1400">
                <a:solidFill>
                  <a:srgbClr val="FF0000"/>
                </a:solidFill>
              </a:rPr>
              <a:t>required</a:t>
            </a:r>
            <a:r>
              <a:rPr lang="ro-RO" sz="1400"/>
              <a:t> pentru câmpuri obligatorii</a:t>
            </a:r>
          </a:p>
          <a:p>
            <a:pPr marL="342900" indent="-342900">
              <a:buFont typeface="+mj-lt"/>
              <a:buAutoNum type="arabicPeriod"/>
            </a:pPr>
            <a:r>
              <a:rPr lang="ro-RO" sz="1400"/>
              <a:t>folosiți </a:t>
            </a:r>
            <a:r>
              <a:rPr lang="ro-RO" sz="1400">
                <a:solidFill>
                  <a:srgbClr val="FF0000"/>
                </a:solidFill>
              </a:rPr>
              <a:t>additionalProperties=false</a:t>
            </a:r>
            <a:r>
              <a:rPr lang="ro-RO" sz="1400"/>
              <a:t> pentru a interzice alte câmpuri</a:t>
            </a:r>
            <a:endParaRPr lang="de-AT" sz="1400"/>
          </a:p>
        </p:txBody>
      </p:sp>
    </p:spTree>
    <p:extLst>
      <p:ext uri="{BB962C8B-B14F-4D97-AF65-F5344CB8AC3E}">
        <p14:creationId xmlns:p14="http://schemas.microsoft.com/office/powerpoint/2010/main" val="282408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15416"/>
            <a:ext cx="8229600" cy="1143000"/>
          </a:xfrm>
        </p:spPr>
        <p:txBody>
          <a:bodyPr/>
          <a:lstStyle/>
          <a:p>
            <a:r>
              <a:rPr lang="ro-RO" altLang="de-DE"/>
              <a:t>Comparație XML - JSON</a:t>
            </a:r>
            <a:endParaRPr lang="de-AT"/>
          </a:p>
        </p:txBody>
      </p:sp>
      <p:sp>
        <p:nvSpPr>
          <p:cNvPr id="3" name="Content Placeholder 2"/>
          <p:cNvSpPr>
            <a:spLocks noGrp="1"/>
          </p:cNvSpPr>
          <p:nvPr>
            <p:ph idx="1"/>
          </p:nvPr>
        </p:nvSpPr>
        <p:spPr>
          <a:xfrm>
            <a:off x="179512" y="1700808"/>
            <a:ext cx="8784976" cy="4392488"/>
          </a:xfrm>
        </p:spPr>
        <p:txBody>
          <a:bodyPr>
            <a:normAutofit/>
          </a:bodyPr>
          <a:lstStyle/>
          <a:p>
            <a:pPr marL="0" indent="0" fontAlgn="auto">
              <a:spcAft>
                <a:spcPts val="0"/>
              </a:spcAft>
              <a:buNone/>
              <a:defRPr/>
            </a:pPr>
            <a:r>
              <a:rPr lang="en-GB" b="1" dirty="0" err="1"/>
              <a:t>Similitudini</a:t>
            </a:r>
            <a:r>
              <a:rPr lang="en-GB" b="1" dirty="0"/>
              <a:t>:</a:t>
            </a:r>
            <a:endParaRPr lang="ro-RO" dirty="0"/>
          </a:p>
          <a:p>
            <a:pPr lvl="1">
              <a:buFont typeface="Symbol"/>
              <a:buChar char="Þ"/>
              <a:defRPr/>
            </a:pPr>
            <a:r>
              <a:rPr lang="ro-RO"/>
              <a:t>ambele </a:t>
            </a:r>
            <a:r>
              <a:rPr lang="ro-RO" dirty="0"/>
              <a:t>se pot folosi ca baze de date de tip </a:t>
            </a:r>
            <a:r>
              <a:rPr lang="ro-RO" dirty="0" err="1"/>
              <a:t>schemaless</a:t>
            </a:r>
            <a:r>
              <a:rPr lang="ro-RO" dirty="0"/>
              <a:t> (=schemă decuplată)</a:t>
            </a:r>
          </a:p>
          <a:p>
            <a:pPr lvl="1">
              <a:buFont typeface="Symbol"/>
              <a:buChar char="Þ"/>
              <a:defRPr/>
            </a:pPr>
            <a:r>
              <a:rPr lang="ro-RO" dirty="0"/>
              <a:t>ambele </a:t>
            </a:r>
            <a:r>
              <a:rPr lang="ro-RO"/>
              <a:t>oferă validare </a:t>
            </a:r>
            <a:r>
              <a:rPr lang="ro-RO" dirty="0" err="1"/>
              <a:t>faţă</a:t>
            </a:r>
            <a:r>
              <a:rPr lang="ro-RO" dirty="0"/>
              <a:t> de o schemă</a:t>
            </a:r>
          </a:p>
          <a:p>
            <a:pPr lvl="1">
              <a:buFont typeface="Symbol"/>
              <a:buChar char="Þ"/>
              <a:defRPr/>
            </a:pPr>
            <a:r>
              <a:rPr lang="ro-RO"/>
              <a:t>ambele formează structuri arborescente</a:t>
            </a:r>
          </a:p>
          <a:p>
            <a:pPr lvl="1">
              <a:buFont typeface="Symbol"/>
              <a:buChar char="Þ"/>
              <a:defRPr/>
            </a:pPr>
            <a:r>
              <a:rPr lang="ro-RO"/>
              <a:t>ambele sunt </a:t>
            </a:r>
            <a:r>
              <a:rPr lang="ro-RO" dirty="0"/>
              <a:t>suportate în toate platformele </a:t>
            </a:r>
            <a:r>
              <a:rPr lang="ro-RO" dirty="0" err="1"/>
              <a:t>şi</a:t>
            </a:r>
            <a:r>
              <a:rPr lang="ro-RO" dirty="0"/>
              <a:t> limbajele de programare </a:t>
            </a:r>
            <a:r>
              <a:rPr lang="ro-RO"/>
              <a:t>populare (JSON nu e un format specific JavaScript deși pare)</a:t>
            </a:r>
            <a:endParaRPr lang="en-US" dirty="0"/>
          </a:p>
        </p:txBody>
      </p:sp>
    </p:spTree>
    <p:extLst>
      <p:ext uri="{BB962C8B-B14F-4D97-AF65-F5344CB8AC3E}">
        <p14:creationId xmlns:p14="http://schemas.microsoft.com/office/powerpoint/2010/main" val="316854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15416"/>
            <a:ext cx="8229600" cy="1143000"/>
          </a:xfrm>
        </p:spPr>
        <p:txBody>
          <a:bodyPr/>
          <a:lstStyle/>
          <a:p>
            <a:r>
              <a:rPr lang="ro-RO" altLang="de-DE"/>
              <a:t>Comparație XML - JSON</a:t>
            </a:r>
            <a:endParaRPr lang="de-AT"/>
          </a:p>
        </p:txBody>
      </p:sp>
      <p:sp>
        <p:nvSpPr>
          <p:cNvPr id="3" name="Content Placeholder 2"/>
          <p:cNvSpPr>
            <a:spLocks noGrp="1"/>
          </p:cNvSpPr>
          <p:nvPr>
            <p:ph idx="1"/>
          </p:nvPr>
        </p:nvSpPr>
        <p:spPr>
          <a:xfrm>
            <a:off x="0" y="827584"/>
            <a:ext cx="8964488" cy="6030416"/>
          </a:xfrm>
        </p:spPr>
        <p:txBody>
          <a:bodyPr>
            <a:normAutofit fontScale="62500" lnSpcReduction="20000"/>
          </a:bodyPr>
          <a:lstStyle/>
          <a:p>
            <a:pPr marL="0" indent="0" fontAlgn="auto">
              <a:spcAft>
                <a:spcPts val="0"/>
              </a:spcAft>
              <a:buNone/>
              <a:defRPr/>
            </a:pPr>
            <a:r>
              <a:rPr lang="ro-RO" b="1" dirty="0"/>
              <a:t>Avantaje XML:</a:t>
            </a:r>
            <a:endParaRPr lang="ro-RO" dirty="0"/>
          </a:p>
          <a:p>
            <a:pPr lvl="1">
              <a:buFont typeface="Wingdings" panose="05000000000000000000" pitchFamily="2" charset="2"/>
              <a:buChar char="§"/>
              <a:defRPr/>
            </a:pPr>
            <a:endParaRPr lang="ro-RO"/>
          </a:p>
          <a:p>
            <a:pPr lvl="1">
              <a:buFont typeface="Wingdings" panose="05000000000000000000" pitchFamily="2" charset="2"/>
              <a:buChar char="§"/>
              <a:defRPr/>
            </a:pPr>
            <a:r>
              <a:rPr lang="ro-RO"/>
              <a:t>tehnologii </a:t>
            </a:r>
            <a:r>
              <a:rPr lang="en-US"/>
              <a:t>auxiliare </a:t>
            </a:r>
            <a:r>
              <a:rPr lang="ro-RO"/>
              <a:t>puternice</a:t>
            </a:r>
            <a:r>
              <a:rPr lang="ro-MD"/>
              <a:t> care nu au un standard echivalent în JSON</a:t>
            </a:r>
            <a:r>
              <a:rPr lang="ro-RO"/>
              <a:t> (XSLT</a:t>
            </a:r>
            <a:r>
              <a:rPr lang="en-GB"/>
              <a:t>/XSL-FO, stiluri</a:t>
            </a:r>
            <a:r>
              <a:rPr lang="ro-RO"/>
              <a:t> CSS, XQuery, XPath</a:t>
            </a:r>
            <a:r>
              <a:rPr lang="en-GB"/>
              <a:t>)</a:t>
            </a:r>
            <a:endParaRPr lang="ro-MD"/>
          </a:p>
          <a:p>
            <a:pPr lvl="2">
              <a:buFont typeface="Symbol"/>
              <a:buChar char="Þ"/>
              <a:defRPr/>
            </a:pPr>
            <a:endParaRPr lang="ro-MD"/>
          </a:p>
          <a:p>
            <a:pPr lvl="2">
              <a:buFont typeface="Symbol"/>
              <a:buChar char="Þ"/>
              <a:defRPr/>
            </a:pPr>
            <a:r>
              <a:rPr lang="ro-MD"/>
              <a:t>există inițiative recente pentru JSON cu suport limitat (JSONiq, JSONPath, JSONx), deși </a:t>
            </a:r>
            <a:r>
              <a:rPr lang="ro-MD" i="1"/>
              <a:t>JSON s-a născut sub sloganul </a:t>
            </a:r>
            <a:r>
              <a:rPr lang="en-US" i="1"/>
              <a:t>"n-avem nevoie de nimic din toate astea"</a:t>
            </a:r>
            <a:endParaRPr lang="ro-MD" i="1"/>
          </a:p>
          <a:p>
            <a:pPr lvl="2">
              <a:buFont typeface="Symbol"/>
              <a:buChar char="Þ"/>
              <a:defRPr/>
            </a:pPr>
            <a:endParaRPr lang="ro-MD"/>
          </a:p>
          <a:p>
            <a:pPr lvl="2">
              <a:buFont typeface="Symbol"/>
              <a:buChar char="Þ"/>
              <a:defRPr/>
            </a:pPr>
            <a:r>
              <a:rPr lang="ro-MD" i="1"/>
              <a:t>versiuni recente ale tehnologiilor XML pot procesa și JSO</a:t>
            </a:r>
            <a:r>
              <a:rPr lang="ro-MD"/>
              <a:t>N (XPath 3.1</a:t>
            </a:r>
            <a:r>
              <a:rPr lang="en-US"/>
              <a:t>, XSLT 3.0 </a:t>
            </a:r>
            <a:r>
              <a:rPr lang="ro-MD"/>
              <a:t>sunt aplicable și asupra JSON)</a:t>
            </a:r>
            <a:endParaRPr lang="en-GB"/>
          </a:p>
          <a:p>
            <a:pPr lvl="1">
              <a:buFont typeface="Wingdings" panose="05000000000000000000" pitchFamily="2" charset="2"/>
              <a:buChar char="§"/>
              <a:defRPr/>
            </a:pPr>
            <a:endParaRPr lang="ro-RO"/>
          </a:p>
          <a:p>
            <a:pPr lvl="1">
              <a:buFont typeface="Wingdings" panose="05000000000000000000" pitchFamily="2" charset="2"/>
              <a:buChar char="§"/>
              <a:defRPr/>
            </a:pPr>
            <a:r>
              <a:rPr lang="ro-RO"/>
              <a:t>XML Schema mai sofisticat decât JSON Schema</a:t>
            </a:r>
          </a:p>
          <a:p>
            <a:pPr lvl="2">
              <a:buFont typeface="Symbol"/>
              <a:buChar char="Þ"/>
              <a:defRPr/>
            </a:pPr>
            <a:endParaRPr lang="ro-RO"/>
          </a:p>
          <a:p>
            <a:pPr lvl="2">
              <a:buFont typeface="Symbol"/>
              <a:buChar char="Þ"/>
              <a:defRPr/>
            </a:pPr>
            <a:r>
              <a:rPr lang="ro-RO" i="1"/>
              <a:t>taguri din mai multe limbaje/scheme </a:t>
            </a:r>
            <a:r>
              <a:rPr lang="en-US" i="1"/>
              <a:t>combinate </a:t>
            </a:r>
            <a:r>
              <a:rPr lang="ro-RO" i="1"/>
              <a:t>în același document</a:t>
            </a:r>
            <a:r>
              <a:rPr lang="ro-RO"/>
              <a:t> (taguri prefixate</a:t>
            </a:r>
            <a:r>
              <a:rPr lang="en-US"/>
              <a:t> cu limbajul de provenien</a:t>
            </a:r>
            <a:r>
              <a:rPr lang="ro-MD"/>
              <a:t>ță</a:t>
            </a:r>
            <a:r>
              <a:rPr lang="ro-RO"/>
              <a:t>)</a:t>
            </a:r>
          </a:p>
          <a:p>
            <a:pPr lvl="2">
              <a:buFont typeface="Symbol"/>
              <a:buChar char="Þ"/>
              <a:defRPr/>
            </a:pPr>
            <a:endParaRPr lang="ro-RO"/>
          </a:p>
          <a:p>
            <a:pPr lvl="2">
              <a:buFont typeface="Symbol"/>
              <a:buChar char="Þ"/>
              <a:defRPr/>
            </a:pPr>
            <a:r>
              <a:rPr lang="ro-RO" i="1"/>
              <a:t>schema poate evolua în mod compatibil</a:t>
            </a:r>
            <a:r>
              <a:rPr lang="ro-RO"/>
              <a:t> (backwards-compatible, forwards-compatible) datorită </a:t>
            </a:r>
            <a:r>
              <a:rPr lang="ro-MD"/>
              <a:t>tipurilor flexibile (compunerea, moștenirea)</a:t>
            </a:r>
            <a:endParaRPr lang="ro-RO"/>
          </a:p>
          <a:p>
            <a:pPr lvl="2">
              <a:buFont typeface="Symbol"/>
              <a:buChar char="Þ"/>
              <a:defRPr/>
            </a:pPr>
            <a:endParaRPr lang="ro-RO"/>
          </a:p>
          <a:p>
            <a:pPr lvl="2">
              <a:buFont typeface="Symbol"/>
              <a:buChar char="Þ"/>
              <a:defRPr/>
            </a:pPr>
            <a:r>
              <a:rPr lang="ro-RO" i="1"/>
              <a:t>JSON Schema nu construiește limbaje</a:t>
            </a:r>
            <a:r>
              <a:rPr lang="ro-RO"/>
              <a:t> (nu definește </a:t>
            </a:r>
            <a:r>
              <a:rPr lang="en-US"/>
              <a:t>"instruc</a:t>
            </a:r>
            <a:r>
              <a:rPr lang="ro-MD"/>
              <a:t>țiuni</a:t>
            </a:r>
            <a:r>
              <a:rPr lang="en-US"/>
              <a:t>"</a:t>
            </a:r>
            <a:r>
              <a:rPr lang="ro-MD"/>
              <a:t> ducând la limbaje ca HTML</a:t>
            </a:r>
            <a:r>
              <a:rPr lang="ro-RO"/>
              <a:t>, doar </a:t>
            </a:r>
            <a:r>
              <a:rPr lang="en-US"/>
              <a:t>"</a:t>
            </a:r>
            <a:r>
              <a:rPr lang="ro-MD"/>
              <a:t>șabloane JSON</a:t>
            </a:r>
            <a:r>
              <a:rPr lang="en-US"/>
              <a:t>")</a:t>
            </a:r>
            <a:endParaRPr lang="ro-RO"/>
          </a:p>
          <a:p>
            <a:pPr lvl="1">
              <a:buFont typeface="Wingdings" panose="05000000000000000000" pitchFamily="2" charset="2"/>
              <a:buChar char="§"/>
              <a:defRPr/>
            </a:pPr>
            <a:endParaRPr lang="ro-RO"/>
          </a:p>
          <a:p>
            <a:pPr lvl="1">
              <a:buFont typeface="Wingdings" panose="05000000000000000000" pitchFamily="2" charset="2"/>
              <a:buChar char="§"/>
              <a:defRPr/>
            </a:pPr>
            <a:r>
              <a:rPr lang="ro-RO"/>
              <a:t>mai </a:t>
            </a:r>
            <a:r>
              <a:rPr lang="ro-RO" dirty="0" err="1"/>
              <a:t>uşor</a:t>
            </a:r>
            <a:r>
              <a:rPr lang="ro-RO" dirty="0"/>
              <a:t> de </a:t>
            </a:r>
            <a:r>
              <a:rPr lang="ro-RO"/>
              <a:t>tastat / </a:t>
            </a:r>
            <a:r>
              <a:rPr lang="ro-RO" dirty="0"/>
              <a:t>citit de </a:t>
            </a:r>
            <a:r>
              <a:rPr lang="ro-RO"/>
              <a:t>către oameni</a:t>
            </a:r>
            <a:endParaRPr lang="en-US"/>
          </a:p>
          <a:p>
            <a:pPr lvl="2">
              <a:buFont typeface="Symbol"/>
              <a:buChar char="Þ"/>
              <a:defRPr/>
            </a:pPr>
            <a:r>
              <a:rPr lang="ro-RO" sz="2500"/>
              <a:t>depinde și de editorul de text folosit</a:t>
            </a:r>
            <a:endParaRPr lang="ro-RO" sz="2500" dirty="0"/>
          </a:p>
          <a:p>
            <a:pPr lvl="1">
              <a:buFont typeface="Symbol"/>
              <a:buChar char="Þ"/>
              <a:defRPr/>
            </a:pPr>
            <a:endParaRPr lang="ro-RO" dirty="0"/>
          </a:p>
        </p:txBody>
      </p:sp>
    </p:spTree>
    <p:extLst>
      <p:ext uri="{BB962C8B-B14F-4D97-AF65-F5344CB8AC3E}">
        <p14:creationId xmlns:p14="http://schemas.microsoft.com/office/powerpoint/2010/main" val="245258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4" end="14"/>
                                            </p:txEl>
                                          </p:spTgt>
                                        </p:tgtEl>
                                        <p:attrNameLst>
                                          <p:attrName>style.visibility</p:attrName>
                                        </p:attrNameLst>
                                      </p:cBhvr>
                                      <p:to>
                                        <p:strVal val="visible"/>
                                      </p:to>
                                    </p:set>
                                    <p:animEffect transition="in" filter="fade">
                                      <p:cBhvr>
                                        <p:cTn id="38" dur="500"/>
                                        <p:tgtEl>
                                          <p:spTgt spid="3">
                                            <p:txEl>
                                              <p:pRg st="14" end="1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animEffect transition="in" filter="fade">
                                      <p:cBhvr>
                                        <p:cTn id="43" dur="500"/>
                                        <p:tgtEl>
                                          <p:spTgt spid="3">
                                            <p:txEl>
                                              <p:pRg st="16" end="1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7" end="17"/>
                                            </p:txEl>
                                          </p:spTgt>
                                        </p:tgtEl>
                                        <p:attrNameLst>
                                          <p:attrName>style.visibility</p:attrName>
                                        </p:attrNameLst>
                                      </p:cBhvr>
                                      <p:to>
                                        <p:strVal val="visible"/>
                                      </p:to>
                                    </p:set>
                                    <p:animEffect transition="in" filter="fade">
                                      <p:cBhvr>
                                        <p:cTn id="46"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15416"/>
            <a:ext cx="8229600" cy="1143000"/>
          </a:xfrm>
        </p:spPr>
        <p:txBody>
          <a:bodyPr/>
          <a:lstStyle/>
          <a:p>
            <a:r>
              <a:rPr lang="ro-RO" altLang="de-DE"/>
              <a:t>Comparație XML - JSON</a:t>
            </a:r>
            <a:endParaRPr lang="de-AT"/>
          </a:p>
        </p:txBody>
      </p:sp>
      <p:sp>
        <p:nvSpPr>
          <p:cNvPr id="3" name="Content Placeholder 2"/>
          <p:cNvSpPr>
            <a:spLocks noGrp="1"/>
          </p:cNvSpPr>
          <p:nvPr>
            <p:ph idx="1"/>
          </p:nvPr>
        </p:nvSpPr>
        <p:spPr>
          <a:xfrm>
            <a:off x="179512" y="1268760"/>
            <a:ext cx="8964488" cy="5400600"/>
          </a:xfrm>
        </p:spPr>
        <p:txBody>
          <a:bodyPr>
            <a:normAutofit lnSpcReduction="10000"/>
          </a:bodyPr>
          <a:lstStyle/>
          <a:p>
            <a:pPr marL="457200" lvl="1" indent="0">
              <a:buNone/>
              <a:defRPr/>
            </a:pPr>
            <a:r>
              <a:rPr lang="ro-RO"/>
              <a:t>utilizările XML </a:t>
            </a:r>
            <a:r>
              <a:rPr lang="en-US"/>
              <a:t>dominante</a:t>
            </a:r>
            <a:r>
              <a:rPr lang="ro-RO" dirty="0"/>
              <a:t>:</a:t>
            </a:r>
          </a:p>
          <a:p>
            <a:pPr lvl="2">
              <a:buFont typeface="Symbol"/>
              <a:buChar char="Þ"/>
              <a:defRPr/>
            </a:pPr>
            <a:r>
              <a:rPr lang="en-GB"/>
              <a:t>structurarea </a:t>
            </a:r>
            <a:r>
              <a:rPr lang="en-GB" dirty="0"/>
              <a:t>front-end-</a:t>
            </a:r>
            <a:r>
              <a:rPr lang="en-GB" dirty="0" err="1"/>
              <a:t>ului</a:t>
            </a:r>
            <a:r>
              <a:rPr lang="en-GB" dirty="0"/>
              <a:t> (HTML </a:t>
            </a:r>
            <a:r>
              <a:rPr lang="en-GB" dirty="0" err="1"/>
              <a:t>pt</a:t>
            </a:r>
            <a:r>
              <a:rPr lang="en-GB" dirty="0"/>
              <a:t> browser, Android XML </a:t>
            </a:r>
            <a:r>
              <a:rPr lang="en-GB" dirty="0" err="1"/>
              <a:t>pt</a:t>
            </a:r>
            <a:r>
              <a:rPr lang="en-GB" dirty="0"/>
              <a:t> mobile, XAML </a:t>
            </a:r>
            <a:r>
              <a:rPr lang="en-GB" dirty="0" err="1"/>
              <a:t>pt</a:t>
            </a:r>
            <a:r>
              <a:rPr lang="en-GB" dirty="0"/>
              <a:t> </a:t>
            </a:r>
            <a:r>
              <a:rPr lang="en-US" dirty="0"/>
              <a:t>.NET</a:t>
            </a:r>
            <a:r>
              <a:rPr lang="ro-RO" dirty="0"/>
              <a:t>)</a:t>
            </a:r>
          </a:p>
          <a:p>
            <a:pPr lvl="2">
              <a:buFont typeface="Symbol"/>
              <a:buChar char="Þ"/>
              <a:defRPr/>
            </a:pPr>
            <a:r>
              <a:rPr lang="en-US"/>
              <a:t>fluxuri</a:t>
            </a:r>
            <a:r>
              <a:rPr lang="ro-RO"/>
              <a:t> </a:t>
            </a:r>
            <a:r>
              <a:rPr lang="ro-RO" dirty="0"/>
              <a:t>RSS</a:t>
            </a:r>
            <a:r>
              <a:rPr lang="en-GB" dirty="0"/>
              <a:t>/ATOM</a:t>
            </a:r>
            <a:r>
              <a:rPr lang="ro-RO" dirty="0"/>
              <a:t> (</a:t>
            </a:r>
            <a:r>
              <a:rPr lang="ro-RO"/>
              <a:t>rezumate de </a:t>
            </a:r>
            <a:r>
              <a:rPr lang="ro-RO" dirty="0" err="1"/>
              <a:t>conţinuturi</a:t>
            </a:r>
            <a:r>
              <a:rPr lang="ro-RO" dirty="0"/>
              <a:t> cu actualizare frecventă – bloguri, site-uri de </a:t>
            </a:r>
            <a:r>
              <a:rPr lang="ro-RO" dirty="0" err="1"/>
              <a:t>ştiri</a:t>
            </a:r>
            <a:r>
              <a:rPr lang="ro-RO" dirty="0"/>
              <a:t> etc.)</a:t>
            </a:r>
          </a:p>
          <a:p>
            <a:pPr lvl="2">
              <a:buFont typeface="Symbol"/>
              <a:buChar char="Þ"/>
              <a:defRPr/>
            </a:pPr>
            <a:r>
              <a:rPr lang="ro-RO"/>
              <a:t>sintaxă pentru numeroase limbaje bazate pe taguri (XSLT)</a:t>
            </a:r>
            <a:endParaRPr lang="en-GB" dirty="0"/>
          </a:p>
          <a:p>
            <a:pPr lvl="2">
              <a:buFont typeface="Symbol"/>
              <a:buChar char="Þ"/>
              <a:defRPr/>
            </a:pPr>
            <a:r>
              <a:rPr lang="ro-RO"/>
              <a:t>configurări </a:t>
            </a:r>
            <a:r>
              <a:rPr lang="ro-RO" dirty="0"/>
              <a:t>de securitate (XACML, SAML, XML </a:t>
            </a:r>
            <a:r>
              <a:rPr lang="ro-RO" dirty="0" err="1"/>
              <a:t>Signature</a:t>
            </a:r>
            <a:r>
              <a:rPr lang="ro-RO" dirty="0"/>
              <a:t>)</a:t>
            </a:r>
            <a:endParaRPr lang="en-US" dirty="0"/>
          </a:p>
          <a:p>
            <a:pPr lvl="2">
              <a:buFont typeface="Symbol"/>
              <a:buChar char="Þ"/>
              <a:defRPr/>
            </a:pPr>
            <a:r>
              <a:rPr lang="ro-MD"/>
              <a:t>configurări </a:t>
            </a:r>
            <a:r>
              <a:rPr lang="ro-MD" dirty="0"/>
              <a:t>de servere și </a:t>
            </a:r>
            <a:r>
              <a:rPr lang="ro-MD" dirty="0" err="1"/>
              <a:t>frameworkuri</a:t>
            </a:r>
            <a:r>
              <a:rPr lang="ro-MD" dirty="0"/>
              <a:t> </a:t>
            </a:r>
            <a:r>
              <a:rPr lang="ro-RO" dirty="0"/>
              <a:t> (.NET, Apache</a:t>
            </a:r>
            <a:r>
              <a:rPr lang="en-GB" dirty="0"/>
              <a:t>, </a:t>
            </a:r>
            <a:r>
              <a:rPr lang="ro-RO" dirty="0"/>
              <a:t>suite de testare</a:t>
            </a:r>
            <a:r>
              <a:rPr lang="ro-RO"/>
              <a:t>, mașini virtuale)</a:t>
            </a:r>
            <a:endParaRPr lang="ro-RO" dirty="0"/>
          </a:p>
          <a:p>
            <a:pPr marL="457200" lvl="1" indent="0">
              <a:buNone/>
              <a:defRPr/>
            </a:pPr>
            <a:endParaRPr lang="ro-RO" dirty="0"/>
          </a:p>
          <a:p>
            <a:pPr marL="457200" lvl="1" indent="0">
              <a:buNone/>
              <a:defRPr/>
            </a:pPr>
            <a:r>
              <a:rPr lang="ro-RO" dirty="0"/>
              <a:t>utilizări mai </a:t>
            </a:r>
            <a:r>
              <a:rPr lang="ro-RO" err="1"/>
              <a:t>puţin</a:t>
            </a:r>
            <a:r>
              <a:rPr lang="ro-RO"/>
              <a:t> uzuale:</a:t>
            </a:r>
            <a:endParaRPr lang="ro-RO" dirty="0"/>
          </a:p>
          <a:p>
            <a:pPr lvl="2">
              <a:buFont typeface="Symbol"/>
              <a:buChar char="Þ"/>
              <a:defRPr/>
            </a:pPr>
            <a:r>
              <a:rPr lang="ro-RO"/>
              <a:t>transfer de date </a:t>
            </a:r>
            <a:r>
              <a:rPr lang="ro-RO" dirty="0"/>
              <a:t>între </a:t>
            </a:r>
            <a:r>
              <a:rPr lang="ro-RO" err="1"/>
              <a:t>aplicaţii</a:t>
            </a:r>
            <a:r>
              <a:rPr lang="ro-RO"/>
              <a:t> (serviciile Web de tip </a:t>
            </a:r>
            <a:r>
              <a:rPr lang="ro-RO" dirty="0"/>
              <a:t>SOAP) </a:t>
            </a:r>
          </a:p>
          <a:p>
            <a:pPr lvl="2">
              <a:buFont typeface="Symbol"/>
              <a:buChar char="Þ"/>
              <a:defRPr/>
            </a:pPr>
            <a:r>
              <a:rPr lang="ro-RO"/>
              <a:t>baze </a:t>
            </a:r>
            <a:r>
              <a:rPr lang="ro-RO" dirty="0"/>
              <a:t>de date </a:t>
            </a:r>
            <a:r>
              <a:rPr lang="ro-RO" err="1"/>
              <a:t>NoSQL</a:t>
            </a:r>
            <a:r>
              <a:rPr lang="ro-RO"/>
              <a:t> (servere ca eXistDB)</a:t>
            </a:r>
            <a:endParaRPr lang="en-GB" dirty="0"/>
          </a:p>
        </p:txBody>
      </p:sp>
    </p:spTree>
    <p:extLst>
      <p:ext uri="{BB962C8B-B14F-4D97-AF65-F5344CB8AC3E}">
        <p14:creationId xmlns:p14="http://schemas.microsoft.com/office/powerpoint/2010/main" val="96440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812" y="-99392"/>
            <a:ext cx="8229600" cy="1143000"/>
          </a:xfrm>
        </p:spPr>
        <p:txBody>
          <a:bodyPr/>
          <a:lstStyle/>
          <a:p>
            <a:r>
              <a:rPr lang="ro-RO"/>
              <a:t>Sintaxa JSON</a:t>
            </a:r>
            <a:endParaRPr lang="de-AT"/>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04" y="4066119"/>
            <a:ext cx="4887863" cy="2282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074466" y="4137364"/>
            <a:ext cx="2203104" cy="954107"/>
          </a:xfrm>
          <a:prstGeom prst="rect">
            <a:avLst/>
          </a:prstGeom>
          <a:noFill/>
        </p:spPr>
        <p:txBody>
          <a:bodyPr wrap="none" rtlCol="0">
            <a:spAutoFit/>
          </a:bodyPr>
          <a:lstStyle/>
          <a:p>
            <a:r>
              <a:rPr lang="en-GB" sz="1400">
                <a:solidFill>
                  <a:srgbClr val="FF0000"/>
                </a:solidFill>
              </a:rPr>
              <a:t>[</a:t>
            </a:r>
          </a:p>
          <a:p>
            <a:r>
              <a:rPr lang="en-GB" sz="1400">
                <a:solidFill>
                  <a:srgbClr val="FF0000"/>
                </a:solidFill>
              </a:rPr>
              <a:t>{"nume":"Ana","nota":10},</a:t>
            </a:r>
          </a:p>
          <a:p>
            <a:r>
              <a:rPr lang="en-GB" sz="1400">
                <a:solidFill>
                  <a:srgbClr val="FF0000"/>
                </a:solidFill>
              </a:rPr>
              <a:t>{"nume":"Andrei","nota":5}</a:t>
            </a:r>
          </a:p>
          <a:p>
            <a:r>
              <a:rPr lang="en-GB" sz="1400">
                <a:solidFill>
                  <a:srgbClr val="FF0000"/>
                </a:solidFill>
              </a:rPr>
              <a:t>]</a:t>
            </a:r>
            <a:endParaRPr lang="de-AT" sz="1400">
              <a:solidFill>
                <a:srgbClr val="FF0000"/>
              </a:solidFill>
            </a:endParaRPr>
          </a:p>
        </p:txBody>
      </p:sp>
      <p:sp>
        <p:nvSpPr>
          <p:cNvPr id="10" name="TextBox 9"/>
          <p:cNvSpPr txBox="1"/>
          <p:nvPr/>
        </p:nvSpPr>
        <p:spPr>
          <a:xfrm>
            <a:off x="6098987" y="5357912"/>
            <a:ext cx="2238498" cy="954107"/>
          </a:xfrm>
          <a:prstGeom prst="rect">
            <a:avLst/>
          </a:prstGeom>
          <a:noFill/>
        </p:spPr>
        <p:txBody>
          <a:bodyPr wrap="none" rtlCol="0">
            <a:spAutoFit/>
          </a:bodyPr>
          <a:lstStyle/>
          <a:p>
            <a:r>
              <a:rPr lang="en-GB" sz="1400">
                <a:solidFill>
                  <a:srgbClr val="FF0000"/>
                </a:solidFill>
              </a:rPr>
              <a:t>{</a:t>
            </a:r>
          </a:p>
          <a:p>
            <a:r>
              <a:rPr lang="en-GB" sz="1400">
                <a:solidFill>
                  <a:srgbClr val="FF0000"/>
                </a:solidFill>
              </a:rPr>
              <a:t>"studenti":["Ana","Andrei"],</a:t>
            </a:r>
          </a:p>
          <a:p>
            <a:r>
              <a:rPr lang="en-GB" sz="1400">
                <a:solidFill>
                  <a:srgbClr val="FF0000"/>
                </a:solidFill>
              </a:rPr>
              <a:t>"note":[10,5]</a:t>
            </a:r>
          </a:p>
          <a:p>
            <a:r>
              <a:rPr lang="en-GB" sz="1400">
                <a:solidFill>
                  <a:srgbClr val="FF0000"/>
                </a:solidFill>
              </a:rPr>
              <a:t>}</a:t>
            </a:r>
            <a:endParaRPr lang="de-AT" sz="1400">
              <a:solidFill>
                <a:srgbClr val="FF0000"/>
              </a:solidFill>
            </a:endParaRPr>
          </a:p>
        </p:txBody>
      </p:sp>
      <p:grpSp>
        <p:nvGrpSpPr>
          <p:cNvPr id="6" name="Group 5"/>
          <p:cNvGrpSpPr/>
          <p:nvPr/>
        </p:nvGrpSpPr>
        <p:grpSpPr>
          <a:xfrm>
            <a:off x="510984" y="1196752"/>
            <a:ext cx="8111595" cy="955463"/>
            <a:chOff x="510984" y="1196752"/>
            <a:chExt cx="8111595" cy="955463"/>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84" y="1196752"/>
              <a:ext cx="4887863" cy="95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981728" y="1544388"/>
              <a:ext cx="2640851" cy="369332"/>
            </a:xfrm>
            <a:prstGeom prst="rect">
              <a:avLst/>
            </a:prstGeom>
            <a:noFill/>
          </p:spPr>
          <p:txBody>
            <a:bodyPr wrap="none" rtlCol="0">
              <a:spAutoFit/>
            </a:bodyPr>
            <a:lstStyle/>
            <a:p>
              <a:r>
                <a:rPr lang="en-GB">
                  <a:solidFill>
                    <a:srgbClr val="FF0000"/>
                  </a:solidFill>
                </a:rPr>
                <a:t>{"nume":"Ana","nota":10}</a:t>
              </a:r>
              <a:endParaRPr lang="de-AT">
                <a:solidFill>
                  <a:srgbClr val="FF0000"/>
                </a:solidFill>
              </a:endParaRPr>
            </a:p>
          </p:txBody>
        </p:sp>
        <p:sp>
          <p:nvSpPr>
            <p:cNvPr id="5" name="Right Arrow 4"/>
            <p:cNvSpPr/>
            <p:nvPr/>
          </p:nvSpPr>
          <p:spPr>
            <a:xfrm>
              <a:off x="5492524" y="1537069"/>
              <a:ext cx="489204" cy="383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sp>
        <p:nvSpPr>
          <p:cNvPr id="12" name="Right Arrow 11"/>
          <p:cNvSpPr/>
          <p:nvPr/>
        </p:nvSpPr>
        <p:spPr>
          <a:xfrm>
            <a:off x="4909643" y="3945379"/>
            <a:ext cx="700140" cy="383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7" name="Group 6"/>
          <p:cNvGrpSpPr/>
          <p:nvPr/>
        </p:nvGrpSpPr>
        <p:grpSpPr>
          <a:xfrm>
            <a:off x="107504" y="2457182"/>
            <a:ext cx="8829948" cy="1209675"/>
            <a:chOff x="107504" y="2564904"/>
            <a:chExt cx="8829948" cy="1209675"/>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2564904"/>
              <a:ext cx="58674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00192" y="2619713"/>
              <a:ext cx="2637260" cy="369332"/>
            </a:xfrm>
            <a:prstGeom prst="rect">
              <a:avLst/>
            </a:prstGeom>
            <a:noFill/>
          </p:spPr>
          <p:txBody>
            <a:bodyPr wrap="none" rtlCol="0">
              <a:spAutoFit/>
            </a:bodyPr>
            <a:lstStyle/>
            <a:p>
              <a:r>
                <a:rPr lang="en-GB">
                  <a:solidFill>
                    <a:srgbClr val="FF0000"/>
                  </a:solidFill>
                </a:rPr>
                <a:t>["Ana","Andrei","Mircea"]</a:t>
              </a:r>
              <a:endParaRPr lang="de-AT">
                <a:solidFill>
                  <a:srgbClr val="FF0000"/>
                </a:solidFill>
              </a:endParaRPr>
            </a:p>
          </p:txBody>
        </p:sp>
        <p:sp>
          <p:nvSpPr>
            <p:cNvPr id="13" name="Right Arrow 12"/>
            <p:cNvSpPr/>
            <p:nvPr/>
          </p:nvSpPr>
          <p:spPr>
            <a:xfrm>
              <a:off x="5810988" y="2619713"/>
              <a:ext cx="489204" cy="383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sp>
        <p:nvSpPr>
          <p:cNvPr id="16" name="TextBox 15"/>
          <p:cNvSpPr txBox="1"/>
          <p:nvPr/>
        </p:nvSpPr>
        <p:spPr>
          <a:xfrm>
            <a:off x="5697371" y="3773737"/>
            <a:ext cx="2974340" cy="369332"/>
          </a:xfrm>
          <a:prstGeom prst="rect">
            <a:avLst/>
          </a:prstGeom>
          <a:noFill/>
        </p:spPr>
        <p:txBody>
          <a:bodyPr wrap="none" rtlCol="0">
            <a:spAutoFit/>
          </a:bodyPr>
          <a:lstStyle/>
          <a:p>
            <a:r>
              <a:rPr lang="en-GB" i="1"/>
              <a:t>Putem avea vector de obiecte</a:t>
            </a:r>
            <a:endParaRPr lang="de-AT" i="1"/>
          </a:p>
        </p:txBody>
      </p:sp>
      <p:sp>
        <p:nvSpPr>
          <p:cNvPr id="17" name="TextBox 16"/>
          <p:cNvSpPr txBox="1"/>
          <p:nvPr/>
        </p:nvSpPr>
        <p:spPr>
          <a:xfrm>
            <a:off x="5609783" y="5065652"/>
            <a:ext cx="2229585" cy="369332"/>
          </a:xfrm>
          <a:prstGeom prst="rect">
            <a:avLst/>
          </a:prstGeom>
          <a:noFill/>
        </p:spPr>
        <p:txBody>
          <a:bodyPr wrap="none" rtlCol="0">
            <a:spAutoFit/>
          </a:bodyPr>
          <a:lstStyle/>
          <a:p>
            <a:r>
              <a:rPr lang="en-GB" i="1"/>
              <a:t>sau obiecte de vectori</a:t>
            </a:r>
            <a:endParaRPr lang="de-AT" i="1"/>
          </a:p>
        </p:txBody>
      </p:sp>
      <p:sp>
        <p:nvSpPr>
          <p:cNvPr id="18" name="TextBox 17"/>
          <p:cNvSpPr txBox="1"/>
          <p:nvPr/>
        </p:nvSpPr>
        <p:spPr>
          <a:xfrm>
            <a:off x="5607302" y="6204425"/>
            <a:ext cx="3447409" cy="646331"/>
          </a:xfrm>
          <a:prstGeom prst="rect">
            <a:avLst/>
          </a:prstGeom>
          <a:noFill/>
        </p:spPr>
        <p:txBody>
          <a:bodyPr wrap="square" rtlCol="0">
            <a:spAutoFit/>
          </a:bodyPr>
          <a:lstStyle/>
          <a:p>
            <a:r>
              <a:rPr lang="en-GB" i="1"/>
              <a:t>sau orice alt</a:t>
            </a:r>
            <a:r>
              <a:rPr lang="ro-RO" i="1"/>
              <a:t>ă combinație, pe oricâte nivele de includere</a:t>
            </a:r>
            <a:endParaRPr lang="de-AT" i="1"/>
          </a:p>
        </p:txBody>
      </p:sp>
      <p:sp>
        <p:nvSpPr>
          <p:cNvPr id="19" name="TextBox 18"/>
          <p:cNvSpPr txBox="1"/>
          <p:nvPr/>
        </p:nvSpPr>
        <p:spPr>
          <a:xfrm>
            <a:off x="510984" y="1925041"/>
            <a:ext cx="798617" cy="215444"/>
          </a:xfrm>
          <a:prstGeom prst="rect">
            <a:avLst/>
          </a:prstGeom>
          <a:noFill/>
        </p:spPr>
        <p:txBody>
          <a:bodyPr wrap="none" rtlCol="0">
            <a:spAutoFit/>
          </a:bodyPr>
          <a:lstStyle/>
          <a:p>
            <a:r>
              <a:rPr lang="ro-RO" sz="800" i="1"/>
              <a:t>Sursa: json.org</a:t>
            </a:r>
            <a:endParaRPr lang="de-AT" sz="800" i="1"/>
          </a:p>
        </p:txBody>
      </p:sp>
      <p:sp>
        <p:nvSpPr>
          <p:cNvPr id="20" name="TextBox 19"/>
          <p:cNvSpPr txBox="1"/>
          <p:nvPr/>
        </p:nvSpPr>
        <p:spPr>
          <a:xfrm>
            <a:off x="107504" y="3559135"/>
            <a:ext cx="798617" cy="215444"/>
          </a:xfrm>
          <a:prstGeom prst="rect">
            <a:avLst/>
          </a:prstGeom>
          <a:noFill/>
        </p:spPr>
        <p:txBody>
          <a:bodyPr wrap="none" rtlCol="0">
            <a:spAutoFit/>
          </a:bodyPr>
          <a:lstStyle/>
          <a:p>
            <a:r>
              <a:rPr lang="ro-RO" sz="800" i="1"/>
              <a:t>Sursa: json.org</a:t>
            </a:r>
            <a:endParaRPr lang="de-AT" sz="800" i="1"/>
          </a:p>
        </p:txBody>
      </p:sp>
      <p:sp>
        <p:nvSpPr>
          <p:cNvPr id="21" name="TextBox 20"/>
          <p:cNvSpPr txBox="1"/>
          <p:nvPr/>
        </p:nvSpPr>
        <p:spPr>
          <a:xfrm>
            <a:off x="143204" y="6132731"/>
            <a:ext cx="798617" cy="215444"/>
          </a:xfrm>
          <a:prstGeom prst="rect">
            <a:avLst/>
          </a:prstGeom>
          <a:noFill/>
        </p:spPr>
        <p:txBody>
          <a:bodyPr wrap="none" rtlCol="0">
            <a:spAutoFit/>
          </a:bodyPr>
          <a:lstStyle/>
          <a:p>
            <a:r>
              <a:rPr lang="ro-RO" sz="800" i="1"/>
              <a:t>Sursa: json.org</a:t>
            </a:r>
            <a:endParaRPr lang="de-AT" sz="800" i="1"/>
          </a:p>
        </p:txBody>
      </p:sp>
    </p:spTree>
    <p:extLst>
      <p:ext uri="{BB962C8B-B14F-4D97-AF65-F5344CB8AC3E}">
        <p14:creationId xmlns:p14="http://schemas.microsoft.com/office/powerpoint/2010/main" val="20977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left)">
                                      <p:cBhvr>
                                        <p:cTn id="17" dur="500"/>
                                        <p:tgtEl>
                                          <p:spTgt spid="102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animBg="1"/>
      <p:bldP spid="16" grpId="0"/>
      <p:bldP spid="17" grpId="0"/>
      <p:bldP spid="18" grpId="0"/>
      <p:bldP spid="19" grpId="0"/>
      <p:bldP spid="20"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15416"/>
            <a:ext cx="8229600" cy="1143000"/>
          </a:xfrm>
        </p:spPr>
        <p:txBody>
          <a:bodyPr/>
          <a:lstStyle/>
          <a:p>
            <a:r>
              <a:rPr lang="ro-RO" altLang="de-DE"/>
              <a:t>Comparație XML - JSON</a:t>
            </a:r>
            <a:endParaRPr lang="de-AT"/>
          </a:p>
        </p:txBody>
      </p:sp>
      <p:sp>
        <p:nvSpPr>
          <p:cNvPr id="3" name="Content Placeholder 2"/>
          <p:cNvSpPr>
            <a:spLocks noGrp="1"/>
          </p:cNvSpPr>
          <p:nvPr>
            <p:ph idx="1"/>
          </p:nvPr>
        </p:nvSpPr>
        <p:spPr>
          <a:xfrm>
            <a:off x="377788" y="980728"/>
            <a:ext cx="8424936" cy="4824536"/>
          </a:xfrm>
        </p:spPr>
        <p:txBody>
          <a:bodyPr>
            <a:normAutofit fontScale="85000" lnSpcReduction="20000"/>
          </a:bodyPr>
          <a:lstStyle/>
          <a:p>
            <a:pPr marL="0" indent="0" fontAlgn="auto">
              <a:spcAft>
                <a:spcPts val="0"/>
              </a:spcAft>
              <a:buNone/>
              <a:defRPr/>
            </a:pPr>
            <a:r>
              <a:rPr lang="ro-RO" sz="2600" b="1" dirty="0"/>
              <a:t>Avantaje JSON:</a:t>
            </a:r>
          </a:p>
          <a:p>
            <a:pPr lvl="1">
              <a:buFont typeface="Symbol"/>
              <a:buChar char="Þ"/>
              <a:defRPr/>
            </a:pPr>
            <a:r>
              <a:rPr lang="ro-RO" sz="2600" dirty="0"/>
              <a:t>m</a:t>
            </a:r>
            <a:r>
              <a:rPr lang="en-GB" sz="2600" dirty="0"/>
              <a:t>ai </a:t>
            </a:r>
            <a:r>
              <a:rPr lang="en-GB" sz="2600" dirty="0" err="1"/>
              <a:t>pu</a:t>
            </a:r>
            <a:r>
              <a:rPr lang="ro-RO" sz="2600" dirty="0" err="1"/>
              <a:t>ţine</a:t>
            </a:r>
            <a:r>
              <a:rPr lang="ro-RO" sz="2600" dirty="0"/>
              <a:t> caractere, </a:t>
            </a:r>
            <a:r>
              <a:rPr lang="ro-RO" sz="2600" dirty="0" err="1"/>
              <a:t>performanţă</a:t>
            </a:r>
            <a:r>
              <a:rPr lang="ro-RO" sz="2600" dirty="0"/>
              <a:t> mai bună </a:t>
            </a:r>
            <a:r>
              <a:rPr lang="ro-RO" sz="2600"/>
              <a:t>la transfer</a:t>
            </a:r>
            <a:endParaRPr lang="en-US" sz="2600"/>
          </a:p>
          <a:p>
            <a:pPr lvl="1">
              <a:buFont typeface="Symbol"/>
              <a:buChar char="Þ"/>
              <a:defRPr/>
            </a:pPr>
            <a:r>
              <a:rPr lang="ro-MD" sz="2600"/>
              <a:t>e</a:t>
            </a:r>
            <a:r>
              <a:rPr lang="en-US" sz="2600"/>
              <a:t>fort </a:t>
            </a:r>
            <a:r>
              <a:rPr lang="ro-MD" sz="2600"/>
              <a:t>mai mic al programatorului și performanță mai bună la</a:t>
            </a:r>
            <a:r>
              <a:rPr lang="ro-RO" sz="2600"/>
              <a:t> serializare/deserializare</a:t>
            </a:r>
            <a:endParaRPr lang="ro-RO" sz="2600" dirty="0"/>
          </a:p>
          <a:p>
            <a:pPr lvl="1">
              <a:buFont typeface="Symbol"/>
              <a:buChar char="Þ"/>
              <a:defRPr/>
            </a:pPr>
            <a:r>
              <a:rPr lang="ro-RO" sz="2600" dirty="0"/>
              <a:t>extragerea </a:t>
            </a:r>
            <a:r>
              <a:rPr lang="ro-RO" sz="2600"/>
              <a:t>datelor prin </a:t>
            </a:r>
            <a:r>
              <a:rPr lang="ro-RO" sz="2600" dirty="0"/>
              <a:t>manipulare </a:t>
            </a:r>
            <a:r>
              <a:rPr lang="ro-RO" sz="2600"/>
              <a:t>de </a:t>
            </a:r>
            <a:r>
              <a:rPr lang="en-GB" sz="2600"/>
              <a:t>obiecte</a:t>
            </a:r>
            <a:r>
              <a:rPr lang="ro-RO" sz="2600"/>
              <a:t> </a:t>
            </a:r>
            <a:r>
              <a:rPr lang="ro-RO" sz="2600" dirty="0"/>
              <a:t>native limbajului în </a:t>
            </a:r>
            <a:r>
              <a:rPr lang="ro-RO" sz="2600"/>
              <a:t>care lucrăm</a:t>
            </a:r>
          </a:p>
          <a:p>
            <a:pPr lvl="1">
              <a:buFont typeface="Symbol"/>
              <a:buChar char="Þ"/>
              <a:defRPr/>
            </a:pPr>
            <a:r>
              <a:rPr lang="ro-MD" sz="2600"/>
              <a:t>mai mult cod sursă gata de copiat de pe StackOverflow</a:t>
            </a:r>
            <a:endParaRPr lang="en-GB" sz="2600" dirty="0"/>
          </a:p>
          <a:p>
            <a:pPr marL="457200" lvl="1" indent="0">
              <a:buNone/>
              <a:defRPr/>
            </a:pPr>
            <a:endParaRPr lang="en-GB" i="1" dirty="0"/>
          </a:p>
          <a:p>
            <a:pPr marL="457200" lvl="1" indent="0">
              <a:buNone/>
              <a:defRPr/>
            </a:pPr>
            <a:r>
              <a:rPr lang="ro-RO" sz="2200" dirty="0"/>
              <a:t>utilizări dominante:</a:t>
            </a:r>
          </a:p>
          <a:p>
            <a:pPr lvl="2">
              <a:buFont typeface="Symbol"/>
              <a:buChar char="Þ"/>
              <a:defRPr/>
            </a:pPr>
            <a:r>
              <a:rPr lang="ro-RO" sz="2200"/>
              <a:t>transfer de date (între aplicaţii, </a:t>
            </a:r>
            <a:r>
              <a:rPr lang="ro-RO" sz="2200" dirty="0"/>
              <a:t>între front-</a:t>
            </a:r>
            <a:r>
              <a:rPr lang="ro-RO" sz="2200" dirty="0" err="1"/>
              <a:t>end</a:t>
            </a:r>
            <a:r>
              <a:rPr lang="ro-RO" sz="2200" dirty="0"/>
              <a:t> și back-</a:t>
            </a:r>
            <a:r>
              <a:rPr lang="ro-RO" sz="2200" dirty="0" err="1"/>
              <a:t>end</a:t>
            </a:r>
            <a:r>
              <a:rPr lang="ro-RO" sz="2200" dirty="0"/>
              <a:t>)</a:t>
            </a:r>
          </a:p>
          <a:p>
            <a:pPr lvl="2">
              <a:buFont typeface="Symbol"/>
              <a:buChar char="Þ"/>
              <a:defRPr/>
            </a:pPr>
            <a:r>
              <a:rPr lang="ro-RO" sz="2200"/>
              <a:t>baze/surse </a:t>
            </a:r>
            <a:r>
              <a:rPr lang="ro-RO" sz="2200" dirty="0"/>
              <a:t>de date </a:t>
            </a:r>
            <a:r>
              <a:rPr lang="ro-RO" sz="2200" dirty="0" err="1"/>
              <a:t>NoSQL</a:t>
            </a:r>
            <a:r>
              <a:rPr lang="ro-RO" sz="2200" dirty="0"/>
              <a:t> (</a:t>
            </a:r>
            <a:r>
              <a:rPr lang="de-AT" sz="2200" dirty="0"/>
              <a:t>vezi </a:t>
            </a:r>
            <a:r>
              <a:rPr lang="ro-RO" sz="2200" dirty="0"/>
              <a:t>JSON Server</a:t>
            </a:r>
            <a:r>
              <a:rPr lang="ro-RO" sz="2200"/>
              <a:t>, MongoDB, Firebase)</a:t>
            </a:r>
            <a:endParaRPr lang="ro-RO" sz="2200" dirty="0"/>
          </a:p>
          <a:p>
            <a:pPr marL="457200" lvl="1" indent="0">
              <a:buNone/>
              <a:defRPr/>
            </a:pPr>
            <a:endParaRPr lang="ro-RO" sz="2200" dirty="0"/>
          </a:p>
          <a:p>
            <a:pPr marL="457200" lvl="1" indent="0">
              <a:buNone/>
              <a:defRPr/>
            </a:pPr>
            <a:r>
              <a:rPr lang="ro-RO" sz="2200" dirty="0"/>
              <a:t>utilizări mai </a:t>
            </a:r>
            <a:r>
              <a:rPr lang="ro-RO" sz="2200" dirty="0" err="1"/>
              <a:t>puţin</a:t>
            </a:r>
            <a:r>
              <a:rPr lang="ro-RO" sz="2200" dirty="0"/>
              <a:t> frecvente:</a:t>
            </a:r>
          </a:p>
          <a:p>
            <a:pPr lvl="2">
              <a:buFont typeface="Symbol"/>
              <a:buChar char="Þ"/>
              <a:defRPr/>
            </a:pPr>
            <a:r>
              <a:rPr lang="ro-RO" sz="2200"/>
              <a:t>configurare-iniţializare </a:t>
            </a:r>
            <a:r>
              <a:rPr lang="ro-RO" sz="2200" dirty="0"/>
              <a:t>a diverse </a:t>
            </a:r>
            <a:r>
              <a:rPr lang="ro-RO" sz="2200"/>
              <a:t>servere și </a:t>
            </a:r>
            <a:r>
              <a:rPr lang="ro-RO" sz="2200" err="1"/>
              <a:t>frameworkuri</a:t>
            </a:r>
            <a:r>
              <a:rPr lang="ro-RO" sz="2200"/>
              <a:t> (</a:t>
            </a:r>
            <a:r>
              <a:rPr lang="ro-MD" sz="2200"/>
              <a:t>în special cele legate de </a:t>
            </a:r>
            <a:r>
              <a:rPr lang="ro-RO" sz="2200"/>
              <a:t>NodeJS</a:t>
            </a:r>
            <a:r>
              <a:rPr lang="ro-RO" sz="2200" dirty="0"/>
              <a:t>)</a:t>
            </a:r>
          </a:p>
        </p:txBody>
      </p:sp>
    </p:spTree>
    <p:extLst>
      <p:ext uri="{BB962C8B-B14F-4D97-AF65-F5344CB8AC3E}">
        <p14:creationId xmlns:p14="http://schemas.microsoft.com/office/powerpoint/2010/main" val="67205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7836-EA28-467B-8DB1-54726B9C9C51}"/>
              </a:ext>
            </a:extLst>
          </p:cNvPr>
          <p:cNvSpPr>
            <a:spLocks noGrp="1"/>
          </p:cNvSpPr>
          <p:nvPr>
            <p:ph type="title"/>
          </p:nvPr>
        </p:nvSpPr>
        <p:spPr/>
        <p:txBody>
          <a:bodyPr/>
          <a:lstStyle/>
          <a:p>
            <a:r>
              <a:rPr lang="ro-MD"/>
              <a:t>Concluzie</a:t>
            </a:r>
            <a:endParaRPr lang="en-US"/>
          </a:p>
        </p:txBody>
      </p:sp>
      <p:sp>
        <p:nvSpPr>
          <p:cNvPr id="3" name="Content Placeholder 2">
            <a:extLst>
              <a:ext uri="{FF2B5EF4-FFF2-40B4-BE49-F238E27FC236}">
                <a16:creationId xmlns:a16="http://schemas.microsoft.com/office/drawing/2014/main" id="{58E6E9EE-C154-4EFF-B11D-623C8352189E}"/>
              </a:ext>
            </a:extLst>
          </p:cNvPr>
          <p:cNvSpPr>
            <a:spLocks noGrp="1"/>
          </p:cNvSpPr>
          <p:nvPr>
            <p:ph idx="1"/>
          </p:nvPr>
        </p:nvSpPr>
        <p:spPr>
          <a:xfrm>
            <a:off x="534380" y="332656"/>
            <a:ext cx="8075240" cy="4065315"/>
          </a:xfrm>
        </p:spPr>
        <p:txBody>
          <a:bodyPr/>
          <a:lstStyle/>
          <a:p>
            <a:pPr marL="0" indent="0" algn="ctr">
              <a:buNone/>
            </a:pPr>
            <a:endParaRPr lang="ro-MD"/>
          </a:p>
          <a:p>
            <a:pPr marL="0" indent="0" algn="ctr">
              <a:buNone/>
            </a:pPr>
            <a:endParaRPr lang="ro-MD"/>
          </a:p>
          <a:p>
            <a:pPr marL="0" indent="0" algn="ctr">
              <a:buNone/>
            </a:pPr>
            <a:r>
              <a:rPr lang="ro-MD" b="1"/>
              <a:t>JSON is Simple, XML is Powerful</a:t>
            </a:r>
          </a:p>
          <a:p>
            <a:pPr marL="0" indent="0" algn="ctr">
              <a:buNone/>
            </a:pPr>
            <a:r>
              <a:rPr lang="ro-MD" sz="2000"/>
              <a:t>(mai multe detalii: https://www.toptal.com/web/json-vs-xml-part-3)</a:t>
            </a:r>
            <a:endParaRPr lang="en-US" sz="2000"/>
          </a:p>
        </p:txBody>
      </p:sp>
      <p:pic>
        <p:nvPicPr>
          <p:cNvPr id="5" name="Picture 4">
            <a:extLst>
              <a:ext uri="{FF2B5EF4-FFF2-40B4-BE49-F238E27FC236}">
                <a16:creationId xmlns:a16="http://schemas.microsoft.com/office/drawing/2014/main" id="{CC3099A7-C10C-4000-920D-9F0C4D9F6A84}"/>
              </a:ext>
            </a:extLst>
          </p:cNvPr>
          <p:cNvPicPr>
            <a:picLocks noChangeAspect="1"/>
          </p:cNvPicPr>
          <p:nvPr/>
        </p:nvPicPr>
        <p:blipFill>
          <a:blip r:embed="rId2"/>
          <a:stretch>
            <a:fillRect/>
          </a:stretch>
        </p:blipFill>
        <p:spPr>
          <a:xfrm>
            <a:off x="251520" y="2708920"/>
            <a:ext cx="7920880" cy="3025834"/>
          </a:xfrm>
          <a:prstGeom prst="rect">
            <a:avLst/>
          </a:prstGeom>
        </p:spPr>
      </p:pic>
      <p:sp>
        <p:nvSpPr>
          <p:cNvPr id="6" name="TextBox 5">
            <a:extLst>
              <a:ext uri="{FF2B5EF4-FFF2-40B4-BE49-F238E27FC236}">
                <a16:creationId xmlns:a16="http://schemas.microsoft.com/office/drawing/2014/main" id="{FF5FCBD9-602A-4432-986C-776CAD03EAB6}"/>
              </a:ext>
            </a:extLst>
          </p:cNvPr>
          <p:cNvSpPr txBox="1"/>
          <p:nvPr/>
        </p:nvSpPr>
        <p:spPr>
          <a:xfrm>
            <a:off x="4860032" y="4157285"/>
            <a:ext cx="720080" cy="276999"/>
          </a:xfrm>
          <a:prstGeom prst="rect">
            <a:avLst/>
          </a:prstGeom>
          <a:solidFill>
            <a:schemeClr val="bg1"/>
          </a:solidFill>
        </p:spPr>
        <p:txBody>
          <a:bodyPr wrap="square" rtlCol="0">
            <a:spAutoFit/>
          </a:bodyPr>
          <a:lstStyle/>
          <a:p>
            <a:r>
              <a:rPr lang="ro-RO" sz="1200" b="1" i="1"/>
              <a:t>JSON</a:t>
            </a:r>
            <a:endParaRPr lang="de-AT" sz="1200" b="1" i="1"/>
          </a:p>
        </p:txBody>
      </p:sp>
      <p:sp>
        <p:nvSpPr>
          <p:cNvPr id="7" name="TextBox 6">
            <a:extLst>
              <a:ext uri="{FF2B5EF4-FFF2-40B4-BE49-F238E27FC236}">
                <a16:creationId xmlns:a16="http://schemas.microsoft.com/office/drawing/2014/main" id="{6B8D6C6B-828D-4BC5-90A7-A461B18F0084}"/>
              </a:ext>
            </a:extLst>
          </p:cNvPr>
          <p:cNvSpPr txBox="1"/>
          <p:nvPr/>
        </p:nvSpPr>
        <p:spPr>
          <a:xfrm>
            <a:off x="8172400" y="4112145"/>
            <a:ext cx="1762716" cy="523220"/>
          </a:xfrm>
          <a:prstGeom prst="rect">
            <a:avLst/>
          </a:prstGeom>
          <a:noFill/>
        </p:spPr>
        <p:txBody>
          <a:bodyPr wrap="square" rtlCol="0">
            <a:spAutoFit/>
          </a:bodyPr>
          <a:lstStyle/>
          <a:p>
            <a:r>
              <a:rPr lang="ro-RO" sz="1400" b="1" i="1"/>
              <a:t>XML</a:t>
            </a:r>
          </a:p>
          <a:p>
            <a:pPr marL="228600" indent="-228600">
              <a:buAutoNum type="alphaLcPeriod"/>
            </a:pPr>
            <a:endParaRPr lang="de-AT" sz="1400" i="1"/>
          </a:p>
        </p:txBody>
      </p:sp>
      <p:sp>
        <p:nvSpPr>
          <p:cNvPr id="8" name="TextBox 7">
            <a:extLst>
              <a:ext uri="{FF2B5EF4-FFF2-40B4-BE49-F238E27FC236}">
                <a16:creationId xmlns:a16="http://schemas.microsoft.com/office/drawing/2014/main" id="{9A91564A-3A07-49C5-9072-A28EC239E6EE}"/>
              </a:ext>
            </a:extLst>
          </p:cNvPr>
          <p:cNvSpPr txBox="1"/>
          <p:nvPr/>
        </p:nvSpPr>
        <p:spPr>
          <a:xfrm>
            <a:off x="6012160" y="3529339"/>
            <a:ext cx="1872208" cy="1569660"/>
          </a:xfrm>
          <a:prstGeom prst="rect">
            <a:avLst/>
          </a:prstGeom>
          <a:solidFill>
            <a:schemeClr val="bg1"/>
          </a:solidFill>
        </p:spPr>
        <p:txBody>
          <a:bodyPr wrap="square" rtlCol="0">
            <a:spAutoFit/>
          </a:bodyPr>
          <a:lstStyle/>
          <a:p>
            <a:pPr marL="171450" indent="-171450">
              <a:buFont typeface="Arial" panose="020B0604020202020204" pitchFamily="34" charset="0"/>
              <a:buChar char="•"/>
            </a:pPr>
            <a:r>
              <a:rPr lang="ro-RO" sz="1200" i="1"/>
              <a:t>Tehnologii XML asigurând funcționalități și pentru JSON (ex. XSLT)</a:t>
            </a:r>
            <a:endParaRPr lang="de-AT" sz="1200" i="1"/>
          </a:p>
          <a:p>
            <a:pPr algn="ctr"/>
            <a:r>
              <a:rPr lang="ro-RO" sz="1200" i="1"/>
              <a:t>sau</a:t>
            </a:r>
          </a:p>
          <a:p>
            <a:pPr marL="171450" indent="-171450">
              <a:buFont typeface="Arial" panose="020B0604020202020204" pitchFamily="34" charset="0"/>
              <a:buChar char="•"/>
            </a:pPr>
            <a:r>
              <a:rPr lang="ro-RO" sz="1200" i="1"/>
              <a:t>Tehnologii JSON imitând pe cele care existau demult pentru XML (ex. JSON Schema)</a:t>
            </a:r>
          </a:p>
        </p:txBody>
      </p:sp>
    </p:spTree>
    <p:extLst>
      <p:ext uri="{BB962C8B-B14F-4D97-AF65-F5344CB8AC3E}">
        <p14:creationId xmlns:p14="http://schemas.microsoft.com/office/powerpoint/2010/main" val="205206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t>Baze de date JSON</a:t>
            </a:r>
            <a:br>
              <a:rPr lang="ro-RO"/>
            </a:br>
            <a:r>
              <a:rPr lang="ro-RO" sz="3300"/>
              <a:t>cum interogăm (în absența unui standard)?</a:t>
            </a:r>
            <a:endParaRPr lang="de-AT" sz="33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12776"/>
            <a:ext cx="5219700"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05257" y="3281793"/>
            <a:ext cx="2286000" cy="1754326"/>
          </a:xfrm>
          <a:prstGeom prst="rect">
            <a:avLst/>
          </a:prstGeom>
        </p:spPr>
        <p:txBody>
          <a:bodyPr wrap="square">
            <a:spAutoFit/>
          </a:bodyPr>
          <a:lstStyle/>
          <a:p>
            <a:r>
              <a:rPr lang="en-US" sz="1200" b="1">
                <a:solidFill>
                  <a:srgbClr val="FF0000"/>
                </a:solidFill>
              </a:rPr>
              <a:t>{</a:t>
            </a:r>
            <a:r>
              <a:rPr lang="ro-RO" sz="1200" b="1">
                <a:solidFill>
                  <a:srgbClr val="FF0000"/>
                </a:solidFill>
              </a:rPr>
              <a:t>"courses"</a:t>
            </a:r>
            <a:r>
              <a:rPr lang="ro-RO" sz="1200">
                <a:solidFill>
                  <a:srgbClr val="FF0000"/>
                </a:solidFill>
              </a:rPr>
              <a:t>: </a:t>
            </a:r>
            <a:endParaRPr lang="en-GB" sz="1200">
              <a:solidFill>
                <a:srgbClr val="FF0000"/>
              </a:solidFill>
            </a:endParaRPr>
          </a:p>
          <a:p>
            <a:r>
              <a:rPr lang="ro-RO" sz="1200">
                <a:solidFill>
                  <a:srgbClr val="FF0000"/>
                </a:solidFill>
              </a:rPr>
              <a:t>[</a:t>
            </a:r>
            <a:endParaRPr lang="de-AT" sz="1200">
              <a:solidFill>
                <a:srgbClr val="FF0000"/>
              </a:solidFill>
            </a:endParaRPr>
          </a:p>
          <a:p>
            <a:r>
              <a:rPr lang="ro-RO" sz="1200">
                <a:solidFill>
                  <a:srgbClr val="FF0000"/>
                </a:solidFill>
              </a:rPr>
              <a:t>{</a:t>
            </a:r>
            <a:r>
              <a:rPr lang="ro-RO" sz="1200" u="sng">
                <a:solidFill>
                  <a:srgbClr val="FF0000"/>
                </a:solidFill>
              </a:rPr>
              <a:t>"id": 1</a:t>
            </a:r>
            <a:r>
              <a:rPr lang="ro-RO" sz="1200">
                <a:solidFill>
                  <a:srgbClr val="FF0000"/>
                </a:solidFill>
              </a:rPr>
              <a:t>,</a:t>
            </a:r>
            <a:endParaRPr lang="de-AT" sz="1200">
              <a:solidFill>
                <a:srgbClr val="FF0000"/>
              </a:solidFill>
            </a:endParaRPr>
          </a:p>
          <a:p>
            <a:r>
              <a:rPr lang="ro-RO" sz="1200">
                <a:solidFill>
                  <a:srgbClr val="FF0000"/>
                </a:solidFill>
              </a:rPr>
              <a:t>"title": "Web development",</a:t>
            </a:r>
            <a:endParaRPr lang="de-AT" sz="1200">
              <a:solidFill>
                <a:srgbClr val="FF0000"/>
              </a:solidFill>
            </a:endParaRPr>
          </a:p>
          <a:p>
            <a:r>
              <a:rPr lang="ro-RO" sz="1200">
                <a:solidFill>
                  <a:srgbClr val="FF0000"/>
                </a:solidFill>
              </a:rPr>
              <a:t>"teacher":"Popescu Ion"},</a:t>
            </a:r>
            <a:endParaRPr lang="de-AT" sz="1200">
              <a:solidFill>
                <a:srgbClr val="FF0000"/>
              </a:solidFill>
            </a:endParaRPr>
          </a:p>
          <a:p>
            <a:r>
              <a:rPr lang="ro-RO" sz="1200">
                <a:solidFill>
                  <a:srgbClr val="FF0000"/>
                </a:solidFill>
              </a:rPr>
              <a:t>{"id": 2,</a:t>
            </a:r>
            <a:endParaRPr lang="de-AT" sz="1200">
              <a:solidFill>
                <a:srgbClr val="FF0000"/>
              </a:solidFill>
            </a:endParaRPr>
          </a:p>
          <a:p>
            <a:r>
              <a:rPr lang="ro-RO" sz="1200">
                <a:solidFill>
                  <a:srgbClr val="FF0000"/>
                </a:solidFill>
              </a:rPr>
              <a:t>"title": "Java",</a:t>
            </a:r>
            <a:endParaRPr lang="de-AT" sz="1200">
              <a:solidFill>
                <a:srgbClr val="FF0000"/>
              </a:solidFill>
            </a:endParaRPr>
          </a:p>
          <a:p>
            <a:r>
              <a:rPr lang="ro-RO" sz="1200">
                <a:solidFill>
                  <a:srgbClr val="FF0000"/>
                </a:solidFill>
              </a:rPr>
              <a:t>"teacher":"Ionescu Maria"}</a:t>
            </a:r>
            <a:endParaRPr lang="de-AT" sz="1200">
              <a:solidFill>
                <a:srgbClr val="FF0000"/>
              </a:solidFill>
            </a:endParaRPr>
          </a:p>
          <a:p>
            <a:r>
              <a:rPr lang="ro-RO" sz="1200">
                <a:solidFill>
                  <a:srgbClr val="FF0000"/>
                </a:solidFill>
              </a:rPr>
              <a:t>]</a:t>
            </a:r>
            <a:r>
              <a:rPr lang="en-US" sz="1200">
                <a:solidFill>
                  <a:srgbClr val="FF0000"/>
                </a:solidFill>
              </a:rPr>
              <a:t>}</a:t>
            </a:r>
            <a:endParaRPr lang="de-AT" sz="1200">
              <a:solidFill>
                <a:srgbClr val="FF0000"/>
              </a:solidFill>
            </a:endParaRPr>
          </a:p>
        </p:txBody>
      </p:sp>
      <p:sp>
        <p:nvSpPr>
          <p:cNvPr id="7" name="Rectangle 6"/>
          <p:cNvSpPr/>
          <p:nvPr/>
        </p:nvSpPr>
        <p:spPr>
          <a:xfrm>
            <a:off x="3958459" y="3269970"/>
            <a:ext cx="2016224" cy="2862322"/>
          </a:xfrm>
          <a:prstGeom prst="rect">
            <a:avLst/>
          </a:prstGeom>
        </p:spPr>
        <p:txBody>
          <a:bodyPr wrap="square">
            <a:spAutoFit/>
          </a:bodyPr>
          <a:lstStyle/>
          <a:p>
            <a:r>
              <a:rPr lang="en-US" sz="1200" b="1">
                <a:solidFill>
                  <a:srgbClr val="FF0000"/>
                </a:solidFill>
              </a:rPr>
              <a:t>{</a:t>
            </a:r>
            <a:r>
              <a:rPr lang="ro-RO" sz="1200" b="1">
                <a:solidFill>
                  <a:srgbClr val="FF0000"/>
                </a:solidFill>
              </a:rPr>
              <a:t>"grades"</a:t>
            </a:r>
            <a:r>
              <a:rPr lang="ro-RO" sz="1200">
                <a:solidFill>
                  <a:srgbClr val="FF0000"/>
                </a:solidFill>
              </a:rPr>
              <a:t>:</a:t>
            </a:r>
            <a:endParaRPr lang="en-GB" sz="1200">
              <a:solidFill>
                <a:srgbClr val="FF0000"/>
              </a:solidFill>
            </a:endParaRPr>
          </a:p>
          <a:p>
            <a:r>
              <a:rPr lang="ro-RO" sz="1200">
                <a:solidFill>
                  <a:srgbClr val="FF0000"/>
                </a:solidFill>
              </a:rPr>
              <a:t>[</a:t>
            </a:r>
            <a:endParaRPr lang="de-AT" sz="1200">
              <a:solidFill>
                <a:srgbClr val="FF0000"/>
              </a:solidFill>
            </a:endParaRPr>
          </a:p>
          <a:p>
            <a:r>
              <a:rPr lang="ro-RO" sz="1200">
                <a:solidFill>
                  <a:srgbClr val="FF0000"/>
                </a:solidFill>
              </a:rPr>
              <a:t>{</a:t>
            </a:r>
            <a:r>
              <a:rPr lang="ro-RO" sz="1200" u="sng">
                <a:solidFill>
                  <a:srgbClr val="FF0000"/>
                </a:solidFill>
              </a:rPr>
              <a:t>"courseId":1</a:t>
            </a:r>
            <a:r>
              <a:rPr lang="ro-RO" sz="1200">
                <a:solidFill>
                  <a:srgbClr val="FF0000"/>
                </a:solidFill>
              </a:rPr>
              <a:t>,</a:t>
            </a:r>
            <a:endParaRPr lang="de-AT" sz="1200">
              <a:solidFill>
                <a:srgbClr val="FF0000"/>
              </a:solidFill>
            </a:endParaRPr>
          </a:p>
          <a:p>
            <a:r>
              <a:rPr lang="ro-RO" sz="1200" u="sng">
                <a:solidFill>
                  <a:srgbClr val="FF0000"/>
                </a:solidFill>
              </a:rPr>
              <a:t>"studentId":1</a:t>
            </a:r>
            <a:r>
              <a:rPr lang="ro-RO" sz="1200">
                <a:solidFill>
                  <a:srgbClr val="FF0000"/>
                </a:solidFill>
              </a:rPr>
              <a:t>,</a:t>
            </a:r>
            <a:endParaRPr lang="de-AT" sz="1200">
              <a:solidFill>
                <a:srgbClr val="FF0000"/>
              </a:solidFill>
            </a:endParaRPr>
          </a:p>
          <a:p>
            <a:r>
              <a:rPr lang="ro-RO" sz="1200">
                <a:solidFill>
                  <a:srgbClr val="FF0000"/>
                </a:solidFill>
              </a:rPr>
              <a:t>"grade":7},</a:t>
            </a:r>
            <a:endParaRPr lang="de-AT" sz="1200">
              <a:solidFill>
                <a:srgbClr val="FF0000"/>
              </a:solidFill>
            </a:endParaRPr>
          </a:p>
          <a:p>
            <a:r>
              <a:rPr lang="ro-RO" sz="1200">
                <a:solidFill>
                  <a:srgbClr val="FF0000"/>
                </a:solidFill>
              </a:rPr>
              <a:t>{"courseId":1,</a:t>
            </a:r>
            <a:endParaRPr lang="de-AT" sz="1200">
              <a:solidFill>
                <a:srgbClr val="FF0000"/>
              </a:solidFill>
            </a:endParaRPr>
          </a:p>
          <a:p>
            <a:r>
              <a:rPr lang="ro-RO" sz="1200">
                <a:solidFill>
                  <a:srgbClr val="FF0000"/>
                </a:solidFill>
              </a:rPr>
              <a:t>"studentId":2,</a:t>
            </a:r>
            <a:endParaRPr lang="de-AT" sz="1200">
              <a:solidFill>
                <a:srgbClr val="FF0000"/>
              </a:solidFill>
            </a:endParaRPr>
          </a:p>
          <a:p>
            <a:r>
              <a:rPr lang="ro-RO" sz="1200">
                <a:solidFill>
                  <a:srgbClr val="FF0000"/>
                </a:solidFill>
              </a:rPr>
              <a:t>"grade":5},</a:t>
            </a:r>
            <a:endParaRPr lang="de-AT" sz="1200">
              <a:solidFill>
                <a:srgbClr val="FF0000"/>
              </a:solidFill>
            </a:endParaRPr>
          </a:p>
          <a:p>
            <a:r>
              <a:rPr lang="ro-RO" sz="1200">
                <a:solidFill>
                  <a:srgbClr val="FF0000"/>
                </a:solidFill>
              </a:rPr>
              <a:t>{"courseId":2,</a:t>
            </a:r>
            <a:endParaRPr lang="de-AT" sz="1200">
              <a:solidFill>
                <a:srgbClr val="FF0000"/>
              </a:solidFill>
            </a:endParaRPr>
          </a:p>
          <a:p>
            <a:r>
              <a:rPr lang="ro-RO" sz="1200">
                <a:solidFill>
                  <a:srgbClr val="FF0000"/>
                </a:solidFill>
              </a:rPr>
              <a:t>"studentId":1,</a:t>
            </a:r>
            <a:endParaRPr lang="de-AT" sz="1200">
              <a:solidFill>
                <a:srgbClr val="FF0000"/>
              </a:solidFill>
            </a:endParaRPr>
          </a:p>
          <a:p>
            <a:r>
              <a:rPr lang="ro-RO" sz="1200">
                <a:solidFill>
                  <a:srgbClr val="FF0000"/>
                </a:solidFill>
              </a:rPr>
              <a:t>"grade":5},</a:t>
            </a:r>
            <a:endParaRPr lang="de-AT" sz="1200">
              <a:solidFill>
                <a:srgbClr val="FF0000"/>
              </a:solidFill>
            </a:endParaRPr>
          </a:p>
          <a:p>
            <a:r>
              <a:rPr lang="ro-RO" sz="1200">
                <a:solidFill>
                  <a:srgbClr val="FF0000"/>
                </a:solidFill>
              </a:rPr>
              <a:t>{"courseId":2,</a:t>
            </a:r>
            <a:endParaRPr lang="de-AT" sz="1200">
              <a:solidFill>
                <a:srgbClr val="FF0000"/>
              </a:solidFill>
            </a:endParaRPr>
          </a:p>
          <a:p>
            <a:r>
              <a:rPr lang="ro-RO" sz="1200">
                <a:solidFill>
                  <a:srgbClr val="FF0000"/>
                </a:solidFill>
              </a:rPr>
              <a:t>"studentId":2,</a:t>
            </a:r>
            <a:endParaRPr lang="de-AT" sz="1200">
              <a:solidFill>
                <a:srgbClr val="FF0000"/>
              </a:solidFill>
            </a:endParaRPr>
          </a:p>
          <a:p>
            <a:r>
              <a:rPr lang="ro-RO" sz="1200">
                <a:solidFill>
                  <a:srgbClr val="FF0000"/>
                </a:solidFill>
              </a:rPr>
              <a:t>"grade":5}</a:t>
            </a:r>
            <a:endParaRPr lang="de-AT" sz="1200">
              <a:solidFill>
                <a:srgbClr val="FF0000"/>
              </a:solidFill>
            </a:endParaRPr>
          </a:p>
          <a:p>
            <a:r>
              <a:rPr lang="ro-RO" sz="1200">
                <a:solidFill>
                  <a:srgbClr val="FF0000"/>
                </a:solidFill>
              </a:rPr>
              <a:t>]</a:t>
            </a:r>
            <a:r>
              <a:rPr lang="en-US" sz="1200">
                <a:solidFill>
                  <a:srgbClr val="FF0000"/>
                </a:solidFill>
              </a:rPr>
              <a:t>}</a:t>
            </a:r>
            <a:endParaRPr lang="de-AT" sz="1200">
              <a:solidFill>
                <a:srgbClr val="FF0000"/>
              </a:solidFill>
            </a:endParaRPr>
          </a:p>
        </p:txBody>
      </p:sp>
      <p:sp>
        <p:nvSpPr>
          <p:cNvPr id="8" name="Rectangle 7"/>
          <p:cNvSpPr/>
          <p:nvPr/>
        </p:nvSpPr>
        <p:spPr>
          <a:xfrm>
            <a:off x="6429057" y="3288188"/>
            <a:ext cx="2376264" cy="1015663"/>
          </a:xfrm>
          <a:prstGeom prst="rect">
            <a:avLst/>
          </a:prstGeom>
        </p:spPr>
        <p:txBody>
          <a:bodyPr wrap="square">
            <a:spAutoFit/>
          </a:bodyPr>
          <a:lstStyle/>
          <a:p>
            <a:r>
              <a:rPr lang="en-US" sz="1200" b="1">
                <a:solidFill>
                  <a:srgbClr val="FF0000"/>
                </a:solidFill>
              </a:rPr>
              <a:t>{</a:t>
            </a:r>
            <a:r>
              <a:rPr lang="ro-RO" sz="1200" b="1">
                <a:solidFill>
                  <a:srgbClr val="FF0000"/>
                </a:solidFill>
              </a:rPr>
              <a:t>"students"</a:t>
            </a:r>
            <a:r>
              <a:rPr lang="ro-RO" sz="1200">
                <a:solidFill>
                  <a:srgbClr val="FF0000"/>
                </a:solidFill>
              </a:rPr>
              <a:t>:</a:t>
            </a:r>
            <a:endParaRPr lang="en-GB" sz="1200">
              <a:solidFill>
                <a:srgbClr val="FF0000"/>
              </a:solidFill>
            </a:endParaRPr>
          </a:p>
          <a:p>
            <a:r>
              <a:rPr lang="ro-RO" sz="1200">
                <a:solidFill>
                  <a:srgbClr val="FF0000"/>
                </a:solidFill>
              </a:rPr>
              <a:t>[</a:t>
            </a:r>
            <a:endParaRPr lang="de-AT" sz="1200">
              <a:solidFill>
                <a:srgbClr val="FF0000"/>
              </a:solidFill>
            </a:endParaRPr>
          </a:p>
          <a:p>
            <a:r>
              <a:rPr lang="ro-RO" sz="1200">
                <a:solidFill>
                  <a:srgbClr val="FF0000"/>
                </a:solidFill>
              </a:rPr>
              <a:t>{</a:t>
            </a:r>
            <a:r>
              <a:rPr lang="ro-RO" sz="1200" u="sng">
                <a:solidFill>
                  <a:srgbClr val="FF0000"/>
                </a:solidFill>
              </a:rPr>
              <a:t>"id": 1</a:t>
            </a:r>
            <a:r>
              <a:rPr lang="ro-RO" sz="1200">
                <a:solidFill>
                  <a:srgbClr val="FF0000"/>
                </a:solidFill>
              </a:rPr>
              <a:t>,"name": "Pop Ion"},</a:t>
            </a:r>
            <a:endParaRPr lang="de-AT" sz="1200">
              <a:solidFill>
                <a:srgbClr val="FF0000"/>
              </a:solidFill>
            </a:endParaRPr>
          </a:p>
          <a:p>
            <a:r>
              <a:rPr lang="ro-RO" sz="1200">
                <a:solidFill>
                  <a:srgbClr val="FF0000"/>
                </a:solidFill>
              </a:rPr>
              <a:t>{"id": 2,"name": "Pop Maria"}</a:t>
            </a:r>
            <a:endParaRPr lang="de-AT" sz="1200">
              <a:solidFill>
                <a:srgbClr val="FF0000"/>
              </a:solidFill>
            </a:endParaRPr>
          </a:p>
          <a:p>
            <a:r>
              <a:rPr lang="en-GB" sz="1200">
                <a:solidFill>
                  <a:srgbClr val="FF0000"/>
                </a:solidFill>
              </a:rPr>
              <a:t>]}</a:t>
            </a:r>
            <a:endParaRPr lang="de-AT" sz="1200">
              <a:solidFill>
                <a:srgbClr val="FF0000"/>
              </a:solidFill>
            </a:endParaRPr>
          </a:p>
        </p:txBody>
      </p:sp>
      <p:sp>
        <p:nvSpPr>
          <p:cNvPr id="6" name="Freeform 5"/>
          <p:cNvSpPr/>
          <p:nvPr/>
        </p:nvSpPr>
        <p:spPr>
          <a:xfrm>
            <a:off x="1713390" y="3532819"/>
            <a:ext cx="2290439" cy="249068"/>
          </a:xfrm>
          <a:custGeom>
            <a:avLst/>
            <a:gdLst>
              <a:gd name="connsiteX0" fmla="*/ 2290439 w 2290439"/>
              <a:gd name="connsiteY0" fmla="*/ 249068 h 249068"/>
              <a:gd name="connsiteX1" fmla="*/ 1651247 w 2290439"/>
              <a:gd name="connsiteY1" fmla="*/ 494 h 249068"/>
              <a:gd name="connsiteX2" fmla="*/ 585927 w 2290439"/>
              <a:gd name="connsiteY2" fmla="*/ 186925 h 249068"/>
              <a:gd name="connsiteX3" fmla="*/ 0 w 2290439"/>
              <a:gd name="connsiteY3" fmla="*/ 249068 h 249068"/>
            </a:gdLst>
            <a:ahLst/>
            <a:cxnLst>
              <a:cxn ang="0">
                <a:pos x="connsiteX0" y="connsiteY0"/>
              </a:cxn>
              <a:cxn ang="0">
                <a:pos x="connsiteX1" y="connsiteY1"/>
              </a:cxn>
              <a:cxn ang="0">
                <a:pos x="connsiteX2" y="connsiteY2"/>
              </a:cxn>
              <a:cxn ang="0">
                <a:pos x="connsiteX3" y="connsiteY3"/>
              </a:cxn>
            </a:cxnLst>
            <a:rect l="l" t="t" r="r" b="b"/>
            <a:pathLst>
              <a:path w="2290439" h="249068">
                <a:moveTo>
                  <a:pt x="2290439" y="249068"/>
                </a:moveTo>
                <a:cubicBezTo>
                  <a:pt x="2112885" y="129959"/>
                  <a:pt x="1935332" y="10851"/>
                  <a:pt x="1651247" y="494"/>
                </a:cubicBezTo>
                <a:cubicBezTo>
                  <a:pt x="1367162" y="-9863"/>
                  <a:pt x="861135" y="145496"/>
                  <a:pt x="585927" y="186925"/>
                </a:cubicBezTo>
                <a:cubicBezTo>
                  <a:pt x="310719" y="228354"/>
                  <a:pt x="155359" y="238711"/>
                  <a:pt x="0" y="249068"/>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Freeform 8"/>
          <p:cNvSpPr/>
          <p:nvPr/>
        </p:nvSpPr>
        <p:spPr>
          <a:xfrm>
            <a:off x="4962616" y="3796020"/>
            <a:ext cx="1553599" cy="153888"/>
          </a:xfrm>
          <a:custGeom>
            <a:avLst/>
            <a:gdLst>
              <a:gd name="connsiteX0" fmla="*/ 0 w 1038688"/>
              <a:gd name="connsiteY0" fmla="*/ 145665 h 145665"/>
              <a:gd name="connsiteX1" fmla="*/ 363985 w 1038688"/>
              <a:gd name="connsiteY1" fmla="*/ 3623 h 145665"/>
              <a:gd name="connsiteX2" fmla="*/ 816746 w 1038688"/>
              <a:gd name="connsiteY2" fmla="*/ 39133 h 145665"/>
              <a:gd name="connsiteX3" fmla="*/ 1038688 w 1038688"/>
              <a:gd name="connsiteY3" fmla="*/ 3623 h 145665"/>
            </a:gdLst>
            <a:ahLst/>
            <a:cxnLst>
              <a:cxn ang="0">
                <a:pos x="connsiteX0" y="connsiteY0"/>
              </a:cxn>
              <a:cxn ang="0">
                <a:pos x="connsiteX1" y="connsiteY1"/>
              </a:cxn>
              <a:cxn ang="0">
                <a:pos x="connsiteX2" y="connsiteY2"/>
              </a:cxn>
              <a:cxn ang="0">
                <a:pos x="connsiteX3" y="connsiteY3"/>
              </a:cxn>
            </a:cxnLst>
            <a:rect l="l" t="t" r="r" b="b"/>
            <a:pathLst>
              <a:path w="1038688" h="145665">
                <a:moveTo>
                  <a:pt x="0" y="145665"/>
                </a:moveTo>
                <a:cubicBezTo>
                  <a:pt x="113930" y="83521"/>
                  <a:pt x="227861" y="21378"/>
                  <a:pt x="363985" y="3623"/>
                </a:cubicBezTo>
                <a:cubicBezTo>
                  <a:pt x="500109" y="-14132"/>
                  <a:pt x="704296" y="39133"/>
                  <a:pt x="816746" y="39133"/>
                </a:cubicBezTo>
                <a:cubicBezTo>
                  <a:pt x="929196" y="39133"/>
                  <a:pt x="983942" y="21378"/>
                  <a:pt x="1038688" y="362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Box 9"/>
          <p:cNvSpPr txBox="1"/>
          <p:nvPr/>
        </p:nvSpPr>
        <p:spPr>
          <a:xfrm>
            <a:off x="435473" y="3520277"/>
            <a:ext cx="792088" cy="523220"/>
          </a:xfrm>
          <a:prstGeom prst="rect">
            <a:avLst/>
          </a:prstGeom>
          <a:noFill/>
        </p:spPr>
        <p:txBody>
          <a:bodyPr wrap="square" rtlCol="0">
            <a:spAutoFit/>
          </a:bodyPr>
          <a:lstStyle/>
          <a:p>
            <a:r>
              <a:rPr lang="en-GB" sz="1400" i="1"/>
              <a:t>Cheie primar</a:t>
            </a:r>
            <a:r>
              <a:rPr lang="ro-RO" sz="1400" i="1"/>
              <a:t>ă</a:t>
            </a:r>
            <a:endParaRPr lang="de-AT" sz="1400" i="1"/>
          </a:p>
        </p:txBody>
      </p:sp>
      <p:sp>
        <p:nvSpPr>
          <p:cNvPr id="12" name="TextBox 11"/>
          <p:cNvSpPr txBox="1"/>
          <p:nvPr/>
        </p:nvSpPr>
        <p:spPr>
          <a:xfrm>
            <a:off x="5868144" y="3829712"/>
            <a:ext cx="855047" cy="523220"/>
          </a:xfrm>
          <a:prstGeom prst="rect">
            <a:avLst/>
          </a:prstGeom>
          <a:noFill/>
        </p:spPr>
        <p:txBody>
          <a:bodyPr wrap="square" rtlCol="0">
            <a:spAutoFit/>
          </a:bodyPr>
          <a:lstStyle/>
          <a:p>
            <a:r>
              <a:rPr lang="en-GB" sz="1400" i="1"/>
              <a:t>Cheie primar</a:t>
            </a:r>
            <a:r>
              <a:rPr lang="ro-RO" sz="1400" i="1"/>
              <a:t>ă</a:t>
            </a:r>
            <a:endParaRPr lang="de-AT" sz="1400" i="1"/>
          </a:p>
        </p:txBody>
      </p:sp>
      <p:sp>
        <p:nvSpPr>
          <p:cNvPr id="13" name="TextBox 12"/>
          <p:cNvSpPr txBox="1"/>
          <p:nvPr/>
        </p:nvSpPr>
        <p:spPr>
          <a:xfrm>
            <a:off x="3404350" y="3680075"/>
            <a:ext cx="695640" cy="523220"/>
          </a:xfrm>
          <a:prstGeom prst="rect">
            <a:avLst/>
          </a:prstGeom>
          <a:noFill/>
        </p:spPr>
        <p:txBody>
          <a:bodyPr wrap="none" rtlCol="0">
            <a:spAutoFit/>
          </a:bodyPr>
          <a:lstStyle/>
          <a:p>
            <a:r>
              <a:rPr lang="en-GB" sz="1400" i="1"/>
              <a:t>Chei</a:t>
            </a:r>
            <a:r>
              <a:rPr lang="ro-RO" sz="1400" i="1"/>
              <a:t>e</a:t>
            </a:r>
          </a:p>
          <a:p>
            <a:r>
              <a:rPr lang="ro-RO" sz="1400" i="1"/>
              <a:t>străină</a:t>
            </a:r>
            <a:endParaRPr lang="de-AT" sz="1400" i="1"/>
          </a:p>
        </p:txBody>
      </p:sp>
      <p:sp>
        <p:nvSpPr>
          <p:cNvPr id="14" name="TextBox 13"/>
          <p:cNvSpPr txBox="1"/>
          <p:nvPr/>
        </p:nvSpPr>
        <p:spPr>
          <a:xfrm>
            <a:off x="4899981" y="3858155"/>
            <a:ext cx="695640" cy="523220"/>
          </a:xfrm>
          <a:prstGeom prst="rect">
            <a:avLst/>
          </a:prstGeom>
          <a:noFill/>
        </p:spPr>
        <p:txBody>
          <a:bodyPr wrap="none" rtlCol="0">
            <a:spAutoFit/>
          </a:bodyPr>
          <a:lstStyle/>
          <a:p>
            <a:r>
              <a:rPr lang="en-GB" sz="1400" i="1"/>
              <a:t>Chei</a:t>
            </a:r>
            <a:r>
              <a:rPr lang="ro-RO" sz="1400" i="1"/>
              <a:t>e</a:t>
            </a:r>
          </a:p>
          <a:p>
            <a:r>
              <a:rPr lang="ro-RO" sz="1400" i="1"/>
              <a:t>străină</a:t>
            </a:r>
            <a:endParaRPr lang="de-AT" sz="1400" i="1"/>
          </a:p>
        </p:txBody>
      </p:sp>
    </p:spTree>
    <p:extLst>
      <p:ext uri="{BB962C8B-B14F-4D97-AF65-F5344CB8AC3E}">
        <p14:creationId xmlns:p14="http://schemas.microsoft.com/office/powerpoint/2010/main" val="158150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6" grpId="0" animBg="1"/>
      <p:bldP spid="9" grpId="0" animBg="1"/>
      <p:bldP spid="10" grpId="0"/>
      <p:bldP spid="12"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ro-RO" b="1"/>
              <a:t>Tehnica REST:</a:t>
            </a:r>
            <a:br>
              <a:rPr lang="ro-RO" b="1"/>
            </a:br>
            <a:r>
              <a:rPr lang="ro-RO"/>
              <a:t>Cereri </a:t>
            </a:r>
            <a:r>
              <a:rPr lang="ro-RO" dirty="0"/>
              <a:t>HTTP interpretate </a:t>
            </a:r>
            <a:r>
              <a:rPr lang="ro-RO"/>
              <a:t>ca interogări</a:t>
            </a:r>
            <a:br>
              <a:rPr lang="ro-RO"/>
            </a:br>
            <a:r>
              <a:rPr lang="ro-RO" sz="2200"/>
              <a:t>(cu opțiuni suplimentare în parametri QueryString)</a:t>
            </a:r>
            <a:endParaRPr lang="de-AT" sz="2200" dirty="0"/>
          </a:p>
        </p:txBody>
      </p:sp>
      <p:sp>
        <p:nvSpPr>
          <p:cNvPr id="3" name="Content Placeholder 2"/>
          <p:cNvSpPr>
            <a:spLocks noGrp="1"/>
          </p:cNvSpPr>
          <p:nvPr>
            <p:ph idx="1"/>
          </p:nvPr>
        </p:nvSpPr>
        <p:spPr>
          <a:xfrm>
            <a:off x="107504" y="1628800"/>
            <a:ext cx="8928992" cy="5040560"/>
          </a:xfrm>
        </p:spPr>
        <p:txBody>
          <a:bodyPr>
            <a:normAutofit fontScale="55000" lnSpcReduction="20000"/>
          </a:bodyPr>
          <a:lstStyle/>
          <a:p>
            <a:r>
              <a:rPr lang="ro-RO" b="1" dirty="0"/>
              <a:t>Cereri GET </a:t>
            </a:r>
            <a:r>
              <a:rPr lang="ro-RO" dirty="0"/>
              <a:t>= interogări SELECT</a:t>
            </a:r>
            <a:endParaRPr lang="de-AT" dirty="0"/>
          </a:p>
          <a:p>
            <a:pPr lvl="1"/>
            <a:r>
              <a:rPr lang="ro-RO"/>
              <a:t>Adresa va include parametrii </a:t>
            </a:r>
            <a:r>
              <a:rPr lang="ro-RO" dirty="0"/>
              <a:t>de interogare: </a:t>
            </a:r>
            <a:r>
              <a:rPr lang="ro-RO" dirty="0">
                <a:solidFill>
                  <a:srgbClr val="FF0000"/>
                </a:solidFill>
              </a:rPr>
              <a:t>server</a:t>
            </a:r>
            <a:r>
              <a:rPr lang="en-GB" dirty="0">
                <a:solidFill>
                  <a:srgbClr val="FF0000"/>
                </a:solidFill>
              </a:rPr>
              <a:t>.com</a:t>
            </a:r>
            <a:r>
              <a:rPr lang="ro-RO" dirty="0">
                <a:solidFill>
                  <a:srgbClr val="FF0000"/>
                </a:solidFill>
              </a:rPr>
              <a:t>/</a:t>
            </a:r>
            <a:r>
              <a:rPr lang="ro-RO" dirty="0" err="1">
                <a:solidFill>
                  <a:srgbClr val="FF0000"/>
                </a:solidFill>
              </a:rPr>
              <a:t>courses</a:t>
            </a:r>
            <a:r>
              <a:rPr lang="ro-RO" dirty="0">
                <a:solidFill>
                  <a:srgbClr val="FF0000"/>
                </a:solidFill>
              </a:rPr>
              <a:t>?</a:t>
            </a:r>
            <a:r>
              <a:rPr lang="de-AT" dirty="0">
                <a:solidFill>
                  <a:srgbClr val="FF0000"/>
                </a:solidFill>
              </a:rPr>
              <a:t>teacher=Popescu Ion</a:t>
            </a:r>
            <a:endParaRPr lang="ro-RO" dirty="0">
              <a:solidFill>
                <a:srgbClr val="FF0000"/>
              </a:solidFill>
            </a:endParaRPr>
          </a:p>
          <a:p>
            <a:endParaRPr lang="ro-RO" b="1"/>
          </a:p>
          <a:p>
            <a:r>
              <a:rPr lang="ro-RO" b="1"/>
              <a:t>Cereri </a:t>
            </a:r>
            <a:r>
              <a:rPr lang="ro-RO" b="1" dirty="0"/>
              <a:t>POST </a:t>
            </a:r>
            <a:r>
              <a:rPr lang="ro-RO" dirty="0"/>
              <a:t>= interogări INSERT</a:t>
            </a:r>
            <a:endParaRPr lang="de-AT" dirty="0"/>
          </a:p>
          <a:p>
            <a:pPr lvl="1"/>
            <a:r>
              <a:rPr lang="ro-RO"/>
              <a:t>Adresa va include </a:t>
            </a:r>
            <a:r>
              <a:rPr lang="en-US" dirty="0"/>
              <a:t>"</a:t>
            </a:r>
            <a:r>
              <a:rPr lang="ro-RO" dirty="0"/>
              <a:t>tabelul</a:t>
            </a:r>
            <a:r>
              <a:rPr lang="en-US" dirty="0"/>
              <a:t>"</a:t>
            </a:r>
            <a:r>
              <a:rPr lang="ro-RO" dirty="0"/>
              <a:t> țintă: </a:t>
            </a:r>
            <a:r>
              <a:rPr lang="ro-RO" dirty="0">
                <a:solidFill>
                  <a:srgbClr val="FF0000"/>
                </a:solidFill>
              </a:rPr>
              <a:t>server</a:t>
            </a:r>
            <a:r>
              <a:rPr lang="en-GB" dirty="0">
                <a:solidFill>
                  <a:srgbClr val="FF0000"/>
                </a:solidFill>
              </a:rPr>
              <a:t>.com</a:t>
            </a:r>
            <a:r>
              <a:rPr lang="ro-RO" dirty="0">
                <a:solidFill>
                  <a:srgbClr val="FF0000"/>
                </a:solidFill>
              </a:rPr>
              <a:t>/</a:t>
            </a:r>
            <a:r>
              <a:rPr lang="ro-RO" dirty="0" err="1">
                <a:solidFill>
                  <a:srgbClr val="FF0000"/>
                </a:solidFill>
              </a:rPr>
              <a:t>students</a:t>
            </a:r>
            <a:endParaRPr lang="ro-RO" dirty="0">
              <a:solidFill>
                <a:srgbClr val="FF0000"/>
              </a:solidFill>
            </a:endParaRPr>
          </a:p>
          <a:p>
            <a:pPr lvl="1"/>
            <a:r>
              <a:rPr lang="ro-RO"/>
              <a:t>La cerere se vor atașa datele de inserat</a:t>
            </a:r>
            <a:endParaRPr lang="de-AT" dirty="0"/>
          </a:p>
          <a:p>
            <a:pPr lvl="1"/>
            <a:r>
              <a:rPr lang="de-AT" dirty="0"/>
              <a:t>Trebuie s</a:t>
            </a:r>
            <a:r>
              <a:rPr lang="ro-RO" dirty="0"/>
              <a:t>ă anunțe formatul în care se trimit datele (prin antetul </a:t>
            </a:r>
            <a:r>
              <a:rPr lang="ro-RO" i="1" dirty="0"/>
              <a:t>Content-</a:t>
            </a:r>
            <a:r>
              <a:rPr lang="ro-RO" i="1" dirty="0" err="1"/>
              <a:t>Type</a:t>
            </a:r>
            <a:r>
              <a:rPr lang="ro-RO" dirty="0"/>
              <a:t>)</a:t>
            </a:r>
          </a:p>
          <a:p>
            <a:endParaRPr lang="ro-RO" b="1"/>
          </a:p>
          <a:p>
            <a:r>
              <a:rPr lang="ro-RO" b="1"/>
              <a:t>Cereri </a:t>
            </a:r>
            <a:r>
              <a:rPr lang="ro-RO" b="1" dirty="0"/>
              <a:t>DELETE </a:t>
            </a:r>
            <a:r>
              <a:rPr lang="ro-RO" dirty="0"/>
              <a:t>= interogări DELETE</a:t>
            </a:r>
          </a:p>
          <a:p>
            <a:pPr lvl="1"/>
            <a:r>
              <a:rPr lang="ro-RO"/>
              <a:t>Adresa va indica </a:t>
            </a:r>
            <a:r>
              <a:rPr lang="en-US" dirty="0"/>
              <a:t>"</a:t>
            </a:r>
            <a:r>
              <a:rPr lang="ro-RO" dirty="0"/>
              <a:t>înregistrarea</a:t>
            </a:r>
            <a:r>
              <a:rPr lang="en-US" dirty="0"/>
              <a:t>"</a:t>
            </a:r>
            <a:r>
              <a:rPr lang="ro-RO" dirty="0"/>
              <a:t> ce se șterge: </a:t>
            </a:r>
            <a:r>
              <a:rPr lang="ro-RO" dirty="0">
                <a:solidFill>
                  <a:srgbClr val="FF0000"/>
                </a:solidFill>
              </a:rPr>
              <a:t>server</a:t>
            </a:r>
            <a:r>
              <a:rPr lang="en-GB" dirty="0">
                <a:solidFill>
                  <a:srgbClr val="FF0000"/>
                </a:solidFill>
              </a:rPr>
              <a:t>.com</a:t>
            </a:r>
            <a:r>
              <a:rPr lang="ro-RO" dirty="0">
                <a:solidFill>
                  <a:srgbClr val="FF0000"/>
                </a:solidFill>
              </a:rPr>
              <a:t>/</a:t>
            </a:r>
            <a:r>
              <a:rPr lang="ro-RO" dirty="0" err="1">
                <a:solidFill>
                  <a:srgbClr val="FF0000"/>
                </a:solidFill>
              </a:rPr>
              <a:t>courses</a:t>
            </a:r>
            <a:r>
              <a:rPr lang="ro-RO" dirty="0">
                <a:solidFill>
                  <a:srgbClr val="FF0000"/>
                </a:solidFill>
              </a:rPr>
              <a:t>/1</a:t>
            </a:r>
          </a:p>
          <a:p>
            <a:pPr lvl="1"/>
            <a:r>
              <a:rPr lang="ro-RO"/>
              <a:t>Nu se atașează date, deci nu avem de anunțat formatul trimis</a:t>
            </a:r>
            <a:endParaRPr lang="ro-RO" dirty="0"/>
          </a:p>
          <a:p>
            <a:endParaRPr lang="ro-RO" b="1"/>
          </a:p>
          <a:p>
            <a:r>
              <a:rPr lang="ro-RO" b="1"/>
              <a:t>Cereri </a:t>
            </a:r>
            <a:r>
              <a:rPr lang="ro-RO" b="1" dirty="0"/>
              <a:t>PUT </a:t>
            </a:r>
            <a:r>
              <a:rPr lang="ro-RO" dirty="0"/>
              <a:t>= interogări UPDATE (pentru înlocuirea unei </a:t>
            </a:r>
            <a:r>
              <a:rPr lang="de-AT" dirty="0"/>
              <a:t>"</a:t>
            </a:r>
            <a:r>
              <a:rPr lang="ro-RO" dirty="0"/>
              <a:t>înregistrări</a:t>
            </a:r>
            <a:r>
              <a:rPr lang="de-AT" dirty="0"/>
              <a:t>"</a:t>
            </a:r>
            <a:r>
              <a:rPr lang="ro-RO" dirty="0"/>
              <a:t> întregi)</a:t>
            </a:r>
          </a:p>
          <a:p>
            <a:pPr lvl="1"/>
            <a:r>
              <a:rPr lang="ro-RO" sz="2900"/>
              <a:t>Adresa va indica </a:t>
            </a:r>
            <a:r>
              <a:rPr lang="en-US" sz="2900" dirty="0"/>
              <a:t>"</a:t>
            </a:r>
            <a:r>
              <a:rPr lang="ro-RO" sz="2900" dirty="0"/>
              <a:t>înregistrarea</a:t>
            </a:r>
            <a:r>
              <a:rPr lang="en-US" sz="2900" dirty="0"/>
              <a:t>"</a:t>
            </a:r>
            <a:r>
              <a:rPr lang="ro-RO" sz="2900" dirty="0"/>
              <a:t> ce se înlocuiește</a:t>
            </a:r>
          </a:p>
          <a:p>
            <a:pPr lvl="1"/>
            <a:r>
              <a:rPr lang="ro-RO"/>
              <a:t>La cerere se vor atașa datele noi ale înregistrării</a:t>
            </a:r>
            <a:endParaRPr lang="de-AT" dirty="0"/>
          </a:p>
          <a:p>
            <a:pPr lvl="1"/>
            <a:r>
              <a:rPr lang="de-AT" dirty="0"/>
              <a:t>Trebuie s</a:t>
            </a:r>
            <a:r>
              <a:rPr lang="ro-RO" dirty="0"/>
              <a:t>ă anunțe formatul în care se trimit datele (prin antetul </a:t>
            </a:r>
            <a:r>
              <a:rPr lang="ro-RO" i="1" dirty="0"/>
              <a:t>Content-</a:t>
            </a:r>
            <a:r>
              <a:rPr lang="ro-RO" i="1" dirty="0" err="1"/>
              <a:t>Type</a:t>
            </a:r>
            <a:r>
              <a:rPr lang="ro-RO" dirty="0"/>
              <a:t>)</a:t>
            </a:r>
          </a:p>
          <a:p>
            <a:endParaRPr lang="ro-RO" b="1"/>
          </a:p>
          <a:p>
            <a:r>
              <a:rPr lang="ro-RO" b="1"/>
              <a:t>Cereri </a:t>
            </a:r>
            <a:r>
              <a:rPr lang="ro-RO" b="1" dirty="0"/>
              <a:t>PATCH </a:t>
            </a:r>
            <a:r>
              <a:rPr lang="ro-RO" dirty="0"/>
              <a:t>= interogări UPDATE (pentru modificarea parțială a unei </a:t>
            </a:r>
            <a:r>
              <a:rPr lang="de-AT" dirty="0"/>
              <a:t>"</a:t>
            </a:r>
            <a:r>
              <a:rPr lang="ro-RO" dirty="0"/>
              <a:t>înregistrări</a:t>
            </a:r>
            <a:r>
              <a:rPr lang="de-AT" dirty="0"/>
              <a:t>"</a:t>
            </a:r>
            <a:r>
              <a:rPr lang="ro-RO" dirty="0"/>
              <a:t>)</a:t>
            </a:r>
          </a:p>
          <a:p>
            <a:pPr lvl="1"/>
            <a:r>
              <a:rPr lang="ro-RO"/>
              <a:t>Aceleași setări </a:t>
            </a:r>
            <a:r>
              <a:rPr lang="ro-RO" dirty="0"/>
              <a:t>ca la PUT</a:t>
            </a:r>
            <a:endParaRPr lang="de-AT" dirty="0"/>
          </a:p>
        </p:txBody>
      </p:sp>
    </p:spTree>
    <p:extLst>
      <p:ext uri="{BB962C8B-B14F-4D97-AF65-F5344CB8AC3E}">
        <p14:creationId xmlns:p14="http://schemas.microsoft.com/office/powerpoint/2010/main" val="80672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500"/>
                                        <p:tgtEl>
                                          <p:spTgt spid="3">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7" end="17"/>
                                            </p:txEl>
                                          </p:spTgt>
                                        </p:tgtEl>
                                        <p:attrNameLst>
                                          <p:attrName>style.visibility</p:attrName>
                                        </p:attrNameLst>
                                      </p:cBhvr>
                                      <p:to>
                                        <p:strVal val="visible"/>
                                      </p:to>
                                    </p:set>
                                    <p:animEffect transition="in" filter="fade">
                                      <p:cBhvr>
                                        <p:cTn id="54" dur="500"/>
                                        <p:tgtEl>
                                          <p:spTgt spid="3">
                                            <p:txEl>
                                              <p:pRg st="17" end="17"/>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animEffect transition="in" filter="fade">
                                      <p:cBhvr>
                                        <p:cTn id="57"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058F-5CC2-437B-B619-48AFE8C29EC7}"/>
              </a:ext>
            </a:extLst>
          </p:cNvPr>
          <p:cNvSpPr>
            <a:spLocks noGrp="1"/>
          </p:cNvSpPr>
          <p:nvPr>
            <p:ph type="title"/>
          </p:nvPr>
        </p:nvSpPr>
        <p:spPr>
          <a:xfrm>
            <a:off x="457200" y="274638"/>
            <a:ext cx="8229600" cy="814950"/>
          </a:xfrm>
        </p:spPr>
        <p:txBody>
          <a:bodyPr>
            <a:normAutofit fontScale="90000"/>
          </a:bodyPr>
          <a:lstStyle/>
          <a:p>
            <a:r>
              <a:rPr lang="ro-MD" b="1"/>
              <a:t>GraphQL:</a:t>
            </a:r>
            <a:br>
              <a:rPr lang="ro-MD"/>
            </a:br>
            <a:r>
              <a:rPr lang="ro-MD"/>
              <a:t>Alternativă la tehnica REST</a:t>
            </a:r>
            <a:endParaRPr lang="en-US" b="1"/>
          </a:p>
        </p:txBody>
      </p:sp>
      <p:sp>
        <p:nvSpPr>
          <p:cNvPr id="3" name="Content Placeholder 2">
            <a:extLst>
              <a:ext uri="{FF2B5EF4-FFF2-40B4-BE49-F238E27FC236}">
                <a16:creationId xmlns:a16="http://schemas.microsoft.com/office/drawing/2014/main" id="{164EEDDD-FFB7-4C9A-AB60-489302E8DBA9}"/>
              </a:ext>
            </a:extLst>
          </p:cNvPr>
          <p:cNvSpPr>
            <a:spLocks noGrp="1"/>
          </p:cNvSpPr>
          <p:nvPr>
            <p:ph idx="1"/>
          </p:nvPr>
        </p:nvSpPr>
        <p:spPr>
          <a:xfrm>
            <a:off x="457199" y="1600200"/>
            <a:ext cx="8741391" cy="4525963"/>
          </a:xfrm>
        </p:spPr>
        <p:txBody>
          <a:bodyPr>
            <a:normAutofit fontScale="70000" lnSpcReduction="20000"/>
          </a:bodyPr>
          <a:lstStyle/>
          <a:p>
            <a:r>
              <a:rPr lang="ro-MD" sz="2000"/>
              <a:t>Cu REST, </a:t>
            </a:r>
            <a:r>
              <a:rPr lang="ro-MD" sz="2000" b="1"/>
              <a:t>tipul cererii HTTP </a:t>
            </a:r>
            <a:r>
              <a:rPr lang="ro-MD" sz="2000"/>
              <a:t>(GET, POST, PUT etc.) </a:t>
            </a:r>
            <a:r>
              <a:rPr lang="ro-MD" sz="2000" b="1"/>
              <a:t>dictează tipul </a:t>
            </a:r>
            <a:r>
              <a:rPr lang="en-US" sz="2000" b="1"/>
              <a:t>opera</a:t>
            </a:r>
            <a:r>
              <a:rPr lang="ro-MD" sz="2000" b="1"/>
              <a:t>ției dorite </a:t>
            </a:r>
            <a:r>
              <a:rPr lang="ro-MD" sz="2000"/>
              <a:t>(SELECT, INSERT, UPDATE etc.)</a:t>
            </a:r>
            <a:endParaRPr lang="en-US" sz="2000">
              <a:solidFill>
                <a:srgbClr val="FF0000"/>
              </a:solidFill>
            </a:endParaRPr>
          </a:p>
          <a:p>
            <a:endParaRPr lang="ro-MD" sz="2000"/>
          </a:p>
          <a:p>
            <a:r>
              <a:rPr lang="en-US" sz="2000"/>
              <a:t>Cu GraphQL, </a:t>
            </a:r>
            <a:r>
              <a:rPr lang="ro-MD" sz="2000" b="1"/>
              <a:t>tipul cererii HTTP e irelevant </a:t>
            </a:r>
            <a:r>
              <a:rPr lang="ro-MD" sz="2000"/>
              <a:t>(se preferă POST) căci textul interogării GraphQL indică operația dorită. </a:t>
            </a:r>
          </a:p>
          <a:p>
            <a:pPr marL="0" indent="0" algn="just">
              <a:buNone/>
            </a:pPr>
            <a:endParaRPr lang="ro-MD" sz="2000">
              <a:solidFill>
                <a:srgbClr val="FF0000"/>
              </a:solidFill>
            </a:endParaRPr>
          </a:p>
          <a:p>
            <a:pPr marL="0" indent="0" algn="just">
              <a:buNone/>
            </a:pPr>
            <a:r>
              <a:rPr lang="ro-MD" sz="2000">
                <a:solidFill>
                  <a:srgbClr val="FF0000"/>
                </a:solidFill>
              </a:rPr>
              <a:t>	</a:t>
            </a:r>
          </a:p>
          <a:p>
            <a:pPr marL="0" indent="0" algn="just">
              <a:buNone/>
            </a:pPr>
            <a:r>
              <a:rPr lang="ro-MD" sz="2000" i="1"/>
              <a:t>(selectează studentul cu ID 1 și returnează prenumele)</a:t>
            </a:r>
          </a:p>
          <a:p>
            <a:pPr marL="0" indent="0" algn="just">
              <a:buNone/>
            </a:pPr>
            <a:r>
              <a:rPr lang="ro-MD" sz="2000">
                <a:solidFill>
                  <a:srgbClr val="FF0000"/>
                </a:solidFill>
              </a:rPr>
              <a:t>	</a:t>
            </a:r>
            <a:r>
              <a:rPr lang="en-GB" sz="2000">
                <a:solidFill>
                  <a:srgbClr val="FF0000"/>
                </a:solidFill>
              </a:rPr>
              <a:t>{</a:t>
            </a:r>
            <a:r>
              <a:rPr lang="ro-RO" sz="2000">
                <a:solidFill>
                  <a:srgbClr val="FF0000"/>
                </a:solidFill>
              </a:rPr>
              <a:t>Student(id:1)</a:t>
            </a:r>
          </a:p>
          <a:p>
            <a:pPr marL="0" indent="0" algn="just">
              <a:buNone/>
            </a:pPr>
            <a:r>
              <a:rPr lang="ro-RO" sz="2000">
                <a:solidFill>
                  <a:srgbClr val="FF0000"/>
                </a:solidFill>
              </a:rPr>
              <a:t>		</a:t>
            </a:r>
            <a:r>
              <a:rPr lang="en-GB" sz="2000">
                <a:solidFill>
                  <a:srgbClr val="FF0000"/>
                </a:solidFill>
              </a:rPr>
              <a:t>{</a:t>
            </a:r>
            <a:r>
              <a:rPr lang="ro-RO" sz="2000">
                <a:solidFill>
                  <a:srgbClr val="FF0000"/>
                </a:solidFill>
              </a:rPr>
              <a:t>s</a:t>
            </a:r>
            <a:r>
              <a:rPr lang="en-GB" sz="2000">
                <a:solidFill>
                  <a:srgbClr val="FF0000"/>
                </a:solidFill>
              </a:rPr>
              <a:t>u</a:t>
            </a:r>
            <a:r>
              <a:rPr lang="ro-RO" sz="2000">
                <a:solidFill>
                  <a:srgbClr val="FF0000"/>
                </a:solidFill>
              </a:rPr>
              <a:t>rna</a:t>
            </a:r>
            <a:r>
              <a:rPr lang="en-GB" sz="2000">
                <a:solidFill>
                  <a:srgbClr val="FF0000"/>
                </a:solidFill>
              </a:rPr>
              <a:t>me}</a:t>
            </a:r>
          </a:p>
          <a:p>
            <a:pPr marL="0" indent="0" algn="just">
              <a:buNone/>
            </a:pPr>
            <a:r>
              <a:rPr lang="ro-MD" sz="2000">
                <a:solidFill>
                  <a:srgbClr val="FF0000"/>
                </a:solidFill>
              </a:rPr>
              <a:t>	</a:t>
            </a:r>
            <a:r>
              <a:rPr lang="en-GB" sz="2000">
                <a:solidFill>
                  <a:srgbClr val="FF0000"/>
                </a:solidFill>
              </a:rPr>
              <a:t>}</a:t>
            </a:r>
          </a:p>
          <a:p>
            <a:pPr marL="0" indent="0">
              <a:buNone/>
            </a:pPr>
            <a:endParaRPr lang="ro-MD" sz="2000" i="1"/>
          </a:p>
          <a:p>
            <a:pPr marL="0" indent="0">
              <a:buNone/>
            </a:pPr>
            <a:r>
              <a:rPr lang="ro-MD" sz="2000" i="1"/>
              <a:t>(creează înregistrarea cu datele indicate în </a:t>
            </a:r>
            <a:r>
              <a:rPr lang="en-US" sz="2000" i="1"/>
              <a:t>"tabelul" Student</a:t>
            </a:r>
            <a:r>
              <a:rPr lang="ro-MD" sz="2000" i="1"/>
              <a:t> – operațiile de scriere încep cu cuvântul cheie </a:t>
            </a:r>
            <a:r>
              <a:rPr lang="ro-MD" sz="2000" b="1" i="1"/>
              <a:t>mutation</a:t>
            </a:r>
            <a:r>
              <a:rPr lang="ro-MD" sz="2000" i="1"/>
              <a:t>)</a:t>
            </a:r>
            <a:endParaRPr lang="ro-MD" sz="2000"/>
          </a:p>
          <a:p>
            <a:pPr marL="0" indent="0" algn="just">
              <a:buNone/>
            </a:pPr>
            <a:r>
              <a:rPr lang="ro-RO" sz="2000">
                <a:solidFill>
                  <a:srgbClr val="FF0000"/>
                </a:solidFill>
              </a:rPr>
              <a:t>mutation	</a:t>
            </a:r>
            <a:r>
              <a:rPr lang="en-GB" sz="2000">
                <a:solidFill>
                  <a:srgbClr val="FF0000"/>
                </a:solidFill>
              </a:rPr>
              <a:t>{</a:t>
            </a:r>
            <a:endParaRPr lang="ro-RO" sz="2000">
              <a:solidFill>
                <a:srgbClr val="FF0000"/>
              </a:solidFill>
            </a:endParaRPr>
          </a:p>
          <a:p>
            <a:pPr marL="0" indent="0" algn="just">
              <a:buNone/>
            </a:pPr>
            <a:r>
              <a:rPr lang="ro-MD" sz="2000">
                <a:solidFill>
                  <a:srgbClr val="FF0000"/>
                </a:solidFill>
              </a:rPr>
              <a:t>	</a:t>
            </a:r>
            <a:r>
              <a:rPr lang="en-GB" sz="2000">
                <a:solidFill>
                  <a:srgbClr val="FF0000"/>
                </a:solidFill>
              </a:rPr>
              <a:t>createStudent(name:"</a:t>
            </a:r>
            <a:r>
              <a:rPr lang="ro-RO" sz="2000">
                <a:solidFill>
                  <a:srgbClr val="FF0000"/>
                </a:solidFill>
              </a:rPr>
              <a:t>Andrei</a:t>
            </a:r>
            <a:r>
              <a:rPr lang="en-GB" sz="2000">
                <a:solidFill>
                  <a:srgbClr val="FF0000"/>
                </a:solidFill>
              </a:rPr>
              <a:t>", surname:"</a:t>
            </a:r>
            <a:r>
              <a:rPr lang="ro-RO" sz="2000">
                <a:solidFill>
                  <a:srgbClr val="FF0000"/>
                </a:solidFill>
              </a:rPr>
              <a:t>Pop</a:t>
            </a:r>
            <a:r>
              <a:rPr lang="en-GB" sz="2000">
                <a:solidFill>
                  <a:srgbClr val="FF0000"/>
                </a:solidFill>
              </a:rPr>
              <a:t>") {id}</a:t>
            </a:r>
            <a:endParaRPr lang="ro-RO" sz="2000">
              <a:solidFill>
                <a:srgbClr val="FF0000"/>
              </a:solidFill>
            </a:endParaRPr>
          </a:p>
          <a:p>
            <a:pPr marL="0" indent="0" algn="just">
              <a:buNone/>
            </a:pPr>
            <a:r>
              <a:rPr lang="ro-MD" sz="2000">
                <a:solidFill>
                  <a:srgbClr val="FF0000"/>
                </a:solidFill>
              </a:rPr>
              <a:t>	</a:t>
            </a:r>
            <a:r>
              <a:rPr lang="en-GB" sz="2000">
                <a:solidFill>
                  <a:srgbClr val="FF0000"/>
                </a:solidFill>
              </a:rPr>
              <a:t>}</a:t>
            </a:r>
            <a:endParaRPr lang="ro-MD" sz="2000">
              <a:solidFill>
                <a:srgbClr val="FF0000"/>
              </a:solidFill>
            </a:endParaRPr>
          </a:p>
          <a:p>
            <a:pPr marL="0" indent="0" algn="just">
              <a:buNone/>
            </a:pPr>
            <a:endParaRPr lang="ro-MD" sz="2000">
              <a:solidFill>
                <a:srgbClr val="FF0000"/>
              </a:solidFill>
            </a:endParaRPr>
          </a:p>
          <a:p>
            <a:pPr marL="0" indent="0" algn="just">
              <a:buNone/>
            </a:pPr>
            <a:r>
              <a:rPr lang="ro-MD" sz="2000" i="1"/>
              <a:t>(șterge studentul cu ID-ul 2)</a:t>
            </a:r>
            <a:endParaRPr lang="en-GB" sz="2000">
              <a:solidFill>
                <a:srgbClr val="FF0000"/>
              </a:solidFill>
            </a:endParaRPr>
          </a:p>
          <a:p>
            <a:pPr marL="0" indent="0" algn="just">
              <a:buNone/>
            </a:pPr>
            <a:r>
              <a:rPr lang="ro-RO" sz="2000">
                <a:solidFill>
                  <a:srgbClr val="FF0000"/>
                </a:solidFill>
              </a:rPr>
              <a:t>mutation	</a:t>
            </a:r>
            <a:r>
              <a:rPr lang="en-GB" sz="2000">
                <a:solidFill>
                  <a:srgbClr val="FF0000"/>
                </a:solidFill>
              </a:rPr>
              <a:t>{</a:t>
            </a:r>
            <a:endParaRPr lang="ro-RO" sz="2000">
              <a:solidFill>
                <a:srgbClr val="FF0000"/>
              </a:solidFill>
            </a:endParaRPr>
          </a:p>
          <a:p>
            <a:pPr marL="0" indent="0" algn="just">
              <a:buNone/>
            </a:pPr>
            <a:r>
              <a:rPr lang="ro-RO" sz="2000">
                <a:solidFill>
                  <a:srgbClr val="FF0000"/>
                </a:solidFill>
              </a:rPr>
              <a:t>	remove</a:t>
            </a:r>
            <a:r>
              <a:rPr lang="en-GB" sz="2000">
                <a:solidFill>
                  <a:srgbClr val="FF0000"/>
                </a:solidFill>
              </a:rPr>
              <a:t>Student(id:2) {id}</a:t>
            </a:r>
            <a:endParaRPr lang="ro-RO" sz="2000">
              <a:solidFill>
                <a:srgbClr val="FF0000"/>
              </a:solidFill>
            </a:endParaRPr>
          </a:p>
          <a:p>
            <a:pPr marL="0" indent="0" algn="just">
              <a:buNone/>
            </a:pPr>
            <a:r>
              <a:rPr lang="ro-MD" sz="2000">
                <a:solidFill>
                  <a:srgbClr val="FF0000"/>
                </a:solidFill>
              </a:rPr>
              <a:t>	</a:t>
            </a:r>
            <a:r>
              <a:rPr lang="en-GB" sz="2000">
                <a:solidFill>
                  <a:srgbClr val="FF0000"/>
                </a:solidFill>
              </a:rPr>
              <a:t>}</a:t>
            </a:r>
          </a:p>
          <a:p>
            <a:pPr marL="0" indent="0">
              <a:buNone/>
            </a:pPr>
            <a:endParaRPr lang="en-US" sz="2000"/>
          </a:p>
        </p:txBody>
      </p:sp>
      <p:grpSp>
        <p:nvGrpSpPr>
          <p:cNvPr id="12" name="Group 11">
            <a:extLst>
              <a:ext uri="{FF2B5EF4-FFF2-40B4-BE49-F238E27FC236}">
                <a16:creationId xmlns:a16="http://schemas.microsoft.com/office/drawing/2014/main" id="{B00135D1-0DA3-48FD-AE88-99F826733C6E}"/>
              </a:ext>
            </a:extLst>
          </p:cNvPr>
          <p:cNvGrpSpPr/>
          <p:nvPr/>
        </p:nvGrpSpPr>
        <p:grpSpPr>
          <a:xfrm>
            <a:off x="2988859" y="4048892"/>
            <a:ext cx="5936777" cy="2106585"/>
            <a:chOff x="2988859" y="4048892"/>
            <a:chExt cx="5936777" cy="2106585"/>
          </a:xfrm>
        </p:grpSpPr>
        <p:sp>
          <p:nvSpPr>
            <p:cNvPr id="4" name="Oval 3">
              <a:extLst>
                <a:ext uri="{FF2B5EF4-FFF2-40B4-BE49-F238E27FC236}">
                  <a16:creationId xmlns:a16="http://schemas.microsoft.com/office/drawing/2014/main" id="{59AAE924-B107-4BEB-8527-DB41739E03D3}"/>
                </a:ext>
              </a:extLst>
            </p:cNvPr>
            <p:cNvSpPr/>
            <p:nvPr/>
          </p:nvSpPr>
          <p:spPr>
            <a:xfrm>
              <a:off x="4860032" y="4048892"/>
              <a:ext cx="359391" cy="373039"/>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32C71CC-83E1-4880-A119-15FACD654A14}"/>
                </a:ext>
              </a:extLst>
            </p:cNvPr>
            <p:cNvSpPr/>
            <p:nvPr/>
          </p:nvSpPr>
          <p:spPr>
            <a:xfrm>
              <a:off x="2988859" y="5136107"/>
              <a:ext cx="359391" cy="373039"/>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45D2A99-1143-44B0-A4B3-9900ED5D91FB}"/>
                </a:ext>
              </a:extLst>
            </p:cNvPr>
            <p:cNvCxnSpPr>
              <a:cxnSpLocks/>
              <a:stCxn id="4" idx="5"/>
            </p:cNvCxnSpPr>
            <p:nvPr/>
          </p:nvCxnSpPr>
          <p:spPr>
            <a:xfrm>
              <a:off x="5166791" y="4367301"/>
              <a:ext cx="827829" cy="1005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3719CFD-7932-4CB1-A560-1A9265DDD12F}"/>
                </a:ext>
              </a:extLst>
            </p:cNvPr>
            <p:cNvCxnSpPr>
              <a:cxnSpLocks/>
              <a:stCxn id="5" idx="6"/>
            </p:cNvCxnSpPr>
            <p:nvPr/>
          </p:nvCxnSpPr>
          <p:spPr>
            <a:xfrm>
              <a:off x="3348250" y="5322627"/>
              <a:ext cx="2702257" cy="186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6E8D67B-538F-450D-9B2C-792E39F9F32F}"/>
                </a:ext>
              </a:extLst>
            </p:cNvPr>
            <p:cNvSpPr txBox="1"/>
            <p:nvPr/>
          </p:nvSpPr>
          <p:spPr>
            <a:xfrm>
              <a:off x="6050507" y="5324480"/>
              <a:ext cx="2875129" cy="830997"/>
            </a:xfrm>
            <a:prstGeom prst="rect">
              <a:avLst/>
            </a:prstGeom>
            <a:noFill/>
          </p:spPr>
          <p:txBody>
            <a:bodyPr wrap="square" rtlCol="0">
              <a:spAutoFit/>
            </a:bodyPr>
            <a:lstStyle/>
            <a:p>
              <a:r>
                <a:rPr lang="ro-MD" sz="1200" i="1"/>
                <a:t>Ce să se returneze ca și confirmare a succesului operației (deci are loc un SELECT simultan cu operațiile de scriere, permițând refolosirea imediată a ce s-a inserat/șters)</a:t>
              </a:r>
              <a:endParaRPr lang="en-US" sz="1200" i="1"/>
            </a:p>
          </p:txBody>
        </p:sp>
      </p:grpSp>
      <p:sp>
        <p:nvSpPr>
          <p:cNvPr id="10" name="TextBox 9">
            <a:extLst>
              <a:ext uri="{FF2B5EF4-FFF2-40B4-BE49-F238E27FC236}">
                <a16:creationId xmlns:a16="http://schemas.microsoft.com/office/drawing/2014/main" id="{4B56E09C-76E2-4D4E-AD97-4DB8C65F3FC0}"/>
              </a:ext>
            </a:extLst>
          </p:cNvPr>
          <p:cNvSpPr txBox="1"/>
          <p:nvPr/>
        </p:nvSpPr>
        <p:spPr>
          <a:xfrm>
            <a:off x="2496244" y="4350350"/>
            <a:ext cx="4668044" cy="276999"/>
          </a:xfrm>
          <a:prstGeom prst="rect">
            <a:avLst/>
          </a:prstGeom>
          <a:noFill/>
        </p:spPr>
        <p:txBody>
          <a:bodyPr wrap="square" rtlCol="0">
            <a:spAutoFit/>
          </a:bodyPr>
          <a:lstStyle/>
          <a:p>
            <a:r>
              <a:rPr lang="ro-MD" sz="1200" i="1"/>
              <a:t>Serverele GraphQL impun o schemă, nu putem insera orice</a:t>
            </a:r>
            <a:endParaRPr lang="en-US" sz="1200" i="1"/>
          </a:p>
        </p:txBody>
      </p:sp>
    </p:spTree>
    <p:extLst>
      <p:ext uri="{BB962C8B-B14F-4D97-AF65-F5344CB8AC3E}">
        <p14:creationId xmlns:p14="http://schemas.microsoft.com/office/powerpoint/2010/main" val="368383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fade">
                                      <p:cBhvr>
                                        <p:cTn id="62" dur="500"/>
                                        <p:tgtEl>
                                          <p:spTgt spid="3">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fade">
                                      <p:cBhvr>
                                        <p:cTn id="67" dur="500"/>
                                        <p:tgtEl>
                                          <p:spTgt spid="3">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7" end="17"/>
                                            </p:txEl>
                                          </p:spTgt>
                                        </p:tgtEl>
                                        <p:attrNameLst>
                                          <p:attrName>style.visibility</p:attrName>
                                        </p:attrNameLst>
                                      </p:cBhvr>
                                      <p:to>
                                        <p:strVal val="visible"/>
                                      </p:to>
                                    </p:set>
                                    <p:animEffect transition="in" filter="fade">
                                      <p:cBhvr>
                                        <p:cTn id="72" dur="500"/>
                                        <p:tgtEl>
                                          <p:spTgt spid="3">
                                            <p:txEl>
                                              <p:pRg st="17" end="1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8" end="18"/>
                                            </p:txEl>
                                          </p:spTgt>
                                        </p:tgtEl>
                                        <p:attrNameLst>
                                          <p:attrName>style.visibility</p:attrName>
                                        </p:attrNameLst>
                                      </p:cBhvr>
                                      <p:to>
                                        <p:strVal val="visible"/>
                                      </p:to>
                                    </p:set>
                                    <p:animEffect transition="in" filter="fade">
                                      <p:cBhvr>
                                        <p:cTn id="77" dur="500"/>
                                        <p:tgtEl>
                                          <p:spTgt spid="3">
                                            <p:txEl>
                                              <p:pRg st="18" end="1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left)">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DAD2-7920-436A-9592-B73769DE7C68}"/>
              </a:ext>
            </a:extLst>
          </p:cNvPr>
          <p:cNvSpPr>
            <a:spLocks noGrp="1"/>
          </p:cNvSpPr>
          <p:nvPr>
            <p:ph type="title"/>
          </p:nvPr>
        </p:nvSpPr>
        <p:spPr>
          <a:xfrm>
            <a:off x="457200" y="274638"/>
            <a:ext cx="8229600" cy="195427"/>
          </a:xfrm>
        </p:spPr>
        <p:txBody>
          <a:bodyPr>
            <a:normAutofit fontScale="90000"/>
          </a:bodyPr>
          <a:lstStyle/>
          <a:p>
            <a:r>
              <a:rPr lang="ro-MD" dirty="0"/>
              <a:t>Comparație REST-</a:t>
            </a:r>
            <a:r>
              <a:rPr lang="ro-MD" dirty="0" err="1"/>
              <a:t>GraphQL</a:t>
            </a:r>
            <a:endParaRPr lang="en-US" dirty="0"/>
          </a:p>
        </p:txBody>
      </p:sp>
      <p:sp>
        <p:nvSpPr>
          <p:cNvPr id="3" name="TextBox 2">
            <a:extLst>
              <a:ext uri="{FF2B5EF4-FFF2-40B4-BE49-F238E27FC236}">
                <a16:creationId xmlns:a16="http://schemas.microsoft.com/office/drawing/2014/main" id="{85F59717-DC92-4941-9EF3-EEDE7431969E}"/>
              </a:ext>
            </a:extLst>
          </p:cNvPr>
          <p:cNvSpPr txBox="1"/>
          <p:nvPr/>
        </p:nvSpPr>
        <p:spPr>
          <a:xfrm>
            <a:off x="19670" y="1437482"/>
            <a:ext cx="1996048" cy="400110"/>
          </a:xfrm>
          <a:prstGeom prst="rect">
            <a:avLst/>
          </a:prstGeom>
          <a:noFill/>
        </p:spPr>
        <p:txBody>
          <a:bodyPr wrap="square" rtlCol="0">
            <a:spAutoFit/>
          </a:bodyPr>
          <a:lstStyle/>
          <a:p>
            <a:pPr algn="ctr"/>
            <a:r>
              <a:rPr lang="ro-RO" sz="2000" b="1" dirty="0">
                <a:solidFill>
                  <a:prstClr val="black"/>
                </a:solidFill>
              </a:rPr>
              <a:t>Tehnica REST</a:t>
            </a:r>
            <a:endParaRPr lang="de-AT" sz="2000" b="1" dirty="0">
              <a:solidFill>
                <a:prstClr val="black"/>
              </a:solidFill>
            </a:endParaRPr>
          </a:p>
        </p:txBody>
      </p:sp>
      <p:sp>
        <p:nvSpPr>
          <p:cNvPr id="4" name="TextBox 3">
            <a:extLst>
              <a:ext uri="{FF2B5EF4-FFF2-40B4-BE49-F238E27FC236}">
                <a16:creationId xmlns:a16="http://schemas.microsoft.com/office/drawing/2014/main" id="{16C4B676-DF30-4F13-BA64-94FBC653D4E8}"/>
              </a:ext>
            </a:extLst>
          </p:cNvPr>
          <p:cNvSpPr txBox="1"/>
          <p:nvPr/>
        </p:nvSpPr>
        <p:spPr>
          <a:xfrm>
            <a:off x="41052" y="4077072"/>
            <a:ext cx="1996048" cy="400110"/>
          </a:xfrm>
          <a:prstGeom prst="rect">
            <a:avLst/>
          </a:prstGeom>
          <a:noFill/>
        </p:spPr>
        <p:txBody>
          <a:bodyPr wrap="square" rtlCol="0">
            <a:spAutoFit/>
          </a:bodyPr>
          <a:lstStyle/>
          <a:p>
            <a:pPr algn="ctr"/>
            <a:r>
              <a:rPr lang="ro-RO" sz="2000" b="1" dirty="0">
                <a:solidFill>
                  <a:prstClr val="black"/>
                </a:solidFill>
              </a:rPr>
              <a:t>Tehnica </a:t>
            </a:r>
            <a:r>
              <a:rPr lang="ro-RO" sz="2000" b="1" dirty="0" err="1">
                <a:solidFill>
                  <a:prstClr val="black"/>
                </a:solidFill>
              </a:rPr>
              <a:t>GraphQL</a:t>
            </a:r>
            <a:endParaRPr lang="de-AT" sz="2000" b="1" dirty="0">
              <a:solidFill>
                <a:prstClr val="black"/>
              </a:solidFill>
            </a:endParaRPr>
          </a:p>
        </p:txBody>
      </p:sp>
      <p:sp>
        <p:nvSpPr>
          <p:cNvPr id="5" name="TextBox 4">
            <a:extLst>
              <a:ext uri="{FF2B5EF4-FFF2-40B4-BE49-F238E27FC236}">
                <a16:creationId xmlns:a16="http://schemas.microsoft.com/office/drawing/2014/main" id="{5C445A18-7FCD-443C-84D7-0CAA83E6613D}"/>
              </a:ext>
            </a:extLst>
          </p:cNvPr>
          <p:cNvSpPr txBox="1"/>
          <p:nvPr/>
        </p:nvSpPr>
        <p:spPr>
          <a:xfrm>
            <a:off x="231850" y="2414952"/>
            <a:ext cx="4505401" cy="338554"/>
          </a:xfrm>
          <a:prstGeom prst="rect">
            <a:avLst/>
          </a:prstGeom>
          <a:noFill/>
        </p:spPr>
        <p:txBody>
          <a:bodyPr wrap="none" rtlCol="0">
            <a:spAutoFit/>
          </a:bodyPr>
          <a:lstStyle/>
          <a:p>
            <a:r>
              <a:rPr lang="ro-RO" sz="1600" dirty="0" err="1">
                <a:solidFill>
                  <a:srgbClr val="FF0000"/>
                </a:solidFill>
              </a:rPr>
              <a:t>cerereGET</a:t>
            </a:r>
            <a:r>
              <a:rPr lang="ro-RO" sz="1600" dirty="0">
                <a:solidFill>
                  <a:srgbClr val="FF0000"/>
                </a:solidFill>
              </a:rPr>
              <a:t>("http:</a:t>
            </a:r>
            <a:r>
              <a:rPr lang="en-GB" sz="1600" dirty="0">
                <a:solidFill>
                  <a:srgbClr val="FF0000"/>
                </a:solidFill>
              </a:rPr>
              <a:t>//www.serv</a:t>
            </a:r>
            <a:r>
              <a:rPr lang="ro-MD" sz="1600" dirty="0">
                <a:solidFill>
                  <a:srgbClr val="FF0000"/>
                </a:solidFill>
              </a:rPr>
              <a:t>er.com</a:t>
            </a:r>
            <a:r>
              <a:rPr lang="en-GB" sz="1600" dirty="0">
                <a:solidFill>
                  <a:srgbClr val="FF0000"/>
                </a:solidFill>
              </a:rPr>
              <a:t>/</a:t>
            </a:r>
            <a:r>
              <a:rPr lang="ro-RO" sz="1600" dirty="0">
                <a:solidFill>
                  <a:srgbClr val="FF0000"/>
                </a:solidFill>
              </a:rPr>
              <a:t>produse</a:t>
            </a:r>
            <a:r>
              <a:rPr lang="en-GB" sz="1600" dirty="0">
                <a:solidFill>
                  <a:srgbClr val="FF0000"/>
                </a:solidFill>
              </a:rPr>
              <a:t>?</a:t>
            </a:r>
            <a:r>
              <a:rPr lang="ro-RO" sz="1600" dirty="0" err="1">
                <a:solidFill>
                  <a:srgbClr val="FF0000"/>
                </a:solidFill>
              </a:rPr>
              <a:t>id</a:t>
            </a:r>
            <a:r>
              <a:rPr lang="en-GB" sz="1600" dirty="0">
                <a:solidFill>
                  <a:srgbClr val="FF0000"/>
                </a:solidFill>
              </a:rPr>
              <a:t>=2</a:t>
            </a:r>
            <a:r>
              <a:rPr lang="ro-RO" sz="1600" dirty="0">
                <a:solidFill>
                  <a:srgbClr val="FF0000"/>
                </a:solidFill>
              </a:rPr>
              <a:t>")</a:t>
            </a:r>
            <a:endParaRPr lang="de-AT" sz="1600" dirty="0">
              <a:solidFill>
                <a:srgbClr val="FF0000"/>
              </a:solidFill>
            </a:endParaRPr>
          </a:p>
        </p:txBody>
      </p:sp>
      <p:sp>
        <p:nvSpPr>
          <p:cNvPr id="6" name="Title 1">
            <a:extLst>
              <a:ext uri="{FF2B5EF4-FFF2-40B4-BE49-F238E27FC236}">
                <a16:creationId xmlns:a16="http://schemas.microsoft.com/office/drawing/2014/main" id="{814BBA80-D59F-4CFA-9FA3-EA2B33630888}"/>
              </a:ext>
            </a:extLst>
          </p:cNvPr>
          <p:cNvSpPr txBox="1">
            <a:spLocks/>
          </p:cNvSpPr>
          <p:nvPr/>
        </p:nvSpPr>
        <p:spPr>
          <a:xfrm>
            <a:off x="-108520" y="1960450"/>
            <a:ext cx="6012160" cy="4877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r>
              <a:rPr lang="ro-MD" sz="1600" u="sng" dirty="0"/>
              <a:t>Forma adresei </a:t>
            </a:r>
            <a:r>
              <a:rPr lang="ro-MD" sz="1600" dirty="0"/>
              <a:t>indică </a:t>
            </a:r>
            <a:r>
              <a:rPr lang="en-US" sz="1600" dirty="0"/>
              <a:t>"</a:t>
            </a:r>
            <a:r>
              <a:rPr lang="ro-MD" sz="1600" dirty="0"/>
              <a:t>tabelul</a:t>
            </a:r>
            <a:r>
              <a:rPr lang="en-US" sz="1600" dirty="0"/>
              <a:t>" </a:t>
            </a:r>
            <a:r>
              <a:rPr lang="en-US" sz="1600" dirty="0" err="1"/>
              <a:t>interogat</a:t>
            </a:r>
            <a:r>
              <a:rPr lang="en-US" sz="1600" dirty="0"/>
              <a:t> </a:t>
            </a:r>
            <a:r>
              <a:rPr lang="ro-MD" sz="1600" dirty="0"/>
              <a:t>și filtrele interogării</a:t>
            </a:r>
          </a:p>
        </p:txBody>
      </p:sp>
      <p:sp>
        <p:nvSpPr>
          <p:cNvPr id="7" name="Title 1">
            <a:extLst>
              <a:ext uri="{FF2B5EF4-FFF2-40B4-BE49-F238E27FC236}">
                <a16:creationId xmlns:a16="http://schemas.microsoft.com/office/drawing/2014/main" id="{B1CF9343-38D6-4F58-91F7-692969B1D0C5}"/>
              </a:ext>
            </a:extLst>
          </p:cNvPr>
          <p:cNvSpPr txBox="1">
            <a:spLocks/>
          </p:cNvSpPr>
          <p:nvPr/>
        </p:nvSpPr>
        <p:spPr>
          <a:xfrm>
            <a:off x="-86924" y="3445605"/>
            <a:ext cx="6012160" cy="4877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r>
              <a:rPr lang="ro-MD" sz="1600" u="sng"/>
              <a:t>Datele de inserat se serializează/atașează în cerere</a:t>
            </a:r>
            <a:endParaRPr lang="de-AT" sz="1600" dirty="0"/>
          </a:p>
        </p:txBody>
      </p:sp>
      <p:sp>
        <p:nvSpPr>
          <p:cNvPr id="8" name="Rectangle 7">
            <a:extLst>
              <a:ext uri="{FF2B5EF4-FFF2-40B4-BE49-F238E27FC236}">
                <a16:creationId xmlns:a16="http://schemas.microsoft.com/office/drawing/2014/main" id="{F3A74059-E55F-4E50-80AC-03292C345BA3}"/>
              </a:ext>
            </a:extLst>
          </p:cNvPr>
          <p:cNvSpPr/>
          <p:nvPr/>
        </p:nvSpPr>
        <p:spPr>
          <a:xfrm>
            <a:off x="6326880" y="1861717"/>
            <a:ext cx="295998" cy="165793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de-AT">
              <a:solidFill>
                <a:prstClr val="white"/>
              </a:solidFill>
            </a:endParaRPr>
          </a:p>
        </p:txBody>
      </p:sp>
      <p:sp>
        <p:nvSpPr>
          <p:cNvPr id="9" name="Title 1">
            <a:extLst>
              <a:ext uri="{FF2B5EF4-FFF2-40B4-BE49-F238E27FC236}">
                <a16:creationId xmlns:a16="http://schemas.microsoft.com/office/drawing/2014/main" id="{95F15946-7C08-4A02-9597-156F71C8CA07}"/>
              </a:ext>
            </a:extLst>
          </p:cNvPr>
          <p:cNvSpPr txBox="1">
            <a:spLocks/>
          </p:cNvSpPr>
          <p:nvPr/>
        </p:nvSpPr>
        <p:spPr>
          <a:xfrm>
            <a:off x="5364088" y="3689457"/>
            <a:ext cx="2808312" cy="4877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ro-MD" sz="1600" dirty="0"/>
              <a:t>Serverul oferă adrese diferite (</a:t>
            </a:r>
            <a:r>
              <a:rPr lang="ro-MD" sz="1600" b="1" dirty="0"/>
              <a:t>rute</a:t>
            </a:r>
            <a:r>
              <a:rPr lang="ro-MD" sz="1600" dirty="0"/>
              <a:t>) pentru fiecare resursă interogată</a:t>
            </a:r>
            <a:endParaRPr lang="de-AT" sz="1600" dirty="0"/>
          </a:p>
        </p:txBody>
      </p:sp>
      <p:sp>
        <p:nvSpPr>
          <p:cNvPr id="10" name="TextBox 9">
            <a:extLst>
              <a:ext uri="{FF2B5EF4-FFF2-40B4-BE49-F238E27FC236}">
                <a16:creationId xmlns:a16="http://schemas.microsoft.com/office/drawing/2014/main" id="{404C37D6-46AF-4DC1-AD5F-88F4193AFDAB}"/>
              </a:ext>
            </a:extLst>
          </p:cNvPr>
          <p:cNvSpPr txBox="1"/>
          <p:nvPr/>
        </p:nvSpPr>
        <p:spPr>
          <a:xfrm>
            <a:off x="231850" y="2720304"/>
            <a:ext cx="5374613" cy="338554"/>
          </a:xfrm>
          <a:prstGeom prst="rect">
            <a:avLst/>
          </a:prstGeom>
          <a:noFill/>
        </p:spPr>
        <p:txBody>
          <a:bodyPr wrap="none" rtlCol="0">
            <a:spAutoFit/>
          </a:bodyPr>
          <a:lstStyle/>
          <a:p>
            <a:r>
              <a:rPr lang="ro-RO" sz="1600" dirty="0" err="1">
                <a:solidFill>
                  <a:srgbClr val="FF0000"/>
                </a:solidFill>
              </a:rPr>
              <a:t>cererePOST</a:t>
            </a:r>
            <a:r>
              <a:rPr lang="ro-RO" sz="1600" dirty="0">
                <a:solidFill>
                  <a:srgbClr val="FF0000"/>
                </a:solidFill>
              </a:rPr>
              <a:t>("http:</a:t>
            </a:r>
            <a:r>
              <a:rPr lang="en-GB" sz="1600" dirty="0">
                <a:solidFill>
                  <a:srgbClr val="FF0000"/>
                </a:solidFill>
              </a:rPr>
              <a:t>//www.serv</a:t>
            </a:r>
            <a:r>
              <a:rPr lang="ro-MD" sz="1600" dirty="0">
                <a:solidFill>
                  <a:srgbClr val="FF0000"/>
                </a:solidFill>
              </a:rPr>
              <a:t>er.com</a:t>
            </a:r>
            <a:r>
              <a:rPr lang="en-GB" sz="1600" dirty="0">
                <a:solidFill>
                  <a:srgbClr val="FF0000"/>
                </a:solidFill>
              </a:rPr>
              <a:t>/</a:t>
            </a:r>
            <a:r>
              <a:rPr lang="ro-RO" sz="1600" dirty="0">
                <a:solidFill>
                  <a:srgbClr val="FF0000"/>
                </a:solidFill>
              </a:rPr>
              <a:t>produse") + date atașate</a:t>
            </a:r>
            <a:endParaRPr lang="de-AT" sz="1600" dirty="0">
              <a:solidFill>
                <a:srgbClr val="FF0000"/>
              </a:solidFill>
            </a:endParaRPr>
          </a:p>
        </p:txBody>
      </p:sp>
      <p:sp>
        <p:nvSpPr>
          <p:cNvPr id="11" name="Title 1">
            <a:extLst>
              <a:ext uri="{FF2B5EF4-FFF2-40B4-BE49-F238E27FC236}">
                <a16:creationId xmlns:a16="http://schemas.microsoft.com/office/drawing/2014/main" id="{F89A7C07-6DFE-4342-9E4A-7D3F152F057D}"/>
              </a:ext>
            </a:extLst>
          </p:cNvPr>
          <p:cNvSpPr txBox="1">
            <a:spLocks/>
          </p:cNvSpPr>
          <p:nvPr/>
        </p:nvSpPr>
        <p:spPr>
          <a:xfrm>
            <a:off x="-108520" y="3031947"/>
            <a:ext cx="6012160" cy="4877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r>
              <a:rPr lang="ro-MD" sz="1600" u="sng" dirty="0"/>
              <a:t>Tipul cererii </a:t>
            </a:r>
            <a:r>
              <a:rPr lang="ro-MD" sz="1600" dirty="0"/>
              <a:t>indică operația de efectuat (SELECT, INSERT etc.)</a:t>
            </a:r>
            <a:endParaRPr lang="de-AT" sz="1600" dirty="0"/>
          </a:p>
        </p:txBody>
      </p:sp>
      <p:sp>
        <p:nvSpPr>
          <p:cNvPr id="12" name="TextBox 11">
            <a:extLst>
              <a:ext uri="{FF2B5EF4-FFF2-40B4-BE49-F238E27FC236}">
                <a16:creationId xmlns:a16="http://schemas.microsoft.com/office/drawing/2014/main" id="{2F4A2AB0-88A8-4B56-B31E-505613C319E7}"/>
              </a:ext>
            </a:extLst>
          </p:cNvPr>
          <p:cNvSpPr txBox="1"/>
          <p:nvPr/>
        </p:nvSpPr>
        <p:spPr>
          <a:xfrm>
            <a:off x="201613" y="5017133"/>
            <a:ext cx="4809009" cy="338554"/>
          </a:xfrm>
          <a:prstGeom prst="rect">
            <a:avLst/>
          </a:prstGeom>
          <a:noFill/>
        </p:spPr>
        <p:txBody>
          <a:bodyPr wrap="none" rtlCol="0">
            <a:spAutoFit/>
          </a:bodyPr>
          <a:lstStyle/>
          <a:p>
            <a:r>
              <a:rPr lang="ro-RO" sz="1600" dirty="0" err="1">
                <a:solidFill>
                  <a:srgbClr val="FF0000"/>
                </a:solidFill>
              </a:rPr>
              <a:t>cerereGET</a:t>
            </a:r>
            <a:r>
              <a:rPr lang="ro-RO" sz="1600" dirty="0">
                <a:solidFill>
                  <a:srgbClr val="FF0000"/>
                </a:solidFill>
              </a:rPr>
              <a:t>("http:</a:t>
            </a:r>
            <a:r>
              <a:rPr lang="en-GB" sz="1600" dirty="0">
                <a:solidFill>
                  <a:srgbClr val="FF0000"/>
                </a:solidFill>
              </a:rPr>
              <a:t>//www.serv</a:t>
            </a:r>
            <a:r>
              <a:rPr lang="ro-MD" sz="1600" dirty="0">
                <a:solidFill>
                  <a:srgbClr val="FF0000"/>
                </a:solidFill>
              </a:rPr>
              <a:t>er.com</a:t>
            </a:r>
            <a:r>
              <a:rPr lang="en-GB" sz="1600" dirty="0">
                <a:solidFill>
                  <a:srgbClr val="FF0000"/>
                </a:solidFill>
              </a:rPr>
              <a:t>?</a:t>
            </a:r>
            <a:r>
              <a:rPr lang="ro-RO" sz="1600" dirty="0">
                <a:solidFill>
                  <a:srgbClr val="FF0000"/>
                </a:solidFill>
              </a:rPr>
              <a:t>interogare</a:t>
            </a:r>
            <a:r>
              <a:rPr lang="en-GB" sz="1600" dirty="0">
                <a:solidFill>
                  <a:srgbClr val="FF0000"/>
                </a:solidFill>
              </a:rPr>
              <a:t>=</a:t>
            </a:r>
            <a:r>
              <a:rPr lang="ro-MD" sz="1600" dirty="0">
                <a:solidFill>
                  <a:srgbClr val="FF0000"/>
                </a:solidFill>
              </a:rPr>
              <a:t>.........</a:t>
            </a:r>
            <a:r>
              <a:rPr lang="ro-RO" sz="1600" dirty="0">
                <a:solidFill>
                  <a:srgbClr val="FF0000"/>
                </a:solidFill>
              </a:rPr>
              <a:t>")</a:t>
            </a:r>
            <a:endParaRPr lang="de-AT" sz="1600" dirty="0">
              <a:solidFill>
                <a:srgbClr val="FF0000"/>
              </a:solidFill>
            </a:endParaRPr>
          </a:p>
        </p:txBody>
      </p:sp>
      <p:sp>
        <p:nvSpPr>
          <p:cNvPr id="13" name="TextBox 12">
            <a:extLst>
              <a:ext uri="{FF2B5EF4-FFF2-40B4-BE49-F238E27FC236}">
                <a16:creationId xmlns:a16="http://schemas.microsoft.com/office/drawing/2014/main" id="{45D50EA1-0F93-486B-832F-FFB145428B8C}"/>
              </a:ext>
            </a:extLst>
          </p:cNvPr>
          <p:cNvSpPr txBox="1"/>
          <p:nvPr/>
        </p:nvSpPr>
        <p:spPr>
          <a:xfrm>
            <a:off x="201613" y="5322485"/>
            <a:ext cx="5102038" cy="338554"/>
          </a:xfrm>
          <a:prstGeom prst="rect">
            <a:avLst/>
          </a:prstGeom>
          <a:noFill/>
        </p:spPr>
        <p:txBody>
          <a:bodyPr wrap="none" rtlCol="0">
            <a:spAutoFit/>
          </a:bodyPr>
          <a:lstStyle/>
          <a:p>
            <a:r>
              <a:rPr lang="ro-RO" sz="1600" dirty="0" err="1">
                <a:solidFill>
                  <a:srgbClr val="FF0000"/>
                </a:solidFill>
              </a:rPr>
              <a:t>cererePOST</a:t>
            </a:r>
            <a:r>
              <a:rPr lang="ro-RO" sz="1600" dirty="0">
                <a:solidFill>
                  <a:srgbClr val="FF0000"/>
                </a:solidFill>
              </a:rPr>
              <a:t>("http:</a:t>
            </a:r>
            <a:r>
              <a:rPr lang="en-GB" sz="1600" dirty="0">
                <a:solidFill>
                  <a:srgbClr val="FF0000"/>
                </a:solidFill>
              </a:rPr>
              <a:t>//www.serv</a:t>
            </a:r>
            <a:r>
              <a:rPr lang="ro-MD" sz="1600" dirty="0">
                <a:solidFill>
                  <a:srgbClr val="FF0000"/>
                </a:solidFill>
              </a:rPr>
              <a:t>er.com</a:t>
            </a:r>
            <a:r>
              <a:rPr lang="ro-RO" sz="1600" dirty="0">
                <a:solidFill>
                  <a:srgbClr val="FF0000"/>
                </a:solidFill>
              </a:rPr>
              <a:t>") + interogare atașată</a:t>
            </a:r>
            <a:endParaRPr lang="de-AT" sz="1600" dirty="0">
              <a:solidFill>
                <a:srgbClr val="FF0000"/>
              </a:solidFill>
            </a:endParaRPr>
          </a:p>
        </p:txBody>
      </p:sp>
      <p:sp>
        <p:nvSpPr>
          <p:cNvPr id="14" name="Title 1">
            <a:extLst>
              <a:ext uri="{FF2B5EF4-FFF2-40B4-BE49-F238E27FC236}">
                <a16:creationId xmlns:a16="http://schemas.microsoft.com/office/drawing/2014/main" id="{94F1B5D8-F5F5-4DE5-AD60-A80435E13693}"/>
              </a:ext>
            </a:extLst>
          </p:cNvPr>
          <p:cNvSpPr txBox="1">
            <a:spLocks/>
          </p:cNvSpPr>
          <p:nvPr/>
        </p:nvSpPr>
        <p:spPr>
          <a:xfrm>
            <a:off x="-86924" y="4603475"/>
            <a:ext cx="6012160" cy="4877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r>
              <a:rPr lang="ro-MD" sz="1600" u="sng" dirty="0"/>
              <a:t>Forma adresei</a:t>
            </a:r>
            <a:r>
              <a:rPr lang="ro-MD" sz="1600" dirty="0"/>
              <a:t> NU mai indică tabelul de interogat</a:t>
            </a:r>
          </a:p>
        </p:txBody>
      </p:sp>
      <p:sp>
        <p:nvSpPr>
          <p:cNvPr id="15" name="Rectangle 14">
            <a:extLst>
              <a:ext uri="{FF2B5EF4-FFF2-40B4-BE49-F238E27FC236}">
                <a16:creationId xmlns:a16="http://schemas.microsoft.com/office/drawing/2014/main" id="{A39ECD68-545D-4243-A27A-B4DD33D2EB14}"/>
              </a:ext>
            </a:extLst>
          </p:cNvPr>
          <p:cNvSpPr/>
          <p:nvPr/>
        </p:nvSpPr>
        <p:spPr>
          <a:xfrm>
            <a:off x="6372200" y="4526720"/>
            <a:ext cx="295998" cy="165793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de-AT">
              <a:solidFill>
                <a:prstClr val="white"/>
              </a:solidFill>
            </a:endParaRPr>
          </a:p>
        </p:txBody>
      </p:sp>
      <p:sp>
        <p:nvSpPr>
          <p:cNvPr id="16" name="Title 1">
            <a:extLst>
              <a:ext uri="{FF2B5EF4-FFF2-40B4-BE49-F238E27FC236}">
                <a16:creationId xmlns:a16="http://schemas.microsoft.com/office/drawing/2014/main" id="{895FAC58-160A-4AC8-8A4C-A2B67660113F}"/>
              </a:ext>
            </a:extLst>
          </p:cNvPr>
          <p:cNvSpPr txBox="1">
            <a:spLocks/>
          </p:cNvSpPr>
          <p:nvPr/>
        </p:nvSpPr>
        <p:spPr>
          <a:xfrm>
            <a:off x="5303651" y="6264685"/>
            <a:ext cx="2808312" cy="4877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ro-MD" sz="1600" dirty="0"/>
              <a:t>Serverul oferă o singură adresă pentru toate interogările</a:t>
            </a:r>
            <a:endParaRPr lang="de-AT" sz="1600" dirty="0"/>
          </a:p>
        </p:txBody>
      </p:sp>
      <p:sp>
        <p:nvSpPr>
          <p:cNvPr id="17" name="Title 1">
            <a:extLst>
              <a:ext uri="{FF2B5EF4-FFF2-40B4-BE49-F238E27FC236}">
                <a16:creationId xmlns:a16="http://schemas.microsoft.com/office/drawing/2014/main" id="{66006E42-040C-4D1B-8A53-ABC533350A2A}"/>
              </a:ext>
            </a:extLst>
          </p:cNvPr>
          <p:cNvSpPr txBox="1">
            <a:spLocks/>
          </p:cNvSpPr>
          <p:nvPr/>
        </p:nvSpPr>
        <p:spPr>
          <a:xfrm>
            <a:off x="-86924" y="5586993"/>
            <a:ext cx="6012160" cy="4877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r>
              <a:rPr lang="ro-MD" sz="1600" u="sng" dirty="0"/>
              <a:t>Tipul cererii </a:t>
            </a:r>
            <a:r>
              <a:rPr lang="ro-MD" sz="1600" dirty="0"/>
              <a:t>NU mai indică operația dorită (se recomandă POST)</a:t>
            </a:r>
            <a:endParaRPr lang="de-AT" sz="1600" dirty="0"/>
          </a:p>
        </p:txBody>
      </p:sp>
      <p:sp>
        <p:nvSpPr>
          <p:cNvPr id="18" name="Title 1">
            <a:extLst>
              <a:ext uri="{FF2B5EF4-FFF2-40B4-BE49-F238E27FC236}">
                <a16:creationId xmlns:a16="http://schemas.microsoft.com/office/drawing/2014/main" id="{F99E2567-6201-47E7-AD58-270BB4A74CC1}"/>
              </a:ext>
            </a:extLst>
          </p:cNvPr>
          <p:cNvSpPr txBox="1">
            <a:spLocks/>
          </p:cNvSpPr>
          <p:nvPr/>
        </p:nvSpPr>
        <p:spPr>
          <a:xfrm>
            <a:off x="-86924" y="5964209"/>
            <a:ext cx="6012160" cy="4877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just">
              <a:buFont typeface="Arial" panose="020B0604020202020204" pitchFamily="34" charset="0"/>
              <a:buChar char="•"/>
            </a:pPr>
            <a:r>
              <a:rPr lang="ro-MD" sz="1600" u="sng"/>
              <a:t>Datele de inserat fac parte din interogare</a:t>
            </a:r>
            <a:endParaRPr lang="de-AT" sz="1600" dirty="0"/>
          </a:p>
        </p:txBody>
      </p:sp>
      <p:cxnSp>
        <p:nvCxnSpPr>
          <p:cNvPr id="20" name="Straight Arrow Connector 19">
            <a:extLst>
              <a:ext uri="{FF2B5EF4-FFF2-40B4-BE49-F238E27FC236}">
                <a16:creationId xmlns:a16="http://schemas.microsoft.com/office/drawing/2014/main" id="{763ECD0F-7F32-4B43-A4AF-4D71682454C1}"/>
              </a:ext>
            </a:extLst>
          </p:cNvPr>
          <p:cNvCxnSpPr>
            <a:stCxn id="5" idx="3"/>
          </p:cNvCxnSpPr>
          <p:nvPr/>
        </p:nvCxnSpPr>
        <p:spPr>
          <a:xfrm flipV="1">
            <a:off x="4737251" y="2571012"/>
            <a:ext cx="1490933" cy="1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55C57C8-94FD-4310-A1E6-AB483B6C281E}"/>
              </a:ext>
            </a:extLst>
          </p:cNvPr>
          <p:cNvCxnSpPr>
            <a:cxnSpLocks/>
            <a:stCxn id="10" idx="3"/>
          </p:cNvCxnSpPr>
          <p:nvPr/>
        </p:nvCxnSpPr>
        <p:spPr>
          <a:xfrm flipV="1">
            <a:off x="5606463" y="2878753"/>
            <a:ext cx="621720" cy="10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92B51C1-66DB-4A36-9915-702749EE1843}"/>
              </a:ext>
            </a:extLst>
          </p:cNvPr>
          <p:cNvCxnSpPr>
            <a:cxnSpLocks/>
          </p:cNvCxnSpPr>
          <p:nvPr/>
        </p:nvCxnSpPr>
        <p:spPr>
          <a:xfrm>
            <a:off x="4955276" y="5177059"/>
            <a:ext cx="1344916" cy="118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AEA5469-F01B-47D8-81E5-FC0E3E39BD0C}"/>
              </a:ext>
            </a:extLst>
          </p:cNvPr>
          <p:cNvCxnSpPr>
            <a:cxnSpLocks/>
          </p:cNvCxnSpPr>
          <p:nvPr/>
        </p:nvCxnSpPr>
        <p:spPr>
          <a:xfrm flipV="1">
            <a:off x="5231182" y="5306843"/>
            <a:ext cx="1069010" cy="180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lowchart: Magnetic Disk 26">
            <a:extLst>
              <a:ext uri="{FF2B5EF4-FFF2-40B4-BE49-F238E27FC236}">
                <a16:creationId xmlns:a16="http://schemas.microsoft.com/office/drawing/2014/main" id="{D28983BB-F720-4690-878D-7241A597B451}"/>
              </a:ext>
            </a:extLst>
          </p:cNvPr>
          <p:cNvSpPr/>
          <p:nvPr/>
        </p:nvSpPr>
        <p:spPr>
          <a:xfrm>
            <a:off x="7990457" y="2819450"/>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prstClr val="white"/>
              </a:solidFill>
            </a:endParaRPr>
          </a:p>
        </p:txBody>
      </p:sp>
      <p:sp>
        <p:nvSpPr>
          <p:cNvPr id="29" name="Flowchart: Magnetic Disk 28">
            <a:extLst>
              <a:ext uri="{FF2B5EF4-FFF2-40B4-BE49-F238E27FC236}">
                <a16:creationId xmlns:a16="http://schemas.microsoft.com/office/drawing/2014/main" id="{627A87B3-4C50-48A9-B50C-07DEE7F98E2E}"/>
              </a:ext>
            </a:extLst>
          </p:cNvPr>
          <p:cNvSpPr/>
          <p:nvPr/>
        </p:nvSpPr>
        <p:spPr>
          <a:xfrm>
            <a:off x="8001073" y="5680634"/>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prstClr val="white"/>
              </a:solidFill>
            </a:endParaRPr>
          </a:p>
        </p:txBody>
      </p:sp>
      <p:sp>
        <p:nvSpPr>
          <p:cNvPr id="31" name="Arrow: Left-Right 30">
            <a:extLst>
              <a:ext uri="{FF2B5EF4-FFF2-40B4-BE49-F238E27FC236}">
                <a16:creationId xmlns:a16="http://schemas.microsoft.com/office/drawing/2014/main" id="{665CB4BD-7C69-481C-9C04-A4D258A2950B}"/>
              </a:ext>
            </a:extLst>
          </p:cNvPr>
          <p:cNvSpPr/>
          <p:nvPr/>
        </p:nvSpPr>
        <p:spPr>
          <a:xfrm>
            <a:off x="6768244" y="3125774"/>
            <a:ext cx="1044116" cy="1568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Left-Right 32">
            <a:extLst>
              <a:ext uri="{FF2B5EF4-FFF2-40B4-BE49-F238E27FC236}">
                <a16:creationId xmlns:a16="http://schemas.microsoft.com/office/drawing/2014/main" id="{E7BA2205-9E0A-45D3-890C-0FF904437605}"/>
              </a:ext>
            </a:extLst>
          </p:cNvPr>
          <p:cNvSpPr/>
          <p:nvPr/>
        </p:nvSpPr>
        <p:spPr>
          <a:xfrm>
            <a:off x="6812577" y="5707452"/>
            <a:ext cx="1044116" cy="1568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56736439-94FE-4C12-9D45-98CA9B46536E}"/>
              </a:ext>
            </a:extLst>
          </p:cNvPr>
          <p:cNvSpPr txBox="1">
            <a:spLocks/>
          </p:cNvSpPr>
          <p:nvPr/>
        </p:nvSpPr>
        <p:spPr>
          <a:xfrm>
            <a:off x="6876256" y="1884463"/>
            <a:ext cx="2331622" cy="4877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o-MD" sz="1300">
                <a:solidFill>
                  <a:srgbClr val="FF0000"/>
                </a:solidFill>
              </a:rPr>
              <a:t>Ambele sunt </a:t>
            </a:r>
            <a:r>
              <a:rPr lang="ro-MD" sz="1300" b="1">
                <a:solidFill>
                  <a:srgbClr val="FF0000"/>
                </a:solidFill>
              </a:rPr>
              <a:t>interfețe de interogare, nu SGBD-uri!</a:t>
            </a:r>
            <a:r>
              <a:rPr lang="ro-MD" sz="1300">
                <a:solidFill>
                  <a:srgbClr val="FF0000"/>
                </a:solidFill>
              </a:rPr>
              <a:t> </a:t>
            </a:r>
          </a:p>
          <a:p>
            <a:r>
              <a:rPr lang="ro-MD" sz="1300">
                <a:solidFill>
                  <a:srgbClr val="FF0000"/>
                </a:solidFill>
              </a:rPr>
              <a:t>(modul real de stocare a datelor e ascuns clientului, </a:t>
            </a:r>
          </a:p>
          <a:p>
            <a:r>
              <a:rPr lang="ro-MD" sz="1300">
                <a:solidFill>
                  <a:srgbClr val="FF0000"/>
                </a:solidFill>
              </a:rPr>
              <a:t>nu e neapărat JSON)</a:t>
            </a:r>
            <a:endParaRPr lang="de-AT" sz="1300" dirty="0">
              <a:solidFill>
                <a:srgbClr val="FF0000"/>
              </a:solidFill>
            </a:endParaRPr>
          </a:p>
        </p:txBody>
      </p:sp>
    </p:spTree>
    <p:extLst>
      <p:ext uri="{BB962C8B-B14F-4D97-AF65-F5344CB8AC3E}">
        <p14:creationId xmlns:p14="http://schemas.microsoft.com/office/powerpoint/2010/main" val="337980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P spid="14" grpId="0"/>
      <p:bldP spid="16" grpId="0"/>
      <p:bldP spid="17" grpId="0"/>
      <p:bldP spid="18" grpId="0"/>
      <p:bldP spid="31" grpId="0" animBg="1"/>
      <p:bldP spid="33" grpId="0" animBg="1"/>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36496" cy="1143000"/>
          </a:xfrm>
        </p:spPr>
        <p:txBody>
          <a:bodyPr>
            <a:normAutofit/>
          </a:bodyPr>
          <a:lstStyle/>
          <a:p>
            <a:r>
              <a:rPr lang="ro-RO"/>
              <a:t>GraphQL</a:t>
            </a:r>
            <a:endParaRPr lang="de-AT" dirty="0"/>
          </a:p>
        </p:txBody>
      </p:sp>
      <p:sp>
        <p:nvSpPr>
          <p:cNvPr id="3" name="Content Placeholder 2"/>
          <p:cNvSpPr>
            <a:spLocks noGrp="1"/>
          </p:cNvSpPr>
          <p:nvPr>
            <p:ph idx="1"/>
          </p:nvPr>
        </p:nvSpPr>
        <p:spPr>
          <a:xfrm>
            <a:off x="179512" y="1556792"/>
            <a:ext cx="8784976" cy="5229200"/>
          </a:xfrm>
        </p:spPr>
        <p:txBody>
          <a:bodyPr>
            <a:normAutofit/>
          </a:bodyPr>
          <a:lstStyle/>
          <a:p>
            <a:pPr marL="0" indent="0" algn="just">
              <a:buNone/>
            </a:pPr>
            <a:endParaRPr lang="ro-RO" sz="2200" dirty="0"/>
          </a:p>
          <a:p>
            <a:pPr marL="0" indent="0" algn="just">
              <a:buNone/>
            </a:pPr>
            <a:r>
              <a:rPr lang="ro-RO" sz="2200"/>
              <a:t>Principalul beneficiu </a:t>
            </a:r>
            <a:r>
              <a:rPr lang="ro-RO" sz="2200" dirty="0" err="1"/>
              <a:t>GraphQL</a:t>
            </a:r>
            <a:r>
              <a:rPr lang="ro-RO" sz="2200" dirty="0"/>
              <a:t> (față de REST): se reduc situațiile de</a:t>
            </a:r>
          </a:p>
          <a:p>
            <a:pPr algn="just"/>
            <a:endParaRPr lang="ro-RO" sz="2200" b="1"/>
          </a:p>
          <a:p>
            <a:pPr algn="just"/>
            <a:r>
              <a:rPr lang="ro-RO" sz="2200" b="1"/>
              <a:t>Overfetch</a:t>
            </a:r>
            <a:r>
              <a:rPr lang="ro-RO" sz="2200"/>
              <a:t> </a:t>
            </a:r>
            <a:r>
              <a:rPr lang="ro-RO" sz="2200" dirty="0"/>
              <a:t>= când răspunsul unei cereri conține mai multe date decât </a:t>
            </a:r>
            <a:r>
              <a:rPr lang="ro-RO" sz="2200"/>
              <a:t>avem nevoie </a:t>
            </a:r>
            <a:r>
              <a:rPr lang="ro-RO" sz="2200" i="1"/>
              <a:t>(</a:t>
            </a:r>
            <a:r>
              <a:rPr lang="ro-RO" sz="2200" i="1">
                <a:solidFill>
                  <a:srgbClr val="FF0000"/>
                </a:solidFill>
              </a:rPr>
              <a:t>pentru că nu putem preciza ce câmpuri dorim</a:t>
            </a:r>
            <a:r>
              <a:rPr lang="ro-RO" sz="2200" i="1"/>
              <a:t>)</a:t>
            </a:r>
            <a:endParaRPr lang="ro-RO" sz="2200" i="1" dirty="0"/>
          </a:p>
          <a:p>
            <a:pPr algn="just"/>
            <a:endParaRPr lang="ro-RO" sz="2200" b="1"/>
          </a:p>
          <a:p>
            <a:pPr algn="just"/>
            <a:r>
              <a:rPr lang="ro-RO" sz="2200" b="1"/>
              <a:t>Underfetch</a:t>
            </a:r>
            <a:r>
              <a:rPr lang="ro-RO" sz="2200"/>
              <a:t> </a:t>
            </a:r>
            <a:r>
              <a:rPr lang="ro-RO" sz="2200" dirty="0"/>
              <a:t>= când o singură cerere nu e suficientă pentru a obține toate </a:t>
            </a:r>
            <a:r>
              <a:rPr lang="ro-RO" sz="2200"/>
              <a:t>informațiile de care avem nevoie </a:t>
            </a:r>
            <a:r>
              <a:rPr lang="ro-RO" sz="2200" i="1"/>
              <a:t>(</a:t>
            </a:r>
            <a:r>
              <a:rPr lang="ro-RO" sz="2200" i="1">
                <a:solidFill>
                  <a:srgbClr val="FF0000"/>
                </a:solidFill>
              </a:rPr>
              <a:t>pentru că nu putem exprima JOINuri între entități</a:t>
            </a:r>
            <a:r>
              <a:rPr lang="ro-RO" sz="2200" i="1"/>
              <a:t>)</a:t>
            </a:r>
            <a:endParaRPr lang="ro-RO" sz="2200" dirty="0"/>
          </a:p>
        </p:txBody>
      </p:sp>
    </p:spTree>
    <p:extLst>
      <p:ext uri="{BB962C8B-B14F-4D97-AF65-F5344CB8AC3E}">
        <p14:creationId xmlns:p14="http://schemas.microsoft.com/office/powerpoint/2010/main" val="2379287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Exemplu</a:t>
            </a:r>
            <a:r>
              <a:rPr lang="en-GB" dirty="0"/>
              <a:t> de </a:t>
            </a:r>
            <a:r>
              <a:rPr lang="en-GB" dirty="0" err="1"/>
              <a:t>situa</a:t>
            </a:r>
            <a:r>
              <a:rPr lang="ro-RO" dirty="0"/>
              <a:t>ție </a:t>
            </a:r>
            <a:r>
              <a:rPr lang="en-GB" dirty="0" err="1"/>
              <a:t>Overfetch</a:t>
            </a:r>
            <a:br>
              <a:rPr lang="ro-RO" dirty="0"/>
            </a:br>
            <a:r>
              <a:rPr lang="ro-RO" dirty="0"/>
              <a:t>în tehnica REST</a:t>
            </a:r>
            <a:endParaRPr lang="de-AT" dirty="0"/>
          </a:p>
        </p:txBody>
      </p:sp>
      <p:sp>
        <p:nvSpPr>
          <p:cNvPr id="3" name="Content Placeholder 2"/>
          <p:cNvSpPr>
            <a:spLocks noGrp="1"/>
          </p:cNvSpPr>
          <p:nvPr>
            <p:ph idx="1"/>
          </p:nvPr>
        </p:nvSpPr>
        <p:spPr/>
        <p:txBody>
          <a:bodyPr>
            <a:normAutofit/>
          </a:bodyPr>
          <a:lstStyle/>
          <a:p>
            <a:pPr marL="0" indent="0">
              <a:buNone/>
            </a:pPr>
            <a:r>
              <a:rPr lang="en-GB" sz="1500" dirty="0" err="1"/>
              <a:t>Presupunem</a:t>
            </a:r>
            <a:r>
              <a:rPr lang="en-GB" sz="1500" dirty="0"/>
              <a:t> c</a:t>
            </a:r>
            <a:r>
              <a:rPr lang="ro-RO" sz="1500" dirty="0"/>
              <a:t>ă datele arată astfel</a:t>
            </a:r>
            <a:r>
              <a:rPr lang="en-GB" sz="1500" dirty="0"/>
              <a:t> (ca </a:t>
            </a:r>
            <a:r>
              <a:rPr lang="en-GB" sz="1500" dirty="0" err="1"/>
              <a:t>obiecte</a:t>
            </a:r>
            <a:r>
              <a:rPr lang="en-GB" sz="1500" dirty="0"/>
              <a:t> JS)</a:t>
            </a:r>
            <a:r>
              <a:rPr lang="ro-RO" sz="1500" dirty="0"/>
              <a:t>:</a:t>
            </a:r>
          </a:p>
          <a:p>
            <a:pPr marL="0" indent="0">
              <a:buNone/>
            </a:pPr>
            <a:endParaRPr lang="ro-MD" sz="1500">
              <a:solidFill>
                <a:srgbClr val="FF0000"/>
              </a:solidFill>
            </a:endParaRPr>
          </a:p>
          <a:p>
            <a:pPr marL="0" indent="0">
              <a:buNone/>
            </a:pPr>
            <a:r>
              <a:rPr lang="en-GB" sz="1500">
                <a:solidFill>
                  <a:srgbClr val="FF0000"/>
                </a:solidFill>
              </a:rPr>
              <a:t>{</a:t>
            </a:r>
            <a:r>
              <a:rPr lang="en-GB" sz="1500" dirty="0">
                <a:solidFill>
                  <a:srgbClr val="FF0000"/>
                </a:solidFill>
              </a:rPr>
              <a:t>Students:</a:t>
            </a:r>
          </a:p>
          <a:p>
            <a:pPr marL="0" indent="0">
              <a:buNone/>
            </a:pPr>
            <a:r>
              <a:rPr lang="ro-MD" sz="1500">
                <a:solidFill>
                  <a:srgbClr val="FF0000"/>
                </a:solidFill>
              </a:rPr>
              <a:t>	</a:t>
            </a:r>
            <a:r>
              <a:rPr lang="en-GB" sz="1500">
                <a:solidFill>
                  <a:srgbClr val="FF0000"/>
                </a:solidFill>
              </a:rPr>
              <a:t>[{</a:t>
            </a:r>
            <a:r>
              <a:rPr lang="en-GB" sz="1500" dirty="0">
                <a:solidFill>
                  <a:srgbClr val="FF0000"/>
                </a:solidFill>
              </a:rPr>
              <a:t>id:1,</a:t>
            </a:r>
            <a:r>
              <a:rPr lang="ro-RO" sz="1500" dirty="0" err="1">
                <a:solidFill>
                  <a:srgbClr val="FF0000"/>
                </a:solidFill>
              </a:rPr>
              <a:t>surname</a:t>
            </a:r>
            <a:r>
              <a:rPr lang="en-GB" sz="1500" dirty="0">
                <a:solidFill>
                  <a:srgbClr val="FF0000"/>
                </a:solidFill>
              </a:rPr>
              <a:t>:"Pop",</a:t>
            </a:r>
            <a:r>
              <a:rPr lang="ro-RO" sz="1500" dirty="0">
                <a:solidFill>
                  <a:srgbClr val="FF0000"/>
                </a:solidFill>
              </a:rPr>
              <a:t>na</a:t>
            </a:r>
            <a:r>
              <a:rPr lang="en-GB" sz="1500" dirty="0">
                <a:solidFill>
                  <a:srgbClr val="FF0000"/>
                </a:solidFill>
              </a:rPr>
              <a:t>me:"</a:t>
            </a:r>
            <a:r>
              <a:rPr lang="en-GB" sz="1500" dirty="0" err="1">
                <a:solidFill>
                  <a:srgbClr val="FF0000"/>
                </a:solidFill>
              </a:rPr>
              <a:t>Ioan</a:t>
            </a:r>
            <a:r>
              <a:rPr lang="en-GB" sz="1500" dirty="0">
                <a:solidFill>
                  <a:srgbClr val="FF0000"/>
                </a:solidFill>
              </a:rPr>
              <a:t>"},</a:t>
            </a:r>
          </a:p>
          <a:p>
            <a:pPr marL="0" indent="0">
              <a:buNone/>
            </a:pPr>
            <a:r>
              <a:rPr lang="ro-MD" sz="1500">
                <a:solidFill>
                  <a:srgbClr val="FF0000"/>
                </a:solidFill>
              </a:rPr>
              <a:t>	</a:t>
            </a:r>
            <a:r>
              <a:rPr lang="en-GB" sz="1500">
                <a:solidFill>
                  <a:srgbClr val="FF0000"/>
                </a:solidFill>
              </a:rPr>
              <a:t>{</a:t>
            </a:r>
            <a:r>
              <a:rPr lang="en-GB" sz="1500" dirty="0">
                <a:solidFill>
                  <a:srgbClr val="FF0000"/>
                </a:solidFill>
              </a:rPr>
              <a:t>id:2,…………………………………………….}</a:t>
            </a:r>
          </a:p>
          <a:p>
            <a:pPr marL="0" indent="0">
              <a:buNone/>
            </a:pPr>
            <a:r>
              <a:rPr lang="en-GB" sz="1500" dirty="0">
                <a:solidFill>
                  <a:srgbClr val="FF0000"/>
                </a:solidFill>
              </a:rPr>
              <a:t>}</a:t>
            </a:r>
          </a:p>
          <a:p>
            <a:pPr marL="0" indent="0">
              <a:buNone/>
            </a:pPr>
            <a:endParaRPr lang="en-GB" sz="1500" dirty="0">
              <a:solidFill>
                <a:srgbClr val="FF0000"/>
              </a:solidFill>
            </a:endParaRPr>
          </a:p>
          <a:p>
            <a:pPr marL="0" lvl="1" indent="0">
              <a:buNone/>
            </a:pPr>
            <a:r>
              <a:rPr lang="ro-RO" sz="1500"/>
              <a:t>Cu o cerere GET putem interoga datele unui student, dar nu putem spune ce câmp ne interesează:</a:t>
            </a:r>
            <a:endParaRPr lang="ro-RO" sz="1500" dirty="0"/>
          </a:p>
          <a:p>
            <a:pPr marL="0" lvl="1" indent="0">
              <a:buNone/>
            </a:pPr>
            <a:r>
              <a:rPr lang="de-AT" sz="1500" dirty="0">
                <a:solidFill>
                  <a:srgbClr val="FF0000"/>
                </a:solidFill>
              </a:rPr>
              <a:t>"</a:t>
            </a:r>
            <a:r>
              <a:rPr lang="ro-RO" sz="1500">
                <a:solidFill>
                  <a:srgbClr val="FF0000"/>
                </a:solidFill>
              </a:rPr>
              <a:t>server</a:t>
            </a:r>
            <a:r>
              <a:rPr lang="en-GB" sz="1500">
                <a:solidFill>
                  <a:srgbClr val="FF0000"/>
                </a:solidFill>
              </a:rPr>
              <a:t>.</a:t>
            </a:r>
            <a:r>
              <a:rPr lang="ro-MD" sz="1500">
                <a:solidFill>
                  <a:srgbClr val="FF0000"/>
                </a:solidFill>
              </a:rPr>
              <a:t>org</a:t>
            </a:r>
            <a:r>
              <a:rPr lang="ro-RO" sz="1500">
                <a:solidFill>
                  <a:srgbClr val="FF0000"/>
                </a:solidFill>
              </a:rPr>
              <a:t>/</a:t>
            </a:r>
            <a:r>
              <a:rPr lang="en-GB" sz="1500" dirty="0" err="1">
                <a:solidFill>
                  <a:srgbClr val="FF0000"/>
                </a:solidFill>
              </a:rPr>
              <a:t>students?id</a:t>
            </a:r>
            <a:r>
              <a:rPr lang="en-GB" sz="1500" dirty="0">
                <a:solidFill>
                  <a:srgbClr val="FF0000"/>
                </a:solidFill>
              </a:rPr>
              <a:t>=1"</a:t>
            </a:r>
          </a:p>
          <a:p>
            <a:pPr marL="0" indent="0">
              <a:buNone/>
            </a:pPr>
            <a:endParaRPr lang="en-GB" sz="1500" dirty="0">
              <a:solidFill>
                <a:srgbClr val="FF0000"/>
              </a:solidFill>
            </a:endParaRPr>
          </a:p>
          <a:p>
            <a:pPr marL="0" indent="0">
              <a:buNone/>
            </a:pPr>
            <a:r>
              <a:rPr lang="ro-RO" sz="1500"/>
              <a:t>Rezultatul va fi o înregistrare integrală (chiar </a:t>
            </a:r>
            <a:r>
              <a:rPr lang="ro-RO" sz="1500" dirty="0"/>
              <a:t>dacă la </a:t>
            </a:r>
            <a:r>
              <a:rPr lang="ro-RO" sz="1500"/>
              <a:t>client am </a:t>
            </a:r>
            <a:r>
              <a:rPr lang="ro-RO" sz="1500" dirty="0"/>
              <a:t>nevoie de un singur câmp) :</a:t>
            </a:r>
          </a:p>
          <a:p>
            <a:pPr marL="0" indent="0">
              <a:buNone/>
            </a:pPr>
            <a:r>
              <a:rPr lang="en-GB" sz="1500" dirty="0">
                <a:solidFill>
                  <a:srgbClr val="FF0000"/>
                </a:solidFill>
              </a:rPr>
              <a:t>{id:1,</a:t>
            </a:r>
            <a:r>
              <a:rPr lang="ro-RO" sz="1500" dirty="0" err="1">
                <a:solidFill>
                  <a:srgbClr val="FF0000"/>
                </a:solidFill>
              </a:rPr>
              <a:t>surname</a:t>
            </a:r>
            <a:r>
              <a:rPr lang="en-GB" sz="1500" dirty="0">
                <a:solidFill>
                  <a:srgbClr val="FF0000"/>
                </a:solidFill>
              </a:rPr>
              <a:t>:"Pop",</a:t>
            </a:r>
            <a:r>
              <a:rPr lang="ro-RO" sz="1500" dirty="0">
                <a:solidFill>
                  <a:srgbClr val="FF0000"/>
                </a:solidFill>
              </a:rPr>
              <a:t>na</a:t>
            </a:r>
            <a:r>
              <a:rPr lang="en-GB" sz="1500" dirty="0">
                <a:solidFill>
                  <a:srgbClr val="FF0000"/>
                </a:solidFill>
              </a:rPr>
              <a:t>me:"</a:t>
            </a:r>
            <a:r>
              <a:rPr lang="en-GB" sz="1500" dirty="0" err="1">
                <a:solidFill>
                  <a:srgbClr val="FF0000"/>
                </a:solidFill>
              </a:rPr>
              <a:t>Ioan</a:t>
            </a:r>
            <a:r>
              <a:rPr lang="en-GB" sz="1500" dirty="0">
                <a:solidFill>
                  <a:srgbClr val="FF0000"/>
                </a:solidFill>
              </a:rPr>
              <a:t>"} </a:t>
            </a:r>
            <a:endParaRPr lang="ro-MD" sz="1500" dirty="0">
              <a:solidFill>
                <a:srgbClr val="FF0000"/>
              </a:solidFill>
            </a:endParaRPr>
          </a:p>
          <a:p>
            <a:pPr marL="0" indent="0">
              <a:buNone/>
            </a:pPr>
            <a:endParaRPr lang="ro-MD" sz="1500" dirty="0">
              <a:solidFill>
                <a:srgbClr val="FF0000"/>
              </a:solidFill>
            </a:endParaRPr>
          </a:p>
          <a:p>
            <a:pPr marL="0" lvl="1" indent="0">
              <a:buNone/>
            </a:pPr>
            <a:r>
              <a:rPr lang="ro-RO" sz="1500" b="1" dirty="0" err="1"/>
              <a:t>Overfetch</a:t>
            </a:r>
            <a:r>
              <a:rPr lang="ro-RO" sz="1500" dirty="0"/>
              <a:t> = Când o cerere returnează prea mult, căci nu poate fi selectivă cu câmpurile returnate</a:t>
            </a:r>
          </a:p>
        </p:txBody>
      </p:sp>
    </p:spTree>
    <p:extLst>
      <p:ext uri="{BB962C8B-B14F-4D97-AF65-F5344CB8AC3E}">
        <p14:creationId xmlns:p14="http://schemas.microsoft.com/office/powerpoint/2010/main" val="177795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Evitarea </a:t>
            </a:r>
            <a:r>
              <a:rPr lang="ro-RO" dirty="0" err="1"/>
              <a:t>Overfetch</a:t>
            </a:r>
            <a:r>
              <a:rPr lang="ro-RO" dirty="0"/>
              <a:t> cu </a:t>
            </a:r>
            <a:r>
              <a:rPr lang="ro-RO" dirty="0" err="1"/>
              <a:t>GraphQL</a:t>
            </a:r>
            <a:endParaRPr lang="de-AT" dirty="0"/>
          </a:p>
        </p:txBody>
      </p:sp>
      <p:sp>
        <p:nvSpPr>
          <p:cNvPr id="3" name="Content Placeholder 2"/>
          <p:cNvSpPr>
            <a:spLocks noGrp="1"/>
          </p:cNvSpPr>
          <p:nvPr>
            <p:ph idx="1"/>
          </p:nvPr>
        </p:nvSpPr>
        <p:spPr/>
        <p:txBody>
          <a:bodyPr>
            <a:normAutofit/>
          </a:bodyPr>
          <a:lstStyle/>
          <a:p>
            <a:pPr marL="0" indent="0">
              <a:buNone/>
            </a:pPr>
            <a:endParaRPr lang="ro-MD" sz="2400" b="1"/>
          </a:p>
          <a:p>
            <a:pPr marL="0" indent="0">
              <a:buNone/>
            </a:pPr>
            <a:endParaRPr lang="ro-MD" sz="2400" b="1"/>
          </a:p>
          <a:p>
            <a:pPr marL="0" indent="0">
              <a:buNone/>
            </a:pPr>
            <a:endParaRPr lang="ro-MD" sz="2400" b="1"/>
          </a:p>
          <a:p>
            <a:pPr marL="0" indent="0">
              <a:buNone/>
            </a:pPr>
            <a:endParaRPr lang="en-GB" sz="2400" b="1" dirty="0"/>
          </a:p>
          <a:p>
            <a:pPr marL="0" indent="0">
              <a:buNone/>
            </a:pPr>
            <a:r>
              <a:rPr lang="en-GB" sz="2400" dirty="0">
                <a:solidFill>
                  <a:srgbClr val="FF0000"/>
                </a:solidFill>
              </a:rPr>
              <a:t>{</a:t>
            </a:r>
            <a:r>
              <a:rPr lang="ro-RO" sz="2400" dirty="0">
                <a:solidFill>
                  <a:srgbClr val="FF0000"/>
                </a:solidFill>
              </a:rPr>
              <a:t>Student (id:1)</a:t>
            </a:r>
          </a:p>
          <a:p>
            <a:pPr marL="0" indent="0">
              <a:buNone/>
            </a:pPr>
            <a:r>
              <a:rPr lang="ro-RO" sz="2400" dirty="0">
                <a:solidFill>
                  <a:srgbClr val="FF0000"/>
                </a:solidFill>
              </a:rPr>
              <a:t>	</a:t>
            </a:r>
            <a:r>
              <a:rPr lang="en-GB" sz="2400" dirty="0">
                <a:solidFill>
                  <a:srgbClr val="FF0000"/>
                </a:solidFill>
              </a:rPr>
              <a:t>{</a:t>
            </a:r>
            <a:r>
              <a:rPr lang="ro-RO" sz="2400" dirty="0">
                <a:solidFill>
                  <a:srgbClr val="FF0000"/>
                </a:solidFill>
              </a:rPr>
              <a:t>s</a:t>
            </a:r>
            <a:r>
              <a:rPr lang="en-GB" sz="2400" dirty="0">
                <a:solidFill>
                  <a:srgbClr val="FF0000"/>
                </a:solidFill>
              </a:rPr>
              <a:t>u</a:t>
            </a:r>
            <a:r>
              <a:rPr lang="ro-RO" sz="2400" dirty="0" err="1">
                <a:solidFill>
                  <a:srgbClr val="FF0000"/>
                </a:solidFill>
              </a:rPr>
              <a:t>rna</a:t>
            </a:r>
            <a:r>
              <a:rPr lang="en-GB" sz="2400" dirty="0">
                <a:solidFill>
                  <a:srgbClr val="FF0000"/>
                </a:solidFill>
              </a:rPr>
              <a:t>me}</a:t>
            </a:r>
          </a:p>
          <a:p>
            <a:pPr marL="0" indent="0">
              <a:buNone/>
            </a:pPr>
            <a:r>
              <a:rPr lang="en-GB" sz="2400" dirty="0">
                <a:solidFill>
                  <a:srgbClr val="FF0000"/>
                </a:solidFill>
              </a:rPr>
              <a:t>}</a:t>
            </a:r>
          </a:p>
          <a:p>
            <a:pPr marL="0" indent="0">
              <a:buNone/>
            </a:pPr>
            <a:endParaRPr lang="en-GB" sz="2400" dirty="0"/>
          </a:p>
        </p:txBody>
      </p:sp>
      <p:sp>
        <p:nvSpPr>
          <p:cNvPr id="4" name="TextBox 3"/>
          <p:cNvSpPr txBox="1"/>
          <p:nvPr/>
        </p:nvSpPr>
        <p:spPr>
          <a:xfrm>
            <a:off x="4427984" y="3861048"/>
            <a:ext cx="4104456" cy="523220"/>
          </a:xfrm>
          <a:prstGeom prst="rect">
            <a:avLst/>
          </a:prstGeom>
          <a:noFill/>
        </p:spPr>
        <p:txBody>
          <a:bodyPr wrap="square" rtlCol="0">
            <a:spAutoFit/>
          </a:bodyPr>
          <a:lstStyle/>
          <a:p>
            <a:r>
              <a:rPr lang="ro-RO" sz="1400" i="1" dirty="0" err="1"/>
              <a:t>GraphQL</a:t>
            </a:r>
            <a:r>
              <a:rPr lang="ro-RO" sz="1400" i="1" dirty="0"/>
              <a:t> ne permite să indicăm precis ce câmpuri să se returneze</a:t>
            </a:r>
            <a:endParaRPr lang="de-AT" sz="1400" i="1" dirty="0"/>
          </a:p>
        </p:txBody>
      </p:sp>
      <p:cxnSp>
        <p:nvCxnSpPr>
          <p:cNvPr id="6" name="Straight Arrow Connector 5"/>
          <p:cNvCxnSpPr>
            <a:cxnSpLocks/>
          </p:cNvCxnSpPr>
          <p:nvPr/>
        </p:nvCxnSpPr>
        <p:spPr>
          <a:xfrm flipH="1" flipV="1">
            <a:off x="2834185" y="3989696"/>
            <a:ext cx="1593799" cy="159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3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dirty="0" err="1"/>
              <a:t>Exemplu</a:t>
            </a:r>
            <a:r>
              <a:rPr lang="en-GB" dirty="0"/>
              <a:t> </a:t>
            </a:r>
            <a:r>
              <a:rPr lang="ro-RO" dirty="0"/>
              <a:t>de situație </a:t>
            </a:r>
            <a:r>
              <a:rPr lang="en-GB" dirty="0" err="1"/>
              <a:t>Underfetch</a:t>
            </a:r>
            <a:br>
              <a:rPr lang="ro-RO" dirty="0"/>
            </a:br>
            <a:r>
              <a:rPr lang="ro-RO" dirty="0"/>
              <a:t>în tehnica REST</a:t>
            </a:r>
            <a:endParaRPr lang="de-AT" dirty="0"/>
          </a:p>
        </p:txBody>
      </p:sp>
      <p:sp>
        <p:nvSpPr>
          <p:cNvPr id="3" name="Content Placeholder 2"/>
          <p:cNvSpPr>
            <a:spLocks noGrp="1"/>
          </p:cNvSpPr>
          <p:nvPr>
            <p:ph idx="1"/>
          </p:nvPr>
        </p:nvSpPr>
        <p:spPr>
          <a:xfrm>
            <a:off x="457200" y="1393280"/>
            <a:ext cx="8229600" cy="2971824"/>
          </a:xfrm>
        </p:spPr>
        <p:txBody>
          <a:bodyPr>
            <a:noAutofit/>
          </a:bodyPr>
          <a:lstStyle/>
          <a:p>
            <a:pPr marL="0" indent="0">
              <a:buNone/>
            </a:pPr>
            <a:r>
              <a:rPr lang="en-GB" sz="1400">
                <a:solidFill>
                  <a:srgbClr val="FF0000"/>
                </a:solidFill>
              </a:rPr>
              <a:t>{</a:t>
            </a:r>
            <a:r>
              <a:rPr lang="en-GB" sz="1400" b="1" dirty="0">
                <a:solidFill>
                  <a:srgbClr val="FF0000"/>
                </a:solidFill>
              </a:rPr>
              <a:t>Students</a:t>
            </a:r>
            <a:r>
              <a:rPr lang="en-GB" sz="1400" dirty="0">
                <a:solidFill>
                  <a:srgbClr val="FF0000"/>
                </a:solidFill>
              </a:rPr>
              <a:t>:</a:t>
            </a:r>
          </a:p>
          <a:p>
            <a:pPr marL="0" indent="0">
              <a:buNone/>
            </a:pPr>
            <a:r>
              <a:rPr lang="en-GB" sz="1400" dirty="0">
                <a:solidFill>
                  <a:srgbClr val="FF0000"/>
                </a:solidFill>
              </a:rPr>
              <a:t>[{id:1,</a:t>
            </a:r>
            <a:r>
              <a:rPr lang="ro-RO" sz="1400" dirty="0" err="1">
                <a:solidFill>
                  <a:srgbClr val="FF0000"/>
                </a:solidFill>
              </a:rPr>
              <a:t>surna</a:t>
            </a:r>
            <a:r>
              <a:rPr lang="en-GB" sz="1400" dirty="0" err="1">
                <a:solidFill>
                  <a:srgbClr val="FF0000"/>
                </a:solidFill>
              </a:rPr>
              <a:t>me:"Pop</a:t>
            </a:r>
            <a:r>
              <a:rPr lang="en-GB" sz="1400" dirty="0">
                <a:solidFill>
                  <a:srgbClr val="FF0000"/>
                </a:solidFill>
              </a:rPr>
              <a:t>",</a:t>
            </a:r>
            <a:r>
              <a:rPr lang="ro-RO" sz="1400" dirty="0">
                <a:solidFill>
                  <a:srgbClr val="FF0000"/>
                </a:solidFill>
              </a:rPr>
              <a:t>na</a:t>
            </a:r>
            <a:r>
              <a:rPr lang="en-GB" sz="1400" dirty="0">
                <a:solidFill>
                  <a:srgbClr val="FF0000"/>
                </a:solidFill>
              </a:rPr>
              <a:t>me:"</a:t>
            </a:r>
            <a:r>
              <a:rPr lang="en-GB" sz="1400" dirty="0" err="1">
                <a:solidFill>
                  <a:srgbClr val="FF0000"/>
                </a:solidFill>
              </a:rPr>
              <a:t>Ioan</a:t>
            </a:r>
            <a:r>
              <a:rPr lang="en-GB" sz="1400" dirty="0">
                <a:solidFill>
                  <a:srgbClr val="FF0000"/>
                </a:solidFill>
              </a:rPr>
              <a:t>"</a:t>
            </a:r>
            <a:r>
              <a:rPr lang="ro-RO" sz="1400" dirty="0">
                <a:solidFill>
                  <a:srgbClr val="FF0000"/>
                </a:solidFill>
              </a:rPr>
              <a:t>,</a:t>
            </a:r>
            <a:r>
              <a:rPr lang="ro-RO" sz="1400" b="1" dirty="0">
                <a:solidFill>
                  <a:srgbClr val="FF0000"/>
                </a:solidFill>
              </a:rPr>
              <a:t>course_id:1</a:t>
            </a:r>
            <a:r>
              <a:rPr lang="en-GB" sz="1400" dirty="0">
                <a:solidFill>
                  <a:srgbClr val="FF0000"/>
                </a:solidFill>
              </a:rPr>
              <a:t>},</a:t>
            </a:r>
          </a:p>
          <a:p>
            <a:pPr marL="0" indent="0">
              <a:buNone/>
            </a:pPr>
            <a:r>
              <a:rPr lang="en-GB" sz="1400" dirty="0">
                <a:solidFill>
                  <a:srgbClr val="FF0000"/>
                </a:solidFill>
              </a:rPr>
              <a:t>{id:2,…………………………………………….}]</a:t>
            </a:r>
          </a:p>
          <a:p>
            <a:pPr marL="0" indent="0">
              <a:buNone/>
            </a:pPr>
            <a:r>
              <a:rPr lang="en-GB" sz="1400" dirty="0">
                <a:solidFill>
                  <a:srgbClr val="FF0000"/>
                </a:solidFill>
              </a:rPr>
              <a:t>}</a:t>
            </a:r>
            <a:r>
              <a:rPr lang="ro-RO" sz="1400" dirty="0">
                <a:solidFill>
                  <a:srgbClr val="FF0000"/>
                </a:solidFill>
              </a:rPr>
              <a:t>,</a:t>
            </a:r>
          </a:p>
          <a:p>
            <a:pPr marL="800100" lvl="2" indent="0">
              <a:buNone/>
            </a:pPr>
            <a:r>
              <a:rPr lang="ro-RO" sz="1400" b="1" dirty="0" err="1">
                <a:solidFill>
                  <a:srgbClr val="FF0000"/>
                </a:solidFill>
              </a:rPr>
              <a:t>Courses</a:t>
            </a:r>
            <a:r>
              <a:rPr lang="ro-RO" sz="1400" dirty="0">
                <a:solidFill>
                  <a:srgbClr val="FF0000"/>
                </a:solidFill>
              </a:rPr>
              <a:t>:</a:t>
            </a:r>
          </a:p>
          <a:p>
            <a:pPr marL="800100" lvl="2" indent="0">
              <a:buNone/>
            </a:pPr>
            <a:r>
              <a:rPr lang="en-GB" sz="1400" dirty="0">
                <a:solidFill>
                  <a:srgbClr val="FF0000"/>
                </a:solidFill>
              </a:rPr>
              <a:t>[{</a:t>
            </a:r>
            <a:r>
              <a:rPr lang="en-GB" sz="1400" b="1" dirty="0">
                <a:solidFill>
                  <a:srgbClr val="FF0000"/>
                </a:solidFill>
              </a:rPr>
              <a:t>id:1</a:t>
            </a:r>
            <a:r>
              <a:rPr lang="en-GB" sz="1400" dirty="0">
                <a:solidFill>
                  <a:srgbClr val="FF0000"/>
                </a:solidFill>
              </a:rPr>
              <a:t>,title:"Semantic Web",</a:t>
            </a:r>
            <a:r>
              <a:rPr lang="en-GB" sz="1400" b="1" dirty="0">
                <a:solidFill>
                  <a:srgbClr val="FF0000"/>
                </a:solidFill>
              </a:rPr>
              <a:t>teacher_id:1</a:t>
            </a:r>
            <a:r>
              <a:rPr lang="en-GB" sz="1400" dirty="0">
                <a:solidFill>
                  <a:srgbClr val="FF0000"/>
                </a:solidFill>
              </a:rPr>
              <a:t>},</a:t>
            </a:r>
          </a:p>
          <a:p>
            <a:pPr marL="800100" lvl="2" indent="0">
              <a:buNone/>
            </a:pPr>
            <a:r>
              <a:rPr lang="en-GB" sz="1400" dirty="0">
                <a:solidFill>
                  <a:srgbClr val="FF0000"/>
                </a:solidFill>
              </a:rPr>
              <a:t>{id:2,…………………………………………..}],</a:t>
            </a:r>
          </a:p>
          <a:p>
            <a:pPr marL="1714500" lvl="4" indent="0">
              <a:buNone/>
            </a:pPr>
            <a:r>
              <a:rPr lang="en-GB" sz="1400" b="1" dirty="0">
                <a:solidFill>
                  <a:srgbClr val="FF0000"/>
                </a:solidFill>
              </a:rPr>
              <a:t>Teachers</a:t>
            </a:r>
            <a:r>
              <a:rPr lang="en-GB" sz="1400" dirty="0">
                <a:solidFill>
                  <a:srgbClr val="FF0000"/>
                </a:solidFill>
              </a:rPr>
              <a:t>:</a:t>
            </a:r>
          </a:p>
          <a:p>
            <a:pPr marL="1714500" lvl="4" indent="0">
              <a:buNone/>
            </a:pPr>
            <a:r>
              <a:rPr lang="en-GB" sz="1400" dirty="0">
                <a:solidFill>
                  <a:srgbClr val="FF0000"/>
                </a:solidFill>
              </a:rPr>
              <a:t>[{</a:t>
            </a:r>
            <a:r>
              <a:rPr lang="en-GB" sz="1400" b="1" dirty="0">
                <a:solidFill>
                  <a:srgbClr val="FF0000"/>
                </a:solidFill>
              </a:rPr>
              <a:t>id:1</a:t>
            </a:r>
            <a:r>
              <a:rPr lang="en-GB" sz="1400" dirty="0">
                <a:solidFill>
                  <a:srgbClr val="FF0000"/>
                </a:solidFill>
              </a:rPr>
              <a:t>,fullname:"Robert Buchmann",office:431},</a:t>
            </a:r>
          </a:p>
          <a:p>
            <a:pPr marL="1714500" lvl="4" indent="0">
              <a:buNone/>
            </a:pPr>
            <a:r>
              <a:rPr lang="en-GB" sz="1400" dirty="0">
                <a:solidFill>
                  <a:srgbClr val="FF0000"/>
                </a:solidFill>
              </a:rPr>
              <a:t>{id:2,……………………….}]</a:t>
            </a:r>
          </a:p>
          <a:p>
            <a:pPr marL="1714500" lvl="4" indent="0">
              <a:buNone/>
            </a:pPr>
            <a:r>
              <a:rPr lang="en-GB" sz="1400" dirty="0">
                <a:solidFill>
                  <a:srgbClr val="FF0000"/>
                </a:solidFill>
              </a:rPr>
              <a:t>}</a:t>
            </a:r>
          </a:p>
          <a:p>
            <a:pPr marL="0" lvl="1" indent="0">
              <a:buNone/>
            </a:pPr>
            <a:endParaRPr lang="ro-RO" sz="1400" b="1" dirty="0"/>
          </a:p>
          <a:p>
            <a:pPr marL="0" indent="0">
              <a:buNone/>
            </a:pPr>
            <a:endParaRPr lang="de-AT" sz="1400" dirty="0"/>
          </a:p>
        </p:txBody>
      </p:sp>
      <p:sp>
        <p:nvSpPr>
          <p:cNvPr id="4" name="Rectangle 3">
            <a:extLst>
              <a:ext uri="{FF2B5EF4-FFF2-40B4-BE49-F238E27FC236}">
                <a16:creationId xmlns:a16="http://schemas.microsoft.com/office/drawing/2014/main" id="{01B40487-F075-4980-B3F8-86687D23ADBD}"/>
              </a:ext>
            </a:extLst>
          </p:cNvPr>
          <p:cNvSpPr/>
          <p:nvPr/>
        </p:nvSpPr>
        <p:spPr>
          <a:xfrm>
            <a:off x="5148064" y="6444862"/>
            <a:ext cx="4496544" cy="276999"/>
          </a:xfrm>
          <a:prstGeom prst="rect">
            <a:avLst/>
          </a:prstGeom>
        </p:spPr>
        <p:txBody>
          <a:bodyPr wrap="square">
            <a:spAutoFit/>
          </a:bodyPr>
          <a:lstStyle/>
          <a:p>
            <a:r>
              <a:rPr lang="ro-RO" sz="1200" i="1" dirty="0"/>
              <a:t> *Obs: JSON Server </a:t>
            </a:r>
            <a:r>
              <a:rPr lang="ro-RO" sz="1200" i="1"/>
              <a:t>folosit în tutoriale suportă JOIN-uri limitate</a:t>
            </a:r>
            <a:endParaRPr lang="en-US" sz="1200" i="1" dirty="0"/>
          </a:p>
        </p:txBody>
      </p:sp>
      <p:sp>
        <p:nvSpPr>
          <p:cNvPr id="5" name="Rectangle 4">
            <a:extLst>
              <a:ext uri="{FF2B5EF4-FFF2-40B4-BE49-F238E27FC236}">
                <a16:creationId xmlns:a16="http://schemas.microsoft.com/office/drawing/2014/main" id="{42EC6E85-EB88-4D3A-AC35-EAFF9D1F9DBF}"/>
              </a:ext>
            </a:extLst>
          </p:cNvPr>
          <p:cNvSpPr/>
          <p:nvPr/>
        </p:nvSpPr>
        <p:spPr>
          <a:xfrm>
            <a:off x="0" y="4256315"/>
            <a:ext cx="8496944" cy="2400657"/>
          </a:xfrm>
          <a:prstGeom prst="rect">
            <a:avLst/>
          </a:prstGeom>
        </p:spPr>
        <p:txBody>
          <a:bodyPr wrap="square">
            <a:spAutoFit/>
          </a:bodyPr>
          <a:lstStyle/>
          <a:p>
            <a:pPr marL="0" lvl="1" indent="0">
              <a:buNone/>
            </a:pPr>
            <a:r>
              <a:rPr lang="ro-RO" sz="1500" b="1" dirty="0" err="1"/>
              <a:t>Underfetch</a:t>
            </a:r>
            <a:r>
              <a:rPr lang="ro-RO" sz="1500" dirty="0"/>
              <a:t> = </a:t>
            </a:r>
            <a:r>
              <a:rPr lang="ro-RO" sz="1500"/>
              <a:t>când nu putem colecta date din mai multe </a:t>
            </a:r>
            <a:r>
              <a:rPr lang="en-US" sz="1500"/>
              <a:t>"tabele" cu o singur</a:t>
            </a:r>
            <a:r>
              <a:rPr lang="ro-MD" sz="1500"/>
              <a:t>ă cerere</a:t>
            </a:r>
            <a:r>
              <a:rPr lang="ro-RO" sz="1500"/>
              <a:t>:</a:t>
            </a:r>
          </a:p>
          <a:p>
            <a:pPr marL="0" lvl="1" indent="0">
              <a:buNone/>
            </a:pPr>
            <a:endParaRPr lang="ro-RO" sz="1500"/>
          </a:p>
          <a:p>
            <a:pPr marL="0" lvl="1" indent="0">
              <a:buNone/>
            </a:pPr>
            <a:r>
              <a:rPr lang="ro-RO" sz="1500"/>
              <a:t>1. O primă cerere va returna datele studentului</a:t>
            </a:r>
            <a:r>
              <a:rPr lang="en-US" sz="1500"/>
              <a:t>, pornind de la numele s</a:t>
            </a:r>
            <a:r>
              <a:rPr lang="ro-MD" sz="1500"/>
              <a:t>ău</a:t>
            </a:r>
            <a:r>
              <a:rPr lang="ro-RO" sz="1500"/>
              <a:t> =</a:t>
            </a:r>
            <a:r>
              <a:rPr lang="en-US" sz="1500"/>
              <a:t>&gt; afl</a:t>
            </a:r>
            <a:r>
              <a:rPr lang="ro-MD" sz="1500"/>
              <a:t>ăm ID-ul de curs</a:t>
            </a:r>
            <a:endParaRPr lang="ro-RO" sz="1500"/>
          </a:p>
          <a:p>
            <a:pPr marL="0" lvl="1" indent="0">
              <a:buNone/>
            </a:pPr>
            <a:r>
              <a:rPr lang="de-AT" sz="1500">
                <a:solidFill>
                  <a:srgbClr val="FF0000"/>
                </a:solidFill>
              </a:rPr>
              <a:t>"</a:t>
            </a:r>
            <a:r>
              <a:rPr lang="ro-MD" sz="1500">
                <a:solidFill>
                  <a:srgbClr val="FF0000"/>
                </a:solidFill>
              </a:rPr>
              <a:t>http://</a:t>
            </a:r>
            <a:r>
              <a:rPr lang="ro-RO" sz="1500">
                <a:solidFill>
                  <a:srgbClr val="FF0000"/>
                </a:solidFill>
              </a:rPr>
              <a:t>server</a:t>
            </a:r>
            <a:r>
              <a:rPr lang="en-GB" sz="1500">
                <a:solidFill>
                  <a:srgbClr val="FF0000"/>
                </a:solidFill>
              </a:rPr>
              <a:t>.</a:t>
            </a:r>
            <a:r>
              <a:rPr lang="ro-MD" sz="1500">
                <a:solidFill>
                  <a:srgbClr val="FF0000"/>
                </a:solidFill>
              </a:rPr>
              <a:t>org</a:t>
            </a:r>
            <a:r>
              <a:rPr lang="ro-RO" sz="1500">
                <a:solidFill>
                  <a:srgbClr val="FF0000"/>
                </a:solidFill>
              </a:rPr>
              <a:t>/</a:t>
            </a:r>
            <a:r>
              <a:rPr lang="en-GB" sz="1500" dirty="0">
                <a:solidFill>
                  <a:srgbClr val="FF0000"/>
                </a:solidFill>
              </a:rPr>
              <a:t>students?</a:t>
            </a:r>
            <a:r>
              <a:rPr lang="ro-MD" sz="1500" dirty="0" err="1">
                <a:solidFill>
                  <a:srgbClr val="FF0000"/>
                </a:solidFill>
              </a:rPr>
              <a:t>surname</a:t>
            </a:r>
            <a:r>
              <a:rPr lang="ro-MD" sz="1500" dirty="0">
                <a:solidFill>
                  <a:srgbClr val="FF0000"/>
                </a:solidFill>
              </a:rPr>
              <a:t>=</a:t>
            </a:r>
            <a:r>
              <a:rPr lang="ro-MD" sz="1500">
                <a:solidFill>
                  <a:srgbClr val="FF0000"/>
                </a:solidFill>
              </a:rPr>
              <a:t>Pop</a:t>
            </a:r>
            <a:r>
              <a:rPr lang="en-GB" sz="1500">
                <a:solidFill>
                  <a:srgbClr val="FF0000"/>
                </a:solidFill>
              </a:rPr>
              <a:t>"</a:t>
            </a:r>
            <a:endParaRPr lang="ro-MD" sz="1500">
              <a:solidFill>
                <a:srgbClr val="FF0000"/>
              </a:solidFill>
            </a:endParaRPr>
          </a:p>
          <a:p>
            <a:pPr marL="0" lvl="1" indent="0">
              <a:buNone/>
            </a:pPr>
            <a:endParaRPr lang="en-GB" sz="1500" dirty="0">
              <a:solidFill>
                <a:srgbClr val="FF0000"/>
              </a:solidFill>
            </a:endParaRPr>
          </a:p>
          <a:p>
            <a:pPr marL="0" lvl="1" indent="0">
              <a:buNone/>
            </a:pPr>
            <a:r>
              <a:rPr lang="en-GB" sz="1500" dirty="0"/>
              <a:t>2</a:t>
            </a:r>
            <a:r>
              <a:rPr lang="en-GB" sz="1500"/>
              <a:t>.</a:t>
            </a:r>
            <a:r>
              <a:rPr lang="ro-RO" sz="1500"/>
              <a:t> Pe baza ID-ul </a:t>
            </a:r>
            <a:r>
              <a:rPr lang="en-US" sz="1500"/>
              <a:t>de curs ob</a:t>
            </a:r>
            <a:r>
              <a:rPr lang="ro-MD" sz="1500"/>
              <a:t>ținut </a:t>
            </a:r>
            <a:r>
              <a:rPr lang="ro-RO" sz="1500"/>
              <a:t>accesăm detaliile cursurilor studentului =</a:t>
            </a:r>
            <a:r>
              <a:rPr lang="en-US" sz="1500"/>
              <a:t>&gt; afl</a:t>
            </a:r>
            <a:r>
              <a:rPr lang="ro-MD" sz="1500"/>
              <a:t>ăm ID-ul de profesor</a:t>
            </a:r>
            <a:endParaRPr lang="en-GB" sz="1500" dirty="0"/>
          </a:p>
          <a:p>
            <a:pPr marL="0" lvl="1" indent="0">
              <a:buNone/>
            </a:pPr>
            <a:r>
              <a:rPr lang="de-AT" sz="1500">
                <a:solidFill>
                  <a:srgbClr val="FF0000"/>
                </a:solidFill>
              </a:rPr>
              <a:t>"</a:t>
            </a:r>
            <a:r>
              <a:rPr lang="ro-MD" sz="1500">
                <a:solidFill>
                  <a:srgbClr val="FF0000"/>
                </a:solidFill>
              </a:rPr>
              <a:t>http://</a:t>
            </a:r>
            <a:r>
              <a:rPr lang="ro-RO" sz="1500">
                <a:solidFill>
                  <a:srgbClr val="FF0000"/>
                </a:solidFill>
              </a:rPr>
              <a:t>server</a:t>
            </a:r>
            <a:r>
              <a:rPr lang="en-GB" sz="1500">
                <a:solidFill>
                  <a:srgbClr val="FF0000"/>
                </a:solidFill>
              </a:rPr>
              <a:t>.</a:t>
            </a:r>
            <a:r>
              <a:rPr lang="ro-MD" sz="1500">
                <a:solidFill>
                  <a:srgbClr val="FF0000"/>
                </a:solidFill>
              </a:rPr>
              <a:t>org</a:t>
            </a:r>
            <a:r>
              <a:rPr lang="ro-RO" sz="1500">
                <a:solidFill>
                  <a:srgbClr val="FF0000"/>
                </a:solidFill>
              </a:rPr>
              <a:t>/</a:t>
            </a:r>
            <a:r>
              <a:rPr lang="ro-RO" sz="1500" dirty="0" err="1">
                <a:solidFill>
                  <a:srgbClr val="FF0000"/>
                </a:solidFill>
              </a:rPr>
              <a:t>courses</a:t>
            </a:r>
            <a:r>
              <a:rPr lang="en-GB" sz="1500" dirty="0">
                <a:solidFill>
                  <a:srgbClr val="FF0000"/>
                </a:solidFill>
              </a:rPr>
              <a:t>?id</a:t>
            </a:r>
            <a:r>
              <a:rPr lang="en-GB" sz="1500">
                <a:solidFill>
                  <a:srgbClr val="FF0000"/>
                </a:solidFill>
              </a:rPr>
              <a:t>="+</a:t>
            </a:r>
            <a:r>
              <a:rPr lang="ro-RO" sz="1500">
                <a:solidFill>
                  <a:srgbClr val="FF0000"/>
                </a:solidFill>
              </a:rPr>
              <a:t>idCurs</a:t>
            </a:r>
          </a:p>
          <a:p>
            <a:pPr marL="0" lvl="1" indent="0">
              <a:buNone/>
            </a:pPr>
            <a:endParaRPr lang="en-GB" sz="1500" dirty="0">
              <a:solidFill>
                <a:srgbClr val="FF0000"/>
              </a:solidFill>
            </a:endParaRPr>
          </a:p>
          <a:p>
            <a:pPr marL="0" lvl="1" indent="0">
              <a:buNone/>
            </a:pPr>
            <a:r>
              <a:rPr lang="ro-RO" sz="1500" dirty="0"/>
              <a:t>3</a:t>
            </a:r>
            <a:r>
              <a:rPr lang="en-GB" sz="1500"/>
              <a:t>.</a:t>
            </a:r>
            <a:r>
              <a:rPr lang="ro-RO" sz="1500"/>
              <a:t> Pe baza ID-ului de profesor aflăm detaliile despre profesorii acelor cursuri:</a:t>
            </a:r>
            <a:endParaRPr lang="en-GB" sz="1500" dirty="0"/>
          </a:p>
          <a:p>
            <a:pPr marL="0" lvl="1" indent="0">
              <a:buNone/>
            </a:pPr>
            <a:r>
              <a:rPr lang="en-GB" sz="1500">
                <a:solidFill>
                  <a:srgbClr val="FF0000"/>
                </a:solidFill>
              </a:rPr>
              <a:t>"</a:t>
            </a:r>
            <a:r>
              <a:rPr lang="ro-MD" sz="1500">
                <a:solidFill>
                  <a:srgbClr val="FF0000"/>
                </a:solidFill>
              </a:rPr>
              <a:t>http://</a:t>
            </a:r>
            <a:r>
              <a:rPr lang="en-GB" sz="1500">
                <a:solidFill>
                  <a:srgbClr val="FF0000"/>
                </a:solidFill>
              </a:rPr>
              <a:t>server.</a:t>
            </a:r>
            <a:r>
              <a:rPr lang="ro-MD" sz="1500">
                <a:solidFill>
                  <a:srgbClr val="FF0000"/>
                </a:solidFill>
              </a:rPr>
              <a:t>org</a:t>
            </a:r>
            <a:r>
              <a:rPr lang="en-GB" sz="1500">
                <a:solidFill>
                  <a:srgbClr val="FF0000"/>
                </a:solidFill>
              </a:rPr>
              <a:t>/</a:t>
            </a:r>
            <a:r>
              <a:rPr lang="ro-RO" sz="1500" dirty="0" err="1">
                <a:solidFill>
                  <a:srgbClr val="FF0000"/>
                </a:solidFill>
              </a:rPr>
              <a:t>teachers</a:t>
            </a:r>
            <a:r>
              <a:rPr lang="en-GB" sz="1500" dirty="0">
                <a:solidFill>
                  <a:srgbClr val="FF0000"/>
                </a:solidFill>
              </a:rPr>
              <a:t>?id=</a:t>
            </a:r>
            <a:r>
              <a:rPr lang="de-AT" sz="1500">
                <a:solidFill>
                  <a:srgbClr val="FF0000"/>
                </a:solidFill>
              </a:rPr>
              <a:t>"+</a:t>
            </a:r>
            <a:r>
              <a:rPr lang="ro-MD" sz="1500">
                <a:solidFill>
                  <a:srgbClr val="FF0000"/>
                </a:solidFill>
              </a:rPr>
              <a:t>idProfesor</a:t>
            </a:r>
            <a:endParaRPr lang="ro-RO" sz="1500" dirty="0">
              <a:solidFill>
                <a:srgbClr val="FF0000"/>
              </a:solidFill>
            </a:endParaRPr>
          </a:p>
        </p:txBody>
      </p:sp>
      <p:sp>
        <p:nvSpPr>
          <p:cNvPr id="6" name="Freeform 8">
            <a:extLst>
              <a:ext uri="{FF2B5EF4-FFF2-40B4-BE49-F238E27FC236}">
                <a16:creationId xmlns:a16="http://schemas.microsoft.com/office/drawing/2014/main" id="{5D6B820A-F159-4E76-A1B0-CE663D56E34B}"/>
              </a:ext>
            </a:extLst>
          </p:cNvPr>
          <p:cNvSpPr/>
          <p:nvPr/>
        </p:nvSpPr>
        <p:spPr>
          <a:xfrm rot="10800000">
            <a:off x="2071931" y="1974192"/>
            <a:ext cx="1590217" cy="668698"/>
          </a:xfrm>
          <a:custGeom>
            <a:avLst/>
            <a:gdLst>
              <a:gd name="connsiteX0" fmla="*/ 0 w 1038688"/>
              <a:gd name="connsiteY0" fmla="*/ 145665 h 145665"/>
              <a:gd name="connsiteX1" fmla="*/ 363985 w 1038688"/>
              <a:gd name="connsiteY1" fmla="*/ 3623 h 145665"/>
              <a:gd name="connsiteX2" fmla="*/ 816746 w 1038688"/>
              <a:gd name="connsiteY2" fmla="*/ 39133 h 145665"/>
              <a:gd name="connsiteX3" fmla="*/ 1038688 w 1038688"/>
              <a:gd name="connsiteY3" fmla="*/ 3623 h 145665"/>
            </a:gdLst>
            <a:ahLst/>
            <a:cxnLst>
              <a:cxn ang="0">
                <a:pos x="connsiteX0" y="connsiteY0"/>
              </a:cxn>
              <a:cxn ang="0">
                <a:pos x="connsiteX1" y="connsiteY1"/>
              </a:cxn>
              <a:cxn ang="0">
                <a:pos x="connsiteX2" y="connsiteY2"/>
              </a:cxn>
              <a:cxn ang="0">
                <a:pos x="connsiteX3" y="connsiteY3"/>
              </a:cxn>
            </a:cxnLst>
            <a:rect l="l" t="t" r="r" b="b"/>
            <a:pathLst>
              <a:path w="1038688" h="145665">
                <a:moveTo>
                  <a:pt x="0" y="145665"/>
                </a:moveTo>
                <a:cubicBezTo>
                  <a:pt x="113930" y="83521"/>
                  <a:pt x="227861" y="21378"/>
                  <a:pt x="363985" y="3623"/>
                </a:cubicBezTo>
                <a:cubicBezTo>
                  <a:pt x="500109" y="-14132"/>
                  <a:pt x="704296" y="39133"/>
                  <a:pt x="816746" y="39133"/>
                </a:cubicBezTo>
                <a:cubicBezTo>
                  <a:pt x="929196" y="39133"/>
                  <a:pt x="983942" y="21378"/>
                  <a:pt x="1038688" y="362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Freeform 8">
            <a:extLst>
              <a:ext uri="{FF2B5EF4-FFF2-40B4-BE49-F238E27FC236}">
                <a16:creationId xmlns:a16="http://schemas.microsoft.com/office/drawing/2014/main" id="{A68591EB-51D5-4149-B8C7-B49828403686}"/>
              </a:ext>
            </a:extLst>
          </p:cNvPr>
          <p:cNvSpPr/>
          <p:nvPr/>
        </p:nvSpPr>
        <p:spPr>
          <a:xfrm rot="10800000">
            <a:off x="3025253" y="2903541"/>
            <a:ext cx="1207128" cy="462907"/>
          </a:xfrm>
          <a:custGeom>
            <a:avLst/>
            <a:gdLst>
              <a:gd name="connsiteX0" fmla="*/ 0 w 1038688"/>
              <a:gd name="connsiteY0" fmla="*/ 145665 h 145665"/>
              <a:gd name="connsiteX1" fmla="*/ 363985 w 1038688"/>
              <a:gd name="connsiteY1" fmla="*/ 3623 h 145665"/>
              <a:gd name="connsiteX2" fmla="*/ 816746 w 1038688"/>
              <a:gd name="connsiteY2" fmla="*/ 39133 h 145665"/>
              <a:gd name="connsiteX3" fmla="*/ 1038688 w 1038688"/>
              <a:gd name="connsiteY3" fmla="*/ 3623 h 145665"/>
            </a:gdLst>
            <a:ahLst/>
            <a:cxnLst>
              <a:cxn ang="0">
                <a:pos x="connsiteX0" y="connsiteY0"/>
              </a:cxn>
              <a:cxn ang="0">
                <a:pos x="connsiteX1" y="connsiteY1"/>
              </a:cxn>
              <a:cxn ang="0">
                <a:pos x="connsiteX2" y="connsiteY2"/>
              </a:cxn>
              <a:cxn ang="0">
                <a:pos x="connsiteX3" y="connsiteY3"/>
              </a:cxn>
            </a:cxnLst>
            <a:rect l="l" t="t" r="r" b="b"/>
            <a:pathLst>
              <a:path w="1038688" h="145665">
                <a:moveTo>
                  <a:pt x="0" y="145665"/>
                </a:moveTo>
                <a:cubicBezTo>
                  <a:pt x="113930" y="83521"/>
                  <a:pt x="227861" y="21378"/>
                  <a:pt x="363985" y="3623"/>
                </a:cubicBezTo>
                <a:cubicBezTo>
                  <a:pt x="500109" y="-14132"/>
                  <a:pt x="704296" y="39133"/>
                  <a:pt x="816746" y="39133"/>
                </a:cubicBezTo>
                <a:cubicBezTo>
                  <a:pt x="929196" y="39133"/>
                  <a:pt x="983942" y="21378"/>
                  <a:pt x="1038688" y="362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6973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4FD5BA-781E-4A15-AB29-7A11EC51FF18}"/>
              </a:ext>
            </a:extLst>
          </p:cNvPr>
          <p:cNvSpPr>
            <a:spLocks noGrp="1"/>
          </p:cNvSpPr>
          <p:nvPr>
            <p:ph type="title"/>
          </p:nvPr>
        </p:nvSpPr>
        <p:spPr/>
        <p:txBody>
          <a:bodyPr>
            <a:normAutofit fontScale="90000"/>
          </a:bodyPr>
          <a:lstStyle/>
          <a:p>
            <a:r>
              <a:rPr lang="en-US"/>
              <a:t>Pericol de confuzie sintactic</a:t>
            </a:r>
            <a:r>
              <a:rPr lang="ro-MD"/>
              <a:t>ă</a:t>
            </a:r>
            <a:br>
              <a:rPr lang="ro-MD"/>
            </a:br>
            <a:r>
              <a:rPr lang="ro-MD" b="1"/>
              <a:t>JSON</a:t>
            </a:r>
            <a:r>
              <a:rPr lang="ro-MD"/>
              <a:t> vs. </a:t>
            </a:r>
            <a:r>
              <a:rPr lang="ro-MD" b="1"/>
              <a:t>obiecte JavaScript</a:t>
            </a:r>
            <a:endParaRPr lang="en-US" b="1"/>
          </a:p>
        </p:txBody>
      </p:sp>
      <p:sp>
        <p:nvSpPr>
          <p:cNvPr id="5" name="Content Placeholder 4">
            <a:extLst>
              <a:ext uri="{FF2B5EF4-FFF2-40B4-BE49-F238E27FC236}">
                <a16:creationId xmlns:a16="http://schemas.microsoft.com/office/drawing/2014/main" id="{92AEBE29-5715-48C2-9A57-C27DF183C25B}"/>
              </a:ext>
            </a:extLst>
          </p:cNvPr>
          <p:cNvSpPr>
            <a:spLocks noGrp="1"/>
          </p:cNvSpPr>
          <p:nvPr>
            <p:ph idx="1"/>
          </p:nvPr>
        </p:nvSpPr>
        <p:spPr>
          <a:xfrm>
            <a:off x="457200" y="1916832"/>
            <a:ext cx="8229600" cy="3849291"/>
          </a:xfrm>
        </p:spPr>
        <p:txBody>
          <a:bodyPr>
            <a:normAutofit fontScale="85000" lnSpcReduction="20000"/>
          </a:bodyPr>
          <a:lstStyle/>
          <a:p>
            <a:pPr marL="0" indent="0">
              <a:buNone/>
            </a:pPr>
            <a:endParaRPr lang="en-US"/>
          </a:p>
          <a:p>
            <a:pPr marL="0" indent="0">
              <a:buNone/>
            </a:pPr>
            <a:r>
              <a:rPr lang="en-US"/>
              <a:t>Formatul JSON e inspirat</a:t>
            </a:r>
            <a:r>
              <a:rPr lang="ro-MD"/>
              <a:t> </a:t>
            </a:r>
            <a:r>
              <a:rPr lang="en-US"/>
              <a:t>din sintaxa JavaScript pentru obiecte, </a:t>
            </a:r>
            <a:r>
              <a:rPr lang="ro-MD"/>
              <a:t>însă nu sunt același lucru:</a:t>
            </a:r>
          </a:p>
          <a:p>
            <a:endParaRPr lang="ro-MD"/>
          </a:p>
          <a:p>
            <a:r>
              <a:rPr lang="ro-MD">
                <a:solidFill>
                  <a:srgbClr val="FF0000"/>
                </a:solidFill>
              </a:rPr>
              <a:t>formatul JSON e string</a:t>
            </a:r>
          </a:p>
          <a:p>
            <a:pPr lvl="1"/>
            <a:r>
              <a:rPr lang="ro-MD"/>
              <a:t>devine obiect/array abia după deserializare</a:t>
            </a:r>
          </a:p>
          <a:p>
            <a:endParaRPr lang="ro-MD"/>
          </a:p>
          <a:p>
            <a:r>
              <a:rPr lang="ro-MD">
                <a:solidFill>
                  <a:srgbClr val="FF0000"/>
                </a:solidFill>
              </a:rPr>
              <a:t>un obiect JS nu e string</a:t>
            </a:r>
          </a:p>
          <a:p>
            <a:pPr lvl="1"/>
            <a:r>
              <a:rPr lang="ro-MD"/>
              <a:t>devine string (deci afișabil) abia după serializare </a:t>
            </a:r>
            <a:endParaRPr lang="en-US"/>
          </a:p>
        </p:txBody>
      </p:sp>
    </p:spTree>
    <p:extLst>
      <p:ext uri="{BB962C8B-B14F-4D97-AF65-F5344CB8AC3E}">
        <p14:creationId xmlns:p14="http://schemas.microsoft.com/office/powerpoint/2010/main" val="104030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fade">
                                      <p:cBhvr>
                                        <p:cTn id="20" dur="500"/>
                                        <p:tgtEl>
                                          <p:spTgt spid="5">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fade">
                                      <p:cBhvr>
                                        <p:cTn id="2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Evitarea </a:t>
            </a:r>
            <a:r>
              <a:rPr lang="ro-RO" dirty="0" err="1"/>
              <a:t>Underfetch</a:t>
            </a:r>
            <a:r>
              <a:rPr lang="ro-RO" dirty="0"/>
              <a:t> cu </a:t>
            </a:r>
            <a:r>
              <a:rPr lang="ro-RO" dirty="0" err="1"/>
              <a:t>GraphQL</a:t>
            </a:r>
            <a:endParaRPr lang="de-AT" dirty="0"/>
          </a:p>
        </p:txBody>
      </p:sp>
      <p:sp>
        <p:nvSpPr>
          <p:cNvPr id="3" name="Content Placeholder 2"/>
          <p:cNvSpPr>
            <a:spLocks noGrp="1"/>
          </p:cNvSpPr>
          <p:nvPr>
            <p:ph idx="1"/>
          </p:nvPr>
        </p:nvSpPr>
        <p:spPr/>
        <p:txBody>
          <a:bodyPr>
            <a:noAutofit/>
          </a:bodyPr>
          <a:lstStyle/>
          <a:p>
            <a:pPr marL="0" indent="0">
              <a:buNone/>
            </a:pPr>
            <a:endParaRPr lang="ro-RO" sz="1600">
              <a:solidFill>
                <a:srgbClr val="FF0000"/>
              </a:solidFill>
            </a:endParaRPr>
          </a:p>
          <a:p>
            <a:pPr marL="0" indent="0">
              <a:buNone/>
            </a:pPr>
            <a:endParaRPr lang="ro-RO" sz="1600" dirty="0">
              <a:solidFill>
                <a:srgbClr val="FF0000"/>
              </a:solidFill>
            </a:endParaRPr>
          </a:p>
          <a:p>
            <a:pPr marL="0" indent="0">
              <a:buNone/>
            </a:pPr>
            <a:r>
              <a:rPr lang="en-GB" sz="1600" dirty="0">
                <a:solidFill>
                  <a:srgbClr val="FF0000"/>
                </a:solidFill>
              </a:rPr>
              <a:t>{</a:t>
            </a:r>
            <a:r>
              <a:rPr lang="en-GB" sz="1600" b="1" dirty="0">
                <a:solidFill>
                  <a:srgbClr val="FF0000"/>
                </a:solidFill>
              </a:rPr>
              <a:t>Student</a:t>
            </a:r>
            <a:r>
              <a:rPr lang="en-GB" sz="1600" dirty="0">
                <a:solidFill>
                  <a:srgbClr val="FF0000"/>
                </a:solidFill>
              </a:rPr>
              <a:t>(id:1</a:t>
            </a:r>
            <a:r>
              <a:rPr lang="en-GB" sz="1600">
                <a:solidFill>
                  <a:srgbClr val="FF0000"/>
                </a:solidFill>
              </a:rPr>
              <a:t>) {</a:t>
            </a:r>
            <a:r>
              <a:rPr lang="ro-MD" sz="1600">
                <a:solidFill>
                  <a:srgbClr val="FF0000"/>
                </a:solidFill>
              </a:rPr>
              <a:t> </a:t>
            </a:r>
            <a:r>
              <a:rPr lang="ro-RO" sz="1600">
                <a:solidFill>
                  <a:srgbClr val="FF0000"/>
                </a:solidFill>
              </a:rPr>
              <a:t>surname</a:t>
            </a:r>
            <a:endParaRPr lang="ro-RO" sz="1600" dirty="0">
              <a:solidFill>
                <a:srgbClr val="FF0000"/>
              </a:solidFill>
            </a:endParaRPr>
          </a:p>
          <a:p>
            <a:pPr marL="0" indent="0">
              <a:buNone/>
            </a:pPr>
            <a:r>
              <a:rPr lang="en-GB" sz="1600" dirty="0">
                <a:solidFill>
                  <a:srgbClr val="FF0000"/>
                </a:solidFill>
              </a:rPr>
              <a:t>	    </a:t>
            </a:r>
            <a:r>
              <a:rPr lang="ro-RO" sz="1600" dirty="0">
                <a:solidFill>
                  <a:srgbClr val="FF0000"/>
                </a:solidFill>
              </a:rPr>
              <a:t>  na</a:t>
            </a:r>
            <a:r>
              <a:rPr lang="en-GB" sz="1600" dirty="0">
                <a:solidFill>
                  <a:srgbClr val="FF0000"/>
                </a:solidFill>
              </a:rPr>
              <a:t>me </a:t>
            </a:r>
            <a:endParaRPr lang="ro-RO" sz="1600" dirty="0">
              <a:solidFill>
                <a:srgbClr val="FF0000"/>
              </a:solidFill>
            </a:endParaRPr>
          </a:p>
          <a:p>
            <a:pPr marL="0" indent="0">
              <a:buNone/>
            </a:pPr>
            <a:r>
              <a:rPr lang="en-GB" sz="1600" dirty="0">
                <a:solidFill>
                  <a:srgbClr val="FF0000"/>
                </a:solidFill>
              </a:rPr>
              <a:t>	     </a:t>
            </a:r>
            <a:r>
              <a:rPr lang="en-GB" sz="1600" b="1" dirty="0">
                <a:solidFill>
                  <a:srgbClr val="FF0000"/>
                </a:solidFill>
              </a:rPr>
              <a:t>C</a:t>
            </a:r>
            <a:r>
              <a:rPr lang="ro-RO" sz="1600" b="1" dirty="0">
                <a:solidFill>
                  <a:srgbClr val="FF0000"/>
                </a:solidFill>
              </a:rPr>
              <a:t>o</a:t>
            </a:r>
            <a:r>
              <a:rPr lang="en-GB" sz="1600" b="1" dirty="0" err="1">
                <a:solidFill>
                  <a:srgbClr val="FF0000"/>
                </a:solidFill>
              </a:rPr>
              <a:t>urs</a:t>
            </a:r>
            <a:r>
              <a:rPr lang="ro-RO" sz="1600" b="1">
                <a:solidFill>
                  <a:srgbClr val="FF0000"/>
                </a:solidFill>
              </a:rPr>
              <a:t>e</a:t>
            </a:r>
            <a:r>
              <a:rPr lang="en-GB" sz="1600" b="1">
                <a:solidFill>
                  <a:srgbClr val="FF0000"/>
                </a:solidFill>
              </a:rPr>
              <a:t> </a:t>
            </a:r>
            <a:r>
              <a:rPr lang="ro-RO" sz="1600">
                <a:solidFill>
                  <a:srgbClr val="FF0000"/>
                </a:solidFill>
              </a:rPr>
              <a:t> </a:t>
            </a:r>
            <a:r>
              <a:rPr lang="en-GB" sz="1600">
                <a:solidFill>
                  <a:srgbClr val="FF0000"/>
                </a:solidFill>
              </a:rPr>
              <a:t>{</a:t>
            </a:r>
            <a:r>
              <a:rPr lang="ro-MD" sz="1600">
                <a:solidFill>
                  <a:srgbClr val="FF0000"/>
                </a:solidFill>
              </a:rPr>
              <a:t>  </a:t>
            </a:r>
            <a:r>
              <a:rPr lang="en-GB" sz="1600">
                <a:solidFill>
                  <a:srgbClr val="FF0000"/>
                </a:solidFill>
              </a:rPr>
              <a:t>titl</a:t>
            </a:r>
            <a:r>
              <a:rPr lang="ro-RO" sz="1600" dirty="0">
                <a:solidFill>
                  <a:srgbClr val="FF0000"/>
                </a:solidFill>
              </a:rPr>
              <a:t>e</a:t>
            </a:r>
          </a:p>
          <a:p>
            <a:pPr marL="0" indent="0">
              <a:buNone/>
            </a:pPr>
            <a:r>
              <a:rPr lang="en-GB" sz="1600" dirty="0">
                <a:solidFill>
                  <a:srgbClr val="FF0000"/>
                </a:solidFill>
              </a:rPr>
              <a:t>		</a:t>
            </a:r>
            <a:r>
              <a:rPr lang="ro-RO" sz="1600" b="1" dirty="0" err="1">
                <a:solidFill>
                  <a:srgbClr val="FF0000"/>
                </a:solidFill>
              </a:rPr>
              <a:t>Teacher</a:t>
            </a:r>
            <a:r>
              <a:rPr lang="en-GB" sz="1600" dirty="0">
                <a:solidFill>
                  <a:srgbClr val="FF0000"/>
                </a:solidFill>
              </a:rPr>
              <a:t> {</a:t>
            </a:r>
            <a:r>
              <a:rPr lang="ro-RO" sz="1600" dirty="0" err="1">
                <a:solidFill>
                  <a:srgbClr val="FF0000"/>
                </a:solidFill>
              </a:rPr>
              <a:t>fullname</a:t>
            </a:r>
            <a:r>
              <a:rPr lang="en-GB" sz="1600" dirty="0">
                <a:solidFill>
                  <a:srgbClr val="FF0000"/>
                </a:solidFill>
              </a:rPr>
              <a:t> </a:t>
            </a:r>
            <a:endParaRPr lang="ro-RO" sz="1600" dirty="0">
              <a:solidFill>
                <a:srgbClr val="FF0000"/>
              </a:solidFill>
            </a:endParaRPr>
          </a:p>
          <a:p>
            <a:pPr marL="0" indent="0">
              <a:buNone/>
            </a:pPr>
            <a:r>
              <a:rPr lang="en-GB" sz="1600" dirty="0">
                <a:solidFill>
                  <a:srgbClr val="FF0000"/>
                </a:solidFill>
              </a:rPr>
              <a:t>		</a:t>
            </a:r>
            <a:r>
              <a:rPr lang="ro-RO" sz="1600" dirty="0">
                <a:solidFill>
                  <a:srgbClr val="FF0000"/>
                </a:solidFill>
              </a:rPr>
              <a:t>               </a:t>
            </a:r>
            <a:r>
              <a:rPr lang="ro-RO" sz="1600" dirty="0" err="1">
                <a:solidFill>
                  <a:srgbClr val="FF0000"/>
                </a:solidFill>
              </a:rPr>
              <a:t>office</a:t>
            </a:r>
            <a:r>
              <a:rPr lang="en-GB" sz="1600" dirty="0">
                <a:solidFill>
                  <a:srgbClr val="FF0000"/>
                </a:solidFill>
              </a:rPr>
              <a:t>}}}</a:t>
            </a:r>
            <a:endParaRPr lang="de-AT" sz="1600" dirty="0">
              <a:solidFill>
                <a:srgbClr val="FF0000"/>
              </a:solidFill>
            </a:endParaRPr>
          </a:p>
        </p:txBody>
      </p:sp>
      <p:sp>
        <p:nvSpPr>
          <p:cNvPr id="4" name="TextBox 3"/>
          <p:cNvSpPr txBox="1"/>
          <p:nvPr/>
        </p:nvSpPr>
        <p:spPr>
          <a:xfrm>
            <a:off x="449039" y="4149080"/>
            <a:ext cx="8237761" cy="738664"/>
          </a:xfrm>
          <a:prstGeom prst="rect">
            <a:avLst/>
          </a:prstGeom>
          <a:noFill/>
        </p:spPr>
        <p:txBody>
          <a:bodyPr wrap="square" rtlCol="0">
            <a:spAutoFit/>
          </a:bodyPr>
          <a:lstStyle/>
          <a:p>
            <a:r>
              <a:rPr lang="ro-RO" sz="1400" i="1" dirty="0" err="1"/>
              <a:t>GraphQL</a:t>
            </a:r>
            <a:r>
              <a:rPr lang="ro-RO" sz="1400" i="1" dirty="0"/>
              <a:t> ne permite să </a:t>
            </a:r>
            <a:r>
              <a:rPr lang="en-GB" sz="1400" i="1" dirty="0" err="1"/>
              <a:t>includem</a:t>
            </a:r>
            <a:r>
              <a:rPr lang="en-GB" sz="1400" i="1" dirty="0"/>
              <a:t> JOIN-</a:t>
            </a:r>
            <a:r>
              <a:rPr lang="en-GB" sz="1400" i="1" dirty="0" err="1"/>
              <a:t>uri</a:t>
            </a:r>
            <a:r>
              <a:rPr lang="en-GB" sz="1400" i="1" dirty="0"/>
              <a:t> </a:t>
            </a:r>
            <a:r>
              <a:rPr lang="en-GB" sz="1400" i="1" dirty="0" err="1"/>
              <a:t>succesive</a:t>
            </a:r>
            <a:r>
              <a:rPr lang="en-GB" sz="1400" i="1" dirty="0"/>
              <a:t> </a:t>
            </a:r>
            <a:r>
              <a:rPr lang="en-GB" sz="1400" i="1" dirty="0" err="1"/>
              <a:t>pentru</a:t>
            </a:r>
            <a:r>
              <a:rPr lang="en-GB" sz="1400" i="1" dirty="0"/>
              <a:t> a </a:t>
            </a:r>
            <a:r>
              <a:rPr lang="en-GB" sz="1400" i="1" dirty="0" err="1"/>
              <a:t>acumula</a:t>
            </a:r>
            <a:r>
              <a:rPr lang="en-GB" sz="1400" i="1" dirty="0"/>
              <a:t> cu o </a:t>
            </a:r>
            <a:r>
              <a:rPr lang="en-GB" sz="1400" i="1" dirty="0" err="1"/>
              <a:t>singur</a:t>
            </a:r>
            <a:r>
              <a:rPr lang="ro-RO" sz="1400" i="1" dirty="0"/>
              <a:t>ă cerere </a:t>
            </a:r>
            <a:r>
              <a:rPr lang="ro-RO" sz="1400" i="1"/>
              <a:t>date</a:t>
            </a:r>
            <a:r>
              <a:rPr lang="en-US" sz="1400" i="1"/>
              <a:t> de</a:t>
            </a:r>
            <a:r>
              <a:rPr lang="ro-MD" sz="1400" i="1"/>
              <a:t>spre</a:t>
            </a:r>
            <a:r>
              <a:rPr lang="ro-RO" sz="1400" i="1"/>
              <a:t> mai multe </a:t>
            </a:r>
            <a:r>
              <a:rPr lang="ro-RO" sz="1400" i="1" dirty="0"/>
              <a:t>entități conectate</a:t>
            </a:r>
            <a:endParaRPr lang="en-US" sz="1400" i="1" dirty="0"/>
          </a:p>
          <a:p>
            <a:r>
              <a:rPr lang="en-US" sz="1400" i="1"/>
              <a:t>(inova</a:t>
            </a:r>
            <a:r>
              <a:rPr lang="ro-MD" sz="1400" i="1" dirty="0" err="1"/>
              <a:t>ția</a:t>
            </a:r>
            <a:r>
              <a:rPr lang="ro-MD" sz="1400" i="1" dirty="0"/>
              <a:t> principală a </a:t>
            </a:r>
            <a:r>
              <a:rPr lang="ro-MD" sz="1400" i="1"/>
              <a:t>lui GraphQL: </a:t>
            </a:r>
            <a:r>
              <a:rPr lang="ro-MD" sz="1400" i="1" dirty="0">
                <a:solidFill>
                  <a:srgbClr val="FF0000"/>
                </a:solidFill>
              </a:rPr>
              <a:t>de a trata orice sursă de date ca un </a:t>
            </a:r>
            <a:r>
              <a:rPr lang="ro-MD" sz="1400" b="1" i="1">
                <a:solidFill>
                  <a:srgbClr val="FF0000"/>
                </a:solidFill>
              </a:rPr>
              <a:t>graf virtual </a:t>
            </a:r>
            <a:r>
              <a:rPr lang="ro-MD" sz="1400" i="1">
                <a:solidFill>
                  <a:srgbClr val="FF0000"/>
                </a:solidFill>
              </a:rPr>
              <a:t>de </a:t>
            </a:r>
            <a:r>
              <a:rPr lang="ro-MD" sz="1400" i="1" dirty="0">
                <a:solidFill>
                  <a:srgbClr val="FF0000"/>
                </a:solidFill>
              </a:rPr>
              <a:t>entități conectate</a:t>
            </a:r>
            <a:r>
              <a:rPr lang="de-AT" sz="1400" i="1" dirty="0"/>
              <a:t>)</a:t>
            </a:r>
          </a:p>
        </p:txBody>
      </p:sp>
      <p:cxnSp>
        <p:nvCxnSpPr>
          <p:cNvPr id="6" name="Straight Arrow Connector 5"/>
          <p:cNvCxnSpPr>
            <a:cxnSpLocks/>
          </p:cNvCxnSpPr>
          <p:nvPr/>
        </p:nvCxnSpPr>
        <p:spPr>
          <a:xfrm flipV="1">
            <a:off x="1403649" y="3140968"/>
            <a:ext cx="36004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V="1">
            <a:off x="1403649" y="3356992"/>
            <a:ext cx="1080120" cy="8640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2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94B7-C1C3-4DC1-AC3F-C63935B3EE9E}"/>
              </a:ext>
            </a:extLst>
          </p:cNvPr>
          <p:cNvSpPr>
            <a:spLocks noGrp="1"/>
          </p:cNvSpPr>
          <p:nvPr>
            <p:ph type="title"/>
          </p:nvPr>
        </p:nvSpPr>
        <p:spPr/>
        <p:txBody>
          <a:bodyPr>
            <a:normAutofit/>
          </a:bodyPr>
          <a:lstStyle/>
          <a:p>
            <a:r>
              <a:rPr lang="ro-MD"/>
              <a:t>JSON:API</a:t>
            </a:r>
            <a:br>
              <a:rPr lang="ro-MD"/>
            </a:br>
            <a:r>
              <a:rPr lang="ro-MD" sz="2200"/>
              <a:t>(https://jsonapi.org/)</a:t>
            </a:r>
            <a:endParaRPr lang="en-US" sz="2200"/>
          </a:p>
        </p:txBody>
      </p:sp>
      <p:sp>
        <p:nvSpPr>
          <p:cNvPr id="5" name="Content Placeholder 2">
            <a:extLst>
              <a:ext uri="{FF2B5EF4-FFF2-40B4-BE49-F238E27FC236}">
                <a16:creationId xmlns:a16="http://schemas.microsoft.com/office/drawing/2014/main" id="{6FA0382A-0346-4F32-975D-B2700AC17365}"/>
              </a:ext>
            </a:extLst>
          </p:cNvPr>
          <p:cNvSpPr txBox="1">
            <a:spLocks/>
          </p:cNvSpPr>
          <p:nvPr/>
        </p:nvSpPr>
        <p:spPr>
          <a:xfrm>
            <a:off x="457200" y="1600200"/>
            <a:ext cx="8229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o-MD" sz="1800">
                <a:solidFill>
                  <a:srgbClr val="FF0000"/>
                </a:solidFill>
              </a:rPr>
              <a:t>Compromis între REST și GraphQL</a:t>
            </a:r>
            <a:r>
              <a:rPr lang="ro-MD" sz="1800"/>
              <a:t>: încearcă să demonstreze că probleme</a:t>
            </a:r>
            <a:r>
              <a:rPr lang="en-US" sz="1800"/>
              <a:t>le</a:t>
            </a:r>
            <a:r>
              <a:rPr lang="ro-MD" sz="1800"/>
              <a:t> </a:t>
            </a:r>
            <a:r>
              <a:rPr lang="ro-MD" sz="1800" b="1"/>
              <a:t>Overfetch și Underfetch se puteau evita și cu tehnica REST</a:t>
            </a:r>
            <a:r>
              <a:rPr lang="ro-MD" sz="1800"/>
              <a:t>, </a:t>
            </a:r>
            <a:r>
              <a:rPr lang="en-US" sz="1800"/>
              <a:t>"dac</a:t>
            </a:r>
            <a:r>
              <a:rPr lang="ro-MD" sz="1800"/>
              <a:t>ă se dorea cu adevărat</a:t>
            </a:r>
            <a:r>
              <a:rPr lang="en-US" sz="1800"/>
              <a:t>".</a:t>
            </a:r>
          </a:p>
          <a:p>
            <a:pPr marL="0" indent="0">
              <a:buFont typeface="Arial" panose="020B0604020202020204" pitchFamily="34" charset="0"/>
              <a:buNone/>
            </a:pPr>
            <a:endParaRPr lang="en-US" sz="1800"/>
          </a:p>
          <a:p>
            <a:pPr marL="0" indent="0">
              <a:buFont typeface="Arial" panose="020B0604020202020204" pitchFamily="34" charset="0"/>
              <a:buNone/>
            </a:pPr>
            <a:r>
              <a:rPr lang="ro-MD" sz="1800"/>
              <a:t>Pentru asta, </a:t>
            </a:r>
            <a:r>
              <a:rPr lang="en-US" sz="1800"/>
              <a:t>JSON:API =</a:t>
            </a:r>
            <a:r>
              <a:rPr lang="ro-MD" sz="1800"/>
              <a:t> o specificație </a:t>
            </a:r>
            <a:r>
              <a:rPr lang="en-US" sz="1800"/>
              <a:t>despre</a:t>
            </a:r>
          </a:p>
          <a:p>
            <a:r>
              <a:rPr lang="en-US" sz="1800"/>
              <a:t>cum ar trebui structurate datele JSON</a:t>
            </a:r>
          </a:p>
          <a:p>
            <a:r>
              <a:rPr lang="en-US" sz="1800"/>
              <a:t>cum ar trebui </a:t>
            </a:r>
            <a:r>
              <a:rPr lang="ro-MD" sz="1800"/>
              <a:t>forțate</a:t>
            </a:r>
            <a:r>
              <a:rPr lang="en-US" sz="1800"/>
              <a:t> adresele URL </a:t>
            </a:r>
            <a:r>
              <a:rPr lang="ro-MD" sz="1800"/>
              <a:t>(și parametri</a:t>
            </a:r>
            <a:r>
              <a:rPr lang="en-US" sz="1800"/>
              <a:t> QueryString</a:t>
            </a:r>
            <a:r>
              <a:rPr lang="ro-MD" sz="1800"/>
              <a:t>)</a:t>
            </a:r>
            <a:endParaRPr lang="en-US" sz="1800"/>
          </a:p>
          <a:p>
            <a:pPr marL="0" indent="0">
              <a:buNone/>
            </a:pPr>
            <a:r>
              <a:rPr lang="en-US" sz="1800"/>
              <a:t>… pentru a permite c</a:t>
            </a:r>
            <a:r>
              <a:rPr lang="ro-MD" sz="1800"/>
              <a:t>ât mai mult din facilitățile GraphQL, însă fără a introduce un limbaj de interogare</a:t>
            </a:r>
            <a:endParaRPr lang="en-US" sz="1800"/>
          </a:p>
          <a:p>
            <a:pPr marL="0" indent="0">
              <a:buFont typeface="Arial" panose="020B0604020202020204" pitchFamily="34" charset="0"/>
              <a:buNone/>
            </a:pPr>
            <a:endParaRPr lang="en-US" sz="1400"/>
          </a:p>
        </p:txBody>
      </p:sp>
      <p:sp>
        <p:nvSpPr>
          <p:cNvPr id="8" name="TextBox 7">
            <a:extLst>
              <a:ext uri="{FF2B5EF4-FFF2-40B4-BE49-F238E27FC236}">
                <a16:creationId xmlns:a16="http://schemas.microsoft.com/office/drawing/2014/main" id="{6AF52275-620A-4006-90D7-76B35C371750}"/>
              </a:ext>
            </a:extLst>
          </p:cNvPr>
          <p:cNvSpPr txBox="1"/>
          <p:nvPr/>
        </p:nvSpPr>
        <p:spPr>
          <a:xfrm>
            <a:off x="467544" y="4797152"/>
            <a:ext cx="8856984" cy="781752"/>
          </a:xfrm>
          <a:prstGeom prst="rect">
            <a:avLst/>
          </a:prstGeom>
          <a:noFill/>
        </p:spPr>
        <p:txBody>
          <a:bodyPr wrap="square">
            <a:spAutoFit/>
          </a:bodyPr>
          <a:lstStyle/>
          <a:p>
            <a:pPr>
              <a:spcBef>
                <a:spcPct val="20000"/>
              </a:spcBef>
            </a:pPr>
            <a:r>
              <a:rPr lang="ro-MD" sz="1400"/>
              <a:t>Exemplu de adresă URL care face și </a:t>
            </a:r>
            <a:r>
              <a:rPr lang="ro-MD" sz="1400" u="sng"/>
              <a:t>JOINuri</a:t>
            </a:r>
            <a:r>
              <a:rPr lang="ro-MD" sz="1400"/>
              <a:t> și </a:t>
            </a:r>
            <a:r>
              <a:rPr lang="ro-MD" sz="1400" u="sng"/>
              <a:t>selecție de câmpuri</a:t>
            </a:r>
            <a:r>
              <a:rPr lang="ro-MD" sz="1400"/>
              <a:t>:</a:t>
            </a:r>
          </a:p>
          <a:p>
            <a:pPr>
              <a:spcBef>
                <a:spcPct val="20000"/>
              </a:spcBef>
            </a:pPr>
            <a:endParaRPr lang="ro-MD" sz="1400"/>
          </a:p>
          <a:p>
            <a:r>
              <a:rPr lang="en-US" sz="1400" b="1" i="0">
                <a:solidFill>
                  <a:srgbClr val="DD1144"/>
                </a:solidFill>
                <a:effectLst/>
                <a:latin typeface="Courier New" panose="02070309020205020404" pitchFamily="49" charset="0"/>
              </a:rPr>
              <a:t>/articles?include=author&amp;fields[articles]=title&amp;fields[people]=name</a:t>
            </a:r>
            <a:endParaRPr lang="en-US" sz="1400"/>
          </a:p>
        </p:txBody>
      </p:sp>
      <p:cxnSp>
        <p:nvCxnSpPr>
          <p:cNvPr id="10" name="Straight Arrow Connector 9">
            <a:extLst>
              <a:ext uri="{FF2B5EF4-FFF2-40B4-BE49-F238E27FC236}">
                <a16:creationId xmlns:a16="http://schemas.microsoft.com/office/drawing/2014/main" id="{918CE290-FF90-473F-942B-C22B06C59763}"/>
              </a:ext>
            </a:extLst>
          </p:cNvPr>
          <p:cNvCxnSpPr>
            <a:cxnSpLocks/>
          </p:cNvCxnSpPr>
          <p:nvPr/>
        </p:nvCxnSpPr>
        <p:spPr>
          <a:xfrm>
            <a:off x="4104456" y="5041932"/>
            <a:ext cx="1008112"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6CE541C-9F42-489A-91AA-8AB6D6A8B22F}"/>
              </a:ext>
            </a:extLst>
          </p:cNvPr>
          <p:cNvCxnSpPr>
            <a:cxnSpLocks/>
          </p:cNvCxnSpPr>
          <p:nvPr/>
        </p:nvCxnSpPr>
        <p:spPr>
          <a:xfrm flipH="1">
            <a:off x="2304256" y="5041932"/>
            <a:ext cx="936104"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8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94B7-C1C3-4DC1-AC3F-C63935B3EE9E}"/>
              </a:ext>
            </a:extLst>
          </p:cNvPr>
          <p:cNvSpPr>
            <a:spLocks noGrp="1"/>
          </p:cNvSpPr>
          <p:nvPr>
            <p:ph type="title"/>
          </p:nvPr>
        </p:nvSpPr>
        <p:spPr>
          <a:xfrm>
            <a:off x="457200" y="274638"/>
            <a:ext cx="8229600" cy="720898"/>
          </a:xfrm>
        </p:spPr>
        <p:txBody>
          <a:bodyPr>
            <a:normAutofit fontScale="90000"/>
          </a:bodyPr>
          <a:lstStyle/>
          <a:p>
            <a:r>
              <a:rPr lang="ro-MD"/>
              <a:t>JSON:API</a:t>
            </a:r>
            <a:br>
              <a:rPr lang="ro-MD"/>
            </a:br>
            <a:r>
              <a:rPr lang="ro-MD" sz="2200"/>
              <a:t>(https://jsonapi.org/)</a:t>
            </a:r>
            <a:endParaRPr lang="en-US" sz="2200"/>
          </a:p>
        </p:txBody>
      </p:sp>
      <p:sp>
        <p:nvSpPr>
          <p:cNvPr id="3" name="Content Placeholder 2">
            <a:extLst>
              <a:ext uri="{FF2B5EF4-FFF2-40B4-BE49-F238E27FC236}">
                <a16:creationId xmlns:a16="http://schemas.microsoft.com/office/drawing/2014/main" id="{D8959E6D-6F97-40CC-A6D5-74D41D6CE4B8}"/>
              </a:ext>
            </a:extLst>
          </p:cNvPr>
          <p:cNvSpPr>
            <a:spLocks noGrp="1"/>
          </p:cNvSpPr>
          <p:nvPr>
            <p:ph idx="1"/>
          </p:nvPr>
        </p:nvSpPr>
        <p:spPr>
          <a:xfrm>
            <a:off x="107504" y="3717032"/>
            <a:ext cx="8229600" cy="3589859"/>
          </a:xfrm>
        </p:spPr>
        <p:txBody>
          <a:bodyPr>
            <a:normAutofit/>
          </a:bodyPr>
          <a:lstStyle/>
          <a:p>
            <a:pPr marL="0" indent="0">
              <a:buNone/>
            </a:pPr>
            <a:r>
              <a:rPr lang="en-US" sz="1400">
                <a:solidFill>
                  <a:srgbClr val="FF0000"/>
                </a:solidFill>
              </a:rPr>
              <a:t>{</a:t>
            </a:r>
            <a:r>
              <a:rPr lang="en-US" sz="1400" u="sng">
                <a:solidFill>
                  <a:srgbClr val="FF0000"/>
                </a:solidFill>
              </a:rPr>
              <a:t>"data"</a:t>
            </a:r>
            <a:r>
              <a:rPr lang="en-US" sz="1400">
                <a:solidFill>
                  <a:srgbClr val="FF0000"/>
                </a:solidFill>
              </a:rPr>
              <a:t>: [</a:t>
            </a:r>
            <a:endParaRPr lang="ro-MD" sz="1400">
              <a:solidFill>
                <a:srgbClr val="FF0000"/>
              </a:solidFill>
            </a:endParaRPr>
          </a:p>
          <a:p>
            <a:pPr marL="0" indent="0">
              <a:buNone/>
            </a:pPr>
            <a:r>
              <a:rPr lang="ro-MD" sz="1400">
                <a:solidFill>
                  <a:srgbClr val="FF0000"/>
                </a:solidFill>
              </a:rPr>
              <a:t>	</a:t>
            </a:r>
            <a:r>
              <a:rPr lang="en-US" sz="1400">
                <a:solidFill>
                  <a:srgbClr val="FF0000"/>
                </a:solidFill>
              </a:rPr>
              <a:t>{ </a:t>
            </a:r>
            <a:r>
              <a:rPr lang="en-US" sz="1400" u="sng">
                <a:solidFill>
                  <a:srgbClr val="FF0000"/>
                </a:solidFill>
              </a:rPr>
              <a:t>"type"</a:t>
            </a:r>
            <a:r>
              <a:rPr lang="en-US" sz="1400">
                <a:solidFill>
                  <a:srgbClr val="FF0000"/>
                </a:solidFill>
              </a:rPr>
              <a:t>: "articles", </a:t>
            </a:r>
            <a:endParaRPr lang="ro-MD" sz="1400">
              <a:solidFill>
                <a:srgbClr val="FF0000"/>
              </a:solidFill>
            </a:endParaRPr>
          </a:p>
          <a:p>
            <a:pPr marL="0" indent="0">
              <a:buNone/>
            </a:pPr>
            <a:r>
              <a:rPr lang="ro-MD" sz="1400">
                <a:solidFill>
                  <a:srgbClr val="FF0000"/>
                </a:solidFill>
              </a:rPr>
              <a:t>	</a:t>
            </a:r>
            <a:r>
              <a:rPr lang="en-US" sz="1400">
                <a:solidFill>
                  <a:srgbClr val="FF0000"/>
                </a:solidFill>
              </a:rPr>
              <a:t>"id": "1", </a:t>
            </a:r>
            <a:endParaRPr lang="ro-MD" sz="1400">
              <a:solidFill>
                <a:srgbClr val="FF0000"/>
              </a:solidFill>
            </a:endParaRPr>
          </a:p>
          <a:p>
            <a:pPr marL="0" indent="0">
              <a:buNone/>
            </a:pPr>
            <a:r>
              <a:rPr lang="ro-MD" sz="1400">
                <a:solidFill>
                  <a:srgbClr val="FF0000"/>
                </a:solidFill>
              </a:rPr>
              <a:t>	</a:t>
            </a:r>
            <a:r>
              <a:rPr lang="en-US" sz="1400" u="sng">
                <a:solidFill>
                  <a:srgbClr val="FF0000"/>
                </a:solidFill>
              </a:rPr>
              <a:t>"attributes"</a:t>
            </a:r>
            <a:r>
              <a:rPr lang="en-US" sz="1400">
                <a:solidFill>
                  <a:srgbClr val="FF0000"/>
                </a:solidFill>
              </a:rPr>
              <a:t>: { "title": "</a:t>
            </a:r>
            <a:r>
              <a:rPr lang="ro-MD" sz="1400">
                <a:solidFill>
                  <a:srgbClr val="FF0000"/>
                </a:solidFill>
              </a:rPr>
              <a:t>Articolul Meu</a:t>
            </a:r>
            <a:r>
              <a:rPr lang="en-US" sz="1400">
                <a:solidFill>
                  <a:srgbClr val="FF0000"/>
                </a:solidFill>
              </a:rPr>
              <a:t>!", </a:t>
            </a:r>
            <a:endParaRPr lang="ro-MD" sz="1400">
              <a:solidFill>
                <a:srgbClr val="FF0000"/>
              </a:solidFill>
            </a:endParaRPr>
          </a:p>
          <a:p>
            <a:pPr marL="0" indent="0">
              <a:buNone/>
            </a:pPr>
            <a:r>
              <a:rPr lang="ro-MD" sz="1400">
                <a:solidFill>
                  <a:srgbClr val="FF0000"/>
                </a:solidFill>
              </a:rPr>
              <a:t>		</a:t>
            </a:r>
            <a:r>
              <a:rPr lang="en-US" sz="1400">
                <a:solidFill>
                  <a:srgbClr val="FF0000"/>
                </a:solidFill>
              </a:rPr>
              <a:t>"body": "</a:t>
            </a:r>
            <a:r>
              <a:rPr lang="ro-MD" sz="1400">
                <a:solidFill>
                  <a:srgbClr val="FF0000"/>
                </a:solidFill>
              </a:rPr>
              <a:t>Continut Articol</a:t>
            </a:r>
            <a:r>
              <a:rPr lang="en-US" sz="1400">
                <a:solidFill>
                  <a:srgbClr val="FF0000"/>
                </a:solidFill>
              </a:rPr>
              <a:t>"},</a:t>
            </a:r>
            <a:endParaRPr lang="ro-MD" sz="1400">
              <a:solidFill>
                <a:srgbClr val="FF0000"/>
              </a:solidFill>
            </a:endParaRPr>
          </a:p>
          <a:p>
            <a:pPr marL="0" indent="0">
              <a:buNone/>
            </a:pPr>
            <a:r>
              <a:rPr lang="ro-MD" sz="1400">
                <a:solidFill>
                  <a:srgbClr val="FF0000"/>
                </a:solidFill>
              </a:rPr>
              <a:t>	</a:t>
            </a:r>
            <a:r>
              <a:rPr lang="en-US" sz="1400">
                <a:solidFill>
                  <a:srgbClr val="FF0000"/>
                </a:solidFill>
              </a:rPr>
              <a:t> </a:t>
            </a:r>
            <a:r>
              <a:rPr lang="en-US" sz="1400" u="sng">
                <a:solidFill>
                  <a:srgbClr val="FF0000"/>
                </a:solidFill>
              </a:rPr>
              <a:t>"relationships"</a:t>
            </a:r>
            <a:r>
              <a:rPr lang="en-US" sz="1400">
                <a:solidFill>
                  <a:srgbClr val="FF0000"/>
                </a:solidFill>
              </a:rPr>
              <a:t>: { "author": { </a:t>
            </a:r>
            <a:r>
              <a:rPr lang="en-US" sz="1400" u="sng">
                <a:solidFill>
                  <a:srgbClr val="FF0000"/>
                </a:solidFill>
              </a:rPr>
              <a:t>"data"</a:t>
            </a:r>
            <a:r>
              <a:rPr lang="en-US" sz="1400">
                <a:solidFill>
                  <a:srgbClr val="FF0000"/>
                </a:solidFill>
              </a:rPr>
              <a:t>: {"id": "42", </a:t>
            </a:r>
            <a:r>
              <a:rPr lang="en-US" sz="1400" u="sng">
                <a:solidFill>
                  <a:srgbClr val="FF0000"/>
                </a:solidFill>
              </a:rPr>
              <a:t>"type"</a:t>
            </a:r>
            <a:r>
              <a:rPr lang="en-US" sz="1400">
                <a:solidFill>
                  <a:srgbClr val="FF0000"/>
                </a:solidFill>
              </a:rPr>
              <a:t>: "people"} } } }], </a:t>
            </a:r>
            <a:endParaRPr lang="ro-MD" sz="1400">
              <a:solidFill>
                <a:srgbClr val="FF0000"/>
              </a:solidFill>
            </a:endParaRPr>
          </a:p>
          <a:p>
            <a:pPr marL="0" indent="0">
              <a:buNone/>
            </a:pPr>
            <a:r>
              <a:rPr lang="en-US" sz="1400" u="sng">
                <a:solidFill>
                  <a:srgbClr val="FF0000"/>
                </a:solidFill>
              </a:rPr>
              <a:t>"included"</a:t>
            </a:r>
            <a:r>
              <a:rPr lang="en-US" sz="1400">
                <a:solidFill>
                  <a:srgbClr val="FF0000"/>
                </a:solidFill>
              </a:rPr>
              <a:t>: [ </a:t>
            </a:r>
            <a:endParaRPr lang="ro-MD" sz="1400">
              <a:solidFill>
                <a:srgbClr val="FF0000"/>
              </a:solidFill>
            </a:endParaRPr>
          </a:p>
          <a:p>
            <a:pPr marL="0" indent="0">
              <a:buNone/>
            </a:pPr>
            <a:r>
              <a:rPr lang="ro-MD" sz="1400">
                <a:solidFill>
                  <a:srgbClr val="FF0000"/>
                </a:solidFill>
              </a:rPr>
              <a:t>	</a:t>
            </a:r>
            <a:r>
              <a:rPr lang="en-US" sz="1400">
                <a:solidFill>
                  <a:srgbClr val="FF0000"/>
                </a:solidFill>
              </a:rPr>
              <a:t>{ </a:t>
            </a:r>
            <a:r>
              <a:rPr lang="en-US" sz="1400" u="sng">
                <a:solidFill>
                  <a:srgbClr val="FF0000"/>
                </a:solidFill>
              </a:rPr>
              <a:t>"type"</a:t>
            </a:r>
            <a:r>
              <a:rPr lang="en-US" sz="1400">
                <a:solidFill>
                  <a:srgbClr val="FF0000"/>
                </a:solidFill>
              </a:rPr>
              <a:t>: "people",</a:t>
            </a:r>
            <a:endParaRPr lang="ro-MD" sz="1400">
              <a:solidFill>
                <a:srgbClr val="FF0000"/>
              </a:solidFill>
            </a:endParaRPr>
          </a:p>
          <a:p>
            <a:pPr marL="0" indent="0">
              <a:buNone/>
            </a:pPr>
            <a:r>
              <a:rPr lang="ro-MD" sz="1400">
                <a:solidFill>
                  <a:srgbClr val="FF0000"/>
                </a:solidFill>
              </a:rPr>
              <a:t>	</a:t>
            </a:r>
            <a:r>
              <a:rPr lang="en-US" sz="1400">
                <a:solidFill>
                  <a:srgbClr val="FF0000"/>
                </a:solidFill>
              </a:rPr>
              <a:t> "id": "42", </a:t>
            </a:r>
            <a:endParaRPr lang="ro-MD" sz="1400">
              <a:solidFill>
                <a:srgbClr val="FF0000"/>
              </a:solidFill>
            </a:endParaRPr>
          </a:p>
          <a:p>
            <a:pPr marL="0" indent="0">
              <a:buNone/>
            </a:pPr>
            <a:r>
              <a:rPr lang="ro-MD" sz="1400">
                <a:solidFill>
                  <a:srgbClr val="FF0000"/>
                </a:solidFill>
              </a:rPr>
              <a:t>	</a:t>
            </a:r>
            <a:r>
              <a:rPr lang="en-US" sz="1400" u="sng">
                <a:solidFill>
                  <a:srgbClr val="FF0000"/>
                </a:solidFill>
              </a:rPr>
              <a:t>"attributes"</a:t>
            </a:r>
            <a:r>
              <a:rPr lang="en-US" sz="1400">
                <a:solidFill>
                  <a:srgbClr val="FF0000"/>
                </a:solidFill>
              </a:rPr>
              <a:t>: { "name": "</a:t>
            </a:r>
            <a:r>
              <a:rPr lang="ro-MD" sz="1400">
                <a:solidFill>
                  <a:srgbClr val="FF0000"/>
                </a:solidFill>
              </a:rPr>
              <a:t>Andrei</a:t>
            </a:r>
            <a:r>
              <a:rPr lang="en-US" sz="1400">
                <a:solidFill>
                  <a:srgbClr val="FF0000"/>
                </a:solidFill>
              </a:rPr>
              <a:t>", "age": </a:t>
            </a:r>
            <a:r>
              <a:rPr lang="ro-MD" sz="1400">
                <a:solidFill>
                  <a:srgbClr val="FF0000"/>
                </a:solidFill>
              </a:rPr>
              <a:t>4</a:t>
            </a:r>
            <a:r>
              <a:rPr lang="en-US" sz="1400">
                <a:solidFill>
                  <a:srgbClr val="FF0000"/>
                </a:solidFill>
              </a:rPr>
              <a:t>0, "gender": "male" } } ] }</a:t>
            </a:r>
          </a:p>
        </p:txBody>
      </p:sp>
      <p:sp>
        <p:nvSpPr>
          <p:cNvPr id="5" name="Content Placeholder 2">
            <a:extLst>
              <a:ext uri="{FF2B5EF4-FFF2-40B4-BE49-F238E27FC236}">
                <a16:creationId xmlns:a16="http://schemas.microsoft.com/office/drawing/2014/main" id="{6FA0382A-0346-4F32-975D-B2700AC17365}"/>
              </a:ext>
            </a:extLst>
          </p:cNvPr>
          <p:cNvSpPr txBox="1">
            <a:spLocks/>
          </p:cNvSpPr>
          <p:nvPr/>
        </p:nvSpPr>
        <p:spPr>
          <a:xfrm>
            <a:off x="488077" y="1484784"/>
            <a:ext cx="8229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o-MD" sz="1400"/>
              <a:t>Specificația JSON:API impune:</a:t>
            </a:r>
          </a:p>
          <a:p>
            <a:r>
              <a:rPr lang="ro-MD" sz="1400"/>
              <a:t>renunțarea la structura JSON intuitivă (</a:t>
            </a:r>
            <a:r>
              <a:rPr lang="en-US" sz="1400"/>
              <a:t>"</a:t>
            </a:r>
            <a:r>
              <a:rPr lang="ro-MD" sz="1400"/>
              <a:t>tabe</a:t>
            </a:r>
            <a:r>
              <a:rPr lang="en-US" sz="1400"/>
              <a:t>l"</a:t>
            </a:r>
            <a:r>
              <a:rPr lang="ro-MD" sz="1400"/>
              <a:t> = array de obiecte, relații </a:t>
            </a:r>
            <a:r>
              <a:rPr lang="en-US" sz="1400"/>
              <a:t>"</a:t>
            </a:r>
            <a:r>
              <a:rPr lang="ro-MD" sz="1400"/>
              <a:t>ghicite</a:t>
            </a:r>
            <a:r>
              <a:rPr lang="en-US" sz="1400"/>
              <a:t>"</a:t>
            </a:r>
            <a:r>
              <a:rPr lang="ro-MD" sz="1400"/>
              <a:t> din denumirea cheilor)</a:t>
            </a:r>
          </a:p>
          <a:p>
            <a:r>
              <a:rPr lang="ro-MD" sz="1400"/>
              <a:t>adoptarea unei structuri JSON stufoase, cu </a:t>
            </a:r>
            <a:r>
              <a:rPr lang="ro-MD" sz="1400" b="1"/>
              <a:t>câmpuri predefinite</a:t>
            </a:r>
            <a:r>
              <a:rPr lang="ro-MD" sz="1400"/>
              <a:t> </a:t>
            </a:r>
            <a:r>
              <a:rPr lang="en-US" sz="1400"/>
              <a:t>(subliniate mai jos) ce </a:t>
            </a:r>
            <a:r>
              <a:rPr lang="ro-MD" sz="1400"/>
              <a:t>dau semnificații explicite</a:t>
            </a:r>
            <a:r>
              <a:rPr lang="en-US" sz="1400"/>
              <a:t> </a:t>
            </a:r>
            <a:r>
              <a:rPr lang="ro-MD" sz="1400"/>
              <a:t>unor secțiuni (în loc să se bazeze pe convenții de denumire) :</a:t>
            </a:r>
            <a:r>
              <a:rPr lang="en-US" sz="1400"/>
              <a:t> </a:t>
            </a:r>
            <a:endParaRPr lang="ro-MD" sz="1400"/>
          </a:p>
          <a:p>
            <a:pPr lvl="1"/>
            <a:r>
              <a:rPr lang="ro-MD" sz="1400"/>
              <a:t>Tipurile</a:t>
            </a:r>
            <a:r>
              <a:rPr lang="en-US" sz="1400"/>
              <a:t> de entit</a:t>
            </a:r>
            <a:r>
              <a:rPr lang="ro-MD" sz="1400"/>
              <a:t>ăți (în loc de numele </a:t>
            </a:r>
            <a:r>
              <a:rPr lang="en-US" sz="1400"/>
              <a:t>"tabelului")</a:t>
            </a:r>
          </a:p>
          <a:p>
            <a:pPr lvl="1"/>
            <a:r>
              <a:rPr lang="en-US" sz="1400"/>
              <a:t>R</a:t>
            </a:r>
            <a:r>
              <a:rPr lang="ro-MD" sz="1400"/>
              <a:t>elații (în loc de convențiile bazate pe denumirea cheilor)</a:t>
            </a:r>
            <a:endParaRPr lang="en-US" sz="1400"/>
          </a:p>
          <a:p>
            <a:pPr lvl="1"/>
            <a:r>
              <a:rPr lang="ro-MD" sz="1400"/>
              <a:t>Lista câmpurilor </a:t>
            </a:r>
            <a:r>
              <a:rPr lang="en-US" sz="1400"/>
              <a:t>"utile"</a:t>
            </a:r>
            <a:r>
              <a:rPr lang="ro-MD" sz="1400"/>
              <a:t> (separată de chei/relații)</a:t>
            </a:r>
          </a:p>
          <a:p>
            <a:pPr lvl="1"/>
            <a:r>
              <a:rPr lang="ro-MD" sz="1400"/>
              <a:t>Diverse alte opțiuni suplimentare (ex. paginarea rezultatelor)</a:t>
            </a:r>
          </a:p>
          <a:p>
            <a:endParaRPr lang="de-AT" sz="1400" dirty="0"/>
          </a:p>
        </p:txBody>
      </p:sp>
      <p:sp>
        <p:nvSpPr>
          <p:cNvPr id="6" name="Content Placeholder 2">
            <a:extLst>
              <a:ext uri="{FF2B5EF4-FFF2-40B4-BE49-F238E27FC236}">
                <a16:creationId xmlns:a16="http://schemas.microsoft.com/office/drawing/2014/main" id="{57FF9D22-3E4D-4367-AACC-AF66203BBF03}"/>
              </a:ext>
            </a:extLst>
          </p:cNvPr>
          <p:cNvSpPr txBox="1">
            <a:spLocks/>
          </p:cNvSpPr>
          <p:nvPr/>
        </p:nvSpPr>
        <p:spPr>
          <a:xfrm>
            <a:off x="6326450" y="3933056"/>
            <a:ext cx="2771800" cy="252028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o-MD" sz="1200" i="1"/>
              <a:t>În loc de:</a:t>
            </a:r>
            <a:endParaRPr lang="en-US" sz="1200" i="1"/>
          </a:p>
          <a:p>
            <a:pPr marL="0" indent="0">
              <a:buFont typeface="Arial" panose="020B0604020202020204" pitchFamily="34" charset="0"/>
              <a:buNone/>
            </a:pPr>
            <a:r>
              <a:rPr lang="en-US" sz="1200" i="1">
                <a:solidFill>
                  <a:srgbClr val="FF0000"/>
                </a:solidFill>
              </a:rPr>
              <a:t>{"articles": [</a:t>
            </a:r>
            <a:endParaRPr lang="ro-MD" sz="1200" i="1">
              <a:solidFill>
                <a:srgbClr val="FF0000"/>
              </a:solidFill>
            </a:endParaRPr>
          </a:p>
          <a:p>
            <a:pPr marL="0" indent="0">
              <a:buFont typeface="Arial" panose="020B0604020202020204" pitchFamily="34" charset="0"/>
              <a:buNone/>
            </a:pPr>
            <a:r>
              <a:rPr lang="ro-MD" sz="1200" i="1">
                <a:solidFill>
                  <a:srgbClr val="FF0000"/>
                </a:solidFill>
              </a:rPr>
              <a:t>	</a:t>
            </a:r>
            <a:r>
              <a:rPr lang="en-US" sz="1200" i="1">
                <a:solidFill>
                  <a:srgbClr val="FF0000"/>
                </a:solidFill>
              </a:rPr>
              <a:t>{ "id": "1", </a:t>
            </a:r>
            <a:endParaRPr lang="ro-MD" sz="1200" i="1">
              <a:solidFill>
                <a:srgbClr val="FF0000"/>
              </a:solidFill>
            </a:endParaRPr>
          </a:p>
          <a:p>
            <a:pPr marL="0" indent="0">
              <a:buFont typeface="Arial" panose="020B0604020202020204" pitchFamily="34" charset="0"/>
              <a:buNone/>
            </a:pPr>
            <a:r>
              <a:rPr lang="ro-MD" sz="1200" i="1">
                <a:solidFill>
                  <a:srgbClr val="FF0000"/>
                </a:solidFill>
              </a:rPr>
              <a:t>	</a:t>
            </a:r>
            <a:r>
              <a:rPr lang="en-US" sz="1200" i="1">
                <a:solidFill>
                  <a:srgbClr val="FF0000"/>
                </a:solidFill>
              </a:rPr>
              <a:t> "title": "</a:t>
            </a:r>
            <a:r>
              <a:rPr lang="ro-MD" sz="1200" i="1">
                <a:solidFill>
                  <a:srgbClr val="FF0000"/>
                </a:solidFill>
              </a:rPr>
              <a:t>Articolul Meu</a:t>
            </a:r>
            <a:r>
              <a:rPr lang="en-US" sz="1200" i="1">
                <a:solidFill>
                  <a:srgbClr val="FF0000"/>
                </a:solidFill>
              </a:rPr>
              <a:t>!", </a:t>
            </a:r>
            <a:endParaRPr lang="ro-MD" sz="1200" i="1">
              <a:solidFill>
                <a:srgbClr val="FF0000"/>
              </a:solidFill>
            </a:endParaRPr>
          </a:p>
          <a:p>
            <a:pPr marL="0" indent="0">
              <a:buFont typeface="Arial" panose="020B0604020202020204" pitchFamily="34" charset="0"/>
              <a:buNone/>
            </a:pPr>
            <a:r>
              <a:rPr lang="ro-MD" sz="1200" i="1">
                <a:solidFill>
                  <a:srgbClr val="FF0000"/>
                </a:solidFill>
              </a:rPr>
              <a:t>	</a:t>
            </a:r>
            <a:r>
              <a:rPr lang="en-US" sz="1200" i="1">
                <a:solidFill>
                  <a:srgbClr val="FF0000"/>
                </a:solidFill>
              </a:rPr>
              <a:t>"body": "</a:t>
            </a:r>
            <a:r>
              <a:rPr lang="ro-MD" sz="1200" i="1">
                <a:solidFill>
                  <a:srgbClr val="FF0000"/>
                </a:solidFill>
              </a:rPr>
              <a:t>Continut Articol</a:t>
            </a:r>
            <a:r>
              <a:rPr lang="en-US" sz="1200" i="1">
                <a:solidFill>
                  <a:srgbClr val="FF0000"/>
                </a:solidFill>
              </a:rPr>
              <a:t>",</a:t>
            </a:r>
          </a:p>
          <a:p>
            <a:pPr marL="0" indent="0">
              <a:buFont typeface="Arial" panose="020B0604020202020204" pitchFamily="34" charset="0"/>
              <a:buNone/>
            </a:pPr>
            <a:r>
              <a:rPr lang="en-US" sz="1200" i="1">
                <a:solidFill>
                  <a:srgbClr val="FF0000"/>
                </a:solidFill>
              </a:rPr>
              <a:t>	"authorId":</a:t>
            </a:r>
            <a:r>
              <a:rPr lang="ro-MD" sz="1200" i="1">
                <a:solidFill>
                  <a:srgbClr val="FF0000"/>
                </a:solidFill>
              </a:rPr>
              <a:t>4</a:t>
            </a:r>
            <a:r>
              <a:rPr lang="en-US" sz="1200" i="1">
                <a:solidFill>
                  <a:srgbClr val="FF0000"/>
                </a:solidFill>
              </a:rPr>
              <a:t>2},…],</a:t>
            </a:r>
          </a:p>
          <a:p>
            <a:pPr marL="0" indent="0">
              <a:buFont typeface="Arial" panose="020B0604020202020204" pitchFamily="34" charset="0"/>
              <a:buNone/>
            </a:pPr>
            <a:r>
              <a:rPr lang="en-US" sz="1200" i="1">
                <a:solidFill>
                  <a:srgbClr val="FF0000"/>
                </a:solidFill>
              </a:rPr>
              <a:t>"authors":[</a:t>
            </a:r>
          </a:p>
          <a:p>
            <a:pPr marL="0" indent="0">
              <a:buFont typeface="Arial" panose="020B0604020202020204" pitchFamily="34" charset="0"/>
              <a:buNone/>
            </a:pPr>
            <a:r>
              <a:rPr lang="en-US" sz="1200" i="1">
                <a:solidFill>
                  <a:srgbClr val="FF0000"/>
                </a:solidFill>
              </a:rPr>
              <a:t>	{"id":</a:t>
            </a:r>
            <a:r>
              <a:rPr lang="ro-MD" sz="1200" i="1">
                <a:solidFill>
                  <a:srgbClr val="FF0000"/>
                </a:solidFill>
              </a:rPr>
              <a:t>4</a:t>
            </a:r>
            <a:r>
              <a:rPr lang="en-US" sz="1200" i="1">
                <a:solidFill>
                  <a:srgbClr val="FF0000"/>
                </a:solidFill>
              </a:rPr>
              <a:t>2,</a:t>
            </a:r>
          </a:p>
          <a:p>
            <a:pPr marL="0" indent="0">
              <a:buFont typeface="Arial" panose="020B0604020202020204" pitchFamily="34" charset="0"/>
              <a:buNone/>
            </a:pPr>
            <a:r>
              <a:rPr lang="en-US" sz="1200" i="1">
                <a:solidFill>
                  <a:srgbClr val="FF0000"/>
                </a:solidFill>
              </a:rPr>
              <a:t>	"name":"Andrei",</a:t>
            </a:r>
          </a:p>
          <a:p>
            <a:pPr marL="0" indent="0">
              <a:buFont typeface="Arial" panose="020B0604020202020204" pitchFamily="34" charset="0"/>
              <a:buNone/>
            </a:pPr>
            <a:r>
              <a:rPr lang="en-US" sz="1200" i="1">
                <a:solidFill>
                  <a:srgbClr val="FF0000"/>
                </a:solidFill>
              </a:rPr>
              <a:t>	"age":40,</a:t>
            </a:r>
          </a:p>
          <a:p>
            <a:pPr marL="0" indent="0">
              <a:buFont typeface="Arial" panose="020B0604020202020204" pitchFamily="34" charset="0"/>
              <a:buNone/>
            </a:pPr>
            <a:r>
              <a:rPr lang="en-US" sz="1200" i="1">
                <a:solidFill>
                  <a:srgbClr val="FF0000"/>
                </a:solidFill>
              </a:rPr>
              <a:t>	"gender":"male"},…]}</a:t>
            </a:r>
          </a:p>
        </p:txBody>
      </p:sp>
    </p:spTree>
    <p:extLst>
      <p:ext uri="{BB962C8B-B14F-4D97-AF65-F5344CB8AC3E}">
        <p14:creationId xmlns:p14="http://schemas.microsoft.com/office/powerpoint/2010/main" val="124197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t>Observații finale privind </a:t>
            </a:r>
            <a:br>
              <a:rPr lang="ro-RO"/>
            </a:br>
            <a:r>
              <a:rPr lang="en-US"/>
              <a:t>"</a:t>
            </a:r>
            <a:r>
              <a:rPr lang="ro-RO"/>
              <a:t>interogările</a:t>
            </a:r>
            <a:r>
              <a:rPr lang="en-US"/>
              <a:t>"</a:t>
            </a:r>
            <a:r>
              <a:rPr lang="ro-RO"/>
              <a:t> JSON</a:t>
            </a:r>
            <a:endParaRPr lang="de-AT">
              <a:solidFill>
                <a:srgbClr val="FF0000"/>
              </a:solidFill>
            </a:endParaRPr>
          </a:p>
        </p:txBody>
      </p:sp>
      <p:sp>
        <p:nvSpPr>
          <p:cNvPr id="3" name="Content Placeholder 2"/>
          <p:cNvSpPr>
            <a:spLocks noGrp="1"/>
          </p:cNvSpPr>
          <p:nvPr>
            <p:ph idx="1"/>
          </p:nvPr>
        </p:nvSpPr>
        <p:spPr>
          <a:xfrm>
            <a:off x="107504" y="1988840"/>
            <a:ext cx="8784976" cy="4525963"/>
          </a:xfrm>
        </p:spPr>
        <p:txBody>
          <a:bodyPr>
            <a:normAutofit fontScale="70000" lnSpcReduction="20000"/>
          </a:bodyPr>
          <a:lstStyle/>
          <a:p>
            <a:pPr marL="0" indent="0" algn="just">
              <a:buNone/>
            </a:pPr>
            <a:r>
              <a:rPr lang="ro-RO">
                <a:solidFill>
                  <a:srgbClr val="FF0000"/>
                </a:solidFill>
              </a:rPr>
              <a:t>Serverul REST/GraphQL nu e propriu-zis un SGBD, ci o interfață de acces la date, ce ascunde adesea </a:t>
            </a:r>
            <a:r>
              <a:rPr lang="ro-RO" dirty="0">
                <a:solidFill>
                  <a:srgbClr val="FF0000"/>
                </a:solidFill>
              </a:rPr>
              <a:t>modul real de stocare a datelor</a:t>
            </a:r>
            <a:r>
              <a:rPr lang="ro-RO">
                <a:solidFill>
                  <a:srgbClr val="FF0000"/>
                </a:solidFill>
              </a:rPr>
              <a:t>.</a:t>
            </a:r>
            <a:r>
              <a:rPr lang="ro-RO"/>
              <a:t> Datele pot proveni din diverse surse </a:t>
            </a:r>
            <a:r>
              <a:rPr lang="ro-RO" dirty="0"/>
              <a:t>(inclusiv SQL</a:t>
            </a:r>
            <a:r>
              <a:rPr lang="ro-RO"/>
              <a:t>) iar REST/GraphQL sunt mai degrabă simulări ale unor limbaje de interogare peste mecanismul HTTP </a:t>
            </a:r>
          </a:p>
          <a:p>
            <a:pPr marL="514350" indent="-514350" algn="just">
              <a:buFont typeface="+mj-lt"/>
              <a:buAutoNum type="arabicPeriod"/>
            </a:pPr>
            <a:endParaRPr lang="ro-RO"/>
          </a:p>
          <a:p>
            <a:pPr lvl="2" algn="just"/>
            <a:r>
              <a:rPr lang="ro-RO" i="1"/>
              <a:t>Prisma</a:t>
            </a:r>
            <a:r>
              <a:rPr lang="ro-RO"/>
              <a:t>  (https://www.prisma.io/graphql) </a:t>
            </a:r>
            <a:r>
              <a:rPr lang="de-AT"/>
              <a:t>"</a:t>
            </a:r>
            <a:r>
              <a:rPr lang="de-AT" dirty="0"/>
              <a:t>traduce" interog</a:t>
            </a:r>
            <a:r>
              <a:rPr lang="ro-RO" dirty="0" err="1"/>
              <a:t>ări</a:t>
            </a:r>
            <a:r>
              <a:rPr lang="ro-RO" dirty="0"/>
              <a:t> </a:t>
            </a:r>
            <a:r>
              <a:rPr lang="ro-RO" dirty="0" err="1"/>
              <a:t>GraphQL</a:t>
            </a:r>
            <a:r>
              <a:rPr lang="ro-RO" dirty="0"/>
              <a:t> </a:t>
            </a:r>
            <a:r>
              <a:rPr lang="ro-RO"/>
              <a:t>în SQL</a:t>
            </a:r>
            <a:endParaRPr lang="ro-RO" dirty="0"/>
          </a:p>
          <a:p>
            <a:pPr lvl="2" algn="just"/>
            <a:r>
              <a:rPr lang="ro-RO" i="1" err="1"/>
              <a:t>HyperGraphQL</a:t>
            </a:r>
            <a:r>
              <a:rPr lang="ro-RO"/>
              <a:t> (https://www.hypergraphql.org/) </a:t>
            </a:r>
            <a:r>
              <a:rPr lang="de-AT"/>
              <a:t>"</a:t>
            </a:r>
            <a:r>
              <a:rPr lang="de-AT" dirty="0"/>
              <a:t>traduce" interog</a:t>
            </a:r>
            <a:r>
              <a:rPr lang="ro-RO" dirty="0" err="1"/>
              <a:t>ări</a:t>
            </a:r>
            <a:r>
              <a:rPr lang="ro-RO" dirty="0"/>
              <a:t> </a:t>
            </a:r>
            <a:r>
              <a:rPr lang="ro-RO" dirty="0" err="1"/>
              <a:t>GraphQL</a:t>
            </a:r>
            <a:r>
              <a:rPr lang="ro-RO" dirty="0"/>
              <a:t> </a:t>
            </a:r>
            <a:r>
              <a:rPr lang="ro-RO"/>
              <a:t>în SPARQL</a:t>
            </a:r>
            <a:endParaRPr lang="ro-RO" dirty="0"/>
          </a:p>
          <a:p>
            <a:pPr marL="514350" indent="-514350" algn="just">
              <a:buFont typeface="+mj-lt"/>
              <a:buAutoNum type="arabicPeriod"/>
            </a:pPr>
            <a:endParaRPr lang="ro-RO" dirty="0"/>
          </a:p>
          <a:p>
            <a:pPr marL="0" indent="0" algn="just">
              <a:buNone/>
            </a:pPr>
            <a:r>
              <a:rPr lang="ro-RO" dirty="0">
                <a:solidFill>
                  <a:srgbClr val="FF0000"/>
                </a:solidFill>
              </a:rPr>
              <a:t>Situațiile </a:t>
            </a:r>
            <a:r>
              <a:rPr lang="ro-RO" dirty="0" err="1">
                <a:solidFill>
                  <a:srgbClr val="FF0000"/>
                </a:solidFill>
              </a:rPr>
              <a:t>overfetch</a:t>
            </a:r>
            <a:r>
              <a:rPr lang="ro-RO" dirty="0">
                <a:solidFill>
                  <a:srgbClr val="FF0000"/>
                </a:solidFill>
              </a:rPr>
              <a:t> și </a:t>
            </a:r>
            <a:r>
              <a:rPr lang="ro-RO" dirty="0" err="1">
                <a:solidFill>
                  <a:srgbClr val="FF0000"/>
                </a:solidFill>
              </a:rPr>
              <a:t>underfetch</a:t>
            </a:r>
            <a:r>
              <a:rPr lang="ro-RO" dirty="0">
                <a:solidFill>
                  <a:srgbClr val="FF0000"/>
                </a:solidFill>
              </a:rPr>
              <a:t> nu sunt complet evitate de </a:t>
            </a:r>
            <a:r>
              <a:rPr lang="ro-RO" dirty="0" err="1">
                <a:solidFill>
                  <a:srgbClr val="FF0000"/>
                </a:solidFill>
              </a:rPr>
              <a:t>GraphQL</a:t>
            </a:r>
            <a:r>
              <a:rPr lang="ro-RO" dirty="0">
                <a:solidFill>
                  <a:srgbClr val="FF0000"/>
                </a:solidFill>
              </a:rPr>
              <a:t>.</a:t>
            </a:r>
            <a:r>
              <a:rPr lang="ro-RO" dirty="0"/>
              <a:t> </a:t>
            </a:r>
            <a:r>
              <a:rPr lang="ro-RO" dirty="0" err="1"/>
              <a:t>GraphQL</a:t>
            </a:r>
            <a:r>
              <a:rPr lang="ro-RO" dirty="0"/>
              <a:t> nu e limbaj de interogare fix </a:t>
            </a:r>
            <a:r>
              <a:rPr lang="ro-RO"/>
              <a:t>și standardizat, ci un </a:t>
            </a:r>
            <a:r>
              <a:rPr lang="ro-RO" dirty="0"/>
              <a:t>mod </a:t>
            </a:r>
            <a:r>
              <a:rPr lang="ro-RO"/>
              <a:t>de </a:t>
            </a:r>
            <a:r>
              <a:rPr lang="en-US"/>
              <a:t>expunere a datelor </a:t>
            </a:r>
            <a:r>
              <a:rPr lang="ro-RO"/>
              <a:t>JSON ca </a:t>
            </a:r>
            <a:r>
              <a:rPr lang="en-US"/>
              <a:t>"grafuri virtuale" accesibile prin HTTP</a:t>
            </a:r>
            <a:r>
              <a:rPr lang="ro-RO"/>
              <a:t>. </a:t>
            </a:r>
            <a:endParaRPr lang="ro-RO" dirty="0"/>
          </a:p>
          <a:p>
            <a:pPr marL="1163638" lvl="2" indent="-266700" algn="just"/>
            <a:endParaRPr lang="ro-RO"/>
          </a:p>
          <a:p>
            <a:pPr marL="1163638" lvl="2" indent="-266700" algn="just"/>
            <a:r>
              <a:rPr lang="ro-RO"/>
              <a:t>Pentru limbaje </a:t>
            </a:r>
            <a:r>
              <a:rPr lang="ro-MD"/>
              <a:t>de</a:t>
            </a:r>
            <a:r>
              <a:rPr lang="en-US"/>
              <a:t> interogare de "grafuri reale"</a:t>
            </a:r>
            <a:r>
              <a:rPr lang="ro-RO"/>
              <a:t>, </a:t>
            </a:r>
            <a:r>
              <a:rPr lang="ro-RO" dirty="0"/>
              <a:t>vezi SPARQL sau </a:t>
            </a:r>
            <a:r>
              <a:rPr lang="ro-RO" dirty="0" err="1"/>
              <a:t>CypherQL</a:t>
            </a:r>
            <a:r>
              <a:rPr lang="ro-RO" dirty="0"/>
              <a:t>. În acest semestru vom </a:t>
            </a:r>
            <a:r>
              <a:rPr lang="ro-RO"/>
              <a:t>studia SPARQL</a:t>
            </a:r>
            <a:r>
              <a:rPr lang="en-US"/>
              <a:t> (are statut de standard, comparabil cu SQL)</a:t>
            </a:r>
            <a:endParaRPr lang="ro-RO" dirty="0"/>
          </a:p>
          <a:p>
            <a:pPr marL="914400" lvl="2" indent="0" algn="just">
              <a:buNone/>
            </a:pPr>
            <a:endParaRPr lang="ro-RO" dirty="0"/>
          </a:p>
          <a:p>
            <a:pPr lvl="2" algn="just"/>
            <a:endParaRPr lang="de-AT" dirty="0"/>
          </a:p>
        </p:txBody>
      </p:sp>
    </p:spTree>
    <p:extLst>
      <p:ext uri="{BB962C8B-B14F-4D97-AF65-F5344CB8AC3E}">
        <p14:creationId xmlns:p14="http://schemas.microsoft.com/office/powerpoint/2010/main" val="339308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Cereri HTTP</a:t>
            </a:r>
            <a:endParaRPr lang="de-AT"/>
          </a:p>
        </p:txBody>
      </p:sp>
    </p:spTree>
    <p:extLst>
      <p:ext uri="{BB962C8B-B14F-4D97-AF65-F5344CB8AC3E}">
        <p14:creationId xmlns:p14="http://schemas.microsoft.com/office/powerpoint/2010/main" val="915669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FCE2DF1-6A9F-4D9E-A70E-4E8091519A5E}"/>
              </a:ext>
            </a:extLst>
          </p:cNvPr>
          <p:cNvGrpSpPr/>
          <p:nvPr/>
        </p:nvGrpSpPr>
        <p:grpSpPr>
          <a:xfrm>
            <a:off x="2403933" y="2890508"/>
            <a:ext cx="3456384" cy="484632"/>
            <a:chOff x="2362732" y="2027548"/>
            <a:chExt cx="3456384" cy="484632"/>
          </a:xfrm>
        </p:grpSpPr>
        <p:sp>
          <p:nvSpPr>
            <p:cNvPr id="19" name="Left-Right Arrow 3">
              <a:extLst>
                <a:ext uri="{FF2B5EF4-FFF2-40B4-BE49-F238E27FC236}">
                  <a16:creationId xmlns:a16="http://schemas.microsoft.com/office/drawing/2014/main" id="{4C20A0D7-3061-417F-BA0A-01A335A40631}"/>
                </a:ext>
              </a:extLst>
            </p:cNvPr>
            <p:cNvSpPr/>
            <p:nvPr/>
          </p:nvSpPr>
          <p:spPr>
            <a:xfrm>
              <a:off x="2362732" y="2027548"/>
              <a:ext cx="3456384"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sp>
          <p:nvSpPr>
            <p:cNvPr id="21" name="TextBox 20"/>
            <p:cNvSpPr txBox="1"/>
            <p:nvPr/>
          </p:nvSpPr>
          <p:spPr>
            <a:xfrm>
              <a:off x="2699791" y="2109179"/>
              <a:ext cx="2627853" cy="307777"/>
            </a:xfrm>
            <a:prstGeom prst="rect">
              <a:avLst/>
            </a:prstGeom>
            <a:noFill/>
          </p:spPr>
          <p:txBody>
            <a:bodyPr wrap="square" rtlCol="0">
              <a:spAutoFit/>
            </a:bodyPr>
            <a:lstStyle/>
            <a:p>
              <a:r>
                <a:rPr lang="ro-RO" sz="1400" i="1" dirty="0"/>
                <a:t>Cerere </a:t>
              </a:r>
              <a:r>
                <a:rPr lang="ro-RO" sz="1400" i="1"/>
                <a:t>HTTP (opțional cu date)</a:t>
              </a:r>
              <a:endParaRPr lang="de-AT" sz="1400" i="1" dirty="0"/>
            </a:p>
          </p:txBody>
        </p:sp>
      </p:grpSp>
      <p:pic>
        <p:nvPicPr>
          <p:cNvPr id="1028" name="Picture 4" descr="C:\Program Files\Microsoft Office\MEDIA\CAGCAT10\j028575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1805" y="2712262"/>
            <a:ext cx="1152128" cy="7080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Program Files\Microsoft Office\MEDIA\CAGCAT10\j028575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0317" y="2784270"/>
            <a:ext cx="1152128" cy="708024"/>
          </a:xfrm>
          <a:prstGeom prst="rect">
            <a:avLst/>
          </a:prstGeom>
          <a:noFill/>
          <a:extLst>
            <a:ext uri="{909E8E84-426E-40DD-AFC4-6F175D3DCCD1}">
              <a14:hiddenFill xmlns:a14="http://schemas.microsoft.com/office/drawing/2010/main">
                <a:solidFill>
                  <a:srgbClr val="FFFFFF"/>
                </a:solidFill>
              </a14:hiddenFill>
            </a:ext>
          </a:extLst>
        </p:spPr>
      </p:pic>
      <p:sp>
        <p:nvSpPr>
          <p:cNvPr id="20" name="Bent Arrow 19"/>
          <p:cNvSpPr/>
          <p:nvPr/>
        </p:nvSpPr>
        <p:spPr>
          <a:xfrm rot="5400000">
            <a:off x="2252480" y="2721648"/>
            <a:ext cx="302905" cy="569903"/>
          </a:xfrm>
          <a:prstGeom prst="ben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solidFill>
                <a:schemeClr val="dk1"/>
              </a:solidFill>
            </a:endParaRPr>
          </a:p>
        </p:txBody>
      </p:sp>
      <p:sp>
        <p:nvSpPr>
          <p:cNvPr id="16" name="TextBox 15">
            <a:extLst>
              <a:ext uri="{FF2B5EF4-FFF2-40B4-BE49-F238E27FC236}">
                <a16:creationId xmlns:a16="http://schemas.microsoft.com/office/drawing/2014/main" id="{2D7820C7-8CBD-42CC-B573-3BC325EDAF18}"/>
              </a:ext>
            </a:extLst>
          </p:cNvPr>
          <p:cNvSpPr txBox="1"/>
          <p:nvPr/>
        </p:nvSpPr>
        <p:spPr>
          <a:xfrm>
            <a:off x="373497" y="1369217"/>
            <a:ext cx="3490968" cy="523220"/>
          </a:xfrm>
          <a:prstGeom prst="rect">
            <a:avLst/>
          </a:prstGeom>
          <a:noFill/>
        </p:spPr>
        <p:txBody>
          <a:bodyPr wrap="square" rtlCol="0">
            <a:spAutoFit/>
          </a:bodyPr>
          <a:lstStyle/>
          <a:p>
            <a:r>
              <a:rPr lang="ro-RO" sz="1400" b="1" i="1"/>
              <a:t>Pas 1. </a:t>
            </a:r>
            <a:r>
              <a:rPr lang="ro-RO" sz="1400" i="1"/>
              <a:t>Aplicația A construiește și trimite o Cerere (</a:t>
            </a:r>
            <a:r>
              <a:rPr lang="en-US" sz="1400" i="1"/>
              <a:t>"request", "HTTP call" etc.)</a:t>
            </a:r>
            <a:endParaRPr lang="ro-RO" sz="1400" i="1" dirty="0"/>
          </a:p>
        </p:txBody>
      </p:sp>
      <p:grpSp>
        <p:nvGrpSpPr>
          <p:cNvPr id="6" name="Group 5">
            <a:extLst>
              <a:ext uri="{FF2B5EF4-FFF2-40B4-BE49-F238E27FC236}">
                <a16:creationId xmlns:a16="http://schemas.microsoft.com/office/drawing/2014/main" id="{2A05F4CB-909C-4421-8B53-620F9F199AAD}"/>
              </a:ext>
            </a:extLst>
          </p:cNvPr>
          <p:cNvGrpSpPr/>
          <p:nvPr/>
        </p:nvGrpSpPr>
        <p:grpSpPr>
          <a:xfrm>
            <a:off x="1710131" y="3501008"/>
            <a:ext cx="5077013" cy="539152"/>
            <a:chOff x="1987014" y="4526608"/>
            <a:chExt cx="5512310" cy="539152"/>
          </a:xfrm>
        </p:grpSpPr>
        <p:sp>
          <p:nvSpPr>
            <p:cNvPr id="28" name="Left-Right Arrow 3">
              <a:extLst>
                <a:ext uri="{FF2B5EF4-FFF2-40B4-BE49-F238E27FC236}">
                  <a16:creationId xmlns:a16="http://schemas.microsoft.com/office/drawing/2014/main" id="{5BF9B940-7967-49A1-B8C0-7DADC5E9C696}"/>
                </a:ext>
              </a:extLst>
            </p:cNvPr>
            <p:cNvSpPr/>
            <p:nvPr/>
          </p:nvSpPr>
          <p:spPr>
            <a:xfrm rot="10800000">
              <a:off x="1987014" y="4581128"/>
              <a:ext cx="5094430"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sp>
          <p:nvSpPr>
            <p:cNvPr id="29" name="Bent Arrow 22">
              <a:extLst>
                <a:ext uri="{FF2B5EF4-FFF2-40B4-BE49-F238E27FC236}">
                  <a16:creationId xmlns:a16="http://schemas.microsoft.com/office/drawing/2014/main" id="{0959818B-AD95-4167-89F6-AADE837873D3}"/>
                </a:ext>
              </a:extLst>
            </p:cNvPr>
            <p:cNvSpPr/>
            <p:nvPr/>
          </p:nvSpPr>
          <p:spPr>
            <a:xfrm rot="10800000">
              <a:off x="7153740" y="4526608"/>
              <a:ext cx="345584" cy="362241"/>
            </a:xfrm>
            <a:prstGeom prst="ben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solidFill>
                  <a:schemeClr val="dk1"/>
                </a:solidFill>
              </a:endParaRPr>
            </a:p>
          </p:txBody>
        </p:sp>
        <p:sp>
          <p:nvSpPr>
            <p:cNvPr id="32" name="TextBox 31">
              <a:extLst>
                <a:ext uri="{FF2B5EF4-FFF2-40B4-BE49-F238E27FC236}">
                  <a16:creationId xmlns:a16="http://schemas.microsoft.com/office/drawing/2014/main" id="{ABF27186-9AE5-458D-A531-2743D910DDAC}"/>
                </a:ext>
              </a:extLst>
            </p:cNvPr>
            <p:cNvSpPr txBox="1"/>
            <p:nvPr/>
          </p:nvSpPr>
          <p:spPr>
            <a:xfrm>
              <a:off x="3251830" y="4692181"/>
              <a:ext cx="2904346" cy="307777"/>
            </a:xfrm>
            <a:prstGeom prst="rect">
              <a:avLst/>
            </a:prstGeom>
            <a:noFill/>
          </p:spPr>
          <p:txBody>
            <a:bodyPr wrap="square" rtlCol="0">
              <a:spAutoFit/>
            </a:bodyPr>
            <a:lstStyle/>
            <a:p>
              <a:r>
                <a:rPr lang="ro-RO" sz="1400" i="1" dirty="0"/>
                <a:t>Răspuns </a:t>
              </a:r>
              <a:r>
                <a:rPr lang="ro-RO" sz="1400" i="1"/>
                <a:t>HTTP (opțional cu date) </a:t>
              </a:r>
              <a:endParaRPr lang="de-AT" sz="1400" i="1" dirty="0"/>
            </a:p>
          </p:txBody>
        </p:sp>
      </p:grpSp>
      <p:sp>
        <p:nvSpPr>
          <p:cNvPr id="22" name="Title 1">
            <a:extLst>
              <a:ext uri="{FF2B5EF4-FFF2-40B4-BE49-F238E27FC236}">
                <a16:creationId xmlns:a16="http://schemas.microsoft.com/office/drawing/2014/main" id="{073DFEEE-9CBD-4470-A7C9-4C9C7CF922C8}"/>
              </a:ext>
            </a:extLst>
          </p:cNvPr>
          <p:cNvSpPr>
            <a:spLocks noGrp="1"/>
          </p:cNvSpPr>
          <p:nvPr>
            <p:ph type="title"/>
          </p:nvPr>
        </p:nvSpPr>
        <p:spPr>
          <a:xfrm>
            <a:off x="457200" y="274638"/>
            <a:ext cx="8229600" cy="706090"/>
          </a:xfrm>
        </p:spPr>
        <p:txBody>
          <a:bodyPr>
            <a:noAutofit/>
          </a:bodyPr>
          <a:lstStyle/>
          <a:p>
            <a:r>
              <a:rPr lang="ro-MD" sz="3000"/>
              <a:t>Reminder: Mecanismul HTTP</a:t>
            </a:r>
            <a:endParaRPr lang="en-US" sz="3000"/>
          </a:p>
        </p:txBody>
      </p:sp>
      <p:grpSp>
        <p:nvGrpSpPr>
          <p:cNvPr id="2" name="Group 1">
            <a:extLst>
              <a:ext uri="{FF2B5EF4-FFF2-40B4-BE49-F238E27FC236}">
                <a16:creationId xmlns:a16="http://schemas.microsoft.com/office/drawing/2014/main" id="{4BA0B765-424C-4C30-BF06-8C9810C69CC4}"/>
              </a:ext>
            </a:extLst>
          </p:cNvPr>
          <p:cNvGrpSpPr/>
          <p:nvPr/>
        </p:nvGrpSpPr>
        <p:grpSpPr>
          <a:xfrm>
            <a:off x="5579566" y="1251017"/>
            <a:ext cx="3490968" cy="1815257"/>
            <a:chOff x="5508104" y="1371860"/>
            <a:chExt cx="3490968" cy="1815257"/>
          </a:xfrm>
        </p:grpSpPr>
        <p:sp>
          <p:nvSpPr>
            <p:cNvPr id="23" name="Bent Arrow 22"/>
            <p:cNvSpPr/>
            <p:nvPr/>
          </p:nvSpPr>
          <p:spPr>
            <a:xfrm>
              <a:off x="5580658" y="2824876"/>
              <a:ext cx="345584" cy="362241"/>
            </a:xfrm>
            <a:prstGeom prst="ben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solidFill>
                  <a:schemeClr val="dk1"/>
                </a:solidFill>
              </a:endParaRPr>
            </a:p>
          </p:txBody>
        </p:sp>
        <p:sp>
          <p:nvSpPr>
            <p:cNvPr id="18" name="TextBox 17">
              <a:extLst>
                <a:ext uri="{FF2B5EF4-FFF2-40B4-BE49-F238E27FC236}">
                  <a16:creationId xmlns:a16="http://schemas.microsoft.com/office/drawing/2014/main" id="{A2E3EB7C-FB2F-4894-9A41-15C12F8075C6}"/>
                </a:ext>
              </a:extLst>
            </p:cNvPr>
            <p:cNvSpPr txBox="1"/>
            <p:nvPr/>
          </p:nvSpPr>
          <p:spPr>
            <a:xfrm>
              <a:off x="5508104" y="1371860"/>
              <a:ext cx="3490968" cy="523220"/>
            </a:xfrm>
            <a:prstGeom prst="rect">
              <a:avLst/>
            </a:prstGeom>
            <a:noFill/>
          </p:spPr>
          <p:txBody>
            <a:bodyPr wrap="square" rtlCol="0">
              <a:spAutoFit/>
            </a:bodyPr>
            <a:lstStyle/>
            <a:p>
              <a:r>
                <a:rPr lang="ro-RO" sz="1400" b="1" i="1"/>
                <a:t>Pas 2. </a:t>
              </a:r>
              <a:r>
                <a:rPr lang="ro-RO" sz="1400" i="1"/>
                <a:t>Aplicația </a:t>
              </a:r>
              <a:r>
                <a:rPr lang="en-US" sz="1400" i="1"/>
                <a:t>B</a:t>
              </a:r>
              <a:r>
                <a:rPr lang="ro-RO" sz="1400" i="1"/>
                <a:t> oferă o adresă (</a:t>
              </a:r>
              <a:r>
                <a:rPr lang="en-US" sz="1400" i="1"/>
                <a:t>"rut</a:t>
              </a:r>
              <a:r>
                <a:rPr lang="ro-MD" sz="1400" i="1"/>
                <a:t>ă</a:t>
              </a:r>
              <a:r>
                <a:rPr lang="en-US" sz="1400" i="1"/>
                <a:t>"</a:t>
              </a:r>
              <a:r>
                <a:rPr lang="ro-MD" sz="1400" i="1"/>
                <a:t>) la care </a:t>
              </a:r>
              <a:r>
                <a:rPr lang="en-US" sz="1400" i="1"/>
                <a:t>recep</a:t>
              </a:r>
              <a:r>
                <a:rPr lang="ro-MD" sz="1400" i="1"/>
                <a:t>ționează Cererea</a:t>
              </a:r>
              <a:endParaRPr lang="ro-RO" sz="1400" i="1" dirty="0"/>
            </a:p>
          </p:txBody>
        </p:sp>
      </p:grpSp>
      <p:sp>
        <p:nvSpPr>
          <p:cNvPr id="26" name="TextBox 25">
            <a:extLst>
              <a:ext uri="{FF2B5EF4-FFF2-40B4-BE49-F238E27FC236}">
                <a16:creationId xmlns:a16="http://schemas.microsoft.com/office/drawing/2014/main" id="{4B4625FE-78EF-4DB4-95CE-E3FC36ACADFE}"/>
              </a:ext>
            </a:extLst>
          </p:cNvPr>
          <p:cNvSpPr txBox="1"/>
          <p:nvPr/>
        </p:nvSpPr>
        <p:spPr>
          <a:xfrm>
            <a:off x="5549305" y="3931721"/>
            <a:ext cx="3490968" cy="523220"/>
          </a:xfrm>
          <a:prstGeom prst="rect">
            <a:avLst/>
          </a:prstGeom>
          <a:noFill/>
        </p:spPr>
        <p:txBody>
          <a:bodyPr wrap="square" rtlCol="0">
            <a:spAutoFit/>
          </a:bodyPr>
          <a:lstStyle/>
          <a:p>
            <a:r>
              <a:rPr lang="ro-RO" sz="1400" b="1" i="1"/>
              <a:t>Pas 3. </a:t>
            </a:r>
            <a:r>
              <a:rPr lang="ro-RO" sz="1400" i="1"/>
              <a:t>Aplicația </a:t>
            </a:r>
            <a:r>
              <a:rPr lang="en-US" sz="1400" i="1"/>
              <a:t>B</a:t>
            </a:r>
            <a:r>
              <a:rPr lang="ro-RO" sz="1400" i="1"/>
              <a:t> </a:t>
            </a:r>
            <a:r>
              <a:rPr lang="ro-MD" sz="1400" i="1"/>
              <a:t>face ce i s-a cerut și returnează un Răspuns</a:t>
            </a:r>
            <a:endParaRPr lang="ro-RO" sz="1400" i="1" dirty="0"/>
          </a:p>
        </p:txBody>
      </p:sp>
      <p:grpSp>
        <p:nvGrpSpPr>
          <p:cNvPr id="4" name="Group 3">
            <a:extLst>
              <a:ext uri="{FF2B5EF4-FFF2-40B4-BE49-F238E27FC236}">
                <a16:creationId xmlns:a16="http://schemas.microsoft.com/office/drawing/2014/main" id="{A8DFEF17-0BC2-4804-B809-E0EFC1BCCC80}"/>
              </a:ext>
            </a:extLst>
          </p:cNvPr>
          <p:cNvGrpSpPr/>
          <p:nvPr/>
        </p:nvGrpSpPr>
        <p:grpSpPr>
          <a:xfrm>
            <a:off x="436737" y="3516748"/>
            <a:ext cx="3032906" cy="1467692"/>
            <a:chOff x="395536" y="2653788"/>
            <a:chExt cx="3032906" cy="1467692"/>
          </a:xfrm>
        </p:grpSpPr>
        <p:sp>
          <p:nvSpPr>
            <p:cNvPr id="30" name="TextBox 29">
              <a:extLst>
                <a:ext uri="{FF2B5EF4-FFF2-40B4-BE49-F238E27FC236}">
                  <a16:creationId xmlns:a16="http://schemas.microsoft.com/office/drawing/2014/main" id="{B8D20DC5-DCEF-4538-9521-392BCF2C62B0}"/>
                </a:ext>
              </a:extLst>
            </p:cNvPr>
            <p:cNvSpPr txBox="1"/>
            <p:nvPr/>
          </p:nvSpPr>
          <p:spPr>
            <a:xfrm>
              <a:off x="395536" y="3167373"/>
              <a:ext cx="3032906" cy="954107"/>
            </a:xfrm>
            <a:prstGeom prst="rect">
              <a:avLst/>
            </a:prstGeom>
            <a:noFill/>
          </p:spPr>
          <p:txBody>
            <a:bodyPr wrap="square" rtlCol="0">
              <a:spAutoFit/>
            </a:bodyPr>
            <a:lstStyle/>
            <a:p>
              <a:r>
                <a:rPr lang="ro-RO" sz="1400" b="1" i="1"/>
                <a:t>Pas 4. </a:t>
              </a:r>
              <a:r>
                <a:rPr lang="ro-RO" sz="1400" i="1"/>
                <a:t>Aplicația A are o funcție pregătită să primească Răspunsul. </a:t>
              </a:r>
            </a:p>
            <a:p>
              <a:r>
                <a:rPr lang="ro-RO" sz="1400" b="1" i="1"/>
                <a:t>Pas 5. </a:t>
              </a:r>
              <a:r>
                <a:rPr lang="ro-RO" sz="1400" i="1"/>
                <a:t>În caz de recepționare cu succes, folosește cumva Răspunsul</a:t>
              </a:r>
            </a:p>
          </p:txBody>
        </p:sp>
        <p:sp>
          <p:nvSpPr>
            <p:cNvPr id="27" name="Bent Arrow 22">
              <a:extLst>
                <a:ext uri="{FF2B5EF4-FFF2-40B4-BE49-F238E27FC236}">
                  <a16:creationId xmlns:a16="http://schemas.microsoft.com/office/drawing/2014/main" id="{E414E830-BB10-444D-9C7B-D7A638862567}"/>
                </a:ext>
              </a:extLst>
            </p:cNvPr>
            <p:cNvSpPr/>
            <p:nvPr/>
          </p:nvSpPr>
          <p:spPr>
            <a:xfrm rot="16200000">
              <a:off x="1275516" y="2659762"/>
              <a:ext cx="345584" cy="333635"/>
            </a:xfrm>
            <a:prstGeom prst="ben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solidFill>
                  <a:schemeClr val="dk1"/>
                </a:solidFill>
              </a:endParaRPr>
            </a:p>
          </p:txBody>
        </p:sp>
      </p:grpSp>
      <p:sp>
        <p:nvSpPr>
          <p:cNvPr id="24" name="TextBox 23">
            <a:extLst>
              <a:ext uri="{FF2B5EF4-FFF2-40B4-BE49-F238E27FC236}">
                <a16:creationId xmlns:a16="http://schemas.microsoft.com/office/drawing/2014/main" id="{CDF9F422-A75C-49DD-B844-A4A0478A2BE4}"/>
              </a:ext>
            </a:extLst>
          </p:cNvPr>
          <p:cNvSpPr txBox="1"/>
          <p:nvPr/>
        </p:nvSpPr>
        <p:spPr>
          <a:xfrm>
            <a:off x="373497" y="1861198"/>
            <a:ext cx="3490968" cy="523220"/>
          </a:xfrm>
          <a:prstGeom prst="rect">
            <a:avLst/>
          </a:prstGeom>
          <a:noFill/>
        </p:spPr>
        <p:txBody>
          <a:bodyPr wrap="square" rtlCol="0">
            <a:spAutoFit/>
          </a:bodyPr>
          <a:lstStyle/>
          <a:p>
            <a:r>
              <a:rPr lang="ro-RO" sz="1400" b="1" i="1"/>
              <a:t>Opțional. </a:t>
            </a:r>
            <a:r>
              <a:rPr lang="ro-RO" sz="1400" i="1"/>
              <a:t>Aplicația A </a:t>
            </a:r>
            <a:r>
              <a:rPr lang="ro-RO" sz="1400" i="1">
                <a:solidFill>
                  <a:srgbClr val="FF0000"/>
                </a:solidFill>
              </a:rPr>
              <a:t>serializează date pentru a</a:t>
            </a:r>
            <a:r>
              <a:rPr lang="ro-MD" sz="1400" i="1">
                <a:solidFill>
                  <a:srgbClr val="FF0000"/>
                </a:solidFill>
              </a:rPr>
              <a:t> le atașa</a:t>
            </a:r>
            <a:r>
              <a:rPr lang="ro-MD" sz="1400" i="1"/>
              <a:t> Cererii</a:t>
            </a:r>
            <a:endParaRPr lang="ro-RO" sz="1400" i="1" dirty="0"/>
          </a:p>
        </p:txBody>
      </p:sp>
      <p:sp>
        <p:nvSpPr>
          <p:cNvPr id="31" name="TextBox 30">
            <a:extLst>
              <a:ext uri="{FF2B5EF4-FFF2-40B4-BE49-F238E27FC236}">
                <a16:creationId xmlns:a16="http://schemas.microsoft.com/office/drawing/2014/main" id="{EE7311B1-620E-4056-A560-61669B8084EF}"/>
              </a:ext>
            </a:extLst>
          </p:cNvPr>
          <p:cNvSpPr txBox="1"/>
          <p:nvPr/>
        </p:nvSpPr>
        <p:spPr>
          <a:xfrm>
            <a:off x="5549305" y="1804129"/>
            <a:ext cx="3490968" cy="523220"/>
          </a:xfrm>
          <a:prstGeom prst="rect">
            <a:avLst/>
          </a:prstGeom>
          <a:noFill/>
        </p:spPr>
        <p:txBody>
          <a:bodyPr wrap="square" rtlCol="0">
            <a:spAutoFit/>
          </a:bodyPr>
          <a:lstStyle/>
          <a:p>
            <a:r>
              <a:rPr lang="ro-RO" sz="1400" b="1" i="1"/>
              <a:t>Opțional. </a:t>
            </a:r>
            <a:r>
              <a:rPr lang="ro-RO" sz="1400" i="1"/>
              <a:t>Aplicația B </a:t>
            </a:r>
            <a:r>
              <a:rPr lang="ro-RO" sz="1400" i="1">
                <a:solidFill>
                  <a:srgbClr val="FF0000"/>
                </a:solidFill>
              </a:rPr>
              <a:t>deserializează datele primite pentru a le putea folosi</a:t>
            </a:r>
            <a:endParaRPr lang="ro-RO" sz="1400" i="1" dirty="0">
              <a:solidFill>
                <a:srgbClr val="FF0000"/>
              </a:solidFill>
            </a:endParaRPr>
          </a:p>
        </p:txBody>
      </p:sp>
      <p:sp>
        <p:nvSpPr>
          <p:cNvPr id="33" name="TextBox 32">
            <a:extLst>
              <a:ext uri="{FF2B5EF4-FFF2-40B4-BE49-F238E27FC236}">
                <a16:creationId xmlns:a16="http://schemas.microsoft.com/office/drawing/2014/main" id="{504799B6-EF6B-43F8-91D3-F569C833EC18}"/>
              </a:ext>
            </a:extLst>
          </p:cNvPr>
          <p:cNvSpPr txBox="1"/>
          <p:nvPr/>
        </p:nvSpPr>
        <p:spPr>
          <a:xfrm>
            <a:off x="5549305" y="4490365"/>
            <a:ext cx="3490968" cy="523220"/>
          </a:xfrm>
          <a:prstGeom prst="rect">
            <a:avLst/>
          </a:prstGeom>
          <a:noFill/>
        </p:spPr>
        <p:txBody>
          <a:bodyPr wrap="square" rtlCol="0">
            <a:spAutoFit/>
          </a:bodyPr>
          <a:lstStyle/>
          <a:p>
            <a:r>
              <a:rPr lang="ro-RO" sz="1400" b="1" i="1"/>
              <a:t>Opțional. </a:t>
            </a:r>
            <a:r>
              <a:rPr lang="ro-RO" sz="1400" i="1"/>
              <a:t>Aplicația B </a:t>
            </a:r>
            <a:r>
              <a:rPr lang="ro-RO" sz="1400" i="1">
                <a:solidFill>
                  <a:srgbClr val="FF0000"/>
                </a:solidFill>
              </a:rPr>
              <a:t>serializează date ce trebuie returnate</a:t>
            </a:r>
            <a:r>
              <a:rPr lang="ro-RO" sz="1400" i="1"/>
              <a:t> cu Răspunsul</a:t>
            </a:r>
            <a:endParaRPr lang="ro-RO" sz="1400" i="1" dirty="0"/>
          </a:p>
        </p:txBody>
      </p:sp>
      <p:sp>
        <p:nvSpPr>
          <p:cNvPr id="34" name="TextBox 33">
            <a:extLst>
              <a:ext uri="{FF2B5EF4-FFF2-40B4-BE49-F238E27FC236}">
                <a16:creationId xmlns:a16="http://schemas.microsoft.com/office/drawing/2014/main" id="{EFD60D85-75C8-4DE2-B5C7-7B4C5EA823B5}"/>
              </a:ext>
            </a:extLst>
          </p:cNvPr>
          <p:cNvSpPr txBox="1"/>
          <p:nvPr/>
        </p:nvSpPr>
        <p:spPr>
          <a:xfrm>
            <a:off x="471862" y="5097053"/>
            <a:ext cx="3490968" cy="738664"/>
          </a:xfrm>
          <a:prstGeom prst="rect">
            <a:avLst/>
          </a:prstGeom>
          <a:noFill/>
        </p:spPr>
        <p:txBody>
          <a:bodyPr wrap="square" rtlCol="0">
            <a:spAutoFit/>
          </a:bodyPr>
          <a:lstStyle/>
          <a:p>
            <a:r>
              <a:rPr lang="ro-RO" sz="1400" b="1" i="1"/>
              <a:t>Opțional. </a:t>
            </a:r>
            <a:r>
              <a:rPr lang="ro-RO" sz="1400" i="1"/>
              <a:t>Funcția ce preia Răspunsul </a:t>
            </a:r>
            <a:r>
              <a:rPr lang="ro-RO" sz="1400" i="1">
                <a:solidFill>
                  <a:srgbClr val="FF0000"/>
                </a:solidFill>
              </a:rPr>
              <a:t>deserializează datele sosite</a:t>
            </a:r>
            <a:r>
              <a:rPr lang="ro-RO" sz="1400" i="1"/>
              <a:t> pentru a le putea folosi</a:t>
            </a:r>
            <a:endParaRPr lang="ro-RO" sz="1400" i="1" dirty="0"/>
          </a:p>
        </p:txBody>
      </p:sp>
    </p:spTree>
    <p:extLst>
      <p:ext uri="{BB962C8B-B14F-4D97-AF65-F5344CB8AC3E}">
        <p14:creationId xmlns:p14="http://schemas.microsoft.com/office/powerpoint/2010/main" val="210925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p:bldP spid="33" grpId="0"/>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D169E-BFDC-4C84-91BA-2C5C0C692CD0}"/>
              </a:ext>
            </a:extLst>
          </p:cNvPr>
          <p:cNvSpPr>
            <a:spLocks noGrp="1"/>
          </p:cNvSpPr>
          <p:nvPr>
            <p:ph type="title"/>
          </p:nvPr>
        </p:nvSpPr>
        <p:spPr/>
        <p:txBody>
          <a:bodyPr>
            <a:normAutofit fontScale="90000"/>
          </a:bodyPr>
          <a:lstStyle/>
          <a:p>
            <a:r>
              <a:rPr lang="ro-RO" dirty="0"/>
              <a:t>Cum ați implementat în trecut</a:t>
            </a:r>
            <a:br>
              <a:rPr lang="ro-RO" dirty="0"/>
            </a:br>
            <a:r>
              <a:rPr lang="ro-RO" dirty="0"/>
              <a:t>cereri HTTP?</a:t>
            </a:r>
            <a:endParaRPr lang="en-US" dirty="0"/>
          </a:p>
        </p:txBody>
      </p:sp>
      <p:sp>
        <p:nvSpPr>
          <p:cNvPr id="5" name="Content Placeholder 4">
            <a:extLst>
              <a:ext uri="{FF2B5EF4-FFF2-40B4-BE49-F238E27FC236}">
                <a16:creationId xmlns:a16="http://schemas.microsoft.com/office/drawing/2014/main" id="{34B2AA1A-6CE8-4542-BA24-94D0A409960F}"/>
              </a:ext>
            </a:extLst>
          </p:cNvPr>
          <p:cNvSpPr>
            <a:spLocks noGrp="1"/>
          </p:cNvSpPr>
          <p:nvPr>
            <p:ph idx="1"/>
          </p:nvPr>
        </p:nvSpPr>
        <p:spPr>
          <a:xfrm>
            <a:off x="228600" y="1749301"/>
            <a:ext cx="8686800" cy="4853136"/>
          </a:xfrm>
        </p:spPr>
        <p:txBody>
          <a:bodyPr>
            <a:normAutofit/>
          </a:bodyPr>
          <a:lstStyle/>
          <a:p>
            <a:pPr marL="0" indent="0">
              <a:buNone/>
            </a:pPr>
            <a:r>
              <a:rPr lang="ro-RO" sz="1600" dirty="0"/>
              <a:t>În cel puțin două moduri specifice </a:t>
            </a:r>
            <a:r>
              <a:rPr lang="ro-RO" sz="1600"/>
              <a:t>limbajului HTML (preprogramate în browser):</a:t>
            </a:r>
            <a:endParaRPr lang="ro-RO" sz="1600" dirty="0"/>
          </a:p>
          <a:p>
            <a:pPr marL="514350" indent="-514350">
              <a:buFont typeface="+mj-lt"/>
              <a:buAutoNum type="arabicPeriod"/>
            </a:pPr>
            <a:endParaRPr lang="ro-RO" sz="1600" b="1" dirty="0"/>
          </a:p>
          <a:p>
            <a:pPr marL="514350" indent="-514350">
              <a:buFont typeface="+mj-lt"/>
              <a:buAutoNum type="arabicPeriod"/>
            </a:pPr>
            <a:r>
              <a:rPr lang="ro-RO" sz="1600" b="1" dirty="0"/>
              <a:t>Butonul de tip </a:t>
            </a:r>
            <a:r>
              <a:rPr lang="ro-RO" sz="1600" b="1"/>
              <a:t>SUBMIT </a:t>
            </a:r>
            <a:r>
              <a:rPr lang="ro-RO" sz="1600"/>
              <a:t>trimite </a:t>
            </a:r>
            <a:r>
              <a:rPr lang="ro-RO" sz="1600" dirty="0"/>
              <a:t>automat toate datele completate în formularul HTML.</a:t>
            </a:r>
          </a:p>
          <a:p>
            <a:pPr marL="914400" lvl="1" indent="-514350"/>
            <a:r>
              <a:rPr lang="ro-RO" sz="1600"/>
              <a:t>tipul cererii: </a:t>
            </a:r>
            <a:r>
              <a:rPr lang="ro-RO" sz="1600" dirty="0"/>
              <a:t>GET </a:t>
            </a:r>
            <a:r>
              <a:rPr lang="ro-RO" sz="1600"/>
              <a:t>sau POST (indicat în METHOD)</a:t>
            </a:r>
            <a:endParaRPr lang="ro-RO" sz="1600" dirty="0"/>
          </a:p>
          <a:p>
            <a:pPr marL="914400" lvl="1" indent="-514350"/>
            <a:r>
              <a:rPr lang="ro-RO" sz="1600"/>
              <a:t>datele trimise: conținutul integral al unui formular (se </a:t>
            </a:r>
            <a:r>
              <a:rPr lang="ro-RO" sz="1600" dirty="0"/>
              <a:t>folosesc </a:t>
            </a:r>
            <a:r>
              <a:rPr lang="ro-RO" sz="1600"/>
              <a:t>câmpuri HIDDEN pentru date suplimentare)</a:t>
            </a:r>
          </a:p>
          <a:p>
            <a:pPr marL="914400" lvl="1" indent="-514350"/>
            <a:r>
              <a:rPr lang="ro-RO" sz="1600"/>
              <a:t>formatul datelor trimise: QueryString/FormData</a:t>
            </a:r>
            <a:endParaRPr lang="ro-RO" sz="1600" dirty="0"/>
          </a:p>
          <a:p>
            <a:pPr marL="914400" lvl="1" indent="-514350"/>
            <a:r>
              <a:rPr lang="ro-RO" sz="1600"/>
              <a:t>răspunsul la SUBMIT </a:t>
            </a:r>
            <a:r>
              <a:rPr lang="ro-RO" sz="1600" dirty="0"/>
              <a:t>este o </a:t>
            </a:r>
            <a:r>
              <a:rPr lang="ro-RO" sz="1600"/>
              <a:t>pagină integrală (indicată prin ACTION)</a:t>
            </a:r>
            <a:endParaRPr lang="ro-RO" sz="1600" dirty="0"/>
          </a:p>
          <a:p>
            <a:pPr marL="514350" indent="-514350">
              <a:buFont typeface="+mj-lt"/>
              <a:buAutoNum type="arabicPeriod"/>
            </a:pPr>
            <a:endParaRPr lang="ro-RO" sz="1600" b="1" dirty="0"/>
          </a:p>
          <a:p>
            <a:pPr marL="514350" indent="-514350">
              <a:buFont typeface="+mj-lt"/>
              <a:buAutoNum type="arabicPeriod"/>
            </a:pPr>
            <a:r>
              <a:rPr lang="ro-RO" sz="1600" b="1"/>
              <a:t>Linkurile</a:t>
            </a:r>
            <a:r>
              <a:rPr lang="ro-RO" sz="1600"/>
              <a:t> (și </a:t>
            </a:r>
            <a:r>
              <a:rPr lang="ro-RO" sz="1600" dirty="0"/>
              <a:t>orice </a:t>
            </a:r>
            <a:r>
              <a:rPr lang="ro-RO" sz="1600" dirty="0" err="1"/>
              <a:t>tag</a:t>
            </a:r>
            <a:r>
              <a:rPr lang="ro-RO" sz="1600" dirty="0"/>
              <a:t> care folosește atributele HREF sau SRC)</a:t>
            </a:r>
          </a:p>
          <a:p>
            <a:pPr marL="914400" lvl="1" indent="-514350"/>
            <a:r>
              <a:rPr lang="ro-MD" sz="1600"/>
              <a:t>tipul cererii: </a:t>
            </a:r>
            <a:r>
              <a:rPr lang="ro-MD" sz="1600" dirty="0"/>
              <a:t>întotdeauna GET</a:t>
            </a:r>
          </a:p>
          <a:p>
            <a:pPr marL="914400" lvl="1" indent="-514350"/>
            <a:r>
              <a:rPr lang="ro-MD" sz="1600"/>
              <a:t>de </a:t>
            </a:r>
            <a:r>
              <a:rPr lang="ro-MD" sz="1600" dirty="0"/>
              <a:t>pot trimite date în format </a:t>
            </a:r>
            <a:r>
              <a:rPr lang="ro-MD" sz="1600" dirty="0" err="1"/>
              <a:t>Query</a:t>
            </a:r>
            <a:r>
              <a:rPr lang="ro-MD" sz="1600" dirty="0"/>
              <a:t> </a:t>
            </a:r>
            <a:r>
              <a:rPr lang="ro-MD" sz="1600" dirty="0" err="1"/>
              <a:t>String</a:t>
            </a:r>
            <a:r>
              <a:rPr lang="ro-MD" sz="1600"/>
              <a:t>, alipite la adresă</a:t>
            </a:r>
            <a:endParaRPr lang="ro-MD" sz="1600" dirty="0"/>
          </a:p>
          <a:p>
            <a:pPr marL="914400" lvl="1" indent="-514350"/>
            <a:r>
              <a:rPr lang="ro-MD" sz="1600"/>
              <a:t>Răspunsul: </a:t>
            </a:r>
            <a:r>
              <a:rPr lang="ro-MD" sz="1600" dirty="0"/>
              <a:t>tot o </a:t>
            </a:r>
            <a:r>
              <a:rPr lang="ro-MD" sz="1600"/>
              <a:t>pagină integrală</a:t>
            </a:r>
          </a:p>
          <a:p>
            <a:pPr marL="914400" lvl="1" indent="-514350"/>
            <a:endParaRPr lang="ro-MD" sz="1600"/>
          </a:p>
          <a:p>
            <a:pPr marL="0" lvl="1" indent="0">
              <a:buNone/>
            </a:pPr>
            <a:r>
              <a:rPr lang="ro-MD" sz="1600"/>
              <a:t>Alte mecanisme HTTP preprogramate: </a:t>
            </a:r>
            <a:r>
              <a:rPr lang="ro-MD" sz="1600" b="1"/>
              <a:t>redirectarea</a:t>
            </a:r>
            <a:r>
              <a:rPr lang="ro-MD" sz="1600"/>
              <a:t> (header(</a:t>
            </a:r>
            <a:r>
              <a:rPr lang="en-US" sz="1600"/>
              <a:t>"</a:t>
            </a:r>
            <a:r>
              <a:rPr lang="ro-MD" sz="1600"/>
              <a:t>Location</a:t>
            </a:r>
            <a:r>
              <a:rPr lang="en-US" sz="1600"/>
              <a:t>:.."</a:t>
            </a:r>
            <a:r>
              <a:rPr lang="ro-MD" sz="1600"/>
              <a:t>)</a:t>
            </a:r>
            <a:r>
              <a:rPr lang="en-US" sz="1600"/>
              <a:t>, window.location.href</a:t>
            </a:r>
            <a:r>
              <a:rPr lang="ro-MD" sz="1600"/>
              <a:t>)</a:t>
            </a:r>
            <a:endParaRPr lang="ro-MD" sz="1600" dirty="0"/>
          </a:p>
        </p:txBody>
      </p:sp>
    </p:spTree>
    <p:extLst>
      <p:ext uri="{BB962C8B-B14F-4D97-AF65-F5344CB8AC3E}">
        <p14:creationId xmlns:p14="http://schemas.microsoft.com/office/powerpoint/2010/main" val="149892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fade">
                                      <p:cBhvr>
                                        <p:cTn id="35" dur="500"/>
                                        <p:tgtEl>
                                          <p:spTgt spid="5">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animEffect transition="in" filter="fade">
                                      <p:cBhvr>
                                        <p:cTn id="38" dur="500"/>
                                        <p:tgtEl>
                                          <p:spTgt spid="5">
                                            <p:txEl>
                                              <p:pRg st="11" end="1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xEl>
                                              <p:pRg st="13" end="13"/>
                                            </p:txEl>
                                          </p:spTgt>
                                        </p:tgtEl>
                                        <p:attrNameLst>
                                          <p:attrName>style.visibility</p:attrName>
                                        </p:attrNameLst>
                                      </p:cBhvr>
                                      <p:to>
                                        <p:strVal val="visible"/>
                                      </p:to>
                                    </p:set>
                                    <p:animEffect transition="in" filter="fade">
                                      <p:cBhvr>
                                        <p:cTn id="41"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D169E-BFDC-4C84-91BA-2C5C0C692CD0}"/>
              </a:ext>
            </a:extLst>
          </p:cNvPr>
          <p:cNvSpPr>
            <a:spLocks noGrp="1"/>
          </p:cNvSpPr>
          <p:nvPr>
            <p:ph type="title"/>
          </p:nvPr>
        </p:nvSpPr>
        <p:spPr/>
        <p:txBody>
          <a:bodyPr>
            <a:normAutofit fontScale="90000"/>
          </a:bodyPr>
          <a:lstStyle/>
          <a:p>
            <a:r>
              <a:rPr lang="ro-RO" dirty="0"/>
              <a:t>Limitările cererilor trimise </a:t>
            </a:r>
            <a:r>
              <a:rPr lang="en-US" dirty="0"/>
              <a:t>d</a:t>
            </a:r>
            <a:r>
              <a:rPr lang="ro-RO" dirty="0"/>
              <a:t>in HTML</a:t>
            </a:r>
            <a:endParaRPr lang="en-US" dirty="0"/>
          </a:p>
        </p:txBody>
      </p:sp>
      <p:sp>
        <p:nvSpPr>
          <p:cNvPr id="6" name="Content Placeholder 4">
            <a:extLst>
              <a:ext uri="{FF2B5EF4-FFF2-40B4-BE49-F238E27FC236}">
                <a16:creationId xmlns:a16="http://schemas.microsoft.com/office/drawing/2014/main" id="{5A3B135B-91C9-40BF-BED3-7665A56A5BA6}"/>
              </a:ext>
            </a:extLst>
          </p:cNvPr>
          <p:cNvSpPr txBox="1">
            <a:spLocks/>
          </p:cNvSpPr>
          <p:nvPr/>
        </p:nvSpPr>
        <p:spPr>
          <a:xfrm>
            <a:off x="441264" y="1484784"/>
            <a:ext cx="8379207" cy="5256584"/>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lvl="1" indent="-514350">
              <a:buFont typeface="+mj-lt"/>
              <a:buAutoNum type="alphaLcPeriod"/>
            </a:pPr>
            <a:r>
              <a:rPr lang="ro-MD"/>
              <a:t>se declanșează prin click conștien</a:t>
            </a:r>
            <a:r>
              <a:rPr lang="en-US"/>
              <a:t>t</a:t>
            </a:r>
            <a:endParaRPr lang="ro-MD" dirty="0"/>
          </a:p>
          <a:p>
            <a:pPr marL="914400" lvl="2" indent="-514350"/>
            <a:r>
              <a:rPr lang="en-US">
                <a:solidFill>
                  <a:srgbClr val="FF0000"/>
                </a:solidFill>
              </a:rPr>
              <a:t>t</a:t>
            </a:r>
            <a:r>
              <a:rPr lang="ro-MD">
                <a:solidFill>
                  <a:srgbClr val="FF0000"/>
                </a:solidFill>
              </a:rPr>
              <a:t>rebuie să putem </a:t>
            </a:r>
            <a:r>
              <a:rPr lang="en-US">
                <a:solidFill>
                  <a:srgbClr val="FF0000"/>
                </a:solidFill>
              </a:rPr>
              <a:t>declan</a:t>
            </a:r>
            <a:r>
              <a:rPr lang="ro-MD">
                <a:solidFill>
                  <a:srgbClr val="FF0000"/>
                </a:solidFill>
              </a:rPr>
              <a:t>șa cereri pe căi mai subtile, eventual automatizate</a:t>
            </a:r>
            <a:endParaRPr lang="ro-MD" dirty="0"/>
          </a:p>
          <a:p>
            <a:pPr marL="514350" lvl="1" indent="-514350">
              <a:buFont typeface="+mj-lt"/>
              <a:buAutoNum type="alphaLcPeriod"/>
            </a:pPr>
            <a:endParaRPr lang="ro-MD" dirty="0"/>
          </a:p>
          <a:p>
            <a:pPr marL="514350" lvl="1" indent="-514350">
              <a:buFont typeface="+mj-lt"/>
              <a:buAutoNum type="alphaLcPeriod"/>
            </a:pPr>
            <a:r>
              <a:rPr lang="ro-MD"/>
              <a:t>tipul cererii e limitat la GET/POST</a:t>
            </a:r>
            <a:endParaRPr lang="ro-MD" dirty="0"/>
          </a:p>
          <a:p>
            <a:pPr marL="914400" lvl="2" indent="-514350"/>
            <a:r>
              <a:rPr lang="ro-MD" dirty="0">
                <a:solidFill>
                  <a:srgbClr val="FF0000"/>
                </a:solidFill>
              </a:rPr>
              <a:t>t</a:t>
            </a:r>
            <a:r>
              <a:rPr lang="ro-MD">
                <a:solidFill>
                  <a:srgbClr val="FF0000"/>
                </a:solidFill>
              </a:rPr>
              <a:t>rebuie </a:t>
            </a:r>
            <a:r>
              <a:rPr lang="ro-MD" dirty="0">
                <a:solidFill>
                  <a:srgbClr val="FF0000"/>
                </a:solidFill>
              </a:rPr>
              <a:t>să putem programa </a:t>
            </a:r>
            <a:r>
              <a:rPr lang="ro-MD">
                <a:solidFill>
                  <a:srgbClr val="FF0000"/>
                </a:solidFill>
              </a:rPr>
              <a:t>și altele</a:t>
            </a:r>
            <a:r>
              <a:rPr lang="ro-MD"/>
              <a:t> (lista cu tipuri de cereri: </a:t>
            </a:r>
            <a:r>
              <a:rPr lang="ro-MD" dirty="0">
                <a:hlinkClick r:id="rId2"/>
              </a:rPr>
              <a:t>https://developer.mozilla.org/en-US/docs/Web/HTTP/Methods</a:t>
            </a:r>
            <a:r>
              <a:rPr lang="ro-MD" dirty="0"/>
              <a:t>)</a:t>
            </a:r>
          </a:p>
          <a:p>
            <a:pPr marL="514350" lvl="1" indent="-514350">
              <a:buFont typeface="+mj-lt"/>
              <a:buAutoNum type="alphaLcPeriod"/>
            </a:pPr>
            <a:endParaRPr lang="ro-MD" dirty="0"/>
          </a:p>
          <a:p>
            <a:pPr marL="514350" lvl="1" indent="-514350">
              <a:buFont typeface="+mj-lt"/>
              <a:buAutoNum type="alphaLcPeriod"/>
            </a:pPr>
            <a:r>
              <a:rPr lang="ro-MD"/>
              <a:t>formatul datelor trimise e limitat la QueryString/FormData</a:t>
            </a:r>
          </a:p>
          <a:p>
            <a:pPr marL="914400" lvl="2" indent="-514350"/>
            <a:r>
              <a:rPr lang="ro-MD">
                <a:solidFill>
                  <a:srgbClr val="FF0000"/>
                </a:solidFill>
              </a:rPr>
              <a:t>trebuie să știm trimite orice format de serializare</a:t>
            </a:r>
            <a:r>
              <a:rPr lang="ro-MD"/>
              <a:t> (JSON</a:t>
            </a:r>
            <a:r>
              <a:rPr lang="ro-MD" dirty="0"/>
              <a:t>, XML, RDF </a:t>
            </a:r>
            <a:r>
              <a:rPr lang="ro-MD"/>
              <a:t>etc.)</a:t>
            </a:r>
          </a:p>
          <a:p>
            <a:pPr marL="514350" lvl="1" indent="-514350">
              <a:buFont typeface="+mj-lt"/>
              <a:buAutoNum type="alphaLcPeriod"/>
            </a:pPr>
            <a:endParaRPr lang="ro-MD"/>
          </a:p>
          <a:p>
            <a:pPr marL="514350" lvl="1" indent="-514350">
              <a:buFont typeface="+mj-lt"/>
              <a:buAutoNum type="alphaLcPeriod"/>
            </a:pPr>
            <a:r>
              <a:rPr lang="ro-MD"/>
              <a:t>se trimite tot ce e în formular/QueryString și nimic mai mult</a:t>
            </a:r>
          </a:p>
          <a:p>
            <a:pPr marL="914400" lvl="2" indent="-514350"/>
            <a:r>
              <a:rPr lang="ro-MD">
                <a:solidFill>
                  <a:srgbClr val="FF0000"/>
                </a:solidFill>
              </a:rPr>
              <a:t>trebuie să putem trimite orice date dorim (în plus, în minus sau fără nicio legătură cu un formular)</a:t>
            </a:r>
          </a:p>
          <a:p>
            <a:pPr marL="514350" lvl="1" indent="-514350"/>
            <a:endParaRPr lang="ro-MD">
              <a:solidFill>
                <a:srgbClr val="FF0000"/>
              </a:solidFill>
            </a:endParaRPr>
          </a:p>
          <a:p>
            <a:pPr marL="514350" lvl="1" indent="-514350">
              <a:buFont typeface="+mj-lt"/>
              <a:buAutoNum type="alphaLcPeriod" startAt="5"/>
            </a:pPr>
            <a:r>
              <a:rPr lang="ro-MD"/>
              <a:t>răspunsul e o pagină nouă încărcată (uneori reîncărcată) integral în browser</a:t>
            </a:r>
          </a:p>
          <a:p>
            <a:pPr marL="914400" lvl="2" indent="-514350"/>
            <a:r>
              <a:rPr lang="ro-MD">
                <a:solidFill>
                  <a:srgbClr val="FF0000"/>
                </a:solidFill>
              </a:rPr>
              <a:t>trebuie să putem solicita exact ce dorim ca răspuns, fără a părăsi pagina curentă</a:t>
            </a:r>
          </a:p>
          <a:p>
            <a:pPr marL="514350" lvl="1" indent="-514350">
              <a:buFont typeface="+mj-lt"/>
              <a:buAutoNum type="alphaLcPeriod" startAt="6"/>
            </a:pPr>
            <a:endParaRPr lang="ro-MD"/>
          </a:p>
          <a:p>
            <a:pPr marL="514350" lvl="1" indent="-514350">
              <a:buFont typeface="+mj-lt"/>
              <a:buAutoNum type="alphaLcPeriod" startAt="6"/>
            </a:pPr>
            <a:r>
              <a:rPr lang="ro-MD"/>
              <a:t>cererile default sunt sincrone, blochează browserul până la încărcarea răspunsului</a:t>
            </a:r>
          </a:p>
          <a:p>
            <a:pPr marL="857250" lvl="2" indent="-457200"/>
            <a:r>
              <a:rPr lang="ro-MD">
                <a:solidFill>
                  <a:srgbClr val="FF0000"/>
                </a:solidFill>
              </a:rPr>
              <a:t>trebuie să putem programa cereri asincrone (care nu întrerup funcționarea browserului)</a:t>
            </a:r>
          </a:p>
          <a:p>
            <a:pPr marL="0" lvl="1" indent="0">
              <a:buNone/>
            </a:pPr>
            <a:endParaRPr lang="ro-MD"/>
          </a:p>
          <a:p>
            <a:pPr marL="0" lvl="1" indent="0">
              <a:buNone/>
            </a:pPr>
            <a:r>
              <a:rPr lang="ro-MD"/>
              <a:t>În fine, trebuie să putem programa cereri HTTP </a:t>
            </a:r>
            <a:r>
              <a:rPr lang="ro-MD" b="1"/>
              <a:t>în orice limbaj de programare</a:t>
            </a:r>
          </a:p>
          <a:p>
            <a:pPr marL="0" lvl="1" indent="0">
              <a:buNone/>
            </a:pPr>
            <a:r>
              <a:rPr lang="ro-MD"/>
              <a:t>(să nu le percepem ca un mecanism specific browserului, specific front-endului etc.)</a:t>
            </a:r>
            <a:endParaRPr lang="ro-MD" dirty="0"/>
          </a:p>
        </p:txBody>
      </p:sp>
    </p:spTree>
    <p:extLst>
      <p:ext uri="{BB962C8B-B14F-4D97-AF65-F5344CB8AC3E}">
        <p14:creationId xmlns:p14="http://schemas.microsoft.com/office/powerpoint/2010/main" val="612041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972" y="187745"/>
            <a:ext cx="5554960" cy="852401"/>
          </a:xfrm>
        </p:spPr>
        <p:txBody>
          <a:bodyPr>
            <a:noAutofit/>
          </a:bodyPr>
          <a:lstStyle/>
          <a:p>
            <a:r>
              <a:rPr lang="ro-RO" sz="3000" b="1"/>
              <a:t>Patternul AJAX:</a:t>
            </a:r>
            <a:br>
              <a:rPr lang="ro-RO" sz="3000" b="1"/>
            </a:br>
            <a:r>
              <a:rPr lang="ro-RO" sz="3000"/>
              <a:t>separare completă </a:t>
            </a:r>
            <a:br>
              <a:rPr lang="ro-RO" sz="3000"/>
            </a:br>
            <a:r>
              <a:rPr lang="ro-RO" sz="3000"/>
              <a:t>front-end/back-end</a:t>
            </a:r>
            <a:endParaRPr lang="de-AT" sz="3000"/>
          </a:p>
        </p:txBody>
      </p:sp>
      <p:sp>
        <p:nvSpPr>
          <p:cNvPr id="4" name="Rectangle 3"/>
          <p:cNvSpPr/>
          <p:nvPr/>
        </p:nvSpPr>
        <p:spPr>
          <a:xfrm>
            <a:off x="492696" y="2420888"/>
            <a:ext cx="2448272"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Flowchart: Magnetic Disk 4"/>
          <p:cNvSpPr/>
          <p:nvPr/>
        </p:nvSpPr>
        <p:spPr>
          <a:xfrm>
            <a:off x="5954740" y="583078"/>
            <a:ext cx="914400" cy="612648"/>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de-AT">
              <a:solidFill>
                <a:prstClr val="black"/>
              </a:solidFill>
            </a:endParaRPr>
          </a:p>
        </p:txBody>
      </p:sp>
      <p:sp>
        <p:nvSpPr>
          <p:cNvPr id="14" name="Freeform 13"/>
          <p:cNvSpPr/>
          <p:nvPr/>
        </p:nvSpPr>
        <p:spPr>
          <a:xfrm>
            <a:off x="492696" y="2952495"/>
            <a:ext cx="2419350" cy="219402"/>
          </a:xfrm>
          <a:custGeom>
            <a:avLst/>
            <a:gdLst>
              <a:gd name="connsiteX0" fmla="*/ 0 w 2419350"/>
              <a:gd name="connsiteY0" fmla="*/ 219330 h 219402"/>
              <a:gd name="connsiteX1" fmla="*/ 314325 w 2419350"/>
              <a:gd name="connsiteY1" fmla="*/ 9780 h 219402"/>
              <a:gd name="connsiteX2" fmla="*/ 695325 w 2419350"/>
              <a:gd name="connsiteY2" fmla="*/ 200280 h 219402"/>
              <a:gd name="connsiteX3" fmla="*/ 1038225 w 2419350"/>
              <a:gd name="connsiteY3" fmla="*/ 255 h 219402"/>
              <a:gd name="connsiteX4" fmla="*/ 1409700 w 2419350"/>
              <a:gd name="connsiteY4" fmla="*/ 171705 h 219402"/>
              <a:gd name="connsiteX5" fmla="*/ 1743075 w 2419350"/>
              <a:gd name="connsiteY5" fmla="*/ 255 h 219402"/>
              <a:gd name="connsiteX6" fmla="*/ 2105025 w 2419350"/>
              <a:gd name="connsiteY6" fmla="*/ 219330 h 219402"/>
              <a:gd name="connsiteX7" fmla="*/ 2419350 w 2419350"/>
              <a:gd name="connsiteY7" fmla="*/ 19305 h 21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9350" h="219402">
                <a:moveTo>
                  <a:pt x="0" y="219330"/>
                </a:moveTo>
                <a:cubicBezTo>
                  <a:pt x="99219" y="116142"/>
                  <a:pt x="198438" y="12955"/>
                  <a:pt x="314325" y="9780"/>
                </a:cubicBezTo>
                <a:cubicBezTo>
                  <a:pt x="430212" y="6605"/>
                  <a:pt x="574675" y="201867"/>
                  <a:pt x="695325" y="200280"/>
                </a:cubicBezTo>
                <a:cubicBezTo>
                  <a:pt x="815975" y="198692"/>
                  <a:pt x="919163" y="5017"/>
                  <a:pt x="1038225" y="255"/>
                </a:cubicBezTo>
                <a:cubicBezTo>
                  <a:pt x="1157287" y="-4507"/>
                  <a:pt x="1292225" y="171705"/>
                  <a:pt x="1409700" y="171705"/>
                </a:cubicBezTo>
                <a:cubicBezTo>
                  <a:pt x="1527175" y="171705"/>
                  <a:pt x="1627188" y="-7682"/>
                  <a:pt x="1743075" y="255"/>
                </a:cubicBezTo>
                <a:cubicBezTo>
                  <a:pt x="1858962" y="8192"/>
                  <a:pt x="1992313" y="216155"/>
                  <a:pt x="2105025" y="219330"/>
                </a:cubicBezTo>
                <a:cubicBezTo>
                  <a:pt x="2217737" y="222505"/>
                  <a:pt x="2318543" y="120905"/>
                  <a:pt x="2419350" y="19305"/>
                </a:cubicBez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tangle 14"/>
          <p:cNvSpPr/>
          <p:nvPr/>
        </p:nvSpPr>
        <p:spPr>
          <a:xfrm>
            <a:off x="4161945" y="2753138"/>
            <a:ext cx="4424510" cy="95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Rectangle 15"/>
          <p:cNvSpPr/>
          <p:nvPr/>
        </p:nvSpPr>
        <p:spPr>
          <a:xfrm>
            <a:off x="5562119" y="1500342"/>
            <a:ext cx="1699642" cy="611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Flowchart: Magnetic Disk 17"/>
          <p:cNvSpPr/>
          <p:nvPr/>
        </p:nvSpPr>
        <p:spPr>
          <a:xfrm>
            <a:off x="1245171" y="1196752"/>
            <a:ext cx="914400" cy="612648"/>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de-AT">
              <a:solidFill>
                <a:prstClr val="black"/>
              </a:solidFill>
            </a:endParaRPr>
          </a:p>
        </p:txBody>
      </p:sp>
      <p:cxnSp>
        <p:nvCxnSpPr>
          <p:cNvPr id="19" name="Straight Arrow Connector 18"/>
          <p:cNvCxnSpPr>
            <a:stCxn id="4" idx="0"/>
          </p:cNvCxnSpPr>
          <p:nvPr/>
        </p:nvCxnSpPr>
        <p:spPr>
          <a:xfrm flipH="1" flipV="1">
            <a:off x="1702371" y="1809400"/>
            <a:ext cx="14461" cy="61148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0"/>
          </p:cNvCxnSpPr>
          <p:nvPr/>
        </p:nvCxnSpPr>
        <p:spPr>
          <a:xfrm flipV="1">
            <a:off x="6411940" y="1194598"/>
            <a:ext cx="1" cy="305744"/>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6" idx="2"/>
          </p:cNvCxnSpPr>
          <p:nvPr/>
        </p:nvCxnSpPr>
        <p:spPr>
          <a:xfrm flipV="1">
            <a:off x="6410030" y="2111830"/>
            <a:ext cx="1910" cy="612413"/>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21839" y="4007602"/>
            <a:ext cx="3447619" cy="1892826"/>
          </a:xfrm>
          <a:prstGeom prst="rect">
            <a:avLst/>
          </a:prstGeom>
          <a:noFill/>
        </p:spPr>
        <p:txBody>
          <a:bodyPr wrap="square" rtlCol="0">
            <a:spAutoFit/>
          </a:bodyPr>
          <a:lstStyle/>
          <a:p>
            <a:pPr algn="just"/>
            <a:r>
              <a:rPr lang="ro-RO" sz="1300" dirty="0">
                <a:solidFill>
                  <a:srgbClr val="FF0000"/>
                </a:solidFill>
              </a:rPr>
              <a:t>Abordarea </a:t>
            </a:r>
            <a:r>
              <a:rPr lang="ro-RO" sz="1300">
                <a:solidFill>
                  <a:srgbClr val="FF0000"/>
                </a:solidFill>
              </a:rPr>
              <a:t>pre-AJAX:</a:t>
            </a:r>
            <a:endParaRPr lang="ro-RO" sz="1300" dirty="0">
              <a:solidFill>
                <a:srgbClr val="FF0000"/>
              </a:solidFill>
            </a:endParaRPr>
          </a:p>
          <a:p>
            <a:pPr marL="285750" indent="-285750" algn="just">
              <a:buFont typeface="Arial" panose="020B0604020202020204" pitchFamily="34" charset="0"/>
              <a:buChar char="•"/>
            </a:pPr>
            <a:r>
              <a:rPr lang="ro-RO" sz="1300"/>
              <a:t>același fișier conține și cod sursă front-end și back-end (HTML amestecat cu PHP)</a:t>
            </a:r>
          </a:p>
          <a:p>
            <a:pPr marL="285750" indent="-285750" algn="just">
              <a:buFont typeface="Arial" panose="020B0604020202020204" pitchFamily="34" charset="0"/>
              <a:buChar char="•"/>
            </a:pPr>
            <a:r>
              <a:rPr lang="ro-RO" sz="1300"/>
              <a:t>PHP produce </a:t>
            </a:r>
            <a:r>
              <a:rPr lang="ro-RO" sz="1300" dirty="0"/>
              <a:t>pagini HTML integrale (chiar dacă le fragmentăm cu include</a:t>
            </a:r>
            <a:r>
              <a:rPr lang="ro-RO" sz="1300"/>
              <a:t>/require)</a:t>
            </a:r>
            <a:endParaRPr lang="ro-RO" sz="1300" dirty="0"/>
          </a:p>
          <a:p>
            <a:pPr marL="285750" indent="-285750" algn="just">
              <a:buFont typeface="Arial" panose="020B0604020202020204" pitchFamily="34" charset="0"/>
              <a:buChar char="•"/>
            </a:pPr>
            <a:r>
              <a:rPr lang="ro-RO" sz="1300"/>
              <a:t>orice </a:t>
            </a:r>
            <a:r>
              <a:rPr lang="ro-RO" sz="1300" dirty="0"/>
              <a:t>link sau </a:t>
            </a:r>
            <a:r>
              <a:rPr lang="ro-RO" sz="1300"/>
              <a:t>formular (</a:t>
            </a:r>
            <a:r>
              <a:rPr lang="ro-RO" sz="1300" dirty="0"/>
              <a:t>re</a:t>
            </a:r>
            <a:r>
              <a:rPr lang="ro-RO" sz="1300"/>
              <a:t>)încarcă o pagină integrală</a:t>
            </a:r>
            <a:endParaRPr lang="ro-RO" sz="1300" dirty="0"/>
          </a:p>
          <a:p>
            <a:pPr marL="285750" indent="-285750" algn="just">
              <a:buFont typeface="Arial" panose="020B0604020202020204" pitchFamily="34" charset="0"/>
              <a:buChar char="•"/>
            </a:pPr>
            <a:r>
              <a:rPr lang="ro-RO" sz="1300"/>
              <a:t>dificil </a:t>
            </a:r>
            <a:r>
              <a:rPr lang="ro-RO" sz="1300" dirty="0"/>
              <a:t>ca porțiuni diferite din aceeași pagină să își procure date </a:t>
            </a:r>
            <a:r>
              <a:rPr lang="ro-RO" sz="1300"/>
              <a:t>din surse </a:t>
            </a:r>
            <a:r>
              <a:rPr lang="ro-RO" sz="1300" dirty="0"/>
              <a:t>diferite</a:t>
            </a:r>
          </a:p>
        </p:txBody>
      </p:sp>
      <p:sp>
        <p:nvSpPr>
          <p:cNvPr id="25" name="TextBox 24"/>
          <p:cNvSpPr txBox="1"/>
          <p:nvPr/>
        </p:nvSpPr>
        <p:spPr>
          <a:xfrm>
            <a:off x="691313" y="2465631"/>
            <a:ext cx="2083191" cy="523220"/>
          </a:xfrm>
          <a:prstGeom prst="rect">
            <a:avLst/>
          </a:prstGeom>
          <a:noFill/>
        </p:spPr>
        <p:txBody>
          <a:bodyPr wrap="square" rtlCol="0">
            <a:spAutoFit/>
          </a:bodyPr>
          <a:lstStyle/>
          <a:p>
            <a:pPr algn="ctr"/>
            <a:r>
              <a:rPr lang="ro-RO" sz="1400"/>
              <a:t>PHP + HTML, No JavaScript</a:t>
            </a:r>
          </a:p>
        </p:txBody>
      </p:sp>
      <p:sp>
        <p:nvSpPr>
          <p:cNvPr id="26" name="TextBox 25"/>
          <p:cNvSpPr txBox="1"/>
          <p:nvPr/>
        </p:nvSpPr>
        <p:spPr>
          <a:xfrm>
            <a:off x="3754933" y="4007602"/>
            <a:ext cx="5364088" cy="2693045"/>
          </a:xfrm>
          <a:prstGeom prst="rect">
            <a:avLst/>
          </a:prstGeom>
          <a:noFill/>
        </p:spPr>
        <p:txBody>
          <a:bodyPr wrap="square" rtlCol="0">
            <a:spAutoFit/>
          </a:bodyPr>
          <a:lstStyle/>
          <a:p>
            <a:pPr algn="ctr"/>
            <a:r>
              <a:rPr lang="ro-RO" sz="1300">
                <a:solidFill>
                  <a:srgbClr val="FF0000"/>
                </a:solidFill>
              </a:rPr>
              <a:t>Modelul AJAX:</a:t>
            </a:r>
            <a:endParaRPr lang="ro-RO" sz="1300" dirty="0">
              <a:solidFill>
                <a:srgbClr val="FF0000"/>
              </a:solidFill>
            </a:endParaRPr>
          </a:p>
          <a:p>
            <a:pPr marL="285750" indent="-285750" algn="just">
              <a:buFont typeface="Arial" panose="020B0604020202020204" pitchFamily="34" charset="0"/>
              <a:buChar char="•"/>
            </a:pPr>
            <a:r>
              <a:rPr lang="ro-RO" sz="1300"/>
              <a:t>separare clară între front-end și back-end (se pot angaja programatori diferiți)</a:t>
            </a:r>
          </a:p>
          <a:p>
            <a:pPr marL="285750" indent="-285750" algn="just">
              <a:buFont typeface="Arial" panose="020B0604020202020204" pitchFamily="34" charset="0"/>
              <a:buChar char="•"/>
            </a:pPr>
            <a:r>
              <a:rPr lang="ro-RO" sz="1300"/>
              <a:t>PHP </a:t>
            </a:r>
            <a:r>
              <a:rPr lang="ro-RO" sz="1300" dirty="0"/>
              <a:t>nu mai produce cod HTML, </a:t>
            </a:r>
            <a:r>
              <a:rPr lang="ro-RO" sz="1300"/>
              <a:t>ci </a:t>
            </a:r>
            <a:r>
              <a:rPr lang="ro-RO" sz="1300" b="1"/>
              <a:t>date </a:t>
            </a:r>
            <a:r>
              <a:rPr lang="ro-RO" sz="1300" b="1" err="1"/>
              <a:t>serializate</a:t>
            </a:r>
            <a:r>
              <a:rPr lang="ro-RO" sz="1300" b="1"/>
              <a:t> </a:t>
            </a:r>
            <a:r>
              <a:rPr lang="ro-RO" sz="1300"/>
              <a:t>(la nevoie acestea pot conține și fragmente de cod HTML/JS)</a:t>
            </a:r>
            <a:endParaRPr lang="ro-RO" sz="1300" dirty="0"/>
          </a:p>
          <a:p>
            <a:pPr marL="285750" indent="-285750" algn="just">
              <a:buFont typeface="Arial" panose="020B0604020202020204" pitchFamily="34" charset="0"/>
              <a:buChar char="•"/>
            </a:pPr>
            <a:r>
              <a:rPr lang="ro-RO" sz="1300"/>
              <a:t>o </a:t>
            </a:r>
            <a:r>
              <a:rPr lang="ro-RO" sz="1300" dirty="0"/>
              <a:t>pagină HTML se încarcă </a:t>
            </a:r>
            <a:r>
              <a:rPr lang="ro-RO" sz="1300" b="1" dirty="0"/>
              <a:t>o singură dată în browser</a:t>
            </a:r>
            <a:r>
              <a:rPr lang="ro-RO" sz="1300" dirty="0"/>
              <a:t> (după care </a:t>
            </a:r>
            <a:r>
              <a:rPr lang="ro-RO" sz="1300"/>
              <a:t>e actualizată în funcție de datele transferate prin cereri)</a:t>
            </a:r>
            <a:endParaRPr lang="ro-RO" sz="1300" dirty="0"/>
          </a:p>
          <a:p>
            <a:pPr marL="285750" indent="-285750" algn="just">
              <a:buFont typeface="Arial" panose="020B0604020202020204" pitchFamily="34" charset="0"/>
              <a:buChar char="•"/>
            </a:pPr>
            <a:r>
              <a:rPr lang="ro-RO" sz="1300"/>
              <a:t>între </a:t>
            </a:r>
            <a:r>
              <a:rPr lang="ro-RO" sz="1300" dirty="0"/>
              <a:t>front-</a:t>
            </a:r>
            <a:r>
              <a:rPr lang="ro-RO" sz="1300" dirty="0" err="1"/>
              <a:t>end</a:t>
            </a:r>
            <a:r>
              <a:rPr lang="ro-RO" sz="1300" dirty="0"/>
              <a:t> și back-</a:t>
            </a:r>
            <a:r>
              <a:rPr lang="ro-RO" sz="1300" dirty="0" err="1"/>
              <a:t>end</a:t>
            </a:r>
            <a:r>
              <a:rPr lang="ro-RO" sz="1300" dirty="0"/>
              <a:t> e o </a:t>
            </a:r>
            <a:r>
              <a:rPr lang="ro-RO" sz="1300" b="1" dirty="0"/>
              <a:t>relație </a:t>
            </a:r>
            <a:r>
              <a:rPr lang="ro-RO" sz="1300" b="1" dirty="0" err="1"/>
              <a:t>many-to-many</a:t>
            </a:r>
            <a:r>
              <a:rPr lang="ro-RO" sz="1300" dirty="0"/>
              <a:t>: aceeași pagină poate obține date din mai multe surse, același back-</a:t>
            </a:r>
            <a:r>
              <a:rPr lang="ro-RO" sz="1300" dirty="0" err="1"/>
              <a:t>end</a:t>
            </a:r>
            <a:r>
              <a:rPr lang="ro-RO" sz="1300" dirty="0"/>
              <a:t> </a:t>
            </a:r>
            <a:r>
              <a:rPr lang="ro-RO" sz="1300"/>
              <a:t>poate servi multiple pagini (devenind </a:t>
            </a:r>
            <a:r>
              <a:rPr lang="en-US" sz="1300"/>
              <a:t>"REST API")</a:t>
            </a:r>
            <a:endParaRPr lang="ro-MD" sz="1300"/>
          </a:p>
          <a:p>
            <a:pPr marL="285750" indent="-285750" algn="just">
              <a:buFont typeface="Arial" panose="020B0604020202020204" pitchFamily="34" charset="0"/>
              <a:buChar char="•"/>
            </a:pPr>
            <a:r>
              <a:rPr lang="ro-RO" sz="1300"/>
              <a:t>front-endul poate </a:t>
            </a:r>
            <a:r>
              <a:rPr lang="ro-RO" sz="1300" b="1"/>
              <a:t>interoga direct baza de date, poate dialoga cu alte siteuri </a:t>
            </a:r>
            <a:r>
              <a:rPr lang="ro-RO" sz="1300"/>
              <a:t>(astfel s-au deschis oportunități pentru single-page apps, mobile, serverless etc.)</a:t>
            </a:r>
          </a:p>
        </p:txBody>
      </p:sp>
      <p:sp>
        <p:nvSpPr>
          <p:cNvPr id="27" name="TextBox 26"/>
          <p:cNvSpPr txBox="1"/>
          <p:nvPr/>
        </p:nvSpPr>
        <p:spPr>
          <a:xfrm>
            <a:off x="5332604" y="1706784"/>
            <a:ext cx="2083191" cy="307777"/>
          </a:xfrm>
          <a:prstGeom prst="rect">
            <a:avLst/>
          </a:prstGeom>
          <a:noFill/>
        </p:spPr>
        <p:txBody>
          <a:bodyPr wrap="square" rtlCol="0">
            <a:spAutoFit/>
          </a:bodyPr>
          <a:lstStyle/>
          <a:p>
            <a:pPr algn="ctr"/>
            <a:r>
              <a:rPr lang="ro-RO" sz="1400"/>
              <a:t>PHP</a:t>
            </a:r>
          </a:p>
        </p:txBody>
      </p:sp>
      <p:sp>
        <p:nvSpPr>
          <p:cNvPr id="28" name="TextBox 27"/>
          <p:cNvSpPr txBox="1"/>
          <p:nvPr/>
        </p:nvSpPr>
        <p:spPr>
          <a:xfrm>
            <a:off x="5332603" y="3414858"/>
            <a:ext cx="2083191" cy="307777"/>
          </a:xfrm>
          <a:prstGeom prst="rect">
            <a:avLst/>
          </a:prstGeom>
          <a:noFill/>
        </p:spPr>
        <p:txBody>
          <a:bodyPr wrap="square" rtlCol="0">
            <a:spAutoFit/>
          </a:bodyPr>
          <a:lstStyle/>
          <a:p>
            <a:pPr algn="ctr"/>
            <a:r>
              <a:rPr lang="ro-RO" sz="1400"/>
              <a:t>HTML+CSS</a:t>
            </a:r>
          </a:p>
        </p:txBody>
      </p:sp>
      <p:sp>
        <p:nvSpPr>
          <p:cNvPr id="29" name="Rectangle 28"/>
          <p:cNvSpPr/>
          <p:nvPr/>
        </p:nvSpPr>
        <p:spPr>
          <a:xfrm>
            <a:off x="4481999" y="2753138"/>
            <a:ext cx="3888432" cy="66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0" name="TextBox 29"/>
          <p:cNvSpPr txBox="1"/>
          <p:nvPr/>
        </p:nvSpPr>
        <p:spPr>
          <a:xfrm>
            <a:off x="4484203" y="2753138"/>
            <a:ext cx="3891536" cy="677108"/>
          </a:xfrm>
          <a:prstGeom prst="rect">
            <a:avLst/>
          </a:prstGeom>
          <a:noFill/>
        </p:spPr>
        <p:txBody>
          <a:bodyPr wrap="square" rtlCol="0">
            <a:spAutoFit/>
          </a:bodyPr>
          <a:lstStyle/>
          <a:p>
            <a:pPr algn="ctr"/>
            <a:r>
              <a:rPr lang="ro-RO" sz="1400" b="1">
                <a:solidFill>
                  <a:srgbClr val="FF0000"/>
                </a:solidFill>
              </a:rPr>
              <a:t>JavaScript – rol central</a:t>
            </a:r>
          </a:p>
          <a:p>
            <a:pPr marL="171450" indent="-171450" algn="ctr">
              <a:buFont typeface="Arial" panose="020B0604020202020204" pitchFamily="34" charset="0"/>
              <a:buChar char="•"/>
            </a:pPr>
            <a:r>
              <a:rPr lang="ro-RO" sz="1200"/>
              <a:t>dialog cu back-end sau alte aplicații prin cereri HTTP</a:t>
            </a:r>
          </a:p>
          <a:p>
            <a:pPr marL="171450" indent="-171450" algn="ctr">
              <a:buFont typeface="Arial" panose="020B0604020202020204" pitchFamily="34" charset="0"/>
              <a:buChar char="•"/>
            </a:pPr>
            <a:r>
              <a:rPr lang="ro-RO" sz="1200"/>
              <a:t>injectează actualizări în HTML+CSS</a:t>
            </a:r>
          </a:p>
        </p:txBody>
      </p:sp>
      <p:sp>
        <p:nvSpPr>
          <p:cNvPr id="33" name="TextBox 32"/>
          <p:cNvSpPr txBox="1"/>
          <p:nvPr/>
        </p:nvSpPr>
        <p:spPr>
          <a:xfrm>
            <a:off x="4986055" y="2264294"/>
            <a:ext cx="2083191" cy="307777"/>
          </a:xfrm>
          <a:prstGeom prst="rect">
            <a:avLst/>
          </a:prstGeom>
          <a:noFill/>
        </p:spPr>
        <p:txBody>
          <a:bodyPr wrap="square" rtlCol="0">
            <a:spAutoFit/>
          </a:bodyPr>
          <a:lstStyle/>
          <a:p>
            <a:pPr algn="ctr"/>
            <a:r>
              <a:rPr lang="ro-RO" sz="1400" i="1"/>
              <a:t>Cereri HTTP programate</a:t>
            </a:r>
          </a:p>
        </p:txBody>
      </p:sp>
      <p:sp>
        <p:nvSpPr>
          <p:cNvPr id="34" name="Freeform 33"/>
          <p:cNvSpPr/>
          <p:nvPr/>
        </p:nvSpPr>
        <p:spPr>
          <a:xfrm>
            <a:off x="2790825" y="2006876"/>
            <a:ext cx="553901" cy="643483"/>
          </a:xfrm>
          <a:custGeom>
            <a:avLst/>
            <a:gdLst>
              <a:gd name="connsiteX0" fmla="*/ 152400 w 553901"/>
              <a:gd name="connsiteY0" fmla="*/ 612499 h 643483"/>
              <a:gd name="connsiteX1" fmla="*/ 552450 w 553901"/>
              <a:gd name="connsiteY1" fmla="*/ 574399 h 643483"/>
              <a:gd name="connsiteX2" fmla="*/ 276225 w 553901"/>
              <a:gd name="connsiteY2" fmla="*/ 2899 h 643483"/>
              <a:gd name="connsiteX3" fmla="*/ 0 w 553901"/>
              <a:gd name="connsiteY3" fmla="*/ 393424 h 643483"/>
            </a:gdLst>
            <a:ahLst/>
            <a:cxnLst>
              <a:cxn ang="0">
                <a:pos x="connsiteX0" y="connsiteY0"/>
              </a:cxn>
              <a:cxn ang="0">
                <a:pos x="connsiteX1" y="connsiteY1"/>
              </a:cxn>
              <a:cxn ang="0">
                <a:pos x="connsiteX2" y="connsiteY2"/>
              </a:cxn>
              <a:cxn ang="0">
                <a:pos x="connsiteX3" y="connsiteY3"/>
              </a:cxn>
            </a:cxnLst>
            <a:rect l="l" t="t" r="r" b="b"/>
            <a:pathLst>
              <a:path w="553901" h="643483">
                <a:moveTo>
                  <a:pt x="152400" y="612499"/>
                </a:moveTo>
                <a:cubicBezTo>
                  <a:pt x="342106" y="644249"/>
                  <a:pt x="531812" y="675999"/>
                  <a:pt x="552450" y="574399"/>
                </a:cubicBezTo>
                <a:cubicBezTo>
                  <a:pt x="573088" y="472799"/>
                  <a:pt x="368300" y="33061"/>
                  <a:pt x="276225" y="2899"/>
                </a:cubicBezTo>
                <a:cubicBezTo>
                  <a:pt x="184150" y="-27263"/>
                  <a:pt x="92075" y="183080"/>
                  <a:pt x="0" y="393424"/>
                </a:cubicBezTo>
              </a:path>
            </a:pathLst>
          </a:custGeom>
          <a:noFill/>
          <a:ln>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5" name="TextBox 34"/>
          <p:cNvSpPr txBox="1"/>
          <p:nvPr/>
        </p:nvSpPr>
        <p:spPr>
          <a:xfrm>
            <a:off x="2774504" y="1374510"/>
            <a:ext cx="1588669" cy="954107"/>
          </a:xfrm>
          <a:prstGeom prst="rect">
            <a:avLst/>
          </a:prstGeom>
          <a:noFill/>
        </p:spPr>
        <p:txBody>
          <a:bodyPr wrap="square" rtlCol="0">
            <a:spAutoFit/>
          </a:bodyPr>
          <a:lstStyle/>
          <a:p>
            <a:pPr algn="ctr"/>
            <a:r>
              <a:rPr lang="ro-RO" sz="1400" i="1"/>
              <a:t>Cereri HTTP preprogramate (href, submit, redirectare)</a:t>
            </a:r>
          </a:p>
        </p:txBody>
      </p:sp>
      <p:sp>
        <p:nvSpPr>
          <p:cNvPr id="37" name="Freeform 36"/>
          <p:cNvSpPr/>
          <p:nvPr/>
        </p:nvSpPr>
        <p:spPr>
          <a:xfrm>
            <a:off x="6878107" y="881567"/>
            <a:ext cx="770009" cy="1876425"/>
          </a:xfrm>
          <a:custGeom>
            <a:avLst/>
            <a:gdLst>
              <a:gd name="connsiteX0" fmla="*/ 457200 w 770009"/>
              <a:gd name="connsiteY0" fmla="*/ 1876425 h 1876425"/>
              <a:gd name="connsiteX1" fmla="*/ 752475 w 770009"/>
              <a:gd name="connsiteY1" fmla="*/ 809625 h 1876425"/>
              <a:gd name="connsiteX2" fmla="*/ 0 w 770009"/>
              <a:gd name="connsiteY2" fmla="*/ 0 h 1876425"/>
            </a:gdLst>
            <a:ahLst/>
            <a:cxnLst>
              <a:cxn ang="0">
                <a:pos x="connsiteX0" y="connsiteY0"/>
              </a:cxn>
              <a:cxn ang="0">
                <a:pos x="connsiteX1" y="connsiteY1"/>
              </a:cxn>
              <a:cxn ang="0">
                <a:pos x="connsiteX2" y="connsiteY2"/>
              </a:cxn>
            </a:cxnLst>
            <a:rect l="l" t="t" r="r" b="b"/>
            <a:pathLst>
              <a:path w="770009" h="1876425">
                <a:moveTo>
                  <a:pt x="457200" y="1876425"/>
                </a:moveTo>
                <a:cubicBezTo>
                  <a:pt x="642937" y="1499393"/>
                  <a:pt x="828675" y="1122362"/>
                  <a:pt x="752475" y="809625"/>
                </a:cubicBezTo>
                <a:cubicBezTo>
                  <a:pt x="676275" y="496887"/>
                  <a:pt x="338137" y="248443"/>
                  <a:pt x="0" y="0"/>
                </a:cubicBezTo>
              </a:path>
            </a:pathLst>
          </a:custGeom>
          <a:ln w="3175">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sz="1200">
              <a:solidFill>
                <a:schemeClr val="tx1"/>
              </a:solidFill>
            </a:endParaRPr>
          </a:p>
        </p:txBody>
      </p:sp>
      <p:grpSp>
        <p:nvGrpSpPr>
          <p:cNvPr id="42" name="Group 41"/>
          <p:cNvGrpSpPr/>
          <p:nvPr/>
        </p:nvGrpSpPr>
        <p:grpSpPr>
          <a:xfrm>
            <a:off x="7794367" y="581370"/>
            <a:ext cx="1249288" cy="2178532"/>
            <a:chOff x="7812360" y="890428"/>
            <a:chExt cx="1249288" cy="2178532"/>
          </a:xfrm>
        </p:grpSpPr>
        <p:sp>
          <p:nvSpPr>
            <p:cNvPr id="36" name="Flowchart: Magnetic Disk 35"/>
            <p:cNvSpPr/>
            <p:nvPr/>
          </p:nvSpPr>
          <p:spPr>
            <a:xfrm>
              <a:off x="8147248" y="890428"/>
              <a:ext cx="914400" cy="612648"/>
            </a:xfrm>
            <a:prstGeom prst="flowChartMagneticDisk">
              <a:avLst/>
            </a:prstGeom>
            <a:ln w="3175">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de-AT">
                <a:solidFill>
                  <a:prstClr val="black"/>
                </a:solidFill>
              </a:endParaRPr>
            </a:p>
          </p:txBody>
        </p:sp>
        <p:sp>
          <p:nvSpPr>
            <p:cNvPr id="38" name="Rectangle 37"/>
            <p:cNvSpPr/>
            <p:nvPr/>
          </p:nvSpPr>
          <p:spPr>
            <a:xfrm>
              <a:off x="7956376" y="1764600"/>
              <a:ext cx="1105272" cy="611488"/>
            </a:xfrm>
            <a:prstGeom prst="rect">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200">
                  <a:solidFill>
                    <a:schemeClr val="tx1"/>
                  </a:solidFill>
                </a:rPr>
                <a:t>Alt site, alt limbaj, cloud</a:t>
              </a:r>
              <a:endParaRPr lang="de-AT" sz="1200">
                <a:solidFill>
                  <a:schemeClr val="tx1"/>
                </a:solidFill>
              </a:endParaRPr>
            </a:p>
          </p:txBody>
        </p:sp>
        <p:cxnSp>
          <p:nvCxnSpPr>
            <p:cNvPr id="39" name="Straight Arrow Connector 38"/>
            <p:cNvCxnSpPr/>
            <p:nvPr/>
          </p:nvCxnSpPr>
          <p:spPr>
            <a:xfrm flipV="1">
              <a:off x="8604447" y="1458856"/>
              <a:ext cx="1" cy="305744"/>
            </a:xfrm>
            <a:prstGeom prst="straightConnector1">
              <a:avLst/>
            </a:prstGeom>
            <a:ln w="3175">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812360" y="2360735"/>
              <a:ext cx="581372" cy="708225"/>
            </a:xfrm>
            <a:prstGeom prst="straightConnector1">
              <a:avLst/>
            </a:prstGeom>
            <a:ln w="3175">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075" name="Picture 3" descr="C:\Users\Robert Buchmann\AppData\Local\Microsoft\Windows\Temporary Internet Files\Content.IE5\XZ50K9L6\1996-05-02-Syringe[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8016745">
            <a:off x="4373433" y="3280331"/>
            <a:ext cx="416751" cy="25528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C:\Users\Robert Buchmann\AppData\Local\Microsoft\Windows\Temporary Internet Files\Content.IE5\XZ50K9L6\1996-05-02-Syringe[1].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8016745">
            <a:off x="8039920" y="3280331"/>
            <a:ext cx="416751" cy="255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00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nodeType="withEffect">
                                  <p:stCondLst>
                                    <p:cond delay="0"/>
                                  </p:stCondLst>
                                  <p:childTnLst>
                                    <p:set>
                                      <p:cBhvr>
                                        <p:cTn id="36" dur="1" fill="hold">
                                          <p:stCondLst>
                                            <p:cond delay="0"/>
                                          </p:stCondLst>
                                        </p:cTn>
                                        <p:tgtEl>
                                          <p:spTgt spid="3075"/>
                                        </p:tgtEl>
                                        <p:attrNameLst>
                                          <p:attrName>style.visibility</p:attrName>
                                        </p:attrNameLst>
                                      </p:cBhvr>
                                      <p:to>
                                        <p:strVal val="visible"/>
                                      </p:to>
                                    </p:set>
                                    <p:animEffect transition="in" filter="fade">
                                      <p:cBhvr>
                                        <p:cTn id="37" dur="500"/>
                                        <p:tgtEl>
                                          <p:spTgt spid="3075"/>
                                        </p:tgtEl>
                                      </p:cBhvr>
                                    </p:animEffect>
                                  </p:childTnLst>
                                </p:cTn>
                              </p:par>
                              <p:par>
                                <p:cTn id="38" presetID="10" presetClass="entr" presetSubtype="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6">
                                            <p:txEl>
                                              <p:pRg st="0" end="0"/>
                                            </p:txEl>
                                          </p:spTgt>
                                        </p:tgtEl>
                                        <p:attrNameLst>
                                          <p:attrName>style.visibility</p:attrName>
                                        </p:attrNameLst>
                                      </p:cBhvr>
                                      <p:to>
                                        <p:strVal val="visible"/>
                                      </p:to>
                                    </p:set>
                                    <p:animEffect transition="in" filter="fade">
                                      <p:cBhvr>
                                        <p:cTn id="45" dur="500"/>
                                        <p:tgtEl>
                                          <p:spTgt spid="26">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6">
                                            <p:txEl>
                                              <p:pRg st="1" end="1"/>
                                            </p:txEl>
                                          </p:spTgt>
                                        </p:tgtEl>
                                        <p:attrNameLst>
                                          <p:attrName>style.visibility</p:attrName>
                                        </p:attrNameLst>
                                      </p:cBhvr>
                                      <p:to>
                                        <p:strVal val="visible"/>
                                      </p:to>
                                    </p:set>
                                    <p:animEffect transition="in" filter="fade">
                                      <p:cBhvr>
                                        <p:cTn id="50" dur="500"/>
                                        <p:tgtEl>
                                          <p:spTgt spid="26">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6">
                                            <p:txEl>
                                              <p:pRg st="2" end="2"/>
                                            </p:txEl>
                                          </p:spTgt>
                                        </p:tgtEl>
                                        <p:attrNameLst>
                                          <p:attrName>style.visibility</p:attrName>
                                        </p:attrNameLst>
                                      </p:cBhvr>
                                      <p:to>
                                        <p:strVal val="visible"/>
                                      </p:to>
                                    </p:set>
                                    <p:animEffect transition="in" filter="fade">
                                      <p:cBhvr>
                                        <p:cTn id="55" dur="500"/>
                                        <p:tgtEl>
                                          <p:spTgt spid="2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xEl>
                                              <p:pRg st="3" end="3"/>
                                            </p:txEl>
                                          </p:spTgt>
                                        </p:tgtEl>
                                        <p:attrNameLst>
                                          <p:attrName>style.visibility</p:attrName>
                                        </p:attrNameLst>
                                      </p:cBhvr>
                                      <p:to>
                                        <p:strVal val="visible"/>
                                      </p:to>
                                    </p:set>
                                    <p:animEffect transition="in" filter="fade">
                                      <p:cBhvr>
                                        <p:cTn id="60" dur="500"/>
                                        <p:tgtEl>
                                          <p:spTgt spid="26">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6">
                                            <p:txEl>
                                              <p:pRg st="4" end="4"/>
                                            </p:txEl>
                                          </p:spTgt>
                                        </p:tgtEl>
                                        <p:attrNameLst>
                                          <p:attrName>style.visibility</p:attrName>
                                        </p:attrNameLst>
                                      </p:cBhvr>
                                      <p:to>
                                        <p:strVal val="visible"/>
                                      </p:to>
                                    </p:set>
                                    <p:animEffect transition="in" filter="fade">
                                      <p:cBhvr>
                                        <p:cTn id="70" dur="500"/>
                                        <p:tgtEl>
                                          <p:spTgt spid="26">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6">
                                            <p:txEl>
                                              <p:pRg st="5" end="5"/>
                                            </p:txEl>
                                          </p:spTgt>
                                        </p:tgtEl>
                                        <p:attrNameLst>
                                          <p:attrName>style.visibility</p:attrName>
                                        </p:attrNameLst>
                                      </p:cBhvr>
                                      <p:to>
                                        <p:strVal val="visible"/>
                                      </p:to>
                                    </p:set>
                                    <p:animEffect transition="in" filter="fade">
                                      <p:cBhvr>
                                        <p:cTn id="75" dur="500"/>
                                        <p:tgtEl>
                                          <p:spTgt spid="26">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fade">
                                      <p:cBhvr>
                                        <p:cTn id="8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6" grpId="0" animBg="1"/>
      <p:bldP spid="26" grpId="0" uiExpand="1" build="p"/>
      <p:bldP spid="27" grpId="0"/>
      <p:bldP spid="28" grpId="0"/>
      <p:bldP spid="29" grpId="0" animBg="1"/>
      <p:bldP spid="30" grpId="0"/>
      <p:bldP spid="33" grpId="0"/>
      <p:bldP spid="3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489520" cy="1325563"/>
          </a:xfrm>
        </p:spPr>
        <p:txBody>
          <a:bodyPr>
            <a:normAutofit/>
          </a:bodyPr>
          <a:lstStyle/>
          <a:p>
            <a:r>
              <a:rPr lang="ro-MD" dirty="0"/>
              <a:t>Cum declanșăm Cereri </a:t>
            </a:r>
            <a:r>
              <a:rPr lang="ro-RO" b="1" dirty="0"/>
              <a:t>HTTP</a:t>
            </a:r>
            <a:r>
              <a:rPr lang="en-GB" b="1" dirty="0"/>
              <a:t>?</a:t>
            </a:r>
            <a:endParaRPr lang="de-AT" b="1" dirty="0"/>
          </a:p>
        </p:txBody>
      </p:sp>
      <p:sp>
        <p:nvSpPr>
          <p:cNvPr id="3" name="Content Placeholder 2"/>
          <p:cNvSpPr>
            <a:spLocks noGrp="1"/>
          </p:cNvSpPr>
          <p:nvPr>
            <p:ph idx="1"/>
          </p:nvPr>
        </p:nvSpPr>
        <p:spPr>
          <a:xfrm>
            <a:off x="25830" y="1412776"/>
            <a:ext cx="9118170" cy="5184576"/>
          </a:xfrm>
        </p:spPr>
        <p:txBody>
          <a:bodyPr>
            <a:normAutofit/>
          </a:bodyPr>
          <a:lstStyle/>
          <a:p>
            <a:pPr marL="0" indent="0">
              <a:buNone/>
            </a:pPr>
            <a:endParaRPr lang="ro-RO" sz="2200" dirty="0"/>
          </a:p>
          <a:p>
            <a:pPr marL="0" indent="0">
              <a:buNone/>
            </a:pPr>
            <a:endParaRPr lang="ro-RO" sz="2200" dirty="0"/>
          </a:p>
          <a:p>
            <a:pPr marL="0" indent="0">
              <a:buNone/>
            </a:pPr>
            <a:r>
              <a:rPr lang="ro-RO" sz="2200" dirty="0"/>
              <a:t>1</a:t>
            </a:r>
            <a:r>
              <a:rPr lang="ro-RO" sz="2200"/>
              <a:t>. </a:t>
            </a:r>
            <a:r>
              <a:rPr lang="en-US" sz="2200" b="1"/>
              <a:t>Din browser (declan</a:t>
            </a:r>
            <a:r>
              <a:rPr lang="ro-MD" sz="2200" b="1"/>
              <a:t>șate de utilizator sau taguri HTML)</a:t>
            </a:r>
            <a:endParaRPr lang="ro-RO" sz="2200" b="1" dirty="0"/>
          </a:p>
          <a:p>
            <a:pPr marL="914400" lvl="1" indent="-514350"/>
            <a:r>
              <a:rPr lang="ro-RO" sz="2200" dirty="0"/>
              <a:t>Tastarea unei adrese URL (sau </a:t>
            </a:r>
            <a:r>
              <a:rPr lang="ro-RO" sz="2200" dirty="0" err="1"/>
              <a:t>refresh</a:t>
            </a:r>
            <a:r>
              <a:rPr lang="ro-RO" sz="2200" dirty="0"/>
              <a:t> de pagină)</a:t>
            </a:r>
          </a:p>
          <a:p>
            <a:pPr marL="914400" lvl="1" indent="-514350"/>
            <a:r>
              <a:rPr lang="ro-RO" sz="2200" dirty="0"/>
              <a:t>Click pe un link</a:t>
            </a:r>
            <a:endParaRPr lang="en-GB" sz="2200" dirty="0"/>
          </a:p>
          <a:p>
            <a:pPr marL="914400" lvl="1" indent="-514350"/>
            <a:r>
              <a:rPr lang="ro-RO" sz="2200" dirty="0"/>
              <a:t>Click </a:t>
            </a:r>
            <a:r>
              <a:rPr lang="ro-RO" sz="2200"/>
              <a:t>pe </a:t>
            </a:r>
            <a:r>
              <a:rPr lang="en-US" sz="2200"/>
              <a:t>SUBMIT</a:t>
            </a:r>
            <a:endParaRPr lang="ro-RO" sz="2200" dirty="0"/>
          </a:p>
          <a:p>
            <a:pPr marL="914400" lvl="1" indent="-514350"/>
            <a:r>
              <a:rPr lang="ro-RO" sz="2200"/>
              <a:t>Orice tag cu HREF sau SRC</a:t>
            </a:r>
            <a:endParaRPr lang="ro-RO" sz="2200" dirty="0"/>
          </a:p>
        </p:txBody>
      </p:sp>
    </p:spTree>
    <p:extLst>
      <p:ext uri="{BB962C8B-B14F-4D97-AF65-F5344CB8AC3E}">
        <p14:creationId xmlns:p14="http://schemas.microsoft.com/office/powerpoint/2010/main" val="267624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8A95-772C-4EFA-BB4B-4D14633D6B82}"/>
              </a:ext>
            </a:extLst>
          </p:cNvPr>
          <p:cNvSpPr>
            <a:spLocks noGrp="1"/>
          </p:cNvSpPr>
          <p:nvPr>
            <p:ph type="title"/>
          </p:nvPr>
        </p:nvSpPr>
        <p:spPr>
          <a:xfrm>
            <a:off x="457200" y="274638"/>
            <a:ext cx="8229600" cy="418058"/>
          </a:xfrm>
        </p:spPr>
        <p:txBody>
          <a:bodyPr>
            <a:normAutofit fontScale="90000"/>
          </a:bodyPr>
          <a:lstStyle/>
          <a:p>
            <a:r>
              <a:rPr lang="en-US"/>
              <a:t>Pericol de confuzie sintactic</a:t>
            </a:r>
            <a:r>
              <a:rPr lang="ro-MD"/>
              <a:t>ă</a:t>
            </a:r>
            <a:br>
              <a:rPr lang="ro-MD"/>
            </a:br>
            <a:r>
              <a:rPr lang="ro-MD" b="1"/>
              <a:t>JSON</a:t>
            </a:r>
            <a:r>
              <a:rPr lang="ro-MD"/>
              <a:t> vs. </a:t>
            </a:r>
            <a:r>
              <a:rPr lang="ro-MD" b="1"/>
              <a:t>obiecte JavaScript</a:t>
            </a:r>
            <a:endParaRPr lang="en-US" b="1"/>
          </a:p>
        </p:txBody>
      </p:sp>
      <p:sp>
        <p:nvSpPr>
          <p:cNvPr id="3" name="Content Placeholder 2">
            <a:extLst>
              <a:ext uri="{FF2B5EF4-FFF2-40B4-BE49-F238E27FC236}">
                <a16:creationId xmlns:a16="http://schemas.microsoft.com/office/drawing/2014/main" id="{6DE469C9-0727-43AA-8BC9-607F588B038A}"/>
              </a:ext>
            </a:extLst>
          </p:cNvPr>
          <p:cNvSpPr>
            <a:spLocks noGrp="1"/>
          </p:cNvSpPr>
          <p:nvPr>
            <p:ph idx="1"/>
          </p:nvPr>
        </p:nvSpPr>
        <p:spPr>
          <a:xfrm>
            <a:off x="323528" y="4731462"/>
            <a:ext cx="8003232" cy="1036712"/>
          </a:xfrm>
        </p:spPr>
        <p:txBody>
          <a:bodyPr>
            <a:normAutofit/>
          </a:bodyPr>
          <a:lstStyle/>
          <a:p>
            <a:pPr marL="0" indent="0">
              <a:buNone/>
            </a:pPr>
            <a:r>
              <a:rPr lang="ro-MD" b="1"/>
              <a:t>JSON</a:t>
            </a:r>
            <a:r>
              <a:rPr lang="ro-MD"/>
              <a:t> (format textual, deci string)</a:t>
            </a:r>
            <a:endParaRPr lang="en-US"/>
          </a:p>
        </p:txBody>
      </p:sp>
      <p:sp>
        <p:nvSpPr>
          <p:cNvPr id="5" name="TextBox 4">
            <a:extLst>
              <a:ext uri="{FF2B5EF4-FFF2-40B4-BE49-F238E27FC236}">
                <a16:creationId xmlns:a16="http://schemas.microsoft.com/office/drawing/2014/main" id="{671E0578-961D-4F28-93BD-0DBBB9E4E021}"/>
              </a:ext>
            </a:extLst>
          </p:cNvPr>
          <p:cNvSpPr txBox="1"/>
          <p:nvPr/>
        </p:nvSpPr>
        <p:spPr>
          <a:xfrm>
            <a:off x="5940152" y="4880486"/>
            <a:ext cx="4576762" cy="369332"/>
          </a:xfrm>
          <a:prstGeom prst="rect">
            <a:avLst/>
          </a:prstGeom>
          <a:noFill/>
        </p:spPr>
        <p:txBody>
          <a:bodyPr wrap="square">
            <a:spAutoFit/>
          </a:bodyPr>
          <a:lstStyle/>
          <a:p>
            <a:r>
              <a:rPr lang="ro-MD">
                <a:solidFill>
                  <a:srgbClr val="FF0000"/>
                </a:solidFill>
              </a:rPr>
              <a:t>a=</a:t>
            </a:r>
            <a:r>
              <a:rPr lang="en-US">
                <a:solidFill>
                  <a:srgbClr val="FF0000"/>
                </a:solidFill>
              </a:rPr>
              <a:t>'</a:t>
            </a:r>
            <a:r>
              <a:rPr lang="en-GB">
                <a:solidFill>
                  <a:srgbClr val="FF0000"/>
                </a:solidFill>
              </a:rPr>
              <a:t>{"nume":"Ana","nota":10}'</a:t>
            </a:r>
            <a:endParaRPr lang="de-AT">
              <a:solidFill>
                <a:srgbClr val="FF0000"/>
              </a:solidFill>
            </a:endParaRPr>
          </a:p>
        </p:txBody>
      </p:sp>
      <p:sp>
        <p:nvSpPr>
          <p:cNvPr id="6" name="Content Placeholder 2">
            <a:extLst>
              <a:ext uri="{FF2B5EF4-FFF2-40B4-BE49-F238E27FC236}">
                <a16:creationId xmlns:a16="http://schemas.microsoft.com/office/drawing/2014/main" id="{0A65FFAD-2E36-4935-B2B3-2509B59365FA}"/>
              </a:ext>
            </a:extLst>
          </p:cNvPr>
          <p:cNvSpPr txBox="1">
            <a:spLocks/>
          </p:cNvSpPr>
          <p:nvPr/>
        </p:nvSpPr>
        <p:spPr>
          <a:xfrm>
            <a:off x="517674" y="1690395"/>
            <a:ext cx="8003232" cy="1036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o-MD" b="1"/>
              <a:t>Obiect JavaScript</a:t>
            </a:r>
            <a:r>
              <a:rPr lang="ro-MD"/>
              <a:t>:</a:t>
            </a:r>
            <a:endParaRPr lang="en-US"/>
          </a:p>
        </p:txBody>
      </p:sp>
      <p:sp>
        <p:nvSpPr>
          <p:cNvPr id="7" name="TextBox 6">
            <a:extLst>
              <a:ext uri="{FF2B5EF4-FFF2-40B4-BE49-F238E27FC236}">
                <a16:creationId xmlns:a16="http://schemas.microsoft.com/office/drawing/2014/main" id="{19DBCDEC-FC63-4C05-BF2B-3E3855DEED3A}"/>
              </a:ext>
            </a:extLst>
          </p:cNvPr>
          <p:cNvSpPr txBox="1"/>
          <p:nvPr/>
        </p:nvSpPr>
        <p:spPr>
          <a:xfrm>
            <a:off x="3651771" y="1802744"/>
            <a:ext cx="4576762" cy="369332"/>
          </a:xfrm>
          <a:prstGeom prst="rect">
            <a:avLst/>
          </a:prstGeom>
          <a:noFill/>
        </p:spPr>
        <p:txBody>
          <a:bodyPr wrap="square">
            <a:spAutoFit/>
          </a:bodyPr>
          <a:lstStyle/>
          <a:p>
            <a:r>
              <a:rPr lang="ro-MD">
                <a:solidFill>
                  <a:srgbClr val="FF0000"/>
                </a:solidFill>
              </a:rPr>
              <a:t>a=</a:t>
            </a:r>
            <a:r>
              <a:rPr lang="en-GB">
                <a:solidFill>
                  <a:srgbClr val="FF0000"/>
                </a:solidFill>
              </a:rPr>
              <a:t>{nume:"Ana",nota:10}</a:t>
            </a:r>
            <a:endParaRPr lang="de-AT">
              <a:solidFill>
                <a:srgbClr val="FF0000"/>
              </a:solidFill>
            </a:endParaRPr>
          </a:p>
        </p:txBody>
      </p:sp>
      <p:sp>
        <p:nvSpPr>
          <p:cNvPr id="8" name="TextBox 7">
            <a:extLst>
              <a:ext uri="{FF2B5EF4-FFF2-40B4-BE49-F238E27FC236}">
                <a16:creationId xmlns:a16="http://schemas.microsoft.com/office/drawing/2014/main" id="{F16150C9-0326-46B0-B9E2-F3A859B32D14}"/>
              </a:ext>
            </a:extLst>
          </p:cNvPr>
          <p:cNvSpPr txBox="1"/>
          <p:nvPr/>
        </p:nvSpPr>
        <p:spPr>
          <a:xfrm>
            <a:off x="786332" y="2279984"/>
            <a:ext cx="7344816" cy="1200329"/>
          </a:xfrm>
          <a:prstGeom prst="rect">
            <a:avLst/>
          </a:prstGeom>
          <a:noFill/>
        </p:spPr>
        <p:txBody>
          <a:bodyPr wrap="square">
            <a:spAutoFit/>
          </a:bodyPr>
          <a:lstStyle/>
          <a:p>
            <a:pPr marL="285750" indent="-285750">
              <a:buFont typeface="Arial" panose="020B0604020202020204" pitchFamily="34" charset="0"/>
              <a:buChar char="•"/>
            </a:pPr>
            <a:r>
              <a:rPr lang="ro-MD"/>
              <a:t>poate prelua date din alte variabile:</a:t>
            </a:r>
          </a:p>
          <a:p>
            <a:r>
              <a:rPr lang="en-US">
                <a:solidFill>
                  <a:srgbClr val="FF0000"/>
                </a:solidFill>
              </a:rPr>
              <a:t>x</a:t>
            </a:r>
            <a:r>
              <a:rPr lang="ro-MD">
                <a:solidFill>
                  <a:srgbClr val="FF0000"/>
                </a:solidFill>
              </a:rPr>
              <a:t>=</a:t>
            </a:r>
            <a:r>
              <a:rPr lang="en-US">
                <a:solidFill>
                  <a:srgbClr val="FF0000"/>
                </a:solidFill>
              </a:rPr>
              <a:t>"Ana"</a:t>
            </a:r>
          </a:p>
          <a:p>
            <a:r>
              <a:rPr lang="ro-MD">
                <a:solidFill>
                  <a:srgbClr val="FF0000"/>
                </a:solidFill>
              </a:rPr>
              <a:t>a=</a:t>
            </a:r>
            <a:r>
              <a:rPr lang="en-GB">
                <a:solidFill>
                  <a:srgbClr val="FF0000"/>
                </a:solidFill>
              </a:rPr>
              <a:t>{nume:x,nota:10}</a:t>
            </a:r>
            <a:endParaRPr lang="de-AT">
              <a:solidFill>
                <a:srgbClr val="FF0000"/>
              </a:solidFill>
            </a:endParaRPr>
          </a:p>
          <a:p>
            <a:pPr marL="285750" indent="-285750">
              <a:buFont typeface="Arial" panose="020B0604020202020204" pitchFamily="34" charset="0"/>
              <a:buChar char="•"/>
            </a:pPr>
            <a:r>
              <a:rPr lang="ro-MD"/>
              <a:t>i</a:t>
            </a:r>
            <a:r>
              <a:rPr lang="en-US"/>
              <a:t> se pot accesa elementele</a:t>
            </a:r>
            <a:r>
              <a:rPr lang="ro-MD"/>
              <a:t> în mod obiectual</a:t>
            </a:r>
            <a:r>
              <a:rPr lang="en-US"/>
              <a:t>: </a:t>
            </a:r>
            <a:r>
              <a:rPr lang="en-US">
                <a:solidFill>
                  <a:srgbClr val="FF0000"/>
                </a:solidFill>
              </a:rPr>
              <a:t>a.nume, a.nota</a:t>
            </a:r>
          </a:p>
        </p:txBody>
      </p:sp>
      <p:sp>
        <p:nvSpPr>
          <p:cNvPr id="9" name="TextBox 8">
            <a:extLst>
              <a:ext uri="{FF2B5EF4-FFF2-40B4-BE49-F238E27FC236}">
                <a16:creationId xmlns:a16="http://schemas.microsoft.com/office/drawing/2014/main" id="{56CB4DA5-6145-4A7E-8CFF-43B307967645}"/>
              </a:ext>
            </a:extLst>
          </p:cNvPr>
          <p:cNvSpPr txBox="1"/>
          <p:nvPr/>
        </p:nvSpPr>
        <p:spPr>
          <a:xfrm>
            <a:off x="786332" y="5310526"/>
            <a:ext cx="8579445" cy="646331"/>
          </a:xfrm>
          <a:prstGeom prst="rect">
            <a:avLst/>
          </a:prstGeom>
          <a:noFill/>
        </p:spPr>
        <p:txBody>
          <a:bodyPr wrap="square">
            <a:spAutoFit/>
          </a:bodyPr>
          <a:lstStyle/>
          <a:p>
            <a:pPr marL="285750" indent="-285750">
              <a:buFont typeface="Arial" panose="020B0604020202020204" pitchFamily="34" charset="0"/>
              <a:buChar char="•"/>
            </a:pPr>
            <a:r>
              <a:rPr lang="en-US"/>
              <a:t>se poate afi</a:t>
            </a:r>
            <a:r>
              <a:rPr lang="ro-MD"/>
              <a:t>șa integral: </a:t>
            </a:r>
            <a:r>
              <a:rPr lang="ro-MD">
                <a:solidFill>
                  <a:srgbClr val="FF0000"/>
                </a:solidFill>
              </a:rPr>
              <a:t>alert(a), console.log(a)</a:t>
            </a:r>
          </a:p>
          <a:p>
            <a:pPr marL="285750" indent="-285750">
              <a:buFont typeface="Arial" panose="020B0604020202020204" pitchFamily="34" charset="0"/>
              <a:buChar char="•"/>
            </a:pPr>
            <a:r>
              <a:rPr lang="en-US"/>
              <a:t>se poate trimite</a:t>
            </a:r>
            <a:r>
              <a:rPr lang="ro-MD"/>
              <a:t> prin HTTP: </a:t>
            </a:r>
            <a:r>
              <a:rPr lang="ro-MD">
                <a:solidFill>
                  <a:srgbClr val="FF0000"/>
                </a:solidFill>
              </a:rPr>
              <a:t>send(a), echo a</a:t>
            </a:r>
            <a:endParaRPr lang="en-US">
              <a:solidFill>
                <a:srgbClr val="FF0000"/>
              </a:solidFill>
            </a:endParaRPr>
          </a:p>
        </p:txBody>
      </p:sp>
    </p:spTree>
    <p:extLst>
      <p:ext uri="{BB962C8B-B14F-4D97-AF65-F5344CB8AC3E}">
        <p14:creationId xmlns:p14="http://schemas.microsoft.com/office/powerpoint/2010/main" val="428948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51862" cy="1325563"/>
          </a:xfrm>
        </p:spPr>
        <p:txBody>
          <a:bodyPr>
            <a:normAutofit/>
          </a:bodyPr>
          <a:lstStyle/>
          <a:p>
            <a:r>
              <a:rPr lang="ro-MD" dirty="0"/>
              <a:t>Cum declanșăm Cereri </a:t>
            </a:r>
            <a:r>
              <a:rPr lang="ro-RO" b="1" dirty="0"/>
              <a:t>HTTP</a:t>
            </a:r>
            <a:r>
              <a:rPr lang="en-GB" b="1" dirty="0"/>
              <a:t>?</a:t>
            </a:r>
            <a:endParaRPr lang="de-AT" dirty="0"/>
          </a:p>
        </p:txBody>
      </p:sp>
      <p:sp>
        <p:nvSpPr>
          <p:cNvPr id="3" name="Content Placeholder 2"/>
          <p:cNvSpPr>
            <a:spLocks noGrp="1"/>
          </p:cNvSpPr>
          <p:nvPr>
            <p:ph idx="1"/>
          </p:nvPr>
        </p:nvSpPr>
        <p:spPr>
          <a:xfrm>
            <a:off x="251520" y="1700808"/>
            <a:ext cx="8928992" cy="5157192"/>
          </a:xfrm>
        </p:spPr>
        <p:txBody>
          <a:bodyPr>
            <a:normAutofit lnSpcReduction="10000"/>
          </a:bodyPr>
          <a:lstStyle/>
          <a:p>
            <a:pPr marL="0" indent="0">
              <a:buNone/>
            </a:pPr>
            <a:r>
              <a:rPr lang="ro-RO" sz="2400" dirty="0"/>
              <a:t>2</a:t>
            </a:r>
            <a:r>
              <a:rPr lang="ro-RO" sz="2400"/>
              <a:t>. </a:t>
            </a:r>
            <a:r>
              <a:rPr lang="ro-RO" sz="2400" b="1"/>
              <a:t>Din browser dar programate (cereri AJAX)</a:t>
            </a:r>
            <a:endParaRPr lang="en-US" sz="2400" dirty="0"/>
          </a:p>
          <a:p>
            <a:pPr marL="0" indent="0">
              <a:buNone/>
            </a:pPr>
            <a:endParaRPr lang="en-US" sz="2400" b="1" dirty="0"/>
          </a:p>
          <a:p>
            <a:pPr marL="0" indent="0">
              <a:buNone/>
            </a:pPr>
            <a:r>
              <a:rPr lang="ro-MD" sz="2200" b="1" dirty="0"/>
              <a:t>Orice eveniment JS</a:t>
            </a:r>
            <a:r>
              <a:rPr lang="ro-RO" sz="2200" b="1" dirty="0"/>
              <a:t> </a:t>
            </a:r>
            <a:r>
              <a:rPr lang="ro-RO" sz="2200" dirty="0"/>
              <a:t>(</a:t>
            </a:r>
            <a:r>
              <a:rPr lang="ro-RO" sz="2200" dirty="0" err="1"/>
              <a:t>onmouseover</a:t>
            </a:r>
            <a:r>
              <a:rPr lang="ro-RO" sz="2200" dirty="0"/>
              <a:t>, </a:t>
            </a:r>
            <a:r>
              <a:rPr lang="ro-RO" sz="2200" dirty="0" err="1"/>
              <a:t>oncontextmenu</a:t>
            </a:r>
            <a:r>
              <a:rPr lang="ro-RO" sz="2200" dirty="0"/>
              <a:t>, </a:t>
            </a:r>
            <a:r>
              <a:rPr lang="ro-RO" sz="2200" dirty="0" err="1"/>
              <a:t>onload</a:t>
            </a:r>
            <a:r>
              <a:rPr lang="ro-RO" sz="2200" dirty="0"/>
              <a:t> etc.) poate fi atașat unei Cereri HTTP...</a:t>
            </a:r>
          </a:p>
          <a:p>
            <a:pPr marL="1314450" lvl="2" indent="-514350"/>
            <a:r>
              <a:rPr lang="ro-RO" sz="2200" dirty="0"/>
              <a:t>...spre </a:t>
            </a:r>
            <a:r>
              <a:rPr lang="ro-RO" sz="2200"/>
              <a:t>alte pagini HTML (Web </a:t>
            </a:r>
            <a:r>
              <a:rPr lang="ro-RO" sz="2200" dirty="0" err="1"/>
              <a:t>scraping</a:t>
            </a:r>
            <a:r>
              <a:rPr lang="ro-RO" sz="2200" dirty="0"/>
              <a:t>)</a:t>
            </a:r>
          </a:p>
          <a:p>
            <a:pPr marL="1314450" lvl="2" indent="-514350"/>
            <a:r>
              <a:rPr lang="ro-RO" sz="2200" dirty="0"/>
              <a:t>...spre componente back-</a:t>
            </a:r>
            <a:r>
              <a:rPr lang="ro-RO" sz="2200" dirty="0" err="1"/>
              <a:t>end</a:t>
            </a:r>
            <a:r>
              <a:rPr lang="ro-RO" sz="2200" dirty="0"/>
              <a:t> de pe </a:t>
            </a:r>
            <a:r>
              <a:rPr lang="ro-RO" sz="2200"/>
              <a:t>propriul server</a:t>
            </a:r>
            <a:endParaRPr lang="ro-RO" sz="2200" dirty="0"/>
          </a:p>
          <a:p>
            <a:pPr marL="1314450" lvl="2" indent="-514350"/>
            <a:r>
              <a:rPr lang="ro-RO" sz="2200" dirty="0"/>
              <a:t>...spre alte site-uri/</a:t>
            </a:r>
            <a:r>
              <a:rPr lang="ro-RO" sz="2200"/>
              <a:t>API-uri (</a:t>
            </a:r>
            <a:r>
              <a:rPr lang="ro-RO" sz="2200" i="1"/>
              <a:t>cross-domain </a:t>
            </a:r>
            <a:r>
              <a:rPr lang="ro-RO" sz="2200" i="1" dirty="0"/>
              <a:t>AJAX</a:t>
            </a:r>
            <a:r>
              <a:rPr lang="ro-RO" sz="2200" dirty="0"/>
              <a:t>)</a:t>
            </a:r>
          </a:p>
          <a:p>
            <a:pPr marL="1314450" lvl="2" indent="-514350"/>
            <a:r>
              <a:rPr lang="ro-RO" sz="2200" dirty="0"/>
              <a:t>...spre orice fișier disponibil pe Web (ca formă de import</a:t>
            </a:r>
            <a:r>
              <a:rPr lang="ro-RO" sz="2200"/>
              <a:t>/download)</a:t>
            </a:r>
            <a:endParaRPr lang="en-US" sz="2200" dirty="0"/>
          </a:p>
          <a:p>
            <a:pPr marL="0" indent="0" algn="just">
              <a:buNone/>
            </a:pPr>
            <a:endParaRPr lang="en-US" sz="3000" dirty="0"/>
          </a:p>
          <a:p>
            <a:pPr marL="0" indent="0" algn="just">
              <a:buNone/>
            </a:pPr>
            <a:r>
              <a:rPr lang="ro-MD" sz="2400" dirty="0"/>
              <a:t>Pentru utilizatorul </a:t>
            </a:r>
            <a:r>
              <a:rPr lang="ro-MD" sz="2400" dirty="0" err="1"/>
              <a:t>browserului</a:t>
            </a:r>
            <a:r>
              <a:rPr lang="ro-MD" sz="2400" dirty="0"/>
              <a:t>, cererile AJAX pot fi</a:t>
            </a:r>
          </a:p>
          <a:p>
            <a:pPr algn="just"/>
            <a:r>
              <a:rPr lang="ro-MD" sz="2400" i="1" dirty="0"/>
              <a:t>voluntare</a:t>
            </a:r>
            <a:r>
              <a:rPr lang="ro-MD" sz="2400" dirty="0"/>
              <a:t> (declanșate prin click conștient)</a:t>
            </a:r>
          </a:p>
          <a:p>
            <a:pPr algn="just"/>
            <a:r>
              <a:rPr lang="ro-MD" sz="2400" i="1" dirty="0"/>
              <a:t>involuntare</a:t>
            </a:r>
            <a:r>
              <a:rPr lang="ro-MD" sz="2400" dirty="0"/>
              <a:t> (</a:t>
            </a:r>
            <a:r>
              <a:rPr lang="ro-MD" sz="2400"/>
              <a:t>declanșate în alte moduri, automatizate)</a:t>
            </a:r>
            <a:endParaRPr lang="ro-RO" sz="2400" dirty="0"/>
          </a:p>
        </p:txBody>
      </p:sp>
    </p:spTree>
    <p:extLst>
      <p:ext uri="{BB962C8B-B14F-4D97-AF65-F5344CB8AC3E}">
        <p14:creationId xmlns:p14="http://schemas.microsoft.com/office/powerpoint/2010/main" val="2058127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336340" cy="1325563"/>
          </a:xfrm>
        </p:spPr>
        <p:txBody>
          <a:bodyPr>
            <a:normAutofit/>
          </a:bodyPr>
          <a:lstStyle/>
          <a:p>
            <a:r>
              <a:rPr lang="ro-MD" dirty="0"/>
              <a:t>Cum declanșăm Cereri </a:t>
            </a:r>
            <a:r>
              <a:rPr lang="ro-RO" b="1" dirty="0"/>
              <a:t>HTTP</a:t>
            </a:r>
            <a:r>
              <a:rPr lang="en-GB" b="1" dirty="0"/>
              <a:t>?</a:t>
            </a:r>
            <a:endParaRPr lang="de-AT" b="1" dirty="0"/>
          </a:p>
        </p:txBody>
      </p:sp>
      <p:sp>
        <p:nvSpPr>
          <p:cNvPr id="3" name="Content Placeholder 2"/>
          <p:cNvSpPr>
            <a:spLocks noGrp="1"/>
          </p:cNvSpPr>
          <p:nvPr>
            <p:ph idx="1"/>
          </p:nvPr>
        </p:nvSpPr>
        <p:spPr>
          <a:xfrm>
            <a:off x="107504" y="1628800"/>
            <a:ext cx="9073008" cy="4968552"/>
          </a:xfrm>
        </p:spPr>
        <p:txBody>
          <a:bodyPr>
            <a:normAutofit/>
          </a:bodyPr>
          <a:lstStyle/>
          <a:p>
            <a:pPr marL="0" indent="0">
              <a:buNone/>
            </a:pPr>
            <a:r>
              <a:rPr lang="ro-MD" dirty="0"/>
              <a:t>3</a:t>
            </a:r>
            <a:r>
              <a:rPr lang="ro-RO" dirty="0"/>
              <a:t>. Orice programator trebuie </a:t>
            </a:r>
            <a:r>
              <a:rPr lang="ro-RO" b="1" dirty="0"/>
              <a:t>să poată programa Cereri HTTP în </a:t>
            </a:r>
            <a:r>
              <a:rPr lang="ro-RO" b="1"/>
              <a:t>limbajul preferat</a:t>
            </a:r>
            <a:r>
              <a:rPr lang="ro-RO"/>
              <a:t> (adesea API-urile se accesează din back-end nu direct din front-end</a:t>
            </a:r>
            <a:r>
              <a:rPr lang="ro-RO" dirty="0"/>
              <a:t>)</a:t>
            </a:r>
          </a:p>
          <a:p>
            <a:pPr marL="914400" lvl="1" indent="-514350"/>
            <a:endParaRPr lang="en-US" dirty="0"/>
          </a:p>
          <a:p>
            <a:pPr marL="914400" lvl="1" indent="-514350" algn="just"/>
            <a:r>
              <a:rPr lang="ro-MD" sz="2200" dirty="0"/>
              <a:t>Orice limbaj oferă funcții/</a:t>
            </a:r>
            <a:r>
              <a:rPr lang="ro-MD" sz="2200"/>
              <a:t>librării</a:t>
            </a:r>
            <a:r>
              <a:rPr lang="en-US" sz="2200"/>
              <a:t> HTTP</a:t>
            </a:r>
            <a:endParaRPr lang="ro-MD" sz="2200"/>
          </a:p>
          <a:p>
            <a:pPr marL="1314450" lvl="2" indent="-514350" algn="just"/>
            <a:r>
              <a:rPr lang="ro-RO" sz="1800"/>
              <a:t>cURL</a:t>
            </a:r>
            <a:r>
              <a:rPr lang="ro-MD" sz="1800"/>
              <a:t>,</a:t>
            </a:r>
            <a:r>
              <a:rPr lang="ro-RO" sz="1800"/>
              <a:t> Guzzle, EasyRDFHttpClient </a:t>
            </a:r>
            <a:r>
              <a:rPr lang="ro-MD" sz="1800" dirty="0"/>
              <a:t>î</a:t>
            </a:r>
            <a:r>
              <a:rPr lang="ro-RO" sz="1800" dirty="0"/>
              <a:t>n PHP</a:t>
            </a:r>
            <a:r>
              <a:rPr lang="ro-RO" sz="1800"/>
              <a:t>, </a:t>
            </a:r>
          </a:p>
          <a:p>
            <a:pPr marL="1314450" lvl="2" indent="-514350" algn="just"/>
            <a:r>
              <a:rPr lang="ro-RO" sz="1800"/>
              <a:t>urllib, requests </a:t>
            </a:r>
            <a:r>
              <a:rPr lang="ro-MD" sz="1800" dirty="0"/>
              <a:t>î</a:t>
            </a:r>
            <a:r>
              <a:rPr lang="ro-RO" sz="1800" dirty="0"/>
              <a:t>n </a:t>
            </a:r>
            <a:r>
              <a:rPr lang="ro-RO" sz="1800" dirty="0" err="1"/>
              <a:t>Python</a:t>
            </a:r>
            <a:r>
              <a:rPr lang="ro-RO" sz="1800"/>
              <a:t>, </a:t>
            </a:r>
          </a:p>
          <a:p>
            <a:pPr marL="1314450" lvl="2" indent="-514350" algn="just"/>
            <a:r>
              <a:rPr lang="ro-RO" sz="1800"/>
              <a:t>request </a:t>
            </a:r>
            <a:r>
              <a:rPr lang="ro-MD" sz="1800" dirty="0"/>
              <a:t>î</a:t>
            </a:r>
            <a:r>
              <a:rPr lang="ro-RO" sz="1800" dirty="0"/>
              <a:t>n </a:t>
            </a:r>
            <a:r>
              <a:rPr lang="ro-RO" sz="1800" dirty="0" err="1"/>
              <a:t>NodeJS</a:t>
            </a:r>
            <a:r>
              <a:rPr lang="en-US" sz="1800"/>
              <a:t>, </a:t>
            </a:r>
            <a:endParaRPr lang="ro-MD" sz="1800"/>
          </a:p>
          <a:p>
            <a:pPr marL="1314450" lvl="2" indent="-514350" algn="just"/>
            <a:r>
              <a:rPr lang="en-US" sz="1800"/>
              <a:t>Jquery</a:t>
            </a:r>
            <a:r>
              <a:rPr lang="ro-MD" sz="1800"/>
              <a:t>, Axios</a:t>
            </a:r>
            <a:r>
              <a:rPr lang="en-US" sz="1800"/>
              <a:t> </a:t>
            </a:r>
            <a:r>
              <a:rPr lang="ro-MD" sz="1800" dirty="0"/>
              <a:t>î</a:t>
            </a:r>
            <a:r>
              <a:rPr lang="en-US" sz="1800"/>
              <a:t>n JS</a:t>
            </a:r>
            <a:endParaRPr lang="ro-MD" sz="1800"/>
          </a:p>
          <a:p>
            <a:pPr marL="1314450" lvl="2" indent="-514350" algn="just"/>
            <a:r>
              <a:rPr lang="ro-RO" sz="1800"/>
              <a:t>URL Request în Swift</a:t>
            </a:r>
          </a:p>
          <a:p>
            <a:pPr marL="1314450" lvl="2" indent="-514350" algn="just"/>
            <a:r>
              <a:rPr lang="ro-RO" sz="1800"/>
              <a:t>HttpClient în .NET</a:t>
            </a:r>
            <a:endParaRPr lang="ro-RO" sz="1800" dirty="0"/>
          </a:p>
          <a:p>
            <a:pPr marL="400050" lvl="1" indent="0">
              <a:buNone/>
            </a:pPr>
            <a:endParaRPr lang="en-US" sz="2200" dirty="0"/>
          </a:p>
        </p:txBody>
      </p:sp>
    </p:spTree>
    <p:extLst>
      <p:ext uri="{BB962C8B-B14F-4D97-AF65-F5344CB8AC3E}">
        <p14:creationId xmlns:p14="http://schemas.microsoft.com/office/powerpoint/2010/main" val="2435180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5" y="44624"/>
            <a:ext cx="9729712" cy="1325563"/>
          </a:xfrm>
        </p:spPr>
        <p:txBody>
          <a:bodyPr>
            <a:normAutofit/>
          </a:bodyPr>
          <a:lstStyle/>
          <a:p>
            <a:r>
              <a:rPr lang="ro-MD" dirty="0"/>
              <a:t>Cum declanșăm Cereri </a:t>
            </a:r>
            <a:r>
              <a:rPr lang="ro-RO" b="1" dirty="0"/>
              <a:t>HTTP</a:t>
            </a:r>
            <a:r>
              <a:rPr lang="en-GB" b="1" dirty="0"/>
              <a:t>?</a:t>
            </a:r>
            <a:endParaRPr lang="de-AT" b="1" dirty="0"/>
          </a:p>
        </p:txBody>
      </p:sp>
      <p:sp>
        <p:nvSpPr>
          <p:cNvPr id="3" name="Content Placeholder 2"/>
          <p:cNvSpPr>
            <a:spLocks noGrp="1"/>
          </p:cNvSpPr>
          <p:nvPr>
            <p:ph idx="1"/>
          </p:nvPr>
        </p:nvSpPr>
        <p:spPr>
          <a:xfrm>
            <a:off x="107504" y="1628800"/>
            <a:ext cx="9073008" cy="4968552"/>
          </a:xfrm>
        </p:spPr>
        <p:txBody>
          <a:bodyPr>
            <a:normAutofit/>
          </a:bodyPr>
          <a:lstStyle/>
          <a:p>
            <a:pPr marL="0" indent="0">
              <a:buNone/>
            </a:pPr>
            <a:r>
              <a:rPr lang="ro-RO" dirty="0"/>
              <a:t>4</a:t>
            </a:r>
            <a:r>
              <a:rPr lang="ro-RO"/>
              <a:t>. Alte moduri de a declanșa cereri HTTP:</a:t>
            </a:r>
            <a:endParaRPr lang="ro-RO" dirty="0"/>
          </a:p>
          <a:p>
            <a:pPr marL="914400" lvl="1" indent="-514350"/>
            <a:endParaRPr lang="ro-MD" sz="1900" dirty="0"/>
          </a:p>
          <a:p>
            <a:pPr marL="914400" lvl="1" indent="-514350"/>
            <a:r>
              <a:rPr lang="ro-MD" sz="1900"/>
              <a:t>instrumente dedicate, de obicei în scopul testării sau pentru a exersa cereri înainte de a le implementa</a:t>
            </a:r>
            <a:r>
              <a:rPr lang="ro-RO" sz="1900"/>
              <a:t> </a:t>
            </a:r>
            <a:r>
              <a:rPr lang="ro-RO" sz="1900" dirty="0"/>
              <a:t>(</a:t>
            </a:r>
            <a:r>
              <a:rPr lang="ro-RO" sz="1900" dirty="0" err="1"/>
              <a:t>Postman</a:t>
            </a:r>
            <a:r>
              <a:rPr lang="ro-RO" sz="1900" dirty="0"/>
              <a:t>, </a:t>
            </a:r>
            <a:r>
              <a:rPr lang="ro-RO" sz="1900" err="1"/>
              <a:t>cURL</a:t>
            </a:r>
            <a:r>
              <a:rPr lang="ro-RO" sz="1900"/>
              <a:t> în linie de comandă, diverse instrumente de testare etc.)</a:t>
            </a:r>
            <a:endParaRPr lang="ro-RO" sz="1900" dirty="0"/>
          </a:p>
          <a:p>
            <a:pPr marL="914400" lvl="1" indent="-514350"/>
            <a:endParaRPr lang="ro-MD" sz="1900" dirty="0"/>
          </a:p>
          <a:p>
            <a:pPr marL="914400" lvl="1" indent="-514350"/>
            <a:r>
              <a:rPr lang="ro-MD" sz="1900"/>
              <a:t>interogări federative (între baze de date distribuite)</a:t>
            </a:r>
            <a:endParaRPr lang="en-GB" sz="1900" i="1" dirty="0"/>
          </a:p>
          <a:p>
            <a:pPr marL="914400" lvl="1" indent="-514350" algn="just"/>
            <a:endParaRPr lang="ro-MD" sz="1900" dirty="0"/>
          </a:p>
          <a:p>
            <a:pPr marL="914400" lvl="1" indent="-514350" algn="just"/>
            <a:r>
              <a:rPr lang="ro-MD" sz="1900"/>
              <a:t>diverse aplicații ce oferă suport pentru automatizare de cereri </a:t>
            </a:r>
            <a:r>
              <a:rPr lang="ro-MD" sz="1900" dirty="0"/>
              <a:t>(</a:t>
            </a:r>
            <a:r>
              <a:rPr lang="ro-MD" sz="1900" dirty="0" err="1"/>
              <a:t>UiPath</a:t>
            </a:r>
            <a:r>
              <a:rPr lang="ro-MD" sz="1900"/>
              <a:t>, Selenium, instrumente DevOps etc.)</a:t>
            </a:r>
            <a:endParaRPr lang="en-GB" sz="1900" dirty="0"/>
          </a:p>
        </p:txBody>
      </p:sp>
    </p:spTree>
    <p:extLst>
      <p:ext uri="{BB962C8B-B14F-4D97-AF65-F5344CB8AC3E}">
        <p14:creationId xmlns:p14="http://schemas.microsoft.com/office/powerpoint/2010/main" val="4185223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7F93-6317-47AE-8251-C64AFDB4C579}"/>
              </a:ext>
            </a:extLst>
          </p:cNvPr>
          <p:cNvSpPr>
            <a:spLocks noGrp="1"/>
          </p:cNvSpPr>
          <p:nvPr>
            <p:ph type="title"/>
          </p:nvPr>
        </p:nvSpPr>
        <p:spPr/>
        <p:txBody>
          <a:bodyPr>
            <a:normAutofit fontScale="90000"/>
          </a:bodyPr>
          <a:lstStyle/>
          <a:p>
            <a:r>
              <a:rPr lang="ro-RO" dirty="0"/>
              <a:t>Algoritmul construirii </a:t>
            </a:r>
            <a:r>
              <a:rPr lang="ro-RO"/>
              <a:t>unei </a:t>
            </a:r>
            <a:br>
              <a:rPr lang="ro-RO"/>
            </a:br>
            <a:r>
              <a:rPr lang="ro-RO"/>
              <a:t>Cereri HTTP (în front-</a:t>
            </a:r>
            <a:r>
              <a:rPr lang="ro-RO" err="1"/>
              <a:t>end</a:t>
            </a:r>
            <a:r>
              <a:rPr lang="ro-RO"/>
              <a:t> JS)</a:t>
            </a:r>
            <a:endParaRPr lang="en-US" dirty="0"/>
          </a:p>
        </p:txBody>
      </p:sp>
      <p:sp>
        <p:nvSpPr>
          <p:cNvPr id="4" name="server">
            <a:extLst>
              <a:ext uri="{FF2B5EF4-FFF2-40B4-BE49-F238E27FC236}">
                <a16:creationId xmlns:a16="http://schemas.microsoft.com/office/drawing/2014/main" id="{9766A5CC-C2F0-4A56-ABF0-71C13D665CB8}"/>
              </a:ext>
            </a:extLst>
          </p:cNvPr>
          <p:cNvSpPr>
            <a:spLocks noEditPoints="1" noChangeArrowheads="1"/>
          </p:cNvSpPr>
          <p:nvPr/>
        </p:nvSpPr>
        <p:spPr bwMode="auto">
          <a:xfrm>
            <a:off x="3064734" y="2146682"/>
            <a:ext cx="1728192"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solidFill>
                <a:prstClr val="black"/>
              </a:solidFill>
            </a:endParaRPr>
          </a:p>
        </p:txBody>
      </p:sp>
      <p:pic>
        <p:nvPicPr>
          <p:cNvPr id="5" name="Picture 2">
            <a:extLst>
              <a:ext uri="{FF2B5EF4-FFF2-40B4-BE49-F238E27FC236}">
                <a16:creationId xmlns:a16="http://schemas.microsoft.com/office/drawing/2014/main" id="{EA1C2F41-43B3-4D0B-A96F-A8A1C91F3A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4941168"/>
            <a:ext cx="1593980" cy="98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Isosceles Triangle 5">
            <a:extLst>
              <a:ext uri="{FF2B5EF4-FFF2-40B4-BE49-F238E27FC236}">
                <a16:creationId xmlns:a16="http://schemas.microsoft.com/office/drawing/2014/main" id="{C32FFA3C-3AFF-4733-8EC0-A7D07EAA22BF}"/>
              </a:ext>
            </a:extLst>
          </p:cNvPr>
          <p:cNvSpPr/>
          <p:nvPr/>
        </p:nvSpPr>
        <p:spPr>
          <a:xfrm>
            <a:off x="3131840" y="4635164"/>
            <a:ext cx="360040" cy="288032"/>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CD253594-DB41-4C49-ADE3-5696D70BBF04}"/>
              </a:ext>
            </a:extLst>
          </p:cNvPr>
          <p:cNvSpPr/>
          <p:nvPr/>
        </p:nvSpPr>
        <p:spPr>
          <a:xfrm rot="10800000">
            <a:off x="4365780" y="4635164"/>
            <a:ext cx="360040" cy="288032"/>
          </a:xfrm>
          <a:prstGeom prst="triangle">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8" name="TextBox 7">
            <a:extLst>
              <a:ext uri="{FF2B5EF4-FFF2-40B4-BE49-F238E27FC236}">
                <a16:creationId xmlns:a16="http://schemas.microsoft.com/office/drawing/2014/main" id="{1B44C24F-E4C5-4A9A-927A-BC4BBE8A2704}"/>
              </a:ext>
            </a:extLst>
          </p:cNvPr>
          <p:cNvSpPr txBox="1"/>
          <p:nvPr/>
        </p:nvSpPr>
        <p:spPr>
          <a:xfrm>
            <a:off x="195629" y="4219665"/>
            <a:ext cx="3008220" cy="830997"/>
          </a:xfrm>
          <a:prstGeom prst="rect">
            <a:avLst/>
          </a:prstGeom>
          <a:noFill/>
        </p:spPr>
        <p:txBody>
          <a:bodyPr wrap="square" rtlCol="0">
            <a:spAutoFit/>
          </a:bodyPr>
          <a:lstStyle/>
          <a:p>
            <a:r>
              <a:rPr lang="ro-RO" sz="1200" dirty="0">
                <a:solidFill>
                  <a:srgbClr val="FF0000"/>
                </a:solidFill>
              </a:rPr>
              <a:t>Pas 2</a:t>
            </a:r>
            <a:r>
              <a:rPr lang="ro-RO" sz="1200">
                <a:solidFill>
                  <a:srgbClr val="FF0000"/>
                </a:solidFill>
              </a:rPr>
              <a:t>. O</a:t>
            </a:r>
            <a:r>
              <a:rPr lang="ro-RO" sz="1200" u="sng">
                <a:solidFill>
                  <a:srgbClr val="FF0000"/>
                </a:solidFill>
              </a:rPr>
              <a:t> funcție JS</a:t>
            </a:r>
            <a:r>
              <a:rPr lang="ro-RO" sz="1200">
                <a:solidFill>
                  <a:srgbClr val="FF0000"/>
                </a:solidFill>
              </a:rPr>
              <a:t> care </a:t>
            </a:r>
            <a:r>
              <a:rPr lang="ro-RO" sz="1200" dirty="0">
                <a:solidFill>
                  <a:srgbClr val="FF0000"/>
                </a:solidFill>
              </a:rPr>
              <a:t>construiește și </a:t>
            </a:r>
            <a:r>
              <a:rPr lang="ro-RO" sz="1200">
                <a:solidFill>
                  <a:srgbClr val="FF0000"/>
                </a:solidFill>
              </a:rPr>
              <a:t>trimite Cererea</a:t>
            </a:r>
          </a:p>
          <a:p>
            <a:pPr marL="171450" indent="-171450">
              <a:buFont typeface="Arial" panose="020B0604020202020204" pitchFamily="34" charset="0"/>
              <a:buChar char="•"/>
            </a:pPr>
            <a:r>
              <a:rPr lang="ro-RO" sz="1200" b="1">
                <a:solidFill>
                  <a:srgbClr val="FF0000"/>
                </a:solidFill>
              </a:rPr>
              <a:t>Dacă avem de trimis și date, le atașăm la cerere</a:t>
            </a:r>
            <a:endParaRPr lang="en-US" sz="1200" dirty="0">
              <a:solidFill>
                <a:srgbClr val="FF0000"/>
              </a:solidFill>
            </a:endParaRPr>
          </a:p>
        </p:txBody>
      </p:sp>
      <p:sp>
        <p:nvSpPr>
          <p:cNvPr id="9" name="TextBox 8">
            <a:extLst>
              <a:ext uri="{FF2B5EF4-FFF2-40B4-BE49-F238E27FC236}">
                <a16:creationId xmlns:a16="http://schemas.microsoft.com/office/drawing/2014/main" id="{64B8E2F3-7C13-47B5-A791-1DA56E56932E}"/>
              </a:ext>
            </a:extLst>
          </p:cNvPr>
          <p:cNvSpPr txBox="1"/>
          <p:nvPr/>
        </p:nvSpPr>
        <p:spPr>
          <a:xfrm>
            <a:off x="4788022" y="4253955"/>
            <a:ext cx="4329767" cy="830997"/>
          </a:xfrm>
          <a:prstGeom prst="rect">
            <a:avLst/>
          </a:prstGeom>
          <a:noFill/>
        </p:spPr>
        <p:txBody>
          <a:bodyPr wrap="square" rtlCol="0">
            <a:spAutoFit/>
          </a:bodyPr>
          <a:lstStyle/>
          <a:p>
            <a:r>
              <a:rPr lang="ro-RO" sz="1200" dirty="0">
                <a:solidFill>
                  <a:srgbClr val="FF0000"/>
                </a:solidFill>
              </a:rPr>
              <a:t>Pas 3</a:t>
            </a:r>
            <a:r>
              <a:rPr lang="ro-RO" sz="1200">
                <a:solidFill>
                  <a:srgbClr val="FF0000"/>
                </a:solidFill>
              </a:rPr>
              <a:t>. O</a:t>
            </a:r>
            <a:r>
              <a:rPr lang="ro-RO" sz="1200" u="sng">
                <a:solidFill>
                  <a:srgbClr val="FF0000"/>
                </a:solidFill>
              </a:rPr>
              <a:t> </a:t>
            </a:r>
            <a:r>
              <a:rPr lang="ro-RO" sz="1200" u="sng" dirty="0">
                <a:solidFill>
                  <a:srgbClr val="FF0000"/>
                </a:solidFill>
              </a:rPr>
              <a:t>a doua funcție</a:t>
            </a:r>
            <a:r>
              <a:rPr lang="ro-RO" sz="1200" dirty="0">
                <a:solidFill>
                  <a:srgbClr val="FF0000"/>
                </a:solidFill>
              </a:rPr>
              <a:t> care </a:t>
            </a:r>
            <a:r>
              <a:rPr lang="ro-RO" sz="1200">
                <a:solidFill>
                  <a:srgbClr val="FF0000"/>
                </a:solidFill>
              </a:rPr>
              <a:t>să culeagă Răspunsul</a:t>
            </a:r>
          </a:p>
          <a:p>
            <a:pPr marL="171450" indent="-171450">
              <a:buFont typeface="Arial" panose="020B0604020202020204" pitchFamily="34" charset="0"/>
              <a:buChar char="•"/>
            </a:pPr>
            <a:r>
              <a:rPr lang="ro-RO" sz="1200" b="1">
                <a:solidFill>
                  <a:srgbClr val="FF0000"/>
                </a:solidFill>
              </a:rPr>
              <a:t>Dacă </a:t>
            </a:r>
            <a:r>
              <a:rPr lang="ro-RO" sz="1200" b="1" dirty="0">
                <a:solidFill>
                  <a:srgbClr val="FF0000"/>
                </a:solidFill>
              </a:rPr>
              <a:t>se așteaptă date, </a:t>
            </a:r>
            <a:r>
              <a:rPr lang="ro-RO" sz="1200" b="1">
                <a:solidFill>
                  <a:srgbClr val="FF0000"/>
                </a:solidFill>
              </a:rPr>
              <a:t>le culegem din Răspuns</a:t>
            </a:r>
            <a:endParaRPr lang="ro-RO" sz="1200">
              <a:solidFill>
                <a:srgbClr val="FF0000"/>
              </a:solidFill>
            </a:endParaRPr>
          </a:p>
          <a:p>
            <a:pPr marL="171450" indent="-171450">
              <a:buFont typeface="Arial" panose="020B0604020202020204" pitchFamily="34" charset="0"/>
              <a:buChar char="•"/>
            </a:pPr>
            <a:r>
              <a:rPr lang="ro-RO" sz="1200" b="1">
                <a:solidFill>
                  <a:srgbClr val="FF0000"/>
                </a:solidFill>
              </a:rPr>
              <a:t>Se </a:t>
            </a:r>
            <a:r>
              <a:rPr lang="ro-RO" sz="1200" b="1" dirty="0">
                <a:solidFill>
                  <a:srgbClr val="FF0000"/>
                </a:solidFill>
              </a:rPr>
              <a:t>recomandă și o funcție care să facă ceva în caz de eșec </a:t>
            </a:r>
            <a:r>
              <a:rPr lang="ro-RO" sz="1200" b="1">
                <a:solidFill>
                  <a:srgbClr val="FF0000"/>
                </a:solidFill>
              </a:rPr>
              <a:t>al Cererii</a:t>
            </a:r>
            <a:endParaRPr lang="en-US" sz="1200" b="1" dirty="0">
              <a:solidFill>
                <a:srgbClr val="FF0000"/>
              </a:solidFill>
            </a:endParaRPr>
          </a:p>
        </p:txBody>
      </p:sp>
      <p:sp>
        <p:nvSpPr>
          <p:cNvPr id="10" name="Oval 9">
            <a:extLst>
              <a:ext uri="{FF2B5EF4-FFF2-40B4-BE49-F238E27FC236}">
                <a16:creationId xmlns:a16="http://schemas.microsoft.com/office/drawing/2014/main" id="{431CE1FE-C73A-4CBD-9A4A-DD6146CC2C60}"/>
              </a:ext>
            </a:extLst>
          </p:cNvPr>
          <p:cNvSpPr/>
          <p:nvPr/>
        </p:nvSpPr>
        <p:spPr>
          <a:xfrm>
            <a:off x="3167844" y="5706175"/>
            <a:ext cx="288032" cy="288032"/>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1" name="TextBox 10">
            <a:extLst>
              <a:ext uri="{FF2B5EF4-FFF2-40B4-BE49-F238E27FC236}">
                <a16:creationId xmlns:a16="http://schemas.microsoft.com/office/drawing/2014/main" id="{E8938EA8-F0F3-47B4-991C-A2A11E3B4BB5}"/>
              </a:ext>
            </a:extLst>
          </p:cNvPr>
          <p:cNvSpPr txBox="1"/>
          <p:nvPr/>
        </p:nvSpPr>
        <p:spPr>
          <a:xfrm>
            <a:off x="63692" y="5646766"/>
            <a:ext cx="3104153" cy="646331"/>
          </a:xfrm>
          <a:prstGeom prst="rect">
            <a:avLst/>
          </a:prstGeom>
          <a:noFill/>
        </p:spPr>
        <p:txBody>
          <a:bodyPr wrap="square" rtlCol="0">
            <a:spAutoFit/>
          </a:bodyPr>
          <a:lstStyle/>
          <a:p>
            <a:r>
              <a:rPr lang="ro-RO" sz="1200" dirty="0">
                <a:solidFill>
                  <a:srgbClr val="FF0000"/>
                </a:solidFill>
              </a:rPr>
              <a:t>Pas 1</a:t>
            </a:r>
            <a:r>
              <a:rPr lang="ro-RO" sz="1200">
                <a:solidFill>
                  <a:srgbClr val="FF0000"/>
                </a:solidFill>
              </a:rPr>
              <a:t>. </a:t>
            </a:r>
            <a:r>
              <a:rPr lang="ro-RO" sz="1200" b="1">
                <a:solidFill>
                  <a:srgbClr val="FF0000"/>
                </a:solidFill>
              </a:rPr>
              <a:t>Decidem CUM să se declanșeze Cererea</a:t>
            </a:r>
            <a:r>
              <a:rPr lang="ro-RO" sz="1200">
                <a:solidFill>
                  <a:srgbClr val="FF0000"/>
                </a:solidFill>
              </a:rPr>
              <a:t> (legăm un </a:t>
            </a:r>
            <a:r>
              <a:rPr lang="ro-RO" sz="1200" dirty="0">
                <a:solidFill>
                  <a:srgbClr val="FF0000"/>
                </a:solidFill>
              </a:rPr>
              <a:t>eveniment front-</a:t>
            </a:r>
            <a:r>
              <a:rPr lang="ro-RO" sz="1200" dirty="0" err="1">
                <a:solidFill>
                  <a:srgbClr val="FF0000"/>
                </a:solidFill>
              </a:rPr>
              <a:t>end</a:t>
            </a:r>
            <a:r>
              <a:rPr lang="ro-RO" sz="1200" dirty="0">
                <a:solidFill>
                  <a:srgbClr val="FF0000"/>
                </a:solidFill>
              </a:rPr>
              <a:t> de funcția JS care </a:t>
            </a:r>
            <a:r>
              <a:rPr lang="ro-RO" sz="1200">
                <a:solidFill>
                  <a:srgbClr val="FF0000"/>
                </a:solidFill>
              </a:rPr>
              <a:t>construiește Cererea – cea de la Pasul 2)</a:t>
            </a:r>
            <a:endParaRPr lang="en-US" sz="1200" b="1" dirty="0">
              <a:solidFill>
                <a:srgbClr val="FF0000"/>
              </a:solidFill>
            </a:endParaRPr>
          </a:p>
        </p:txBody>
      </p:sp>
      <p:sp>
        <p:nvSpPr>
          <p:cNvPr id="12" name="TextBox 11">
            <a:extLst>
              <a:ext uri="{FF2B5EF4-FFF2-40B4-BE49-F238E27FC236}">
                <a16:creationId xmlns:a16="http://schemas.microsoft.com/office/drawing/2014/main" id="{93DC9213-BFAC-4E0C-A0FE-0F3320E33D45}"/>
              </a:ext>
            </a:extLst>
          </p:cNvPr>
          <p:cNvSpPr txBox="1"/>
          <p:nvPr/>
        </p:nvSpPr>
        <p:spPr>
          <a:xfrm>
            <a:off x="4860031" y="5631485"/>
            <a:ext cx="4329767" cy="830997"/>
          </a:xfrm>
          <a:prstGeom prst="rect">
            <a:avLst/>
          </a:prstGeom>
          <a:noFill/>
        </p:spPr>
        <p:txBody>
          <a:bodyPr wrap="square" rtlCol="0">
            <a:spAutoFit/>
          </a:bodyPr>
          <a:lstStyle/>
          <a:p>
            <a:r>
              <a:rPr lang="ro-RO" sz="1200" dirty="0">
                <a:solidFill>
                  <a:srgbClr val="FF0000"/>
                </a:solidFill>
              </a:rPr>
              <a:t>Pas4</a:t>
            </a:r>
            <a:r>
              <a:rPr lang="ro-RO" sz="1200">
                <a:solidFill>
                  <a:srgbClr val="FF0000"/>
                </a:solidFill>
              </a:rPr>
              <a:t>. O</a:t>
            </a:r>
            <a:r>
              <a:rPr lang="ro-RO" sz="1200" u="sng">
                <a:solidFill>
                  <a:srgbClr val="FF0000"/>
                </a:solidFill>
              </a:rPr>
              <a:t> funcție</a:t>
            </a:r>
            <a:r>
              <a:rPr lang="ro-RO" sz="1200">
                <a:solidFill>
                  <a:srgbClr val="FF0000"/>
                </a:solidFill>
              </a:rPr>
              <a:t> care să facă ceva cu Răspunsul</a:t>
            </a:r>
          </a:p>
          <a:p>
            <a:pPr marL="171450" indent="-171450">
              <a:buFont typeface="Arial" panose="020B0604020202020204" pitchFamily="34" charset="0"/>
              <a:buChar char="•"/>
            </a:pPr>
            <a:r>
              <a:rPr lang="ro-RO" sz="1200">
                <a:solidFill>
                  <a:srgbClr val="FF0000"/>
                </a:solidFill>
              </a:rPr>
              <a:t>injectarea datelor sosite în front-end</a:t>
            </a:r>
          </a:p>
          <a:p>
            <a:pPr marL="171450" indent="-171450">
              <a:buFont typeface="Arial" panose="020B0604020202020204" pitchFamily="34" charset="0"/>
              <a:buChar char="•"/>
            </a:pPr>
            <a:r>
              <a:rPr lang="ro-RO" sz="1200">
                <a:solidFill>
                  <a:srgbClr val="FF0000"/>
                </a:solidFill>
              </a:rPr>
              <a:t>apariția/dispariția unei componente în pagină  (arborele DOM!)</a:t>
            </a:r>
          </a:p>
          <a:p>
            <a:pPr marL="171450" indent="-171450">
              <a:buFont typeface="Arial" panose="020B0604020202020204" pitchFamily="34" charset="0"/>
              <a:buChar char="•"/>
            </a:pPr>
            <a:r>
              <a:rPr lang="ro-RO" sz="1200">
                <a:solidFill>
                  <a:srgbClr val="FF0000"/>
                </a:solidFill>
              </a:rPr>
              <a:t>pasarea datelor spre spre altă Cerere</a:t>
            </a:r>
          </a:p>
        </p:txBody>
      </p:sp>
      <p:sp>
        <p:nvSpPr>
          <p:cNvPr id="13" name="Oval 12">
            <a:extLst>
              <a:ext uri="{FF2B5EF4-FFF2-40B4-BE49-F238E27FC236}">
                <a16:creationId xmlns:a16="http://schemas.microsoft.com/office/drawing/2014/main" id="{4DAB3852-B1D9-480C-AEF4-79D380F2421F}"/>
              </a:ext>
            </a:extLst>
          </p:cNvPr>
          <p:cNvSpPr/>
          <p:nvPr/>
        </p:nvSpPr>
        <p:spPr>
          <a:xfrm>
            <a:off x="4427984" y="5723837"/>
            <a:ext cx="288032" cy="288032"/>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cxnSp>
        <p:nvCxnSpPr>
          <p:cNvPr id="15" name="Straight Arrow Connector 14">
            <a:extLst>
              <a:ext uri="{FF2B5EF4-FFF2-40B4-BE49-F238E27FC236}">
                <a16:creationId xmlns:a16="http://schemas.microsoft.com/office/drawing/2014/main" id="{D6699638-3B08-4E50-83C6-821741F95FFB}"/>
              </a:ext>
            </a:extLst>
          </p:cNvPr>
          <p:cNvCxnSpPr>
            <a:cxnSpLocks/>
            <a:stCxn id="6" idx="0"/>
          </p:cNvCxnSpPr>
          <p:nvPr/>
        </p:nvCxnSpPr>
        <p:spPr>
          <a:xfrm flipV="1">
            <a:off x="3311860" y="2852936"/>
            <a:ext cx="0" cy="17822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E87B408-40E8-4223-8D91-FF05DCC21286}"/>
              </a:ext>
            </a:extLst>
          </p:cNvPr>
          <p:cNvCxnSpPr>
            <a:cxnSpLocks/>
            <a:endCxn id="7" idx="3"/>
          </p:cNvCxnSpPr>
          <p:nvPr/>
        </p:nvCxnSpPr>
        <p:spPr>
          <a:xfrm>
            <a:off x="4545800" y="2937214"/>
            <a:ext cx="0" cy="16979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8EBE5D-7D55-413F-A877-5AEA09292CD9}"/>
              </a:ext>
            </a:extLst>
          </p:cNvPr>
          <p:cNvCxnSpPr>
            <a:cxnSpLocks/>
            <a:stCxn id="10" idx="0"/>
            <a:endCxn id="6" idx="3"/>
          </p:cNvCxnSpPr>
          <p:nvPr/>
        </p:nvCxnSpPr>
        <p:spPr>
          <a:xfrm flipV="1">
            <a:off x="3311860" y="4923196"/>
            <a:ext cx="0" cy="7829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C8E19AD-1435-4E82-9D27-8E6D9AD9385B}"/>
              </a:ext>
            </a:extLst>
          </p:cNvPr>
          <p:cNvCxnSpPr>
            <a:cxnSpLocks/>
            <a:endCxn id="13" idx="0"/>
          </p:cNvCxnSpPr>
          <p:nvPr/>
        </p:nvCxnSpPr>
        <p:spPr>
          <a:xfrm>
            <a:off x="4545799" y="4941169"/>
            <a:ext cx="26201" cy="7826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9B5DBAE-0A1D-4C31-9B0A-C45983CDFBCE}"/>
              </a:ext>
            </a:extLst>
          </p:cNvPr>
          <p:cNvSpPr txBox="1"/>
          <p:nvPr/>
        </p:nvSpPr>
        <p:spPr>
          <a:xfrm>
            <a:off x="3390622" y="6023394"/>
            <a:ext cx="1341951" cy="369332"/>
          </a:xfrm>
          <a:prstGeom prst="rect">
            <a:avLst/>
          </a:prstGeom>
          <a:noFill/>
        </p:spPr>
        <p:txBody>
          <a:bodyPr wrap="square" rtlCol="0">
            <a:spAutoFit/>
          </a:bodyPr>
          <a:lstStyle/>
          <a:p>
            <a:r>
              <a:rPr lang="ro-RO" i="1" dirty="0">
                <a:solidFill>
                  <a:prstClr val="black"/>
                </a:solidFill>
              </a:rPr>
              <a:t>Front-</a:t>
            </a:r>
            <a:r>
              <a:rPr lang="ro-RO" i="1" dirty="0" err="1">
                <a:solidFill>
                  <a:prstClr val="black"/>
                </a:solidFill>
              </a:rPr>
              <a:t>end</a:t>
            </a:r>
            <a:endParaRPr lang="ro-RO" i="1" dirty="0">
              <a:solidFill>
                <a:prstClr val="black"/>
              </a:solidFill>
            </a:endParaRPr>
          </a:p>
        </p:txBody>
      </p:sp>
      <p:sp>
        <p:nvSpPr>
          <p:cNvPr id="30" name="TextBox 29">
            <a:extLst>
              <a:ext uri="{FF2B5EF4-FFF2-40B4-BE49-F238E27FC236}">
                <a16:creationId xmlns:a16="http://schemas.microsoft.com/office/drawing/2014/main" id="{1EB642E3-3A47-4B2F-B7E8-796DCCD1DC83}"/>
              </a:ext>
            </a:extLst>
          </p:cNvPr>
          <p:cNvSpPr txBox="1"/>
          <p:nvPr/>
        </p:nvSpPr>
        <p:spPr>
          <a:xfrm>
            <a:off x="3311860" y="1667782"/>
            <a:ext cx="1341951" cy="369332"/>
          </a:xfrm>
          <a:prstGeom prst="rect">
            <a:avLst/>
          </a:prstGeom>
          <a:noFill/>
        </p:spPr>
        <p:txBody>
          <a:bodyPr wrap="square" rtlCol="0">
            <a:spAutoFit/>
          </a:bodyPr>
          <a:lstStyle/>
          <a:p>
            <a:r>
              <a:rPr lang="en-US" i="1" dirty="0">
                <a:solidFill>
                  <a:prstClr val="black"/>
                </a:solidFill>
              </a:rPr>
              <a:t>Back</a:t>
            </a:r>
            <a:r>
              <a:rPr lang="ro-RO" i="1" dirty="0">
                <a:solidFill>
                  <a:prstClr val="black"/>
                </a:solidFill>
              </a:rPr>
              <a:t>-</a:t>
            </a:r>
            <a:r>
              <a:rPr lang="ro-RO" i="1" dirty="0" err="1">
                <a:solidFill>
                  <a:prstClr val="black"/>
                </a:solidFill>
              </a:rPr>
              <a:t>end</a:t>
            </a:r>
            <a:endParaRPr lang="ro-RO" i="1" dirty="0">
              <a:solidFill>
                <a:prstClr val="black"/>
              </a:solidFill>
            </a:endParaRPr>
          </a:p>
        </p:txBody>
      </p:sp>
      <p:sp>
        <p:nvSpPr>
          <p:cNvPr id="19" name="TextBox 18">
            <a:extLst>
              <a:ext uri="{FF2B5EF4-FFF2-40B4-BE49-F238E27FC236}">
                <a16:creationId xmlns:a16="http://schemas.microsoft.com/office/drawing/2014/main" id="{31B918D8-D879-494B-86C5-B19080F12CBE}"/>
              </a:ext>
            </a:extLst>
          </p:cNvPr>
          <p:cNvSpPr txBox="1"/>
          <p:nvPr/>
        </p:nvSpPr>
        <p:spPr>
          <a:xfrm>
            <a:off x="4788022" y="1756467"/>
            <a:ext cx="4165687" cy="1754326"/>
          </a:xfrm>
          <a:prstGeom prst="rect">
            <a:avLst/>
          </a:prstGeom>
          <a:noFill/>
        </p:spPr>
        <p:txBody>
          <a:bodyPr wrap="square" rtlCol="0">
            <a:spAutoFit/>
          </a:bodyPr>
          <a:lstStyle/>
          <a:p>
            <a:r>
              <a:rPr lang="ro-RO" sz="1200">
                <a:solidFill>
                  <a:srgbClr val="FF0000"/>
                </a:solidFill>
              </a:rPr>
              <a:t>Back-end-ul trebuie pregătit în prealabil, să aștepte Cereri și să le returneze Răspunsuri. Trebuie și el programat de cineva!</a:t>
            </a:r>
          </a:p>
          <a:p>
            <a:pPr marL="171450" indent="-171450">
              <a:buFont typeface="Arial" panose="020B0604020202020204" pitchFamily="34" charset="0"/>
              <a:buChar char="•"/>
            </a:pPr>
            <a:endParaRPr lang="ro-RO" sz="1200">
              <a:solidFill>
                <a:srgbClr val="FF0000"/>
              </a:solidFill>
            </a:endParaRPr>
          </a:p>
          <a:p>
            <a:pPr marL="171450" indent="-171450">
              <a:buFont typeface="Arial" panose="020B0604020202020204" pitchFamily="34" charset="0"/>
              <a:buChar char="•"/>
            </a:pPr>
            <a:r>
              <a:rPr lang="ro-RO" sz="1200">
                <a:solidFill>
                  <a:srgbClr val="FF0000"/>
                </a:solidFill>
              </a:rPr>
              <a:t>Dacă sunt programator full-stack, tot eu fac și asta</a:t>
            </a:r>
          </a:p>
          <a:p>
            <a:pPr marL="171450" indent="-171450">
              <a:buFont typeface="Arial" panose="020B0604020202020204" pitchFamily="34" charset="0"/>
              <a:buChar char="•"/>
            </a:pPr>
            <a:endParaRPr lang="ro-RO" sz="1200">
              <a:solidFill>
                <a:srgbClr val="FF0000"/>
              </a:solidFill>
            </a:endParaRPr>
          </a:p>
          <a:p>
            <a:pPr marL="171450" indent="-171450">
              <a:buFont typeface="Arial" panose="020B0604020202020204" pitchFamily="34" charset="0"/>
              <a:buChar char="•"/>
            </a:pPr>
            <a:r>
              <a:rPr lang="ro-RO" sz="1200">
                <a:solidFill>
                  <a:srgbClr val="FF0000"/>
                </a:solidFill>
              </a:rPr>
              <a:t>Dacă sunt programator front-end, nu e treaba mea, dar TREBUIE să aflu ce Cereri acceptă, ce Răspunsuri oferă</a:t>
            </a:r>
          </a:p>
          <a:p>
            <a:pPr marL="628650" lvl="1" indent="-171450">
              <a:buFont typeface="Arial" panose="020B0604020202020204" pitchFamily="34" charset="0"/>
              <a:buChar char="•"/>
            </a:pPr>
            <a:r>
              <a:rPr lang="ro-RO" sz="1200" b="1">
                <a:solidFill>
                  <a:srgbClr val="FF0000"/>
                </a:solidFill>
              </a:rPr>
              <a:t>Cum aflu asta?</a:t>
            </a:r>
          </a:p>
          <a:p>
            <a:pPr marL="628650" lvl="1" indent="-171450">
              <a:buFont typeface="Arial" panose="020B0604020202020204" pitchFamily="34" charset="0"/>
              <a:buChar char="•"/>
            </a:pPr>
            <a:r>
              <a:rPr lang="ro-RO" sz="1200" b="1">
                <a:solidFill>
                  <a:srgbClr val="FF0000"/>
                </a:solidFill>
              </a:rPr>
              <a:t>Cum testez asta?</a:t>
            </a:r>
            <a:endParaRPr lang="en-US" sz="1200" b="1" dirty="0">
              <a:solidFill>
                <a:srgbClr val="FF0000"/>
              </a:solidFill>
            </a:endParaRPr>
          </a:p>
        </p:txBody>
      </p:sp>
    </p:spTree>
    <p:extLst>
      <p:ext uri="{BB962C8B-B14F-4D97-AF65-F5344CB8AC3E}">
        <p14:creationId xmlns:p14="http://schemas.microsoft.com/office/powerpoint/2010/main" val="352834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9">
                                            <p:txEl>
                                              <p:pRg st="0" end="0"/>
                                            </p:txEl>
                                          </p:spTgt>
                                        </p:tgtEl>
                                        <p:attrNameLst>
                                          <p:attrName>style.visibility</p:attrName>
                                        </p:attrNameLst>
                                      </p:cBhvr>
                                      <p:to>
                                        <p:strVal val="visible"/>
                                      </p:to>
                                    </p:set>
                                    <p:animEffect transition="in" filter="fade">
                                      <p:cBhvr>
                                        <p:cTn id="59" dur="500"/>
                                        <p:tgtEl>
                                          <p:spTgt spid="19">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9">
                                            <p:txEl>
                                              <p:pRg st="2" end="2"/>
                                            </p:txEl>
                                          </p:spTgt>
                                        </p:tgtEl>
                                        <p:attrNameLst>
                                          <p:attrName>style.visibility</p:attrName>
                                        </p:attrNameLst>
                                      </p:cBhvr>
                                      <p:to>
                                        <p:strVal val="visible"/>
                                      </p:to>
                                    </p:set>
                                    <p:animEffect transition="in" filter="fade">
                                      <p:cBhvr>
                                        <p:cTn id="64" dur="500"/>
                                        <p:tgtEl>
                                          <p:spTgt spid="19">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9">
                                            <p:txEl>
                                              <p:pRg st="4" end="4"/>
                                            </p:txEl>
                                          </p:spTgt>
                                        </p:tgtEl>
                                        <p:attrNameLst>
                                          <p:attrName>style.visibility</p:attrName>
                                        </p:attrNameLst>
                                      </p:cBhvr>
                                      <p:to>
                                        <p:strVal val="visible"/>
                                      </p:to>
                                    </p:set>
                                    <p:animEffect transition="in" filter="fade">
                                      <p:cBhvr>
                                        <p:cTn id="69" dur="500"/>
                                        <p:tgtEl>
                                          <p:spTgt spid="19">
                                            <p:txEl>
                                              <p:pRg st="4" end="4"/>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9">
                                            <p:txEl>
                                              <p:pRg st="5" end="5"/>
                                            </p:txEl>
                                          </p:spTgt>
                                        </p:tgtEl>
                                        <p:attrNameLst>
                                          <p:attrName>style.visibility</p:attrName>
                                        </p:attrNameLst>
                                      </p:cBhvr>
                                      <p:to>
                                        <p:strVal val="visible"/>
                                      </p:to>
                                    </p:set>
                                    <p:animEffect transition="in" filter="fade">
                                      <p:cBhvr>
                                        <p:cTn id="72" dur="500"/>
                                        <p:tgtEl>
                                          <p:spTgt spid="19">
                                            <p:txEl>
                                              <p:pRg st="5" end="5"/>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9">
                                            <p:txEl>
                                              <p:pRg st="6" end="6"/>
                                            </p:txEl>
                                          </p:spTgt>
                                        </p:tgtEl>
                                        <p:attrNameLst>
                                          <p:attrName>style.visibility</p:attrName>
                                        </p:attrNameLst>
                                      </p:cBhvr>
                                      <p:to>
                                        <p:strVal val="visible"/>
                                      </p:to>
                                    </p:set>
                                    <p:animEffect transition="in" filter="fade">
                                      <p:cBhvr>
                                        <p:cTn id="75" dur="500"/>
                                        <p:tgtEl>
                                          <p:spTgt spid="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p:bldP spid="12" grpId="0"/>
      <p:bldP spid="13" grpId="0" animBg="1"/>
      <p:bldP spid="1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5046"/>
          </a:xfrm>
        </p:spPr>
        <p:txBody>
          <a:bodyPr>
            <a:normAutofit fontScale="90000"/>
          </a:bodyPr>
          <a:lstStyle/>
          <a:p>
            <a:r>
              <a:rPr lang="ro-MD" sz="3000"/>
              <a:t>Ce are de făcut funcția 1</a:t>
            </a:r>
            <a:endParaRPr lang="de-AT" sz="3000" dirty="0"/>
          </a:p>
        </p:txBody>
      </p:sp>
      <p:sp>
        <p:nvSpPr>
          <p:cNvPr id="3" name="Content Placeholder 2"/>
          <p:cNvSpPr>
            <a:spLocks noGrp="1"/>
          </p:cNvSpPr>
          <p:nvPr>
            <p:ph idx="1"/>
          </p:nvPr>
        </p:nvSpPr>
        <p:spPr>
          <a:xfrm>
            <a:off x="170413" y="1025858"/>
            <a:ext cx="8712968" cy="5832142"/>
          </a:xfrm>
        </p:spPr>
        <p:txBody>
          <a:bodyPr>
            <a:normAutofit/>
          </a:bodyPr>
          <a:lstStyle/>
          <a:p>
            <a:pPr marL="514350" indent="-514350">
              <a:buFont typeface="+mj-lt"/>
              <a:buAutoNum type="arabicPeriod"/>
            </a:pPr>
            <a:r>
              <a:rPr lang="ro-RO" sz="1400" b="1"/>
              <a:t>Crearea Cererii</a:t>
            </a:r>
            <a:r>
              <a:rPr lang="ro-RO" sz="1400"/>
              <a:t>, folosind o clasă/metodă oferită de limbajul/librăria cu care lucrăm. Multiple variante în JS:</a:t>
            </a:r>
            <a:endParaRPr lang="ro-RO" sz="1400" dirty="0"/>
          </a:p>
          <a:p>
            <a:pPr marL="914400" lvl="1" indent="-514350"/>
            <a:r>
              <a:rPr lang="ro-RO" sz="1400">
                <a:solidFill>
                  <a:srgbClr val="FF0000"/>
                </a:solidFill>
              </a:rPr>
              <a:t>XMLHttpRequest,</a:t>
            </a:r>
            <a:r>
              <a:rPr lang="ro-RO" sz="1400"/>
              <a:t> alte tehnici creează cererea în aceeași linie cu execuția sa (</a:t>
            </a:r>
            <a:r>
              <a:rPr lang="ro-RO" sz="1400">
                <a:solidFill>
                  <a:srgbClr val="FF0000"/>
                </a:solidFill>
              </a:rPr>
              <a:t>fetch</a:t>
            </a:r>
            <a:r>
              <a:rPr lang="ro-RO" sz="1400"/>
              <a:t>, JQuery, Axios)</a:t>
            </a:r>
          </a:p>
          <a:p>
            <a:pPr marL="514350" indent="-514350">
              <a:buFont typeface="+mj-lt"/>
              <a:buAutoNum type="arabicPeriod"/>
            </a:pPr>
            <a:endParaRPr lang="ro-RO" sz="1400" b="1"/>
          </a:p>
          <a:p>
            <a:pPr marL="514350" indent="-514350">
              <a:buFont typeface="+mj-lt"/>
              <a:buAutoNum type="arabicPeriod"/>
            </a:pPr>
            <a:r>
              <a:rPr lang="ro-RO" sz="1400" b="1"/>
              <a:t>Definirea destinației</a:t>
            </a:r>
            <a:r>
              <a:rPr lang="ro-RO" sz="1400"/>
              <a:t> (</a:t>
            </a:r>
            <a:r>
              <a:rPr lang="ro-RO" sz="1400" dirty="0"/>
              <a:t>adresa URL la </a:t>
            </a:r>
            <a:r>
              <a:rPr lang="ro-RO" sz="1400"/>
              <a:t>care se găsește componenta back-end)</a:t>
            </a:r>
            <a:endParaRPr lang="ro-RO" sz="1400" dirty="0"/>
          </a:p>
          <a:p>
            <a:pPr marL="514350" indent="-514350">
              <a:buFont typeface="+mj-lt"/>
              <a:buAutoNum type="arabicPeriod"/>
            </a:pPr>
            <a:endParaRPr lang="ro-RO" sz="1400" dirty="0"/>
          </a:p>
          <a:p>
            <a:pPr marL="514350" indent="-514350">
              <a:buFont typeface="+mj-lt"/>
              <a:buAutoNum type="arabicPeriod"/>
            </a:pPr>
            <a:r>
              <a:rPr lang="ro-RO" sz="1400" dirty="0"/>
              <a:t>Opțional (dacă la Cerere se atașează date):</a:t>
            </a:r>
          </a:p>
          <a:p>
            <a:pPr marL="914400" lvl="1" indent="-514350"/>
            <a:r>
              <a:rPr lang="ro-RO" sz="1400" b="1"/>
              <a:t>Serializarea datelor</a:t>
            </a:r>
            <a:r>
              <a:rPr lang="ro-RO" sz="1400"/>
              <a:t> de trimis (într-un format acceptat de destinatar – JSON, CSV, XML, RDF etc.)</a:t>
            </a:r>
          </a:p>
          <a:p>
            <a:pPr marL="914400" lvl="1" indent="-514350"/>
            <a:r>
              <a:rPr lang="ro-RO" sz="1400" b="1"/>
              <a:t>Declararea </a:t>
            </a:r>
            <a:r>
              <a:rPr lang="ro-RO" sz="1400" b="1" dirty="0"/>
              <a:t>tipului de cerere</a:t>
            </a:r>
            <a:r>
              <a:rPr lang="ro-RO" sz="1400" dirty="0"/>
              <a:t> (GET, POST, PUT </a:t>
            </a:r>
            <a:r>
              <a:rPr lang="ro-RO" sz="1400"/>
              <a:t>etc.). Implicit va fi </a:t>
            </a:r>
            <a:r>
              <a:rPr lang="ro-RO" sz="1400" dirty="0"/>
              <a:t>GET</a:t>
            </a:r>
          </a:p>
          <a:p>
            <a:pPr marL="914400" lvl="1" indent="-514350"/>
            <a:r>
              <a:rPr lang="ro-RO" sz="1400" b="1"/>
              <a:t>Modificarea antetelor HTTP </a:t>
            </a:r>
            <a:r>
              <a:rPr lang="ro-RO" sz="1400"/>
              <a:t>(măcar </a:t>
            </a:r>
            <a:r>
              <a:rPr lang="ro-RO" sz="1400" dirty="0"/>
              <a:t>antetul Content-</a:t>
            </a:r>
            <a:r>
              <a:rPr lang="ro-RO" sz="1400" dirty="0" err="1"/>
              <a:t>Type</a:t>
            </a:r>
            <a:r>
              <a:rPr lang="ro-RO" sz="1400" dirty="0"/>
              <a:t>, prin care anunțăm </a:t>
            </a:r>
            <a:r>
              <a:rPr lang="ro-RO" sz="1400"/>
              <a:t>destinatarul formatul în care trimitem date)</a:t>
            </a:r>
            <a:endParaRPr lang="ro-RO" sz="1400" dirty="0"/>
          </a:p>
          <a:p>
            <a:pPr marL="514350" indent="-514350">
              <a:buFont typeface="+mj-lt"/>
              <a:buAutoNum type="arabicPeriod"/>
            </a:pPr>
            <a:endParaRPr lang="ro-RO" sz="1400" b="1" dirty="0"/>
          </a:p>
          <a:p>
            <a:pPr marL="514350" indent="-514350">
              <a:buFont typeface="+mj-lt"/>
              <a:buAutoNum type="arabicPeriod"/>
            </a:pPr>
            <a:r>
              <a:rPr lang="ro-RO" sz="1400" b="1"/>
              <a:t>Rezervarea (</a:t>
            </a:r>
            <a:r>
              <a:rPr lang="en-US" sz="1400" b="1"/>
              <a:t>"a</a:t>
            </a:r>
            <a:r>
              <a:rPr lang="ro-RO" sz="1400" b="1"/>
              <a:t>pelarea asincronă</a:t>
            </a:r>
            <a:r>
              <a:rPr lang="en-US" sz="1400" b="1"/>
              <a:t>")</a:t>
            </a:r>
            <a:r>
              <a:rPr lang="ro-RO" sz="1400" b="1"/>
              <a:t> funcției 2</a:t>
            </a:r>
            <a:r>
              <a:rPr lang="en-US" sz="1400" b="1"/>
              <a:t>, </a:t>
            </a:r>
            <a:r>
              <a:rPr lang="ro-RO" sz="1400" b="1"/>
              <a:t>care să preia Răspunsul </a:t>
            </a:r>
          </a:p>
          <a:p>
            <a:pPr marL="914400" lvl="1" indent="-514350"/>
            <a:r>
              <a:rPr lang="ro-MD" sz="1400" b="1"/>
              <a:t>d</a:t>
            </a:r>
            <a:r>
              <a:rPr lang="en-US" sz="1400" b="1"/>
              <a:t>e ce</a:t>
            </a:r>
            <a:r>
              <a:rPr lang="ro-RO" sz="1400" b="1"/>
              <a:t> </a:t>
            </a:r>
            <a:r>
              <a:rPr lang="ro-RO" sz="1400" b="1" u="sng"/>
              <a:t>asincron</a:t>
            </a:r>
            <a:r>
              <a:rPr lang="ro-MD" sz="1400" b="1" u="sng"/>
              <a:t>ă</a:t>
            </a:r>
            <a:r>
              <a:rPr lang="ro-RO" sz="1400" b="1"/>
              <a:t>: </a:t>
            </a:r>
            <a:r>
              <a:rPr lang="ro-RO" sz="1400"/>
              <a:t>pentru ca </a:t>
            </a:r>
            <a:r>
              <a:rPr lang="ro-RO" sz="1400">
                <a:solidFill>
                  <a:srgbClr val="FF0000"/>
                </a:solidFill>
              </a:rPr>
              <a:t>browserul să poată face și altceva până la sosirea răspunsului </a:t>
            </a:r>
            <a:r>
              <a:rPr lang="ro-RO" sz="1400"/>
              <a:t>(exemplu Facebook: folosirea casetei chat nu e întreruptă de primirea de notificări, actualizarea feed-ului etc.)</a:t>
            </a:r>
          </a:p>
          <a:p>
            <a:pPr marL="914400" lvl="1" indent="-514350"/>
            <a:r>
              <a:rPr lang="ro-RO" sz="1400" i="1"/>
              <a:t>În slideurile ce urmează vom analiza cum diferă apelarea asincronă a unei funcții de cea clasică sincronă</a:t>
            </a:r>
            <a:endParaRPr lang="en-US" sz="1400" b="1" i="1"/>
          </a:p>
          <a:p>
            <a:pPr marL="514350" indent="-514350">
              <a:buFont typeface="+mj-lt"/>
              <a:buAutoNum type="arabicPeriod"/>
            </a:pPr>
            <a:endParaRPr lang="ro-MD" sz="1400" b="1"/>
          </a:p>
          <a:p>
            <a:pPr marL="514350" indent="-514350">
              <a:buFont typeface="+mj-lt"/>
              <a:buAutoNum type="arabicPeriod"/>
            </a:pPr>
            <a:r>
              <a:rPr lang="en-US" sz="1400" b="1"/>
              <a:t>Declan</a:t>
            </a:r>
            <a:r>
              <a:rPr lang="ro-MD" sz="1400" b="1"/>
              <a:t>șarea Cererii </a:t>
            </a:r>
            <a:r>
              <a:rPr lang="ro-MD" sz="1400"/>
              <a:t>(send, fetch, $.ajax etc.)</a:t>
            </a:r>
            <a:endParaRPr lang="ro-RO" sz="1400"/>
          </a:p>
        </p:txBody>
      </p:sp>
    </p:spTree>
    <p:extLst>
      <p:ext uri="{BB962C8B-B14F-4D97-AF65-F5344CB8AC3E}">
        <p14:creationId xmlns:p14="http://schemas.microsoft.com/office/powerpoint/2010/main" val="287204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MD" sz="3000"/>
              <a:t>Ce are de făcut funcția 2</a:t>
            </a:r>
            <a:endParaRPr lang="de-AT" sz="3000" dirty="0"/>
          </a:p>
        </p:txBody>
      </p:sp>
      <p:sp>
        <p:nvSpPr>
          <p:cNvPr id="3" name="Content Placeholder 2"/>
          <p:cNvSpPr>
            <a:spLocks noGrp="1"/>
          </p:cNvSpPr>
          <p:nvPr>
            <p:ph idx="1"/>
          </p:nvPr>
        </p:nvSpPr>
        <p:spPr>
          <a:xfrm>
            <a:off x="179512" y="1556792"/>
            <a:ext cx="8712968" cy="5112568"/>
          </a:xfrm>
        </p:spPr>
        <p:txBody>
          <a:bodyPr>
            <a:normAutofit/>
          </a:bodyPr>
          <a:lstStyle/>
          <a:p>
            <a:pPr marL="514350" indent="-514350">
              <a:buFont typeface="+mj-lt"/>
              <a:buAutoNum type="arabicPeriod"/>
            </a:pPr>
            <a:r>
              <a:rPr lang="ro-RO" sz="1800" b="1"/>
              <a:t>Testarea Răspunsului</a:t>
            </a:r>
            <a:r>
              <a:rPr lang="ro-RO" sz="1800"/>
              <a:t>, să se asigure că acesta a sosit complet înainte de a-l folosi</a:t>
            </a:r>
          </a:p>
          <a:p>
            <a:pPr lvl="1"/>
            <a:r>
              <a:rPr lang="ro-RO" sz="1800"/>
              <a:t>de obicei Răspunsul vine ca </a:t>
            </a:r>
            <a:r>
              <a:rPr lang="ro-RO" sz="1800" b="1"/>
              <a:t>un argument predefinit</a:t>
            </a:r>
            <a:r>
              <a:rPr lang="ro-RO" sz="1800"/>
              <a:t> al funcției ce îl așteaptă, sau ca un atribut al cererii</a:t>
            </a:r>
          </a:p>
          <a:p>
            <a:pPr lvl="1"/>
            <a:r>
              <a:rPr lang="ro-RO" sz="1800"/>
              <a:t>se poate diferenția între un răspuns pozitiv și un eșec (eșec nu înseamnă eroare, ci faptul că Răspunsul nu e satisfăcător!); </a:t>
            </a:r>
          </a:p>
          <a:p>
            <a:pPr lvl="2"/>
            <a:r>
              <a:rPr lang="ro-RO" sz="1400"/>
              <a:t>vezi codurile standard de eșec/succes</a:t>
            </a:r>
            <a:r>
              <a:rPr lang="en-US" sz="1400"/>
              <a:t>, pe care destinatarul le poate folosi pentru a indica dac</a:t>
            </a:r>
            <a:r>
              <a:rPr lang="ro-MD" sz="1400"/>
              <a:t>ă a putut satisface Cererea</a:t>
            </a:r>
            <a:r>
              <a:rPr lang="ro-RO" sz="1400"/>
              <a:t>: https://en.wikipedia.org/wiki/List_of_HTTP_status_codes</a:t>
            </a:r>
          </a:p>
          <a:p>
            <a:pPr marL="514350" indent="-514350">
              <a:buFont typeface="+mj-lt"/>
              <a:buAutoNum type="arabicPeriod"/>
            </a:pPr>
            <a:endParaRPr lang="ro-RO" sz="1800" b="1"/>
          </a:p>
          <a:p>
            <a:pPr marL="514350" indent="-514350">
              <a:buFont typeface="+mj-lt"/>
              <a:buAutoNum type="arabicPeriod"/>
            </a:pPr>
            <a:r>
              <a:rPr lang="ro-RO" sz="1800"/>
              <a:t>Opțional </a:t>
            </a:r>
            <a:r>
              <a:rPr lang="ro-RO" sz="1800" dirty="0"/>
              <a:t>(</a:t>
            </a:r>
            <a:r>
              <a:rPr lang="ro-RO" sz="1800"/>
              <a:t>dacă Răspunsul e însoțit de date):</a:t>
            </a:r>
            <a:endParaRPr lang="ro-RO" sz="1800" dirty="0"/>
          </a:p>
          <a:p>
            <a:pPr lvl="1"/>
            <a:r>
              <a:rPr lang="ro-RO" sz="1800" b="1"/>
              <a:t>deserializarea datelor</a:t>
            </a:r>
            <a:endParaRPr lang="ro-RO" sz="1800"/>
          </a:p>
          <a:p>
            <a:pPr lvl="1"/>
            <a:r>
              <a:rPr lang="ro-RO" sz="1800" b="1"/>
              <a:t>folosirea datelor</a:t>
            </a:r>
            <a:r>
              <a:rPr lang="ro-RO" sz="1800"/>
              <a:t> (sau pasarea lor spre o funcție 3 pregătită să le folosească)</a:t>
            </a:r>
          </a:p>
          <a:p>
            <a:pPr marL="514350" indent="-514350">
              <a:buFont typeface="+mj-lt"/>
              <a:buAutoNum type="arabicPeriod"/>
            </a:pPr>
            <a:endParaRPr lang="ro-RO" sz="1800" b="1" dirty="0"/>
          </a:p>
          <a:p>
            <a:pPr marL="514350" indent="-514350">
              <a:buFont typeface="+mj-lt"/>
              <a:buAutoNum type="arabicPeriod"/>
            </a:pPr>
            <a:r>
              <a:rPr lang="ro-RO" sz="1800"/>
              <a:t>Pentru cazul de eșec se poate crea o funcție care să nu lase utilizatorul </a:t>
            </a:r>
            <a:r>
              <a:rPr lang="en-US" sz="1800"/>
              <a:t>"</a:t>
            </a:r>
            <a:r>
              <a:rPr lang="ro-MD" sz="1800"/>
              <a:t>în ceață</a:t>
            </a:r>
            <a:r>
              <a:rPr lang="en-US" sz="1800"/>
              <a:t>"</a:t>
            </a:r>
            <a:endParaRPr lang="ro-RO" sz="1400"/>
          </a:p>
        </p:txBody>
      </p:sp>
    </p:spTree>
    <p:extLst>
      <p:ext uri="{BB962C8B-B14F-4D97-AF65-F5344CB8AC3E}">
        <p14:creationId xmlns:p14="http://schemas.microsoft.com/office/powerpoint/2010/main" val="394293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3F03-AAD7-4DC9-89BC-5E73CA6FC853}"/>
              </a:ext>
            </a:extLst>
          </p:cNvPr>
          <p:cNvSpPr>
            <a:spLocks noGrp="1"/>
          </p:cNvSpPr>
          <p:nvPr>
            <p:ph type="title"/>
          </p:nvPr>
        </p:nvSpPr>
        <p:spPr/>
        <p:txBody>
          <a:bodyPr>
            <a:normAutofit fontScale="90000"/>
          </a:bodyPr>
          <a:lstStyle/>
          <a:p>
            <a:r>
              <a:rPr lang="ro-RO"/>
              <a:t>Cerere </a:t>
            </a:r>
            <a:r>
              <a:rPr lang="ro-RO" dirty="0"/>
              <a:t>GET trimisă din </a:t>
            </a:r>
            <a:br>
              <a:rPr lang="ro-RO" dirty="0"/>
            </a:br>
            <a:r>
              <a:rPr lang="ro-RO" dirty="0"/>
              <a:t>front-</a:t>
            </a:r>
            <a:r>
              <a:rPr lang="ro-RO" dirty="0" err="1"/>
              <a:t>end</a:t>
            </a:r>
            <a:r>
              <a:rPr lang="ro-RO" dirty="0"/>
              <a:t> </a:t>
            </a:r>
            <a:r>
              <a:rPr lang="ro-RO"/>
              <a:t>cu JQuery</a:t>
            </a:r>
            <a:endParaRPr lang="en-US" dirty="0"/>
          </a:p>
        </p:txBody>
      </p:sp>
      <p:sp>
        <p:nvSpPr>
          <p:cNvPr id="3" name="Content Placeholder 2">
            <a:extLst>
              <a:ext uri="{FF2B5EF4-FFF2-40B4-BE49-F238E27FC236}">
                <a16:creationId xmlns:a16="http://schemas.microsoft.com/office/drawing/2014/main" id="{50513C65-D7CC-41F6-9ACA-786AEBD9CB03}"/>
              </a:ext>
            </a:extLst>
          </p:cNvPr>
          <p:cNvSpPr>
            <a:spLocks noGrp="1"/>
          </p:cNvSpPr>
          <p:nvPr>
            <p:ph idx="1"/>
          </p:nvPr>
        </p:nvSpPr>
        <p:spPr>
          <a:xfrm>
            <a:off x="107504" y="1600200"/>
            <a:ext cx="9073008" cy="4525963"/>
          </a:xfrm>
        </p:spPr>
        <p:txBody>
          <a:bodyPr/>
          <a:lstStyle/>
          <a:p>
            <a:pPr marL="0" indent="0">
              <a:buNone/>
            </a:pPr>
            <a:endParaRPr lang="en-US" sz="1400"/>
          </a:p>
          <a:p>
            <a:pPr marL="0" indent="0">
              <a:buNone/>
            </a:pPr>
            <a:r>
              <a:rPr lang="en-US" sz="1400">
                <a:solidFill>
                  <a:srgbClr val="FF0000"/>
                </a:solidFill>
              </a:rPr>
              <a:t>&lt;</a:t>
            </a:r>
            <a:r>
              <a:rPr lang="ro-RO" sz="1400">
                <a:solidFill>
                  <a:srgbClr val="FF0000"/>
                </a:solidFill>
              </a:rPr>
              <a:t>IMG</a:t>
            </a:r>
            <a:r>
              <a:rPr lang="en-US" sz="1400">
                <a:solidFill>
                  <a:srgbClr val="FF0000"/>
                </a:solidFill>
              </a:rPr>
              <a:t> ON</a:t>
            </a:r>
            <a:r>
              <a:rPr lang="ro-MD" sz="1400">
                <a:solidFill>
                  <a:srgbClr val="FF0000"/>
                </a:solidFill>
              </a:rPr>
              <a:t>MOUSEENTER</a:t>
            </a:r>
            <a:r>
              <a:rPr lang="en-US" sz="1400">
                <a:solidFill>
                  <a:srgbClr val="FF0000"/>
                </a:solidFill>
              </a:rPr>
              <a:t>="trimite(val)"/&gt;	</a:t>
            </a:r>
            <a:r>
              <a:rPr lang="en-US" sz="1400"/>
              <a:t>======</a:t>
            </a:r>
            <a:r>
              <a:rPr lang="en-US" sz="1400">
                <a:sym typeface="Wingdings" panose="05000000000000000000" pitchFamily="2" charset="2"/>
              </a:rPr>
              <a:t>&gt;</a:t>
            </a:r>
            <a:r>
              <a:rPr lang="ro-RO" sz="1400">
                <a:sym typeface="Wingdings" panose="05000000000000000000" pitchFamily="2" charset="2"/>
              </a:rPr>
              <a:t> elementul front-end care declanșează cererea</a:t>
            </a:r>
            <a:endParaRPr lang="en-US" sz="1400"/>
          </a:p>
          <a:p>
            <a:pPr marL="0" indent="0">
              <a:buNone/>
            </a:pPr>
            <a:endParaRPr lang="ro-MD" sz="1400"/>
          </a:p>
          <a:p>
            <a:pPr marL="0" indent="0">
              <a:buNone/>
            </a:pPr>
            <a:endParaRPr lang="ro-MD" sz="1400"/>
          </a:p>
          <a:p>
            <a:pPr marL="0" indent="0">
              <a:buNone/>
            </a:pPr>
            <a:endParaRPr lang="en-US" sz="1400" dirty="0"/>
          </a:p>
          <a:p>
            <a:pPr marL="0" lvl="2">
              <a:buNone/>
            </a:pPr>
            <a:r>
              <a:rPr lang="ro-RO" sz="1400" dirty="0" err="1">
                <a:solidFill>
                  <a:srgbClr val="FF0000"/>
                </a:solidFill>
              </a:rPr>
              <a:t>function</a:t>
            </a:r>
            <a:r>
              <a:rPr lang="ro-RO" sz="1400" dirty="0">
                <a:solidFill>
                  <a:srgbClr val="FF0000"/>
                </a:solidFill>
              </a:rPr>
              <a:t> trimite(valoare)</a:t>
            </a:r>
          </a:p>
          <a:p>
            <a:pPr marL="0" lvl="2">
              <a:buNone/>
            </a:pPr>
            <a:r>
              <a:rPr lang="ro-RO" sz="1400" dirty="0">
                <a:solidFill>
                  <a:srgbClr val="FF0000"/>
                </a:solidFill>
              </a:rPr>
              <a:t>{</a:t>
            </a:r>
          </a:p>
          <a:p>
            <a:pPr marL="0" lvl="2">
              <a:buNone/>
            </a:pPr>
            <a:r>
              <a:rPr lang="ro-RO" sz="1400" dirty="0">
                <a:solidFill>
                  <a:srgbClr val="FF0000"/>
                </a:solidFill>
              </a:rPr>
              <a:t>adresa="http://localhost/script.php?variabil</a:t>
            </a:r>
            <a:r>
              <a:rPr lang="en-GB" sz="1400" dirty="0">
                <a:solidFill>
                  <a:srgbClr val="FF0000"/>
                </a:solidFill>
              </a:rPr>
              <a:t>a</a:t>
            </a:r>
            <a:r>
              <a:rPr lang="ro-RO" sz="1400" dirty="0">
                <a:solidFill>
                  <a:srgbClr val="FF0000"/>
                </a:solidFill>
              </a:rPr>
              <a:t>="+</a:t>
            </a:r>
            <a:r>
              <a:rPr lang="en-GB" sz="1400" dirty="0" err="1">
                <a:solidFill>
                  <a:srgbClr val="FF0000"/>
                </a:solidFill>
              </a:rPr>
              <a:t>valoare</a:t>
            </a:r>
            <a:r>
              <a:rPr lang="en-GB" sz="1400" dirty="0">
                <a:solidFill>
                  <a:srgbClr val="FF0000"/>
                </a:solidFill>
              </a:rPr>
              <a:t>  </a:t>
            </a:r>
            <a:r>
              <a:rPr lang="ro-RO" sz="1400"/>
              <a:t>//</a:t>
            </a:r>
            <a:r>
              <a:rPr lang="en-GB" sz="1400">
                <a:sym typeface="Wingdings" panose="05000000000000000000" pitchFamily="2" charset="2"/>
              </a:rPr>
              <a:t> </a:t>
            </a:r>
            <a:r>
              <a:rPr lang="ro-MD" sz="1400">
                <a:sym typeface="Wingdings" panose="05000000000000000000" pitchFamily="2" charset="2"/>
              </a:rPr>
              <a:t>destinația + serializarea</a:t>
            </a:r>
            <a:r>
              <a:rPr lang="ro-RO" sz="1400">
                <a:sym typeface="Wingdings" panose="05000000000000000000" pitchFamily="2" charset="2"/>
              </a:rPr>
              <a:t>, aici </a:t>
            </a:r>
            <a:r>
              <a:rPr lang="ro-RO" sz="1400" dirty="0" err="1">
                <a:sym typeface="Wingdings" panose="05000000000000000000" pitchFamily="2" charset="2"/>
              </a:rPr>
              <a:t>QueryString</a:t>
            </a:r>
            <a:endParaRPr lang="ro-RO" sz="1400" dirty="0"/>
          </a:p>
          <a:p>
            <a:pPr marL="0" lvl="2">
              <a:buNone/>
            </a:pPr>
            <a:r>
              <a:rPr lang="ro-RO" sz="1400" dirty="0">
                <a:solidFill>
                  <a:srgbClr val="FF0000"/>
                </a:solidFill>
              </a:rPr>
              <a:t>$.</a:t>
            </a:r>
            <a:r>
              <a:rPr lang="en-GB" sz="1400" dirty="0">
                <a:solidFill>
                  <a:srgbClr val="FF0000"/>
                </a:solidFill>
              </a:rPr>
              <a:t>get</a:t>
            </a:r>
            <a:r>
              <a:rPr lang="ro-RO" sz="1400" dirty="0">
                <a:solidFill>
                  <a:srgbClr val="FF0000"/>
                </a:solidFill>
              </a:rPr>
              <a:t>(adresa, </a:t>
            </a:r>
            <a:r>
              <a:rPr lang="en-GB" sz="1400" dirty="0" err="1">
                <a:solidFill>
                  <a:srgbClr val="FF0000"/>
                </a:solidFill>
              </a:rPr>
              <a:t>functieP</a:t>
            </a:r>
            <a:r>
              <a:rPr lang="ro-RO" sz="1400" dirty="0" err="1">
                <a:solidFill>
                  <a:srgbClr val="FF0000"/>
                </a:solidFill>
              </a:rPr>
              <a:t>rocesareRaspuns</a:t>
            </a:r>
            <a:r>
              <a:rPr lang="ro-RO" sz="1400" dirty="0">
                <a:solidFill>
                  <a:srgbClr val="FF0000"/>
                </a:solidFill>
              </a:rPr>
              <a:t>)</a:t>
            </a:r>
            <a:r>
              <a:rPr lang="en-US" sz="1400" dirty="0">
                <a:solidFill>
                  <a:srgbClr val="FF0000"/>
                </a:solidFill>
              </a:rPr>
              <a:t>  </a:t>
            </a:r>
            <a:r>
              <a:rPr lang="ro-RO" sz="1400"/>
              <a:t>// trimiterea cererii, rezervarea asincronă a funcției de preluare a Răspunsului</a:t>
            </a:r>
            <a:endParaRPr lang="ro-RO" sz="1400" dirty="0"/>
          </a:p>
          <a:p>
            <a:pPr marL="0" lvl="2">
              <a:buNone/>
            </a:pPr>
            <a:r>
              <a:rPr lang="ro-RO" sz="1400" dirty="0">
                <a:solidFill>
                  <a:srgbClr val="FF0000"/>
                </a:solidFill>
              </a:rPr>
              <a:t>}</a:t>
            </a:r>
            <a:endParaRPr lang="en-US" sz="1400" dirty="0">
              <a:solidFill>
                <a:srgbClr val="FF0000"/>
              </a:solidFill>
            </a:endParaRPr>
          </a:p>
          <a:p>
            <a:pPr marL="0" lvl="2">
              <a:buNone/>
            </a:pPr>
            <a:endParaRPr lang="ro-MD" sz="1400">
              <a:solidFill>
                <a:srgbClr val="FF0000"/>
              </a:solidFill>
            </a:endParaRPr>
          </a:p>
          <a:p>
            <a:pPr marL="0" lvl="2">
              <a:buNone/>
            </a:pPr>
            <a:endParaRPr lang="en-US" sz="1400" dirty="0">
              <a:solidFill>
                <a:srgbClr val="FF0000"/>
              </a:solidFill>
            </a:endParaRPr>
          </a:p>
          <a:p>
            <a:pPr marL="0" lvl="2">
              <a:buNone/>
            </a:pPr>
            <a:r>
              <a:rPr lang="en-US" sz="1400" dirty="0">
                <a:solidFill>
                  <a:srgbClr val="FF0000"/>
                </a:solidFill>
              </a:rPr>
              <a:t>function </a:t>
            </a:r>
            <a:r>
              <a:rPr lang="en-US" sz="1400" dirty="0" err="1">
                <a:solidFill>
                  <a:srgbClr val="FF0000"/>
                </a:solidFill>
              </a:rPr>
              <a:t>functieProcesareRaspuns</a:t>
            </a:r>
            <a:r>
              <a:rPr lang="en-US" sz="1400" dirty="0">
                <a:solidFill>
                  <a:srgbClr val="FF0000"/>
                </a:solidFill>
              </a:rPr>
              <a:t>(</a:t>
            </a:r>
            <a:r>
              <a:rPr lang="en-US" sz="1400" dirty="0" err="1">
                <a:solidFill>
                  <a:srgbClr val="FF0000"/>
                </a:solidFill>
              </a:rPr>
              <a:t>raspuns</a:t>
            </a:r>
            <a:r>
              <a:rPr lang="en-US" sz="1400" dirty="0">
                <a:solidFill>
                  <a:srgbClr val="FF0000"/>
                </a:solidFill>
              </a:rPr>
              <a:t>)  </a:t>
            </a:r>
            <a:r>
              <a:rPr lang="ro-RO" sz="1400" dirty="0"/>
              <a:t>// </a:t>
            </a:r>
            <a:r>
              <a:rPr lang="ro-RO" sz="1400"/>
              <a:t>Răspunsul e primit </a:t>
            </a:r>
            <a:r>
              <a:rPr lang="ro-RO" sz="1400" dirty="0"/>
              <a:t>automat în argumentul acestei </a:t>
            </a:r>
            <a:r>
              <a:rPr lang="ro-RO" sz="1400"/>
              <a:t>funcții!</a:t>
            </a:r>
            <a:endParaRPr lang="en-US" sz="1400" dirty="0"/>
          </a:p>
          <a:p>
            <a:pPr marL="0" lvl="2">
              <a:buNone/>
            </a:pPr>
            <a:r>
              <a:rPr lang="en-US" sz="1400" dirty="0">
                <a:solidFill>
                  <a:srgbClr val="FF0000"/>
                </a:solidFill>
              </a:rPr>
              <a:t>{</a:t>
            </a:r>
          </a:p>
          <a:p>
            <a:pPr marL="0" lvl="2">
              <a:buNone/>
            </a:pPr>
            <a:r>
              <a:rPr lang="en-US" sz="1400" dirty="0"/>
              <a:t>// </a:t>
            </a:r>
            <a:r>
              <a:rPr lang="ro-RO" sz="1400"/>
              <a:t>aici testăm și folosim Răspunsul</a:t>
            </a:r>
            <a:endParaRPr lang="en-US" sz="1400" dirty="0"/>
          </a:p>
          <a:p>
            <a:pPr marL="0" lvl="2">
              <a:buNone/>
            </a:pPr>
            <a:r>
              <a:rPr lang="en-US" sz="1400" dirty="0">
                <a:solidFill>
                  <a:srgbClr val="FF0000"/>
                </a:solidFill>
              </a:rPr>
              <a:t>}</a:t>
            </a:r>
            <a:endParaRPr lang="ro-RO" sz="1400" dirty="0">
              <a:solidFill>
                <a:srgbClr val="FF0000"/>
              </a:solidFill>
            </a:endParaRPr>
          </a:p>
          <a:p>
            <a:pPr marL="0" indent="0">
              <a:buNone/>
            </a:pPr>
            <a:endParaRPr lang="en-US" dirty="0"/>
          </a:p>
        </p:txBody>
      </p:sp>
    </p:spTree>
    <p:extLst>
      <p:ext uri="{BB962C8B-B14F-4D97-AF65-F5344CB8AC3E}">
        <p14:creationId xmlns:p14="http://schemas.microsoft.com/office/powerpoint/2010/main" val="301690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B814-BBAA-4228-8F9D-2B436D2E409B}"/>
              </a:ext>
            </a:extLst>
          </p:cNvPr>
          <p:cNvSpPr>
            <a:spLocks noGrp="1"/>
          </p:cNvSpPr>
          <p:nvPr>
            <p:ph type="title"/>
          </p:nvPr>
        </p:nvSpPr>
        <p:spPr/>
        <p:txBody>
          <a:bodyPr>
            <a:normAutofit fontScale="90000"/>
          </a:bodyPr>
          <a:lstStyle/>
          <a:p>
            <a:r>
              <a:rPr lang="ro-RO"/>
              <a:t>Cerere </a:t>
            </a:r>
            <a:r>
              <a:rPr lang="ro-RO" dirty="0"/>
              <a:t>POST trimisă din </a:t>
            </a:r>
            <a:br>
              <a:rPr lang="ro-RO" dirty="0"/>
            </a:br>
            <a:r>
              <a:rPr lang="ro-RO" dirty="0"/>
              <a:t>front-</a:t>
            </a:r>
            <a:r>
              <a:rPr lang="ro-RO" dirty="0" err="1"/>
              <a:t>end</a:t>
            </a:r>
            <a:r>
              <a:rPr lang="ro-RO" dirty="0"/>
              <a:t> </a:t>
            </a:r>
            <a:r>
              <a:rPr lang="ro-RO"/>
              <a:t>cu JQuery</a:t>
            </a:r>
            <a:endParaRPr lang="en-US" dirty="0"/>
          </a:p>
        </p:txBody>
      </p:sp>
      <p:sp>
        <p:nvSpPr>
          <p:cNvPr id="3" name="Content Placeholder 2">
            <a:extLst>
              <a:ext uri="{FF2B5EF4-FFF2-40B4-BE49-F238E27FC236}">
                <a16:creationId xmlns:a16="http://schemas.microsoft.com/office/drawing/2014/main" id="{349C8CEF-4AE5-4F57-A90D-56A18D689018}"/>
              </a:ext>
            </a:extLst>
          </p:cNvPr>
          <p:cNvSpPr>
            <a:spLocks noGrp="1"/>
          </p:cNvSpPr>
          <p:nvPr>
            <p:ph idx="1"/>
          </p:nvPr>
        </p:nvSpPr>
        <p:spPr>
          <a:xfrm>
            <a:off x="457200" y="1600200"/>
            <a:ext cx="8579296" cy="4525963"/>
          </a:xfrm>
        </p:spPr>
        <p:txBody>
          <a:bodyPr>
            <a:normAutofit/>
          </a:bodyPr>
          <a:lstStyle/>
          <a:p>
            <a:pPr marL="0" indent="0">
              <a:buNone/>
            </a:pPr>
            <a:r>
              <a:rPr lang="en-US" sz="1400" dirty="0">
                <a:solidFill>
                  <a:srgbClr val="FF0000"/>
                </a:solidFill>
              </a:rPr>
              <a:t>function </a:t>
            </a:r>
            <a:r>
              <a:rPr lang="en-US" sz="1400" dirty="0" err="1">
                <a:solidFill>
                  <a:srgbClr val="FF0000"/>
                </a:solidFill>
              </a:rPr>
              <a:t>trimite</a:t>
            </a:r>
            <a:r>
              <a:rPr lang="en-US" sz="1400" dirty="0">
                <a:solidFill>
                  <a:srgbClr val="FF0000"/>
                </a:solidFill>
              </a:rPr>
              <a:t>()</a:t>
            </a:r>
          </a:p>
          <a:p>
            <a:pPr marL="0" indent="0">
              <a:buNone/>
            </a:pPr>
            <a:r>
              <a:rPr lang="en-US" sz="1400" dirty="0">
                <a:solidFill>
                  <a:srgbClr val="FF0000"/>
                </a:solidFill>
              </a:rPr>
              <a:t>    {</a:t>
            </a:r>
          </a:p>
          <a:p>
            <a:pPr marL="0" indent="0">
              <a:buNone/>
            </a:pPr>
            <a:r>
              <a:rPr lang="en-US" sz="1400" dirty="0">
                <a:solidFill>
                  <a:srgbClr val="FF0000"/>
                </a:solidFill>
              </a:rPr>
              <a:t>    </a:t>
            </a:r>
            <a:r>
              <a:rPr lang="en-US" sz="1400" dirty="0" err="1">
                <a:solidFill>
                  <a:srgbClr val="FF0000"/>
                </a:solidFill>
              </a:rPr>
              <a:t>adresaDestinatie</a:t>
            </a:r>
            <a:r>
              <a:rPr lang="en-US" sz="1400" dirty="0">
                <a:solidFill>
                  <a:srgbClr val="FF0000"/>
                </a:solidFill>
              </a:rPr>
              <a:t>="http://localhost/script.php"</a:t>
            </a:r>
            <a:r>
              <a:rPr lang="ro-RO" sz="1400" dirty="0">
                <a:solidFill>
                  <a:srgbClr val="FF0000"/>
                </a:solidFill>
              </a:rPr>
              <a:t> </a:t>
            </a:r>
            <a:r>
              <a:rPr lang="ro-RO" sz="1400"/>
              <a:t>// destinația </a:t>
            </a:r>
            <a:r>
              <a:rPr lang="ro-RO" sz="1400" dirty="0"/>
              <a:t>Cererii</a:t>
            </a:r>
            <a:endParaRPr lang="en-US" sz="1400" dirty="0"/>
          </a:p>
          <a:p>
            <a:pPr marL="0" indent="0">
              <a:buNone/>
            </a:pPr>
            <a:r>
              <a:rPr lang="en-US" sz="1400" dirty="0">
                <a:solidFill>
                  <a:srgbClr val="FF0000"/>
                </a:solidFill>
              </a:rPr>
              <a:t>    </a:t>
            </a:r>
            <a:r>
              <a:rPr lang="en-US" sz="1400" dirty="0" err="1">
                <a:solidFill>
                  <a:srgbClr val="FF0000"/>
                </a:solidFill>
              </a:rPr>
              <a:t>dateDeTrimis</a:t>
            </a:r>
            <a:r>
              <a:rPr lang="en-US" sz="1400" dirty="0">
                <a:solidFill>
                  <a:srgbClr val="FF0000"/>
                </a:solidFill>
              </a:rPr>
              <a:t>={note:[{</a:t>
            </a:r>
            <a:r>
              <a:rPr lang="en-US" sz="1400" dirty="0" err="1">
                <a:solidFill>
                  <a:srgbClr val="FF0000"/>
                </a:solidFill>
              </a:rPr>
              <a:t>nume</a:t>
            </a:r>
            <a:r>
              <a:rPr lang="en-US" sz="1400" dirty="0">
                <a:solidFill>
                  <a:srgbClr val="FF0000"/>
                </a:solidFill>
              </a:rPr>
              <a:t>:"Pop Ioan",nota:10}, {</a:t>
            </a:r>
            <a:r>
              <a:rPr lang="en-US" sz="1400" dirty="0" err="1">
                <a:solidFill>
                  <a:srgbClr val="FF0000"/>
                </a:solidFill>
              </a:rPr>
              <a:t>nume</a:t>
            </a:r>
            <a:r>
              <a:rPr lang="en-US" sz="1400" dirty="0">
                <a:solidFill>
                  <a:srgbClr val="FF0000"/>
                </a:solidFill>
              </a:rPr>
              <a:t>:"Pop Andrei",nota:3}]}</a:t>
            </a:r>
            <a:r>
              <a:rPr lang="en-US" sz="1400" dirty="0"/>
              <a:t> </a:t>
            </a:r>
            <a:r>
              <a:rPr lang="ro-RO" sz="1400"/>
              <a:t>// trimitem un obiect JS</a:t>
            </a:r>
            <a:endParaRPr lang="en-US" sz="1400" dirty="0"/>
          </a:p>
          <a:p>
            <a:pPr marL="0" indent="0">
              <a:buNone/>
            </a:pPr>
            <a:r>
              <a:rPr lang="en-US" sz="1400" dirty="0">
                <a:solidFill>
                  <a:srgbClr val="FF0000"/>
                </a:solidFill>
              </a:rPr>
              <a:t>    </a:t>
            </a:r>
            <a:r>
              <a:rPr lang="en-US" sz="1400" dirty="0" err="1">
                <a:solidFill>
                  <a:srgbClr val="FF0000"/>
                </a:solidFill>
              </a:rPr>
              <a:t>dateSerializate</a:t>
            </a:r>
            <a:r>
              <a:rPr lang="en-US" sz="1400" dirty="0">
                <a:solidFill>
                  <a:srgbClr val="FF0000"/>
                </a:solidFill>
              </a:rPr>
              <a:t>=</a:t>
            </a:r>
            <a:r>
              <a:rPr lang="en-US" sz="1400" dirty="0" err="1">
                <a:solidFill>
                  <a:srgbClr val="FF0000"/>
                </a:solidFill>
              </a:rPr>
              <a:t>JSON.stringify</a:t>
            </a:r>
            <a:r>
              <a:rPr lang="en-US" sz="1400" dirty="0">
                <a:solidFill>
                  <a:srgbClr val="FF0000"/>
                </a:solidFill>
              </a:rPr>
              <a:t>(</a:t>
            </a:r>
            <a:r>
              <a:rPr lang="en-US" sz="1400" dirty="0" err="1">
                <a:solidFill>
                  <a:srgbClr val="FF0000"/>
                </a:solidFill>
              </a:rPr>
              <a:t>dateDeTrimis</a:t>
            </a:r>
            <a:r>
              <a:rPr lang="en-US" sz="1400" dirty="0">
                <a:solidFill>
                  <a:srgbClr val="FF0000"/>
                </a:solidFill>
              </a:rPr>
              <a:t>)</a:t>
            </a:r>
            <a:r>
              <a:rPr lang="ro-RO" sz="1400" dirty="0">
                <a:solidFill>
                  <a:srgbClr val="FF0000"/>
                </a:solidFill>
              </a:rPr>
              <a:t> </a:t>
            </a:r>
            <a:r>
              <a:rPr lang="ro-RO" sz="1400"/>
              <a:t>// serializarea în </a:t>
            </a:r>
            <a:r>
              <a:rPr lang="ro-RO" sz="1400" dirty="0"/>
              <a:t>JSON</a:t>
            </a:r>
          </a:p>
          <a:p>
            <a:pPr marL="0" indent="0">
              <a:buNone/>
            </a:pPr>
            <a:r>
              <a:rPr lang="ro-RO" sz="1400" dirty="0"/>
              <a:t>// avem o cerere </a:t>
            </a:r>
            <a:r>
              <a:rPr lang="ro-RO" sz="1400"/>
              <a:t>mai sofisticată, </a:t>
            </a:r>
            <a:r>
              <a:rPr lang="ro-RO" sz="1400" dirty="0"/>
              <a:t>ce </a:t>
            </a:r>
            <a:r>
              <a:rPr lang="ro-RO" sz="1400"/>
              <a:t>necesita configurări detaliate:</a:t>
            </a:r>
            <a:endParaRPr lang="en-US" sz="1400" dirty="0"/>
          </a:p>
          <a:p>
            <a:pPr marL="0" indent="0">
              <a:buNone/>
            </a:pPr>
            <a:r>
              <a:rPr lang="en-US" sz="1400" dirty="0">
                <a:solidFill>
                  <a:srgbClr val="FF0000"/>
                </a:solidFill>
              </a:rPr>
              <a:t>    </a:t>
            </a:r>
            <a:r>
              <a:rPr lang="en-US" sz="1400" dirty="0" err="1">
                <a:solidFill>
                  <a:srgbClr val="FF0000"/>
                </a:solidFill>
              </a:rPr>
              <a:t>configurariCerere</a:t>
            </a:r>
            <a:r>
              <a:rPr lang="en-US" sz="1400" dirty="0">
                <a:solidFill>
                  <a:srgbClr val="FF0000"/>
                </a:solidFill>
              </a:rPr>
              <a:t>={ url:adresaDestinatie,	</a:t>
            </a:r>
            <a:r>
              <a:rPr lang="ro-RO" sz="1400"/>
              <a:t>//</a:t>
            </a:r>
            <a:r>
              <a:rPr lang="en-US" sz="1400"/>
              <a:t> </a:t>
            </a:r>
            <a:r>
              <a:rPr lang="ro-RO" sz="1400"/>
              <a:t>destinația</a:t>
            </a:r>
            <a:endParaRPr lang="en-US" sz="1400" dirty="0"/>
          </a:p>
          <a:p>
            <a:pPr marL="0" indent="0">
              <a:buNone/>
            </a:pPr>
            <a:r>
              <a:rPr lang="en-US" sz="1400" dirty="0">
                <a:solidFill>
                  <a:srgbClr val="FF0000"/>
                </a:solidFill>
              </a:rPr>
              <a:t>                        	</a:t>
            </a:r>
            <a:r>
              <a:rPr lang="en-US" sz="1400" dirty="0" err="1">
                <a:solidFill>
                  <a:srgbClr val="FF0000"/>
                </a:solidFill>
              </a:rPr>
              <a:t>method:"post</a:t>
            </a:r>
            <a:r>
              <a:rPr lang="en-US" sz="1400" dirty="0">
                <a:solidFill>
                  <a:srgbClr val="FF0000"/>
                </a:solidFill>
              </a:rPr>
              <a:t>",	</a:t>
            </a:r>
            <a:r>
              <a:rPr lang="ro-RO" sz="1400"/>
              <a:t>// tipul </a:t>
            </a:r>
            <a:r>
              <a:rPr lang="ro-RO" sz="1400" dirty="0"/>
              <a:t>Cererii</a:t>
            </a:r>
            <a:endParaRPr lang="en-US" sz="1400" dirty="0"/>
          </a:p>
          <a:p>
            <a:pPr marL="0" indent="0">
              <a:buNone/>
            </a:pPr>
            <a:r>
              <a:rPr lang="en-US" sz="1400" dirty="0">
                <a:solidFill>
                  <a:srgbClr val="FF0000"/>
                </a:solidFill>
              </a:rPr>
              <a:t>                        	</a:t>
            </a:r>
            <a:r>
              <a:rPr lang="en-US" sz="1400" dirty="0" err="1">
                <a:solidFill>
                  <a:srgbClr val="FF0000"/>
                </a:solidFill>
              </a:rPr>
              <a:t>contentType</a:t>
            </a:r>
            <a:r>
              <a:rPr lang="en-US" sz="1400" dirty="0">
                <a:solidFill>
                  <a:srgbClr val="FF0000"/>
                </a:solidFill>
              </a:rPr>
              <a:t>:"application/json",  </a:t>
            </a:r>
            <a:r>
              <a:rPr lang="ro-RO" sz="1400"/>
              <a:t>//</a:t>
            </a:r>
            <a:r>
              <a:rPr lang="en-US" sz="1400"/>
              <a:t> </a:t>
            </a:r>
            <a:r>
              <a:rPr lang="ro-RO" sz="1400"/>
              <a:t>anunțarea formatului non-default</a:t>
            </a:r>
            <a:endParaRPr lang="en-US" sz="1400" dirty="0"/>
          </a:p>
          <a:p>
            <a:pPr marL="0" indent="0">
              <a:buNone/>
            </a:pPr>
            <a:r>
              <a:rPr lang="en-US" sz="1400" dirty="0">
                <a:solidFill>
                  <a:srgbClr val="FF0000"/>
                </a:solidFill>
              </a:rPr>
              <a:t>                        	</a:t>
            </a:r>
            <a:r>
              <a:rPr lang="en-US" sz="1400" dirty="0" err="1">
                <a:solidFill>
                  <a:srgbClr val="FF0000"/>
                </a:solidFill>
              </a:rPr>
              <a:t>data:dateSerializate</a:t>
            </a:r>
            <a:r>
              <a:rPr lang="en-US" sz="1400" dirty="0">
                <a:solidFill>
                  <a:srgbClr val="FF0000"/>
                </a:solidFill>
              </a:rPr>
              <a:t>,		</a:t>
            </a:r>
            <a:r>
              <a:rPr lang="en-US" sz="1400" dirty="0"/>
              <a:t> </a:t>
            </a:r>
            <a:r>
              <a:rPr lang="ro-RO" sz="1400"/>
              <a:t>// atașarea datelor</a:t>
            </a:r>
            <a:endParaRPr lang="en-US" sz="1400" dirty="0">
              <a:solidFill>
                <a:srgbClr val="FF0000"/>
              </a:solidFill>
            </a:endParaRPr>
          </a:p>
          <a:p>
            <a:pPr marL="0" indent="0">
              <a:buNone/>
            </a:pPr>
            <a:r>
              <a:rPr lang="en-US" sz="1400" dirty="0">
                <a:solidFill>
                  <a:srgbClr val="FF0000"/>
                </a:solidFill>
              </a:rPr>
              <a:t>                        	</a:t>
            </a:r>
            <a:r>
              <a:rPr lang="en-US" sz="1400" dirty="0" err="1">
                <a:solidFill>
                  <a:srgbClr val="FF0000"/>
                </a:solidFill>
              </a:rPr>
              <a:t>success</a:t>
            </a:r>
            <a:r>
              <a:rPr lang="en-US" sz="1400" err="1">
                <a:solidFill>
                  <a:srgbClr val="FF0000"/>
                </a:solidFill>
              </a:rPr>
              <a:t>:</a:t>
            </a:r>
            <a:r>
              <a:rPr lang="en-US" sz="1400">
                <a:solidFill>
                  <a:srgbClr val="FF0000"/>
                </a:solidFill>
              </a:rPr>
              <a:t>procesareRaspuns</a:t>
            </a:r>
            <a:r>
              <a:rPr lang="ro-MD" sz="1400">
                <a:solidFill>
                  <a:srgbClr val="FF0000"/>
                </a:solidFill>
              </a:rPr>
              <a:t> </a:t>
            </a:r>
            <a:r>
              <a:rPr lang="ro-RO" sz="1400"/>
              <a:t>// rezervarea funcției ce se ocupă de Răspuns</a:t>
            </a:r>
            <a:endParaRPr lang="ro-MD" sz="1400">
              <a:solidFill>
                <a:srgbClr val="FF0000"/>
              </a:solidFill>
            </a:endParaRPr>
          </a:p>
          <a:p>
            <a:pPr marL="0" indent="0">
              <a:buNone/>
            </a:pPr>
            <a:r>
              <a:rPr lang="ro-MD" sz="1400">
                <a:solidFill>
                  <a:srgbClr val="FF0000"/>
                </a:solidFill>
              </a:rPr>
              <a:t>		error:procesareEsec</a:t>
            </a:r>
            <a:r>
              <a:rPr lang="en-US" sz="1400">
                <a:solidFill>
                  <a:srgbClr val="FF0000"/>
                </a:solidFill>
              </a:rPr>
              <a:t>}</a:t>
            </a:r>
            <a:r>
              <a:rPr lang="ro-MD" sz="1400">
                <a:solidFill>
                  <a:srgbClr val="FF0000"/>
                </a:solidFill>
              </a:rPr>
              <a:t> </a:t>
            </a:r>
            <a:r>
              <a:rPr lang="ro-RO" sz="1400"/>
              <a:t>// rezervarea funcției </a:t>
            </a:r>
            <a:r>
              <a:rPr lang="ro-RO" sz="1400" dirty="0"/>
              <a:t>ce se ocupă </a:t>
            </a:r>
            <a:r>
              <a:rPr lang="ro-RO" sz="1400"/>
              <a:t>de Răspuns cu cod Nesatisfăcător</a:t>
            </a:r>
            <a:endParaRPr lang="en-US" sz="1400" dirty="0">
              <a:solidFill>
                <a:srgbClr val="FF0000"/>
              </a:solidFill>
            </a:endParaRPr>
          </a:p>
          <a:p>
            <a:pPr marL="0" indent="0">
              <a:buNone/>
            </a:pPr>
            <a:r>
              <a:rPr lang="en-US" sz="1400" dirty="0">
                <a:solidFill>
                  <a:srgbClr val="FF0000"/>
                </a:solidFill>
              </a:rPr>
              <a:t>    $.ajax(</a:t>
            </a:r>
            <a:r>
              <a:rPr lang="en-US" sz="1400" dirty="0" err="1">
                <a:solidFill>
                  <a:srgbClr val="FF0000"/>
                </a:solidFill>
              </a:rPr>
              <a:t>configurariCerere</a:t>
            </a:r>
            <a:r>
              <a:rPr lang="en-US" sz="1400">
                <a:solidFill>
                  <a:srgbClr val="FF0000"/>
                </a:solidFill>
              </a:rPr>
              <a:t>) </a:t>
            </a:r>
            <a:r>
              <a:rPr lang="ro-MD" sz="1400">
                <a:solidFill>
                  <a:srgbClr val="FF0000"/>
                </a:solidFill>
              </a:rPr>
              <a:t> </a:t>
            </a:r>
            <a:r>
              <a:rPr lang="ro-RO" sz="1400"/>
              <a:t>// trimiterea</a:t>
            </a:r>
            <a:endParaRPr lang="en-US" sz="1400" dirty="0">
              <a:solidFill>
                <a:srgbClr val="FF0000"/>
              </a:solidFill>
            </a:endParaRPr>
          </a:p>
          <a:p>
            <a:pPr marL="0" indent="0">
              <a:buNone/>
            </a:pPr>
            <a:r>
              <a:rPr lang="en-US" sz="1400" dirty="0">
                <a:solidFill>
                  <a:srgbClr val="FF0000"/>
                </a:solidFill>
              </a:rPr>
              <a:t>    }</a:t>
            </a:r>
          </a:p>
          <a:p>
            <a:pPr marL="0" indent="0">
              <a:buNone/>
            </a:pPr>
            <a:endParaRPr lang="ro-RO" sz="1400" dirty="0"/>
          </a:p>
        </p:txBody>
      </p:sp>
    </p:spTree>
    <p:extLst>
      <p:ext uri="{BB962C8B-B14F-4D97-AF65-F5344CB8AC3E}">
        <p14:creationId xmlns:p14="http://schemas.microsoft.com/office/powerpoint/2010/main" val="749010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256"/>
            <a:ext cx="8229600" cy="659562"/>
          </a:xfrm>
        </p:spPr>
        <p:txBody>
          <a:bodyPr>
            <a:normAutofit fontScale="90000"/>
          </a:bodyPr>
          <a:lstStyle/>
          <a:p>
            <a:r>
              <a:rPr lang="ro-RO" dirty="0"/>
              <a:t>Alte exemple</a:t>
            </a:r>
            <a:endParaRPr lang="de-AT" dirty="0"/>
          </a:p>
        </p:txBody>
      </p:sp>
      <p:sp>
        <p:nvSpPr>
          <p:cNvPr id="4" name="Rectangle 3"/>
          <p:cNvSpPr/>
          <p:nvPr/>
        </p:nvSpPr>
        <p:spPr>
          <a:xfrm>
            <a:off x="1547664" y="4437112"/>
            <a:ext cx="6624738" cy="1692771"/>
          </a:xfrm>
          <a:prstGeom prst="rect">
            <a:avLst/>
          </a:prstGeom>
        </p:spPr>
        <p:txBody>
          <a:bodyPr wrap="square">
            <a:spAutoFit/>
          </a:bodyPr>
          <a:lstStyle/>
          <a:p>
            <a:pPr marL="0" lvl="2"/>
            <a:r>
              <a:rPr lang="ro-RO" sz="1300" b="1" dirty="0"/>
              <a:t>Cerere GET trimisă </a:t>
            </a:r>
            <a:r>
              <a:rPr lang="ro-RO" sz="1300" b="1"/>
              <a:t>din JS </a:t>
            </a:r>
            <a:r>
              <a:rPr lang="ro-RO" sz="1300" b="1" dirty="0"/>
              <a:t>prin </a:t>
            </a:r>
            <a:r>
              <a:rPr lang="ro-RO" sz="1300" b="1" dirty="0" err="1"/>
              <a:t>Fetch</a:t>
            </a:r>
            <a:r>
              <a:rPr lang="ro-RO" sz="1300" b="1" dirty="0"/>
              <a:t> (alternativă recentă la </a:t>
            </a:r>
            <a:r>
              <a:rPr lang="ro-RO" sz="1300" b="1" dirty="0" err="1"/>
              <a:t>XMLHttpRequest</a:t>
            </a:r>
            <a:r>
              <a:rPr lang="ro-RO" sz="1300" b="1" dirty="0"/>
              <a:t>):</a:t>
            </a:r>
          </a:p>
          <a:p>
            <a:pPr marL="0" lvl="2">
              <a:buNone/>
            </a:pPr>
            <a:endParaRPr lang="de-AT" sz="1300" dirty="0">
              <a:solidFill>
                <a:srgbClr val="FF0000"/>
              </a:solidFill>
            </a:endParaRPr>
          </a:p>
          <a:p>
            <a:pPr marL="0" lvl="2">
              <a:buNone/>
            </a:pPr>
            <a:r>
              <a:rPr lang="ro-RO" sz="1300" dirty="0" err="1">
                <a:solidFill>
                  <a:srgbClr val="FF0000"/>
                </a:solidFill>
              </a:rPr>
              <a:t>function</a:t>
            </a:r>
            <a:r>
              <a:rPr lang="ro-RO" sz="1300" dirty="0">
                <a:solidFill>
                  <a:srgbClr val="FF0000"/>
                </a:solidFill>
              </a:rPr>
              <a:t> trimite(</a:t>
            </a:r>
            <a:r>
              <a:rPr lang="de-AT" sz="1300" dirty="0">
                <a:solidFill>
                  <a:srgbClr val="FF0000"/>
                </a:solidFill>
              </a:rPr>
              <a:t>valoare</a:t>
            </a:r>
            <a:r>
              <a:rPr lang="ro-RO" sz="1300" dirty="0">
                <a:solidFill>
                  <a:srgbClr val="FF0000"/>
                </a:solidFill>
              </a:rPr>
              <a:t>)</a:t>
            </a:r>
          </a:p>
          <a:p>
            <a:pPr marL="0" lvl="2">
              <a:buNone/>
            </a:pPr>
            <a:r>
              <a:rPr lang="ro-RO" sz="1300" dirty="0">
                <a:solidFill>
                  <a:srgbClr val="FF0000"/>
                </a:solidFill>
              </a:rPr>
              <a:t>{</a:t>
            </a:r>
            <a:endParaRPr lang="de-AT" sz="1300" dirty="0">
              <a:solidFill>
                <a:srgbClr val="FF0000"/>
              </a:solidFill>
            </a:endParaRPr>
          </a:p>
          <a:p>
            <a:pPr marL="0" lvl="2">
              <a:buNone/>
            </a:pPr>
            <a:r>
              <a:rPr lang="ro-RO" sz="1300" dirty="0">
                <a:solidFill>
                  <a:srgbClr val="FF0000"/>
                </a:solidFill>
              </a:rPr>
              <a:t>adresa="http://localhost/script.php?variabil</a:t>
            </a:r>
            <a:r>
              <a:rPr lang="en-GB" sz="1300" dirty="0">
                <a:solidFill>
                  <a:srgbClr val="FF0000"/>
                </a:solidFill>
              </a:rPr>
              <a:t>a</a:t>
            </a:r>
            <a:r>
              <a:rPr lang="ro-RO" sz="1300" dirty="0">
                <a:solidFill>
                  <a:srgbClr val="FF0000"/>
                </a:solidFill>
              </a:rPr>
              <a:t>="+</a:t>
            </a:r>
            <a:r>
              <a:rPr lang="en-GB" sz="1300" dirty="0" err="1">
                <a:solidFill>
                  <a:srgbClr val="FF0000"/>
                </a:solidFill>
              </a:rPr>
              <a:t>valoare</a:t>
            </a:r>
            <a:endParaRPr lang="ro-RO" sz="1300" dirty="0">
              <a:solidFill>
                <a:srgbClr val="FF0000"/>
              </a:solidFill>
            </a:endParaRPr>
          </a:p>
          <a:p>
            <a:pPr marL="0" lvl="2">
              <a:buNone/>
            </a:pPr>
            <a:r>
              <a:rPr lang="ro-RO" sz="1300" dirty="0" err="1">
                <a:solidFill>
                  <a:srgbClr val="FF0000"/>
                </a:solidFill>
              </a:rPr>
              <a:t>fetch</a:t>
            </a:r>
            <a:r>
              <a:rPr lang="ro-RO" sz="1300" dirty="0">
                <a:solidFill>
                  <a:srgbClr val="FF0000"/>
                </a:solidFill>
              </a:rPr>
              <a:t>(</a:t>
            </a:r>
            <a:r>
              <a:rPr lang="de-AT" sz="1300" dirty="0">
                <a:solidFill>
                  <a:srgbClr val="FF0000"/>
                </a:solidFill>
              </a:rPr>
              <a:t>adresa</a:t>
            </a:r>
            <a:r>
              <a:rPr lang="ro-RO" sz="1300" dirty="0">
                <a:solidFill>
                  <a:srgbClr val="FF0000"/>
                </a:solidFill>
              </a:rPr>
              <a:t>).</a:t>
            </a:r>
            <a:r>
              <a:rPr lang="ro-RO" sz="1300" dirty="0" err="1">
                <a:solidFill>
                  <a:srgbClr val="FF0000"/>
                </a:solidFill>
              </a:rPr>
              <a:t>then</a:t>
            </a:r>
            <a:r>
              <a:rPr lang="ro-RO" sz="1300" dirty="0">
                <a:solidFill>
                  <a:srgbClr val="FF0000"/>
                </a:solidFill>
              </a:rPr>
              <a:t>(</a:t>
            </a:r>
            <a:r>
              <a:rPr lang="ro-RO" sz="1300" dirty="0" err="1">
                <a:solidFill>
                  <a:srgbClr val="FF0000"/>
                </a:solidFill>
              </a:rPr>
              <a:t>functieD</a:t>
            </a:r>
            <a:r>
              <a:rPr lang="de-AT" sz="1300" dirty="0">
                <a:solidFill>
                  <a:srgbClr val="FF0000"/>
                </a:solidFill>
              </a:rPr>
              <a:t>e</a:t>
            </a:r>
            <a:r>
              <a:rPr lang="ro-RO" sz="1300" dirty="0" err="1">
                <a:solidFill>
                  <a:srgbClr val="FF0000"/>
                </a:solidFill>
              </a:rPr>
              <a:t>serializare</a:t>
            </a:r>
            <a:r>
              <a:rPr lang="ro-RO" sz="1300" dirty="0">
                <a:solidFill>
                  <a:srgbClr val="FF0000"/>
                </a:solidFill>
              </a:rPr>
              <a:t>).</a:t>
            </a:r>
            <a:r>
              <a:rPr lang="ro-RO" sz="1300" dirty="0" err="1">
                <a:solidFill>
                  <a:srgbClr val="FF0000"/>
                </a:solidFill>
              </a:rPr>
              <a:t>then</a:t>
            </a:r>
            <a:r>
              <a:rPr lang="ro-RO" sz="1300" dirty="0">
                <a:solidFill>
                  <a:srgbClr val="FF0000"/>
                </a:solidFill>
              </a:rPr>
              <a:t>(</a:t>
            </a:r>
            <a:r>
              <a:rPr lang="ro-RO" sz="1300" dirty="0" err="1">
                <a:solidFill>
                  <a:srgbClr val="FF0000"/>
                </a:solidFill>
              </a:rPr>
              <a:t>functieProcesareRaspuns</a:t>
            </a:r>
            <a:r>
              <a:rPr lang="ro-RO" sz="1300" dirty="0">
                <a:solidFill>
                  <a:srgbClr val="FF0000"/>
                </a:solidFill>
              </a:rPr>
              <a:t>)</a:t>
            </a:r>
          </a:p>
          <a:p>
            <a:pPr marL="0" lvl="2">
              <a:buNone/>
            </a:pPr>
            <a:r>
              <a:rPr lang="ro-RO" sz="1300" dirty="0">
                <a:solidFill>
                  <a:srgbClr val="FF0000"/>
                </a:solidFill>
              </a:rPr>
              <a:t>}</a:t>
            </a:r>
            <a:endParaRPr lang="de-AT" sz="1300" dirty="0">
              <a:solidFill>
                <a:srgbClr val="FF0000"/>
              </a:solidFill>
            </a:endParaRPr>
          </a:p>
          <a:p>
            <a:pPr marL="0" lvl="2">
              <a:buNone/>
            </a:pPr>
            <a:endParaRPr lang="de-AT" sz="1300" dirty="0">
              <a:solidFill>
                <a:srgbClr val="FF0000"/>
              </a:solidFill>
            </a:endParaRPr>
          </a:p>
        </p:txBody>
      </p:sp>
      <p:sp>
        <p:nvSpPr>
          <p:cNvPr id="5" name="Rectangle 4"/>
          <p:cNvSpPr/>
          <p:nvPr/>
        </p:nvSpPr>
        <p:spPr>
          <a:xfrm>
            <a:off x="1522735" y="1736229"/>
            <a:ext cx="5112569" cy="1692771"/>
          </a:xfrm>
          <a:prstGeom prst="rect">
            <a:avLst/>
          </a:prstGeom>
        </p:spPr>
        <p:txBody>
          <a:bodyPr wrap="square">
            <a:spAutoFit/>
          </a:bodyPr>
          <a:lstStyle/>
          <a:p>
            <a:pPr marL="0" lvl="2">
              <a:buNone/>
            </a:pPr>
            <a:r>
              <a:rPr lang="ro-RO" sz="1300" b="1" dirty="0"/>
              <a:t>Cerere GET trimisă </a:t>
            </a:r>
            <a:r>
              <a:rPr lang="ro-RO" sz="1300" b="1"/>
              <a:t>din JS </a:t>
            </a:r>
            <a:r>
              <a:rPr lang="ro-RO" sz="1300" b="1" dirty="0"/>
              <a:t>prin obiectul </a:t>
            </a:r>
            <a:r>
              <a:rPr lang="ro-RO" sz="1300" b="1" dirty="0" err="1"/>
              <a:t>XMLHttpRequest</a:t>
            </a:r>
            <a:r>
              <a:rPr lang="ro-RO" sz="1300" b="1" dirty="0"/>
              <a:t>:</a:t>
            </a:r>
          </a:p>
          <a:p>
            <a:pPr marL="0" lvl="2">
              <a:buNone/>
            </a:pPr>
            <a:r>
              <a:rPr lang="ro-RO" sz="1300" dirty="0" err="1">
                <a:solidFill>
                  <a:srgbClr val="FF0000"/>
                </a:solidFill>
              </a:rPr>
              <a:t>function</a:t>
            </a:r>
            <a:r>
              <a:rPr lang="ro-RO" sz="1300" dirty="0">
                <a:solidFill>
                  <a:srgbClr val="FF0000"/>
                </a:solidFill>
              </a:rPr>
              <a:t> trimite(valoare)</a:t>
            </a:r>
          </a:p>
          <a:p>
            <a:pPr marL="0" lvl="2">
              <a:buNone/>
            </a:pPr>
            <a:r>
              <a:rPr lang="ro-RO" sz="1300" dirty="0">
                <a:solidFill>
                  <a:srgbClr val="FF0000"/>
                </a:solidFill>
              </a:rPr>
              <a:t>{</a:t>
            </a:r>
          </a:p>
          <a:p>
            <a:pPr marL="0" lvl="2">
              <a:buNone/>
            </a:pPr>
            <a:r>
              <a:rPr lang="ro-RO" sz="1300" dirty="0">
                <a:solidFill>
                  <a:srgbClr val="FF0000"/>
                </a:solidFill>
              </a:rPr>
              <a:t>cerere=</a:t>
            </a:r>
            <a:r>
              <a:rPr lang="ro-RO" sz="1300" dirty="0" err="1">
                <a:solidFill>
                  <a:srgbClr val="FF0000"/>
                </a:solidFill>
              </a:rPr>
              <a:t>new</a:t>
            </a:r>
            <a:r>
              <a:rPr lang="ro-RO" sz="1300" dirty="0">
                <a:solidFill>
                  <a:srgbClr val="FF0000"/>
                </a:solidFill>
              </a:rPr>
              <a:t> </a:t>
            </a:r>
            <a:r>
              <a:rPr lang="ro-RO" sz="1300" dirty="0" err="1">
                <a:solidFill>
                  <a:srgbClr val="FF0000"/>
                </a:solidFill>
              </a:rPr>
              <a:t>XMLHttpRequest</a:t>
            </a:r>
            <a:r>
              <a:rPr lang="ro-RO" sz="1300" dirty="0">
                <a:solidFill>
                  <a:srgbClr val="FF0000"/>
                </a:solidFill>
              </a:rPr>
              <a:t>()</a:t>
            </a:r>
          </a:p>
          <a:p>
            <a:pPr marL="0" lvl="2">
              <a:buNone/>
            </a:pPr>
            <a:r>
              <a:rPr lang="ro-RO" sz="1300" dirty="0" err="1">
                <a:solidFill>
                  <a:srgbClr val="FF0000"/>
                </a:solidFill>
              </a:rPr>
              <a:t>cerere.onreadystatechange</a:t>
            </a:r>
            <a:r>
              <a:rPr lang="ro-RO" sz="1300" dirty="0">
                <a:solidFill>
                  <a:srgbClr val="FF0000"/>
                </a:solidFill>
              </a:rPr>
              <a:t>=</a:t>
            </a:r>
            <a:r>
              <a:rPr lang="ro-RO" sz="1300" dirty="0" err="1">
                <a:solidFill>
                  <a:srgbClr val="FF0000"/>
                </a:solidFill>
              </a:rPr>
              <a:t>functieProcesareRaspuns</a:t>
            </a:r>
            <a:endParaRPr lang="ro-RO" sz="1300" dirty="0">
              <a:solidFill>
                <a:srgbClr val="FF0000"/>
              </a:solidFill>
            </a:endParaRPr>
          </a:p>
          <a:p>
            <a:pPr marL="0" lvl="2">
              <a:buNone/>
            </a:pPr>
            <a:r>
              <a:rPr lang="ro-RO" sz="1300" dirty="0" err="1">
                <a:solidFill>
                  <a:srgbClr val="FF0000"/>
                </a:solidFill>
              </a:rPr>
              <a:t>cerere.open</a:t>
            </a:r>
            <a:r>
              <a:rPr lang="ro-RO" sz="1300" dirty="0">
                <a:solidFill>
                  <a:srgbClr val="FF0000"/>
                </a:solidFill>
              </a:rPr>
              <a:t>("GET","http://localhost/script.php?variabila="+valoare)</a:t>
            </a:r>
          </a:p>
          <a:p>
            <a:pPr marL="0" lvl="2">
              <a:buNone/>
            </a:pPr>
            <a:r>
              <a:rPr lang="ro-RO" sz="1300" dirty="0" err="1">
                <a:solidFill>
                  <a:srgbClr val="FF0000"/>
                </a:solidFill>
              </a:rPr>
              <a:t>cerere.send</a:t>
            </a:r>
            <a:r>
              <a:rPr lang="ro-RO" sz="1300" dirty="0">
                <a:solidFill>
                  <a:srgbClr val="FF0000"/>
                </a:solidFill>
              </a:rPr>
              <a:t>()</a:t>
            </a:r>
          </a:p>
          <a:p>
            <a:pPr marL="0" lvl="2">
              <a:buNone/>
            </a:pPr>
            <a:r>
              <a:rPr lang="ro-RO" sz="1300" dirty="0">
                <a:solidFill>
                  <a:srgbClr val="FF0000"/>
                </a:solidFill>
              </a:rPr>
              <a:t>}</a:t>
            </a:r>
          </a:p>
        </p:txBody>
      </p:sp>
    </p:spTree>
    <p:extLst>
      <p:ext uri="{BB962C8B-B14F-4D97-AF65-F5344CB8AC3E}">
        <p14:creationId xmlns:p14="http://schemas.microsoft.com/office/powerpoint/2010/main" val="1789805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256"/>
            <a:ext cx="8229600" cy="782960"/>
          </a:xfrm>
        </p:spPr>
        <p:txBody>
          <a:bodyPr>
            <a:normAutofit/>
          </a:bodyPr>
          <a:lstStyle/>
          <a:p>
            <a:r>
              <a:rPr lang="ro-RO" dirty="0"/>
              <a:t>Alte exemple</a:t>
            </a:r>
            <a:endParaRPr lang="de-AT" dirty="0"/>
          </a:p>
        </p:txBody>
      </p:sp>
      <p:sp>
        <p:nvSpPr>
          <p:cNvPr id="4" name="Rectangle 3"/>
          <p:cNvSpPr/>
          <p:nvPr/>
        </p:nvSpPr>
        <p:spPr>
          <a:xfrm>
            <a:off x="114004" y="3389759"/>
            <a:ext cx="4241972" cy="2292935"/>
          </a:xfrm>
          <a:prstGeom prst="rect">
            <a:avLst/>
          </a:prstGeom>
        </p:spPr>
        <p:txBody>
          <a:bodyPr wrap="square">
            <a:spAutoFit/>
          </a:bodyPr>
          <a:lstStyle/>
          <a:p>
            <a:pPr marL="0" lvl="2">
              <a:buNone/>
            </a:pPr>
            <a:r>
              <a:rPr lang="ro-RO" sz="1300" b="1" dirty="0"/>
              <a:t>Cerere POST trimisă din </a:t>
            </a:r>
            <a:r>
              <a:rPr lang="ro-RO" sz="1300" b="1"/>
              <a:t>PHP prin CURL:</a:t>
            </a:r>
          </a:p>
          <a:p>
            <a:pPr marL="0" lvl="2">
              <a:buNone/>
            </a:pPr>
            <a:endParaRPr lang="ro-RO" sz="1300" b="1" dirty="0"/>
          </a:p>
          <a:p>
            <a:pPr marL="0" lvl="2">
              <a:buNone/>
            </a:pPr>
            <a:r>
              <a:rPr lang="ro-RO" sz="1300" dirty="0">
                <a:solidFill>
                  <a:srgbClr val="FF0000"/>
                </a:solidFill>
              </a:rPr>
              <a:t>$cerere=</a:t>
            </a:r>
            <a:r>
              <a:rPr lang="ro-RO" sz="1300" dirty="0" err="1">
                <a:solidFill>
                  <a:srgbClr val="FF0000"/>
                </a:solidFill>
              </a:rPr>
              <a:t>curl_init</a:t>
            </a:r>
            <a:r>
              <a:rPr lang="ro-RO" sz="1300" dirty="0">
                <a:solidFill>
                  <a:srgbClr val="FF0000"/>
                </a:solidFill>
              </a:rPr>
              <a:t>();</a:t>
            </a:r>
          </a:p>
          <a:p>
            <a:pPr marL="0" lvl="2">
              <a:buNone/>
            </a:pPr>
            <a:r>
              <a:rPr lang="ro-RO" sz="1300" dirty="0">
                <a:solidFill>
                  <a:srgbClr val="FF0000"/>
                </a:solidFill>
              </a:rPr>
              <a:t>$adresa="http://server2.com/serviciu";</a:t>
            </a:r>
          </a:p>
          <a:p>
            <a:pPr marL="0" lvl="2">
              <a:buNone/>
            </a:pPr>
            <a:r>
              <a:rPr lang="ro-RO" sz="1300" dirty="0">
                <a:solidFill>
                  <a:srgbClr val="FF0000"/>
                </a:solidFill>
              </a:rPr>
              <a:t>$date="variabila=valoare";</a:t>
            </a:r>
            <a:endParaRPr lang="de-AT" sz="1300" dirty="0">
              <a:solidFill>
                <a:srgbClr val="FF0000"/>
              </a:solidFill>
            </a:endParaRPr>
          </a:p>
          <a:p>
            <a:pPr marL="0" lvl="2">
              <a:buNone/>
            </a:pPr>
            <a:r>
              <a:rPr lang="ro-RO" sz="1300" dirty="0">
                <a:solidFill>
                  <a:srgbClr val="FF0000"/>
                </a:solidFill>
              </a:rPr>
              <a:t>$</a:t>
            </a:r>
            <a:r>
              <a:rPr lang="ro-RO" sz="1300" dirty="0" err="1">
                <a:solidFill>
                  <a:srgbClr val="FF0000"/>
                </a:solidFill>
              </a:rPr>
              <a:t>configurari</a:t>
            </a:r>
            <a:r>
              <a:rPr lang="ro-RO" sz="1300" dirty="0">
                <a:solidFill>
                  <a:srgbClr val="FF0000"/>
                </a:solidFill>
              </a:rPr>
              <a:t>=</a:t>
            </a:r>
            <a:r>
              <a:rPr lang="ro-RO" sz="1300" dirty="0" err="1">
                <a:solidFill>
                  <a:srgbClr val="FF0000"/>
                </a:solidFill>
              </a:rPr>
              <a:t>array</a:t>
            </a:r>
            <a:r>
              <a:rPr lang="ro-RO" sz="1300" dirty="0">
                <a:solidFill>
                  <a:srgbClr val="FF0000"/>
                </a:solidFill>
              </a:rPr>
              <a:t>(CURLOPT_RETURNTRANSFER=&gt;1,</a:t>
            </a:r>
          </a:p>
          <a:p>
            <a:pPr marL="0" lvl="2">
              <a:buNone/>
            </a:pPr>
            <a:r>
              <a:rPr lang="ro-RO" sz="1300" dirty="0">
                <a:solidFill>
                  <a:srgbClr val="FF0000"/>
                </a:solidFill>
              </a:rPr>
              <a:t>	CURLOPT_URL=&gt;$adresa,</a:t>
            </a:r>
            <a:endParaRPr lang="de-AT" sz="1300" dirty="0">
              <a:solidFill>
                <a:srgbClr val="FF0000"/>
              </a:solidFill>
            </a:endParaRPr>
          </a:p>
          <a:p>
            <a:pPr marL="0" lvl="2">
              <a:buNone/>
            </a:pPr>
            <a:r>
              <a:rPr lang="ro-RO" sz="1300" b="1" dirty="0">
                <a:solidFill>
                  <a:srgbClr val="FF0000"/>
                </a:solidFill>
              </a:rPr>
              <a:t>	CURLOPT_POST=&gt;1,</a:t>
            </a:r>
            <a:endParaRPr lang="de-AT" sz="1300" dirty="0">
              <a:solidFill>
                <a:srgbClr val="FF0000"/>
              </a:solidFill>
            </a:endParaRPr>
          </a:p>
          <a:p>
            <a:pPr marL="0" lvl="2">
              <a:buNone/>
            </a:pPr>
            <a:r>
              <a:rPr lang="ro-RO" sz="1300" b="1" dirty="0">
                <a:solidFill>
                  <a:srgbClr val="FF0000"/>
                </a:solidFill>
              </a:rPr>
              <a:t>	CURLOPT_POSTFIELDS=&gt;$date);</a:t>
            </a:r>
            <a:endParaRPr lang="de-AT" sz="1300" dirty="0">
              <a:solidFill>
                <a:srgbClr val="FF0000"/>
              </a:solidFill>
            </a:endParaRPr>
          </a:p>
          <a:p>
            <a:pPr marL="0" lvl="2">
              <a:buNone/>
            </a:pPr>
            <a:r>
              <a:rPr lang="ro-RO" sz="1300" dirty="0" err="1">
                <a:solidFill>
                  <a:srgbClr val="FF0000"/>
                </a:solidFill>
              </a:rPr>
              <a:t>curl_setopt_array</a:t>
            </a:r>
            <a:r>
              <a:rPr lang="ro-RO" sz="1300" dirty="0">
                <a:solidFill>
                  <a:srgbClr val="FF0000"/>
                </a:solidFill>
              </a:rPr>
              <a:t>($cerere,$</a:t>
            </a:r>
            <a:r>
              <a:rPr lang="ro-RO" sz="1300" dirty="0" err="1">
                <a:solidFill>
                  <a:srgbClr val="FF0000"/>
                </a:solidFill>
              </a:rPr>
              <a:t>configurari</a:t>
            </a:r>
            <a:r>
              <a:rPr lang="ro-RO" sz="1300" dirty="0">
                <a:solidFill>
                  <a:srgbClr val="FF0000"/>
                </a:solidFill>
              </a:rPr>
              <a:t>);</a:t>
            </a:r>
            <a:endParaRPr lang="de-AT" sz="1300" dirty="0">
              <a:solidFill>
                <a:srgbClr val="FF0000"/>
              </a:solidFill>
            </a:endParaRPr>
          </a:p>
          <a:p>
            <a:pPr marL="0" lvl="2">
              <a:buNone/>
            </a:pPr>
            <a:r>
              <a:rPr lang="ro-RO" sz="1300" dirty="0">
                <a:solidFill>
                  <a:srgbClr val="FF0000"/>
                </a:solidFill>
              </a:rPr>
              <a:t>$</a:t>
            </a:r>
            <a:r>
              <a:rPr lang="ro-RO" sz="1300" dirty="0" err="1">
                <a:solidFill>
                  <a:srgbClr val="FF0000"/>
                </a:solidFill>
              </a:rPr>
              <a:t>raspuns</a:t>
            </a:r>
            <a:r>
              <a:rPr lang="ro-RO" sz="1300" dirty="0">
                <a:solidFill>
                  <a:srgbClr val="FF0000"/>
                </a:solidFill>
              </a:rPr>
              <a:t>=</a:t>
            </a:r>
            <a:r>
              <a:rPr lang="ro-RO" sz="1300" dirty="0" err="1">
                <a:solidFill>
                  <a:srgbClr val="FF0000"/>
                </a:solidFill>
              </a:rPr>
              <a:t>curl_exec</a:t>
            </a:r>
            <a:r>
              <a:rPr lang="ro-RO" sz="1300" dirty="0">
                <a:solidFill>
                  <a:srgbClr val="FF0000"/>
                </a:solidFill>
              </a:rPr>
              <a:t>($</a:t>
            </a:r>
            <a:r>
              <a:rPr lang="ro-RO" sz="1300">
                <a:solidFill>
                  <a:srgbClr val="FF0000"/>
                </a:solidFill>
              </a:rPr>
              <a:t>cerere);</a:t>
            </a:r>
            <a:endParaRPr lang="ro-RO" sz="1300" dirty="0">
              <a:solidFill>
                <a:srgbClr val="FF0000"/>
              </a:solidFill>
            </a:endParaRPr>
          </a:p>
        </p:txBody>
      </p:sp>
      <p:sp>
        <p:nvSpPr>
          <p:cNvPr id="6" name="Rectangle 5"/>
          <p:cNvSpPr/>
          <p:nvPr/>
        </p:nvSpPr>
        <p:spPr>
          <a:xfrm>
            <a:off x="4596036" y="3389759"/>
            <a:ext cx="4032448" cy="1292662"/>
          </a:xfrm>
          <a:prstGeom prst="rect">
            <a:avLst/>
          </a:prstGeom>
        </p:spPr>
        <p:txBody>
          <a:bodyPr wrap="square">
            <a:spAutoFit/>
          </a:bodyPr>
          <a:lstStyle/>
          <a:p>
            <a:pPr marL="0" lvl="2">
              <a:buNone/>
            </a:pPr>
            <a:r>
              <a:rPr lang="ro-RO" sz="1300" b="1" dirty="0"/>
              <a:t>Cerere POST trimisă din </a:t>
            </a:r>
            <a:r>
              <a:rPr lang="ro-RO" sz="1300" b="1" err="1"/>
              <a:t>Python</a:t>
            </a:r>
            <a:r>
              <a:rPr lang="ro-RO" sz="1300" b="1"/>
              <a:t> prin urllib:</a:t>
            </a:r>
          </a:p>
          <a:p>
            <a:pPr marL="0" lvl="2">
              <a:buNone/>
            </a:pPr>
            <a:endParaRPr lang="ro-RO" sz="1300" b="1" dirty="0"/>
          </a:p>
          <a:p>
            <a:r>
              <a:rPr lang="en-GB" sz="1300" dirty="0" err="1">
                <a:solidFill>
                  <a:srgbClr val="FF0000"/>
                </a:solidFill>
              </a:rPr>
              <a:t>adres</a:t>
            </a:r>
            <a:r>
              <a:rPr lang="ro-RO" sz="1300" dirty="0">
                <a:solidFill>
                  <a:srgbClr val="FF0000"/>
                </a:solidFill>
              </a:rPr>
              <a:t>a</a:t>
            </a:r>
            <a:r>
              <a:rPr lang="en-GB" sz="1300" dirty="0">
                <a:solidFill>
                  <a:srgbClr val="FF0000"/>
                </a:solidFill>
              </a:rPr>
              <a:t>="http://</a:t>
            </a:r>
            <a:r>
              <a:rPr lang="ro-RO" sz="1300" dirty="0">
                <a:solidFill>
                  <a:srgbClr val="FF0000"/>
                </a:solidFill>
              </a:rPr>
              <a:t>server2.com/serviciu</a:t>
            </a:r>
            <a:r>
              <a:rPr lang="en-GB" sz="1300" dirty="0">
                <a:solidFill>
                  <a:srgbClr val="FF0000"/>
                </a:solidFill>
              </a:rPr>
              <a:t>"</a:t>
            </a:r>
            <a:endParaRPr lang="de-AT" sz="1300" dirty="0">
              <a:solidFill>
                <a:srgbClr val="FF0000"/>
              </a:solidFill>
            </a:endParaRPr>
          </a:p>
          <a:p>
            <a:r>
              <a:rPr lang="ro-RO" sz="1300" dirty="0">
                <a:solidFill>
                  <a:srgbClr val="FF0000"/>
                </a:solidFill>
              </a:rPr>
              <a:t>date</a:t>
            </a:r>
            <a:r>
              <a:rPr lang="en-GB" sz="1300" dirty="0">
                <a:solidFill>
                  <a:srgbClr val="FF0000"/>
                </a:solidFill>
              </a:rPr>
              <a:t>=</a:t>
            </a:r>
            <a:r>
              <a:rPr lang="en-GB" sz="1300" dirty="0" err="1">
                <a:solidFill>
                  <a:srgbClr val="FF0000"/>
                </a:solidFill>
              </a:rPr>
              <a:t>urlencode</a:t>
            </a:r>
            <a:r>
              <a:rPr lang="en-GB" sz="1300" dirty="0">
                <a:solidFill>
                  <a:srgbClr val="FF0000"/>
                </a:solidFill>
              </a:rPr>
              <a:t>({"</a:t>
            </a:r>
            <a:r>
              <a:rPr lang="ro-RO" sz="1300" dirty="0">
                <a:solidFill>
                  <a:srgbClr val="FF0000"/>
                </a:solidFill>
              </a:rPr>
              <a:t>variabila</a:t>
            </a:r>
            <a:r>
              <a:rPr lang="en-GB" sz="1300" dirty="0">
                <a:solidFill>
                  <a:srgbClr val="FF0000"/>
                </a:solidFill>
              </a:rPr>
              <a:t>":"</a:t>
            </a:r>
            <a:r>
              <a:rPr lang="ro-RO" sz="1300" dirty="0">
                <a:solidFill>
                  <a:srgbClr val="FF0000"/>
                </a:solidFill>
              </a:rPr>
              <a:t>valoare</a:t>
            </a:r>
            <a:r>
              <a:rPr lang="de-AT" sz="1300" dirty="0">
                <a:solidFill>
                  <a:srgbClr val="FF0000"/>
                </a:solidFill>
              </a:rPr>
              <a:t>"</a:t>
            </a:r>
            <a:r>
              <a:rPr lang="en-GB" sz="1300" dirty="0">
                <a:solidFill>
                  <a:srgbClr val="FF0000"/>
                </a:solidFill>
              </a:rPr>
              <a:t>})</a:t>
            </a:r>
            <a:endParaRPr lang="de-AT" sz="1300" dirty="0">
              <a:solidFill>
                <a:srgbClr val="FF0000"/>
              </a:solidFill>
            </a:endParaRPr>
          </a:p>
          <a:p>
            <a:r>
              <a:rPr lang="en-GB" sz="1300" dirty="0" err="1">
                <a:solidFill>
                  <a:srgbClr val="FF0000"/>
                </a:solidFill>
              </a:rPr>
              <a:t>cerere</a:t>
            </a:r>
            <a:r>
              <a:rPr lang="en-GB" sz="1300" dirty="0">
                <a:solidFill>
                  <a:srgbClr val="FF0000"/>
                </a:solidFill>
              </a:rPr>
              <a:t>=Request(</a:t>
            </a:r>
            <a:r>
              <a:rPr lang="en-GB" sz="1300" dirty="0" err="1">
                <a:solidFill>
                  <a:srgbClr val="FF0000"/>
                </a:solidFill>
              </a:rPr>
              <a:t>adresa</a:t>
            </a:r>
            <a:r>
              <a:rPr lang="en-GB" sz="1300" dirty="0">
                <a:solidFill>
                  <a:srgbClr val="FF0000"/>
                </a:solidFill>
              </a:rPr>
              <a:t>, data=</a:t>
            </a:r>
            <a:r>
              <a:rPr lang="en-GB" sz="1300" dirty="0" err="1">
                <a:solidFill>
                  <a:srgbClr val="FF0000"/>
                </a:solidFill>
              </a:rPr>
              <a:t>date,method</a:t>
            </a:r>
            <a:r>
              <a:rPr lang="en-GB" sz="1300" dirty="0">
                <a:solidFill>
                  <a:srgbClr val="FF0000"/>
                </a:solidFill>
              </a:rPr>
              <a:t>="POST")</a:t>
            </a:r>
          </a:p>
          <a:p>
            <a:r>
              <a:rPr lang="en-GB" sz="1300" dirty="0" err="1">
                <a:solidFill>
                  <a:srgbClr val="FF0000"/>
                </a:solidFill>
              </a:rPr>
              <a:t>raspuns</a:t>
            </a:r>
            <a:r>
              <a:rPr lang="en-GB" sz="1300" dirty="0">
                <a:solidFill>
                  <a:srgbClr val="FF0000"/>
                </a:solidFill>
              </a:rPr>
              <a:t>=</a:t>
            </a:r>
            <a:r>
              <a:rPr lang="en-GB" sz="1300" dirty="0" err="1">
                <a:solidFill>
                  <a:srgbClr val="FF0000"/>
                </a:solidFill>
              </a:rPr>
              <a:t>urlopen</a:t>
            </a:r>
            <a:r>
              <a:rPr lang="en-GB" sz="1300" dirty="0">
                <a:solidFill>
                  <a:srgbClr val="FF0000"/>
                </a:solidFill>
              </a:rPr>
              <a:t>(</a:t>
            </a:r>
            <a:r>
              <a:rPr lang="en-GB" sz="1300" err="1">
                <a:solidFill>
                  <a:srgbClr val="FF0000"/>
                </a:solidFill>
              </a:rPr>
              <a:t>cerere</a:t>
            </a:r>
            <a:r>
              <a:rPr lang="en-GB" sz="1300">
                <a:solidFill>
                  <a:srgbClr val="FF0000"/>
                </a:solidFill>
              </a:rPr>
              <a:t>)</a:t>
            </a:r>
            <a:endParaRPr lang="en-GB" sz="1300" dirty="0">
              <a:solidFill>
                <a:srgbClr val="FF0000"/>
              </a:solidFill>
            </a:endParaRPr>
          </a:p>
        </p:txBody>
      </p:sp>
      <p:sp>
        <p:nvSpPr>
          <p:cNvPr id="9" name="Rectangle 8"/>
          <p:cNvSpPr/>
          <p:nvPr/>
        </p:nvSpPr>
        <p:spPr>
          <a:xfrm>
            <a:off x="1907704" y="908720"/>
            <a:ext cx="6250955" cy="1892826"/>
          </a:xfrm>
          <a:prstGeom prst="rect">
            <a:avLst/>
          </a:prstGeom>
        </p:spPr>
        <p:txBody>
          <a:bodyPr wrap="square">
            <a:spAutoFit/>
          </a:bodyPr>
          <a:lstStyle/>
          <a:p>
            <a:pPr marL="0" lvl="2"/>
            <a:r>
              <a:rPr lang="ro-RO" sz="1300" b="1" dirty="0"/>
              <a:t>Cerere POST trimisă </a:t>
            </a:r>
            <a:r>
              <a:rPr lang="ro-RO" sz="1300" b="1"/>
              <a:t>din JS prin Fetch:</a:t>
            </a:r>
            <a:endParaRPr lang="ro-RO" sz="1300" b="1" dirty="0"/>
          </a:p>
          <a:p>
            <a:pPr marL="0" lvl="2">
              <a:buNone/>
            </a:pPr>
            <a:endParaRPr lang="de-AT" sz="1300" dirty="0">
              <a:solidFill>
                <a:srgbClr val="FF0000"/>
              </a:solidFill>
            </a:endParaRPr>
          </a:p>
          <a:p>
            <a:pPr marL="0" lvl="2">
              <a:buNone/>
            </a:pPr>
            <a:r>
              <a:rPr lang="ro-RO" sz="1300" dirty="0" err="1">
                <a:solidFill>
                  <a:srgbClr val="FF0000"/>
                </a:solidFill>
              </a:rPr>
              <a:t>function</a:t>
            </a:r>
            <a:r>
              <a:rPr lang="ro-RO" sz="1300" dirty="0">
                <a:solidFill>
                  <a:srgbClr val="FF0000"/>
                </a:solidFill>
              </a:rPr>
              <a:t> trimite(</a:t>
            </a:r>
            <a:r>
              <a:rPr lang="de-AT" sz="1300" dirty="0">
                <a:solidFill>
                  <a:srgbClr val="FF0000"/>
                </a:solidFill>
              </a:rPr>
              <a:t>valoare</a:t>
            </a:r>
            <a:r>
              <a:rPr lang="ro-RO" sz="1300" dirty="0">
                <a:solidFill>
                  <a:srgbClr val="FF0000"/>
                </a:solidFill>
              </a:rPr>
              <a:t>)</a:t>
            </a:r>
          </a:p>
          <a:p>
            <a:pPr marL="0" lvl="2">
              <a:buNone/>
            </a:pPr>
            <a:r>
              <a:rPr lang="ro-RO" sz="1300" dirty="0">
                <a:solidFill>
                  <a:srgbClr val="FF0000"/>
                </a:solidFill>
              </a:rPr>
              <a:t>{</a:t>
            </a:r>
            <a:endParaRPr lang="de-AT" sz="1300" dirty="0">
              <a:solidFill>
                <a:srgbClr val="FF0000"/>
              </a:solidFill>
            </a:endParaRPr>
          </a:p>
          <a:p>
            <a:pPr marL="0" lvl="2">
              <a:buNone/>
            </a:pPr>
            <a:r>
              <a:rPr lang="ro-RO" sz="1300" dirty="0">
                <a:solidFill>
                  <a:srgbClr val="FF0000"/>
                </a:solidFill>
              </a:rPr>
              <a:t>adresa="http://</a:t>
            </a:r>
            <a:r>
              <a:rPr lang="en-GB" sz="1300" dirty="0">
                <a:solidFill>
                  <a:srgbClr val="FF0000"/>
                </a:solidFill>
              </a:rPr>
              <a:t>server2.com</a:t>
            </a:r>
            <a:r>
              <a:rPr lang="ro-RO" sz="1300" dirty="0">
                <a:solidFill>
                  <a:srgbClr val="FF0000"/>
                </a:solidFill>
              </a:rPr>
              <a:t>/</a:t>
            </a:r>
            <a:r>
              <a:rPr lang="en-GB" sz="1300" dirty="0" err="1">
                <a:solidFill>
                  <a:srgbClr val="FF0000"/>
                </a:solidFill>
              </a:rPr>
              <a:t>serviciu</a:t>
            </a:r>
            <a:r>
              <a:rPr lang="en-GB" sz="1300" dirty="0">
                <a:solidFill>
                  <a:srgbClr val="FF0000"/>
                </a:solidFill>
              </a:rPr>
              <a:t>"</a:t>
            </a:r>
            <a:endParaRPr lang="ro-RO" sz="1300" dirty="0">
              <a:solidFill>
                <a:srgbClr val="FF0000"/>
              </a:solidFill>
            </a:endParaRPr>
          </a:p>
          <a:p>
            <a:pPr marL="0" lvl="2">
              <a:buNone/>
            </a:pPr>
            <a:r>
              <a:rPr lang="en-GB" sz="1300" dirty="0">
                <a:solidFill>
                  <a:srgbClr val="FF0000"/>
                </a:solidFill>
              </a:rPr>
              <a:t>c</a:t>
            </a:r>
            <a:r>
              <a:rPr lang="ro-RO" sz="1300" dirty="0" err="1">
                <a:solidFill>
                  <a:srgbClr val="FF0000"/>
                </a:solidFill>
              </a:rPr>
              <a:t>onfigurari</a:t>
            </a:r>
            <a:r>
              <a:rPr lang="ro-RO" sz="1300" dirty="0">
                <a:solidFill>
                  <a:srgbClr val="FF0000"/>
                </a:solidFill>
              </a:rPr>
              <a:t>=</a:t>
            </a:r>
            <a:r>
              <a:rPr lang="en-GB" sz="1300" dirty="0">
                <a:solidFill>
                  <a:srgbClr val="FF0000"/>
                </a:solidFill>
              </a:rPr>
              <a:t>{method:"post",body:"</a:t>
            </a:r>
            <a:r>
              <a:rPr lang="en-GB" sz="1300" dirty="0" err="1">
                <a:solidFill>
                  <a:srgbClr val="FF0000"/>
                </a:solidFill>
              </a:rPr>
              <a:t>variabila</a:t>
            </a:r>
            <a:r>
              <a:rPr lang="en-GB" sz="1300" dirty="0">
                <a:solidFill>
                  <a:srgbClr val="FF0000"/>
                </a:solidFill>
              </a:rPr>
              <a:t>=</a:t>
            </a:r>
            <a:r>
              <a:rPr lang="en-GB" sz="1300" dirty="0" err="1">
                <a:solidFill>
                  <a:srgbClr val="FF0000"/>
                </a:solidFill>
              </a:rPr>
              <a:t>valoare</a:t>
            </a:r>
            <a:r>
              <a:rPr lang="en-GB" sz="1300" dirty="0">
                <a:solidFill>
                  <a:srgbClr val="FF0000"/>
                </a:solidFill>
              </a:rPr>
              <a:t>"}</a:t>
            </a:r>
            <a:endParaRPr lang="ro-RO" sz="1300" dirty="0">
              <a:solidFill>
                <a:srgbClr val="FF0000"/>
              </a:solidFill>
            </a:endParaRPr>
          </a:p>
          <a:p>
            <a:pPr marL="0" lvl="2">
              <a:buNone/>
            </a:pPr>
            <a:r>
              <a:rPr lang="ro-RO" sz="1300" dirty="0" err="1">
                <a:solidFill>
                  <a:srgbClr val="FF0000"/>
                </a:solidFill>
              </a:rPr>
              <a:t>fetch</a:t>
            </a:r>
            <a:r>
              <a:rPr lang="ro-RO" sz="1300" dirty="0">
                <a:solidFill>
                  <a:srgbClr val="FF0000"/>
                </a:solidFill>
              </a:rPr>
              <a:t>(</a:t>
            </a:r>
            <a:r>
              <a:rPr lang="de-AT" sz="1300" dirty="0">
                <a:solidFill>
                  <a:srgbClr val="FF0000"/>
                </a:solidFill>
              </a:rPr>
              <a:t>adresa</a:t>
            </a:r>
            <a:r>
              <a:rPr lang="ro-RO" sz="1300" dirty="0">
                <a:solidFill>
                  <a:srgbClr val="FF0000"/>
                </a:solidFill>
              </a:rPr>
              <a:t>, </a:t>
            </a:r>
            <a:r>
              <a:rPr lang="ro-RO" sz="1300" dirty="0" err="1">
                <a:solidFill>
                  <a:srgbClr val="FF0000"/>
                </a:solidFill>
              </a:rPr>
              <a:t>configurari</a:t>
            </a:r>
            <a:r>
              <a:rPr lang="ro-RO" sz="1300" dirty="0">
                <a:solidFill>
                  <a:srgbClr val="FF0000"/>
                </a:solidFill>
              </a:rPr>
              <a:t>).</a:t>
            </a:r>
            <a:r>
              <a:rPr lang="ro-RO" sz="1300" dirty="0" err="1">
                <a:solidFill>
                  <a:srgbClr val="FF0000"/>
                </a:solidFill>
              </a:rPr>
              <a:t>then</a:t>
            </a:r>
            <a:r>
              <a:rPr lang="ro-RO" sz="1300" dirty="0">
                <a:solidFill>
                  <a:srgbClr val="FF0000"/>
                </a:solidFill>
              </a:rPr>
              <a:t>(</a:t>
            </a:r>
            <a:r>
              <a:rPr lang="ro-RO" sz="1300" dirty="0" err="1">
                <a:solidFill>
                  <a:srgbClr val="FF0000"/>
                </a:solidFill>
              </a:rPr>
              <a:t>functieD</a:t>
            </a:r>
            <a:r>
              <a:rPr lang="de-AT" sz="1300" dirty="0">
                <a:solidFill>
                  <a:srgbClr val="FF0000"/>
                </a:solidFill>
              </a:rPr>
              <a:t>e</a:t>
            </a:r>
            <a:r>
              <a:rPr lang="ro-RO" sz="1300" dirty="0" err="1">
                <a:solidFill>
                  <a:srgbClr val="FF0000"/>
                </a:solidFill>
              </a:rPr>
              <a:t>serializare</a:t>
            </a:r>
            <a:r>
              <a:rPr lang="ro-RO" sz="1300" dirty="0">
                <a:solidFill>
                  <a:srgbClr val="FF0000"/>
                </a:solidFill>
              </a:rPr>
              <a:t>).</a:t>
            </a:r>
            <a:r>
              <a:rPr lang="ro-RO" sz="1300" dirty="0" err="1">
                <a:solidFill>
                  <a:srgbClr val="FF0000"/>
                </a:solidFill>
              </a:rPr>
              <a:t>then</a:t>
            </a:r>
            <a:r>
              <a:rPr lang="ro-RO" sz="1300" dirty="0">
                <a:solidFill>
                  <a:srgbClr val="FF0000"/>
                </a:solidFill>
              </a:rPr>
              <a:t>(</a:t>
            </a:r>
            <a:r>
              <a:rPr lang="ro-RO" sz="1300" dirty="0" err="1">
                <a:solidFill>
                  <a:srgbClr val="FF0000"/>
                </a:solidFill>
              </a:rPr>
              <a:t>functieProcesareRaspuns</a:t>
            </a:r>
            <a:r>
              <a:rPr lang="ro-RO" sz="1300" dirty="0">
                <a:solidFill>
                  <a:srgbClr val="FF0000"/>
                </a:solidFill>
              </a:rPr>
              <a:t>)</a:t>
            </a:r>
          </a:p>
          <a:p>
            <a:pPr marL="0" lvl="2">
              <a:buNone/>
            </a:pPr>
            <a:r>
              <a:rPr lang="ro-RO" sz="1300" dirty="0">
                <a:solidFill>
                  <a:srgbClr val="FF0000"/>
                </a:solidFill>
              </a:rPr>
              <a:t>}</a:t>
            </a:r>
            <a:endParaRPr lang="de-AT" sz="1300" dirty="0">
              <a:solidFill>
                <a:srgbClr val="FF0000"/>
              </a:solidFill>
            </a:endParaRPr>
          </a:p>
          <a:p>
            <a:pPr marL="0" lvl="2">
              <a:buNone/>
            </a:pPr>
            <a:endParaRPr lang="de-AT" sz="1300" dirty="0">
              <a:solidFill>
                <a:srgbClr val="FF0000"/>
              </a:solidFill>
            </a:endParaRPr>
          </a:p>
        </p:txBody>
      </p:sp>
      <p:sp>
        <p:nvSpPr>
          <p:cNvPr id="10" name="Rectangle 9"/>
          <p:cNvSpPr/>
          <p:nvPr/>
        </p:nvSpPr>
        <p:spPr>
          <a:xfrm>
            <a:off x="251520" y="6132407"/>
            <a:ext cx="8778477" cy="276999"/>
          </a:xfrm>
          <a:prstGeom prst="rect">
            <a:avLst/>
          </a:prstGeom>
        </p:spPr>
        <p:txBody>
          <a:bodyPr wrap="square">
            <a:spAutoFit/>
          </a:bodyPr>
          <a:lstStyle/>
          <a:p>
            <a:pPr marL="0" lvl="2"/>
            <a:r>
              <a:rPr lang="ro-RO" sz="1200" dirty="0"/>
              <a:t>... În toate aceste exemple se </a:t>
            </a:r>
            <a:r>
              <a:rPr lang="ro-RO" sz="1200"/>
              <a:t>trimit o simplă valoare în format default QueryString; deci nu a fost necesară declarația ContentType</a:t>
            </a:r>
            <a:endParaRPr lang="de-AT" sz="1200" dirty="0">
              <a:solidFill>
                <a:srgbClr val="FF0000"/>
              </a:solidFill>
            </a:endParaRPr>
          </a:p>
        </p:txBody>
      </p:sp>
    </p:spTree>
    <p:extLst>
      <p:ext uri="{BB962C8B-B14F-4D97-AF65-F5344CB8AC3E}">
        <p14:creationId xmlns:p14="http://schemas.microsoft.com/office/powerpoint/2010/main" val="293178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E469C9-0727-43AA-8BC9-607F588B038A}"/>
              </a:ext>
            </a:extLst>
          </p:cNvPr>
          <p:cNvSpPr>
            <a:spLocks noGrp="1"/>
          </p:cNvSpPr>
          <p:nvPr>
            <p:ph idx="1"/>
          </p:nvPr>
        </p:nvSpPr>
        <p:spPr>
          <a:xfrm>
            <a:off x="323528" y="4731462"/>
            <a:ext cx="8003232" cy="1036712"/>
          </a:xfrm>
        </p:spPr>
        <p:txBody>
          <a:bodyPr>
            <a:normAutofit/>
          </a:bodyPr>
          <a:lstStyle/>
          <a:p>
            <a:pPr marL="0" indent="0">
              <a:buNone/>
            </a:pPr>
            <a:r>
              <a:rPr lang="ro-MD" b="1"/>
              <a:t>JSON </a:t>
            </a:r>
            <a:r>
              <a:rPr lang="ro-MD"/>
              <a:t>(format textual, deci string)</a:t>
            </a:r>
            <a:endParaRPr lang="en-US"/>
          </a:p>
        </p:txBody>
      </p:sp>
      <p:sp>
        <p:nvSpPr>
          <p:cNvPr id="5" name="TextBox 4">
            <a:extLst>
              <a:ext uri="{FF2B5EF4-FFF2-40B4-BE49-F238E27FC236}">
                <a16:creationId xmlns:a16="http://schemas.microsoft.com/office/drawing/2014/main" id="{671E0578-961D-4F28-93BD-0DBBB9E4E021}"/>
              </a:ext>
            </a:extLst>
          </p:cNvPr>
          <p:cNvSpPr txBox="1"/>
          <p:nvPr/>
        </p:nvSpPr>
        <p:spPr>
          <a:xfrm>
            <a:off x="5940152" y="4869352"/>
            <a:ext cx="4576762" cy="369332"/>
          </a:xfrm>
          <a:prstGeom prst="rect">
            <a:avLst/>
          </a:prstGeom>
          <a:noFill/>
        </p:spPr>
        <p:txBody>
          <a:bodyPr wrap="square">
            <a:spAutoFit/>
          </a:bodyPr>
          <a:lstStyle/>
          <a:p>
            <a:r>
              <a:rPr lang="ro-MD">
                <a:solidFill>
                  <a:srgbClr val="FF0000"/>
                </a:solidFill>
              </a:rPr>
              <a:t>a=</a:t>
            </a:r>
            <a:r>
              <a:rPr lang="en-US">
                <a:solidFill>
                  <a:srgbClr val="FF0000"/>
                </a:solidFill>
              </a:rPr>
              <a:t>'</a:t>
            </a:r>
            <a:r>
              <a:rPr lang="en-GB">
                <a:solidFill>
                  <a:srgbClr val="FF0000"/>
                </a:solidFill>
              </a:rPr>
              <a:t>{"nume":"Ana","nota":10}'</a:t>
            </a:r>
            <a:endParaRPr lang="de-AT">
              <a:solidFill>
                <a:srgbClr val="FF0000"/>
              </a:solidFill>
            </a:endParaRPr>
          </a:p>
        </p:txBody>
      </p:sp>
      <p:sp>
        <p:nvSpPr>
          <p:cNvPr id="6" name="Content Placeholder 2">
            <a:extLst>
              <a:ext uri="{FF2B5EF4-FFF2-40B4-BE49-F238E27FC236}">
                <a16:creationId xmlns:a16="http://schemas.microsoft.com/office/drawing/2014/main" id="{0A65FFAD-2E36-4935-B2B3-2509B59365FA}"/>
              </a:ext>
            </a:extLst>
          </p:cNvPr>
          <p:cNvSpPr txBox="1">
            <a:spLocks/>
          </p:cNvSpPr>
          <p:nvPr/>
        </p:nvSpPr>
        <p:spPr>
          <a:xfrm>
            <a:off x="517674" y="1690395"/>
            <a:ext cx="8003232" cy="10367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o-MD" b="1"/>
              <a:t>Obiect JavaScript:</a:t>
            </a:r>
            <a:endParaRPr lang="en-US" b="1"/>
          </a:p>
        </p:txBody>
      </p:sp>
      <p:sp>
        <p:nvSpPr>
          <p:cNvPr id="7" name="TextBox 6">
            <a:extLst>
              <a:ext uri="{FF2B5EF4-FFF2-40B4-BE49-F238E27FC236}">
                <a16:creationId xmlns:a16="http://schemas.microsoft.com/office/drawing/2014/main" id="{19DBCDEC-FC63-4C05-BF2B-3E3855DEED3A}"/>
              </a:ext>
            </a:extLst>
          </p:cNvPr>
          <p:cNvSpPr txBox="1"/>
          <p:nvPr/>
        </p:nvSpPr>
        <p:spPr>
          <a:xfrm>
            <a:off x="3563888" y="1818759"/>
            <a:ext cx="4576762" cy="369332"/>
          </a:xfrm>
          <a:prstGeom prst="rect">
            <a:avLst/>
          </a:prstGeom>
          <a:noFill/>
        </p:spPr>
        <p:txBody>
          <a:bodyPr wrap="square">
            <a:spAutoFit/>
          </a:bodyPr>
          <a:lstStyle/>
          <a:p>
            <a:r>
              <a:rPr lang="ro-MD">
                <a:solidFill>
                  <a:srgbClr val="FF0000"/>
                </a:solidFill>
              </a:rPr>
              <a:t>a=</a:t>
            </a:r>
            <a:r>
              <a:rPr lang="en-GB">
                <a:solidFill>
                  <a:srgbClr val="FF0000"/>
                </a:solidFill>
              </a:rPr>
              <a:t>{nume:"Ana",nota:10}</a:t>
            </a:r>
            <a:endParaRPr lang="de-AT">
              <a:solidFill>
                <a:srgbClr val="FF0000"/>
              </a:solidFill>
            </a:endParaRPr>
          </a:p>
        </p:txBody>
      </p:sp>
      <p:sp>
        <p:nvSpPr>
          <p:cNvPr id="8" name="TextBox 7">
            <a:extLst>
              <a:ext uri="{FF2B5EF4-FFF2-40B4-BE49-F238E27FC236}">
                <a16:creationId xmlns:a16="http://schemas.microsoft.com/office/drawing/2014/main" id="{F16150C9-0326-46B0-B9E2-F3A859B32D14}"/>
              </a:ext>
            </a:extLst>
          </p:cNvPr>
          <p:cNvSpPr txBox="1"/>
          <p:nvPr/>
        </p:nvSpPr>
        <p:spPr>
          <a:xfrm>
            <a:off x="530423" y="2215422"/>
            <a:ext cx="7344816" cy="646331"/>
          </a:xfrm>
          <a:prstGeom prst="rect">
            <a:avLst/>
          </a:prstGeom>
          <a:noFill/>
        </p:spPr>
        <p:txBody>
          <a:bodyPr wrap="square">
            <a:spAutoFit/>
          </a:bodyPr>
          <a:lstStyle/>
          <a:p>
            <a:pPr marL="285750" indent="-285750">
              <a:buFont typeface="Arial" panose="020B0604020202020204" pitchFamily="34" charset="0"/>
              <a:buChar char="•"/>
            </a:pPr>
            <a:r>
              <a:rPr lang="ro-MD"/>
              <a:t>nu poate fi afișat direct: </a:t>
            </a:r>
            <a:r>
              <a:rPr lang="ro-MD">
                <a:solidFill>
                  <a:srgbClr val="FF0000"/>
                </a:solidFill>
              </a:rPr>
              <a:t>alert(a)</a:t>
            </a:r>
          </a:p>
          <a:p>
            <a:pPr marL="285750" indent="-285750">
              <a:buFont typeface="Arial" panose="020B0604020202020204" pitchFamily="34" charset="0"/>
              <a:buChar char="•"/>
            </a:pPr>
            <a:r>
              <a:rPr lang="ro-MD"/>
              <a:t>nu poate fi atașat direct la o cerere: </a:t>
            </a:r>
            <a:r>
              <a:rPr lang="ro-MD">
                <a:solidFill>
                  <a:srgbClr val="FF0000"/>
                </a:solidFill>
              </a:rPr>
              <a:t>cerere.send(a)</a:t>
            </a:r>
          </a:p>
        </p:txBody>
      </p:sp>
      <p:sp>
        <p:nvSpPr>
          <p:cNvPr id="9" name="TextBox 8">
            <a:extLst>
              <a:ext uri="{FF2B5EF4-FFF2-40B4-BE49-F238E27FC236}">
                <a16:creationId xmlns:a16="http://schemas.microsoft.com/office/drawing/2014/main" id="{56CB4DA5-6145-4A7E-8CFF-43B307967645}"/>
              </a:ext>
            </a:extLst>
          </p:cNvPr>
          <p:cNvSpPr txBox="1"/>
          <p:nvPr/>
        </p:nvSpPr>
        <p:spPr>
          <a:xfrm>
            <a:off x="1331640" y="5249818"/>
            <a:ext cx="8579445" cy="1200329"/>
          </a:xfrm>
          <a:prstGeom prst="rect">
            <a:avLst/>
          </a:prstGeom>
          <a:noFill/>
        </p:spPr>
        <p:txBody>
          <a:bodyPr wrap="square">
            <a:spAutoFit/>
          </a:bodyPr>
          <a:lstStyle/>
          <a:p>
            <a:pPr marL="285750" indent="-285750">
              <a:buFont typeface="Arial" panose="020B0604020202020204" pitchFamily="34" charset="0"/>
              <a:buChar char="•"/>
            </a:pPr>
            <a:r>
              <a:rPr lang="ro-MD"/>
              <a:t>nu poate </a:t>
            </a:r>
            <a:r>
              <a:rPr lang="en-US"/>
              <a:t>prelua</a:t>
            </a:r>
            <a:r>
              <a:rPr lang="ro-MD"/>
              <a:t> variabile</a:t>
            </a:r>
            <a:r>
              <a:rPr lang="en-US"/>
              <a:t>: </a:t>
            </a:r>
            <a:r>
              <a:rPr lang="en-US">
                <a:solidFill>
                  <a:srgbClr val="FF0000"/>
                </a:solidFill>
              </a:rPr>
              <a:t>x="Ana" </a:t>
            </a:r>
            <a:r>
              <a:rPr lang="ro-MD"/>
              <a:t>și</a:t>
            </a:r>
            <a:r>
              <a:rPr lang="en-US">
                <a:solidFill>
                  <a:srgbClr val="FF0000"/>
                </a:solidFill>
              </a:rPr>
              <a:t> a='{"nume":x}'</a:t>
            </a:r>
          </a:p>
          <a:p>
            <a:r>
              <a:rPr lang="en-US" i="1"/>
              <a:t>			</a:t>
            </a:r>
            <a:r>
              <a:rPr lang="ro-MD" i="1"/>
              <a:t>-eventual prin concatenare: a =</a:t>
            </a:r>
            <a:r>
              <a:rPr lang="en-US" i="1"/>
              <a:t>'{"nume":'+x+'}'</a:t>
            </a:r>
            <a:endParaRPr lang="ro-MD" i="1"/>
          </a:p>
          <a:p>
            <a:pPr marL="285750" indent="-285750">
              <a:buFont typeface="Arial" panose="020B0604020202020204" pitchFamily="34" charset="0"/>
              <a:buChar char="•"/>
            </a:pPr>
            <a:r>
              <a:rPr lang="ro-MD"/>
              <a:t>nu i se pot accesa </a:t>
            </a:r>
            <a:r>
              <a:rPr lang="ro-RO"/>
              <a:t>câmpurile direct</a:t>
            </a:r>
            <a:r>
              <a:rPr lang="ro-MD"/>
              <a:t>:</a:t>
            </a:r>
            <a:r>
              <a:rPr lang="ro-MD">
                <a:solidFill>
                  <a:srgbClr val="FF0000"/>
                </a:solidFill>
              </a:rPr>
              <a:t> a.nume, a.nota</a:t>
            </a:r>
          </a:p>
          <a:p>
            <a:r>
              <a:rPr lang="en-US" i="1"/>
              <a:t>				</a:t>
            </a:r>
            <a:r>
              <a:rPr lang="ro-MD" i="1"/>
              <a:t>-eventual prin extracție de stringuri</a:t>
            </a:r>
          </a:p>
        </p:txBody>
      </p:sp>
      <p:sp>
        <p:nvSpPr>
          <p:cNvPr id="10" name="TextBox 9">
            <a:extLst>
              <a:ext uri="{FF2B5EF4-FFF2-40B4-BE49-F238E27FC236}">
                <a16:creationId xmlns:a16="http://schemas.microsoft.com/office/drawing/2014/main" id="{4299737B-8412-45AD-9775-F15695B4EC0F}"/>
              </a:ext>
            </a:extLst>
          </p:cNvPr>
          <p:cNvSpPr txBox="1"/>
          <p:nvPr/>
        </p:nvSpPr>
        <p:spPr>
          <a:xfrm>
            <a:off x="7020272" y="2957849"/>
            <a:ext cx="4576762" cy="954107"/>
          </a:xfrm>
          <a:prstGeom prst="rect">
            <a:avLst/>
          </a:prstGeom>
          <a:noFill/>
        </p:spPr>
        <p:txBody>
          <a:bodyPr wrap="square">
            <a:spAutoFit/>
          </a:bodyPr>
          <a:lstStyle/>
          <a:p>
            <a:r>
              <a:rPr lang="en-US" sz="1400" b="1" i="1"/>
              <a:t>S</a:t>
            </a:r>
            <a:r>
              <a:rPr lang="ro-MD" sz="1400" b="1" i="1"/>
              <a:t>erializare:</a:t>
            </a:r>
          </a:p>
          <a:p>
            <a:pPr marL="285750" indent="-285750">
              <a:buFont typeface="Arial" panose="020B0604020202020204" pitchFamily="34" charset="0"/>
              <a:buChar char="•"/>
            </a:pPr>
            <a:r>
              <a:rPr lang="ro-MD" sz="1400" i="1"/>
              <a:t>JSON.stringify() - JS</a:t>
            </a:r>
          </a:p>
          <a:p>
            <a:pPr marL="285750" indent="-285750">
              <a:buFont typeface="Arial" panose="020B0604020202020204" pitchFamily="34" charset="0"/>
              <a:buChar char="•"/>
            </a:pPr>
            <a:r>
              <a:rPr lang="ro-MD" sz="1400" i="1"/>
              <a:t>json_encode() - PHP</a:t>
            </a:r>
          </a:p>
          <a:p>
            <a:pPr marL="285750" indent="-285750">
              <a:buFont typeface="Arial" panose="020B0604020202020204" pitchFamily="34" charset="0"/>
              <a:buChar char="•"/>
            </a:pPr>
            <a:r>
              <a:rPr lang="ro-MD" sz="1400" i="1"/>
              <a:t>json.dumps() - Python</a:t>
            </a:r>
            <a:endParaRPr lang="de-AT" sz="1400" i="1"/>
          </a:p>
        </p:txBody>
      </p:sp>
      <p:sp>
        <p:nvSpPr>
          <p:cNvPr id="11" name="TextBox 10">
            <a:extLst>
              <a:ext uri="{FF2B5EF4-FFF2-40B4-BE49-F238E27FC236}">
                <a16:creationId xmlns:a16="http://schemas.microsoft.com/office/drawing/2014/main" id="{145BD44B-E66B-45A8-B625-A2872A10AE5E}"/>
              </a:ext>
            </a:extLst>
          </p:cNvPr>
          <p:cNvSpPr txBox="1"/>
          <p:nvPr/>
        </p:nvSpPr>
        <p:spPr>
          <a:xfrm>
            <a:off x="107504" y="3424609"/>
            <a:ext cx="4576762" cy="954107"/>
          </a:xfrm>
          <a:prstGeom prst="rect">
            <a:avLst/>
          </a:prstGeom>
          <a:noFill/>
        </p:spPr>
        <p:txBody>
          <a:bodyPr wrap="square">
            <a:spAutoFit/>
          </a:bodyPr>
          <a:lstStyle/>
          <a:p>
            <a:r>
              <a:rPr lang="en-US" sz="1400" b="1" i="1"/>
              <a:t>D</a:t>
            </a:r>
            <a:r>
              <a:rPr lang="ro-MD" sz="1400" b="1" i="1"/>
              <a:t>eserializare:</a:t>
            </a:r>
          </a:p>
          <a:p>
            <a:pPr marL="285750" indent="-285750">
              <a:buFont typeface="Arial" panose="020B0604020202020204" pitchFamily="34" charset="0"/>
              <a:buChar char="•"/>
            </a:pPr>
            <a:r>
              <a:rPr lang="ro-MD" sz="1400" i="1"/>
              <a:t>JSON.parse() - JS</a:t>
            </a:r>
          </a:p>
          <a:p>
            <a:pPr marL="285750" indent="-285750">
              <a:buFont typeface="Arial" panose="020B0604020202020204" pitchFamily="34" charset="0"/>
              <a:buChar char="•"/>
            </a:pPr>
            <a:r>
              <a:rPr lang="ro-MD" sz="1400" i="1"/>
              <a:t>json_decode() - PHP</a:t>
            </a:r>
          </a:p>
          <a:p>
            <a:pPr marL="285750" indent="-285750">
              <a:buFont typeface="Arial" panose="020B0604020202020204" pitchFamily="34" charset="0"/>
              <a:buChar char="•"/>
            </a:pPr>
            <a:r>
              <a:rPr lang="ro-MD" sz="1400" i="1"/>
              <a:t>json.loads() - Python</a:t>
            </a:r>
            <a:endParaRPr lang="de-AT" sz="1400" i="1"/>
          </a:p>
        </p:txBody>
      </p:sp>
      <p:sp>
        <p:nvSpPr>
          <p:cNvPr id="4" name="Arrow: Curved Left 3">
            <a:extLst>
              <a:ext uri="{FF2B5EF4-FFF2-40B4-BE49-F238E27FC236}">
                <a16:creationId xmlns:a16="http://schemas.microsoft.com/office/drawing/2014/main" id="{34AE6355-08EB-49E3-AED5-8AD633756381}"/>
              </a:ext>
            </a:extLst>
          </p:cNvPr>
          <p:cNvSpPr/>
          <p:nvPr/>
        </p:nvSpPr>
        <p:spPr>
          <a:xfrm rot="10800000">
            <a:off x="61563" y="1988840"/>
            <a:ext cx="398105" cy="28083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Left 11">
            <a:extLst>
              <a:ext uri="{FF2B5EF4-FFF2-40B4-BE49-F238E27FC236}">
                <a16:creationId xmlns:a16="http://schemas.microsoft.com/office/drawing/2014/main" id="{7EC9188A-EB28-4C58-A119-B3807CD74AD5}"/>
              </a:ext>
            </a:extLst>
          </p:cNvPr>
          <p:cNvSpPr/>
          <p:nvPr/>
        </p:nvSpPr>
        <p:spPr>
          <a:xfrm>
            <a:off x="6381883" y="1836296"/>
            <a:ext cx="537851" cy="314581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itle 1">
            <a:extLst>
              <a:ext uri="{FF2B5EF4-FFF2-40B4-BE49-F238E27FC236}">
                <a16:creationId xmlns:a16="http://schemas.microsoft.com/office/drawing/2014/main" id="{1DB29A49-EDC9-4BE6-9D70-03066A116E77}"/>
              </a:ext>
            </a:extLst>
          </p:cNvPr>
          <p:cNvSpPr>
            <a:spLocks noGrp="1"/>
          </p:cNvSpPr>
          <p:nvPr>
            <p:ph type="title"/>
          </p:nvPr>
        </p:nvSpPr>
        <p:spPr>
          <a:xfrm>
            <a:off x="457200" y="274638"/>
            <a:ext cx="8229600" cy="418058"/>
          </a:xfrm>
        </p:spPr>
        <p:txBody>
          <a:bodyPr>
            <a:normAutofit fontScale="90000"/>
          </a:bodyPr>
          <a:lstStyle/>
          <a:p>
            <a:r>
              <a:rPr lang="en-US"/>
              <a:t>Pericol de confuzie sintactic</a:t>
            </a:r>
            <a:r>
              <a:rPr lang="ro-MD"/>
              <a:t>ă</a:t>
            </a:r>
            <a:br>
              <a:rPr lang="ro-MD"/>
            </a:br>
            <a:r>
              <a:rPr lang="ro-MD" b="1"/>
              <a:t>JSON</a:t>
            </a:r>
            <a:r>
              <a:rPr lang="ro-MD"/>
              <a:t> vs. </a:t>
            </a:r>
            <a:r>
              <a:rPr lang="ro-MD" b="1"/>
              <a:t>obiecte JavaScript</a:t>
            </a:r>
            <a:endParaRPr lang="en-US" b="1"/>
          </a:p>
        </p:txBody>
      </p:sp>
    </p:spTree>
    <p:extLst>
      <p:ext uri="{BB962C8B-B14F-4D97-AF65-F5344CB8AC3E}">
        <p14:creationId xmlns:p14="http://schemas.microsoft.com/office/powerpoint/2010/main" val="385412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4" grpId="0" animBg="1"/>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6814-5BE0-44A7-84F7-25851A0AB9F7}"/>
              </a:ext>
            </a:extLst>
          </p:cNvPr>
          <p:cNvSpPr>
            <a:spLocks noGrp="1"/>
          </p:cNvSpPr>
          <p:nvPr>
            <p:ph type="title"/>
          </p:nvPr>
        </p:nvSpPr>
        <p:spPr>
          <a:xfrm>
            <a:off x="628650" y="365127"/>
            <a:ext cx="7886700" cy="655712"/>
          </a:xfrm>
        </p:spPr>
        <p:txBody>
          <a:bodyPr>
            <a:normAutofit fontScale="90000"/>
          </a:bodyPr>
          <a:lstStyle/>
          <a:p>
            <a:r>
              <a:rPr lang="ro-MD" sz="2000" dirty="0"/>
              <a:t>Testarea Cererilor: Înainte de a programa Cereri spre un destinatar (back-</a:t>
            </a:r>
            <a:r>
              <a:rPr lang="ro-MD" sz="2000" dirty="0" err="1"/>
              <a:t>end</a:t>
            </a:r>
            <a:r>
              <a:rPr lang="ro-MD" sz="2000" dirty="0"/>
              <a:t>, API, bază de date) asigurați-vă </a:t>
            </a:r>
            <a:r>
              <a:rPr lang="ro-MD" sz="2000"/>
              <a:t>că destinatarul răspunde</a:t>
            </a:r>
            <a:r>
              <a:rPr lang="en-US" sz="2000"/>
              <a:t>!</a:t>
            </a:r>
            <a:endParaRPr lang="en-US" sz="2000" dirty="0"/>
          </a:p>
        </p:txBody>
      </p:sp>
      <p:sp>
        <p:nvSpPr>
          <p:cNvPr id="3" name="Content Placeholder 2">
            <a:extLst>
              <a:ext uri="{FF2B5EF4-FFF2-40B4-BE49-F238E27FC236}">
                <a16:creationId xmlns:a16="http://schemas.microsoft.com/office/drawing/2014/main" id="{99504B3F-17D6-48A6-AB33-A901127F544A}"/>
              </a:ext>
            </a:extLst>
          </p:cNvPr>
          <p:cNvSpPr>
            <a:spLocks noGrp="1"/>
          </p:cNvSpPr>
          <p:nvPr>
            <p:ph idx="1"/>
          </p:nvPr>
        </p:nvSpPr>
        <p:spPr>
          <a:xfrm>
            <a:off x="179512" y="1340769"/>
            <a:ext cx="8856984" cy="1080120"/>
          </a:xfrm>
        </p:spPr>
        <p:txBody>
          <a:bodyPr>
            <a:normAutofit/>
          </a:bodyPr>
          <a:lstStyle/>
          <a:p>
            <a:pPr marL="0" indent="0" algn="just">
              <a:buNone/>
            </a:pPr>
            <a:r>
              <a:rPr lang="ro-MD" sz="2000" b="1"/>
              <a:t>Instrumente </a:t>
            </a:r>
            <a:r>
              <a:rPr lang="ro-MD" sz="2000" b="1" dirty="0"/>
              <a:t>HTTP independente de browser pentru a </a:t>
            </a:r>
            <a:r>
              <a:rPr lang="ro-MD" sz="2000" b="1"/>
              <a:t>testa Cereri </a:t>
            </a:r>
          </a:p>
          <a:p>
            <a:pPr marL="0" indent="0" algn="just">
              <a:buNone/>
            </a:pPr>
            <a:r>
              <a:rPr lang="ro-MD" sz="2000" b="1"/>
              <a:t>(înaintea </a:t>
            </a:r>
            <a:r>
              <a:rPr lang="ro-MD" sz="2000" b="1" dirty="0"/>
              <a:t>programării </a:t>
            </a:r>
            <a:r>
              <a:rPr lang="ro-MD" sz="2000" b="1"/>
              <a:t>lor efective):</a:t>
            </a:r>
            <a:endParaRPr lang="en-US" sz="2000" dirty="0"/>
          </a:p>
        </p:txBody>
      </p:sp>
      <p:pic>
        <p:nvPicPr>
          <p:cNvPr id="4" name="Picture 3">
            <a:extLst>
              <a:ext uri="{FF2B5EF4-FFF2-40B4-BE49-F238E27FC236}">
                <a16:creationId xmlns:a16="http://schemas.microsoft.com/office/drawing/2014/main" id="{9C47F6A9-470B-4AF3-9D21-B5E1712C841F}"/>
              </a:ext>
            </a:extLst>
          </p:cNvPr>
          <p:cNvPicPr/>
          <p:nvPr/>
        </p:nvPicPr>
        <p:blipFill>
          <a:blip r:embed="rId2"/>
          <a:stretch>
            <a:fillRect/>
          </a:stretch>
        </p:blipFill>
        <p:spPr>
          <a:xfrm>
            <a:off x="1475656" y="2276872"/>
            <a:ext cx="5832648" cy="3240360"/>
          </a:xfrm>
          <a:prstGeom prst="rect">
            <a:avLst/>
          </a:prstGeom>
        </p:spPr>
      </p:pic>
      <p:sp>
        <p:nvSpPr>
          <p:cNvPr id="5" name="Content Placeholder 2">
            <a:extLst>
              <a:ext uri="{FF2B5EF4-FFF2-40B4-BE49-F238E27FC236}">
                <a16:creationId xmlns:a16="http://schemas.microsoft.com/office/drawing/2014/main" id="{C9E71E9E-04B2-441C-A1FD-3B50AE178C2B}"/>
              </a:ext>
            </a:extLst>
          </p:cNvPr>
          <p:cNvSpPr txBox="1">
            <a:spLocks/>
          </p:cNvSpPr>
          <p:nvPr/>
        </p:nvSpPr>
        <p:spPr>
          <a:xfrm>
            <a:off x="4860032" y="5517231"/>
            <a:ext cx="4067944" cy="1080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o-MD" sz="1400" b="1" dirty="0"/>
              <a:t>Nu e doar pentru testare! </a:t>
            </a:r>
            <a:r>
              <a:rPr lang="ro-MD" sz="1400" dirty="0"/>
              <a:t>Ne ajută și să înțelegem Răspunsul oferit de </a:t>
            </a:r>
            <a:r>
              <a:rPr lang="ro-MD" sz="1400"/>
              <a:t>back-</a:t>
            </a:r>
            <a:r>
              <a:rPr lang="ro-MD" sz="1400" err="1"/>
              <a:t>end</a:t>
            </a:r>
            <a:r>
              <a:rPr lang="ro-MD" sz="1400"/>
              <a:t> pentru a putea programa procesarea Răspunsului</a:t>
            </a:r>
            <a:endParaRPr lang="en-US" sz="1400" dirty="0">
              <a:solidFill>
                <a:srgbClr val="FF0000"/>
              </a:solidFill>
            </a:endParaRPr>
          </a:p>
        </p:txBody>
      </p:sp>
      <p:cxnSp>
        <p:nvCxnSpPr>
          <p:cNvPr id="7" name="Straight Arrow Connector 6">
            <a:extLst>
              <a:ext uri="{FF2B5EF4-FFF2-40B4-BE49-F238E27FC236}">
                <a16:creationId xmlns:a16="http://schemas.microsoft.com/office/drawing/2014/main" id="{0B768A7D-EB1B-42D2-BEA2-094812023C7D}"/>
              </a:ext>
            </a:extLst>
          </p:cNvPr>
          <p:cNvCxnSpPr>
            <a:cxnSpLocks/>
          </p:cNvCxnSpPr>
          <p:nvPr/>
        </p:nvCxnSpPr>
        <p:spPr>
          <a:xfrm flipH="1" flipV="1">
            <a:off x="3779912" y="5157192"/>
            <a:ext cx="1368152" cy="3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04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E9CD-8342-4745-9E68-9BB838C3DE52}"/>
              </a:ext>
            </a:extLst>
          </p:cNvPr>
          <p:cNvSpPr>
            <a:spLocks noGrp="1"/>
          </p:cNvSpPr>
          <p:nvPr>
            <p:ph type="title"/>
          </p:nvPr>
        </p:nvSpPr>
        <p:spPr>
          <a:xfrm>
            <a:off x="611560" y="188640"/>
            <a:ext cx="8384722" cy="849236"/>
          </a:xfrm>
        </p:spPr>
        <p:txBody>
          <a:bodyPr>
            <a:normAutofit fontScale="90000"/>
          </a:bodyPr>
          <a:lstStyle/>
          <a:p>
            <a:r>
              <a:rPr lang="ro-MD" sz="2000" dirty="0" err="1"/>
              <a:t>Browserul</a:t>
            </a:r>
            <a:r>
              <a:rPr lang="ro-MD" sz="2000" dirty="0"/>
              <a:t> poate fi și el folosit pentru a testa Cereri, </a:t>
            </a:r>
            <a:br>
              <a:rPr lang="ro-MD" sz="2000" dirty="0"/>
            </a:br>
            <a:r>
              <a:rPr lang="ro-MD" sz="2000" dirty="0"/>
              <a:t>însă doar pentru </a:t>
            </a:r>
            <a:r>
              <a:rPr lang="ro-MD" sz="2000"/>
              <a:t>Cereri GET</a:t>
            </a:r>
            <a:br>
              <a:rPr lang="ro-MD" sz="2000"/>
            </a:br>
            <a:r>
              <a:rPr lang="ro-MD" sz="2000"/>
              <a:t>(există totuși add-onuri de browser similare cu Postman)</a:t>
            </a:r>
            <a:endParaRPr lang="en-US" sz="2000" dirty="0"/>
          </a:p>
        </p:txBody>
      </p:sp>
      <p:pic>
        <p:nvPicPr>
          <p:cNvPr id="4" name="Picture 3">
            <a:extLst>
              <a:ext uri="{FF2B5EF4-FFF2-40B4-BE49-F238E27FC236}">
                <a16:creationId xmlns:a16="http://schemas.microsoft.com/office/drawing/2014/main" id="{57A16D58-2545-4C99-B86A-E99C2E6D6E95}"/>
              </a:ext>
            </a:extLst>
          </p:cNvPr>
          <p:cNvPicPr>
            <a:picLocks noChangeAspect="1"/>
          </p:cNvPicPr>
          <p:nvPr/>
        </p:nvPicPr>
        <p:blipFill>
          <a:blip r:embed="rId2"/>
          <a:stretch>
            <a:fillRect/>
          </a:stretch>
        </p:blipFill>
        <p:spPr>
          <a:xfrm>
            <a:off x="2771800" y="1412776"/>
            <a:ext cx="3719437" cy="4967829"/>
          </a:xfrm>
          <a:prstGeom prst="rect">
            <a:avLst/>
          </a:prstGeom>
        </p:spPr>
      </p:pic>
    </p:spTree>
    <p:extLst>
      <p:ext uri="{BB962C8B-B14F-4D97-AF65-F5344CB8AC3E}">
        <p14:creationId xmlns:p14="http://schemas.microsoft.com/office/powerpoint/2010/main" val="1449819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7F93-6317-47AE-8251-C64AFDB4C579}"/>
              </a:ext>
            </a:extLst>
          </p:cNvPr>
          <p:cNvSpPr>
            <a:spLocks noGrp="1"/>
          </p:cNvSpPr>
          <p:nvPr>
            <p:ph type="title"/>
          </p:nvPr>
        </p:nvSpPr>
        <p:spPr>
          <a:xfrm>
            <a:off x="457200" y="274638"/>
            <a:ext cx="8229600" cy="558225"/>
          </a:xfrm>
        </p:spPr>
        <p:txBody>
          <a:bodyPr>
            <a:normAutofit fontScale="90000"/>
          </a:bodyPr>
          <a:lstStyle/>
          <a:p>
            <a:r>
              <a:rPr lang="ro-RO" sz="2000" dirty="0"/>
              <a:t>Algoritmul construirii un</a:t>
            </a:r>
            <a:r>
              <a:rPr lang="en-US" sz="2000" dirty="0"/>
              <a:t>u</a:t>
            </a:r>
            <a:r>
              <a:rPr lang="ro-RO" sz="2000" dirty="0"/>
              <a:t>i </a:t>
            </a:r>
            <a:r>
              <a:rPr lang="en-US" sz="2000" dirty="0"/>
              <a:t>R</a:t>
            </a:r>
            <a:r>
              <a:rPr lang="ro-MD" sz="2000" err="1"/>
              <a:t>ăspuns</a:t>
            </a:r>
            <a:r>
              <a:rPr lang="ro-RO" sz="2000"/>
              <a:t> HTTP </a:t>
            </a:r>
            <a:br>
              <a:rPr lang="ro-RO" sz="2000"/>
            </a:br>
            <a:r>
              <a:rPr lang="ro-RO" sz="2000"/>
              <a:t>(</a:t>
            </a:r>
            <a:r>
              <a:rPr lang="ro-RO" sz="2000" dirty="0"/>
              <a:t>tehnica REST API)</a:t>
            </a:r>
            <a:endParaRPr lang="en-US" sz="2000" dirty="0"/>
          </a:p>
        </p:txBody>
      </p:sp>
      <p:sp>
        <p:nvSpPr>
          <p:cNvPr id="4" name="server">
            <a:extLst>
              <a:ext uri="{FF2B5EF4-FFF2-40B4-BE49-F238E27FC236}">
                <a16:creationId xmlns:a16="http://schemas.microsoft.com/office/drawing/2014/main" id="{9766A5CC-C2F0-4A56-ABF0-71C13D665CB8}"/>
              </a:ext>
            </a:extLst>
          </p:cNvPr>
          <p:cNvSpPr>
            <a:spLocks noEditPoints="1" noChangeArrowheads="1"/>
          </p:cNvSpPr>
          <p:nvPr/>
        </p:nvSpPr>
        <p:spPr bwMode="auto">
          <a:xfrm>
            <a:off x="2902602" y="2722343"/>
            <a:ext cx="3613409"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solidFill>
                <a:prstClr val="black"/>
              </a:solidFill>
            </a:endParaRPr>
          </a:p>
        </p:txBody>
      </p:sp>
      <p:pic>
        <p:nvPicPr>
          <p:cNvPr id="5" name="Picture 2">
            <a:extLst>
              <a:ext uri="{FF2B5EF4-FFF2-40B4-BE49-F238E27FC236}">
                <a16:creationId xmlns:a16="http://schemas.microsoft.com/office/drawing/2014/main" id="{EA1C2F41-43B3-4D0B-A96F-A8A1C91F3A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5517232"/>
            <a:ext cx="1593980" cy="98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Isosceles Triangle 5">
            <a:extLst>
              <a:ext uri="{FF2B5EF4-FFF2-40B4-BE49-F238E27FC236}">
                <a16:creationId xmlns:a16="http://schemas.microsoft.com/office/drawing/2014/main" id="{C32FFA3C-3AFF-4733-8EC0-A7D07EAA22BF}"/>
              </a:ext>
            </a:extLst>
          </p:cNvPr>
          <p:cNvSpPr/>
          <p:nvPr/>
        </p:nvSpPr>
        <p:spPr>
          <a:xfrm>
            <a:off x="2828381" y="3326421"/>
            <a:ext cx="360040" cy="288032"/>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1B44C24F-E4C5-4A9A-927A-BC4BBE8A2704}"/>
              </a:ext>
            </a:extLst>
          </p:cNvPr>
          <p:cNvSpPr txBox="1"/>
          <p:nvPr/>
        </p:nvSpPr>
        <p:spPr>
          <a:xfrm>
            <a:off x="822241" y="3064632"/>
            <a:ext cx="2004680" cy="1384995"/>
          </a:xfrm>
          <a:prstGeom prst="rect">
            <a:avLst/>
          </a:prstGeom>
          <a:noFill/>
        </p:spPr>
        <p:txBody>
          <a:bodyPr wrap="square" rtlCol="0">
            <a:spAutoFit/>
          </a:bodyPr>
          <a:lstStyle/>
          <a:p>
            <a:r>
              <a:rPr lang="ro-MD" sz="1200" b="1">
                <a:solidFill>
                  <a:srgbClr val="FF0000"/>
                </a:solidFill>
              </a:rPr>
              <a:t>Pentru fiecare Rută:</a:t>
            </a:r>
          </a:p>
          <a:p>
            <a:r>
              <a:rPr lang="ro-MD" sz="1200">
                <a:solidFill>
                  <a:srgbClr val="FF0000"/>
                </a:solidFill>
              </a:rPr>
              <a:t>Pas2. </a:t>
            </a:r>
          </a:p>
          <a:p>
            <a:pPr marL="171450" indent="-171450">
              <a:buFont typeface="Arial" panose="020B0604020202020204" pitchFamily="34" charset="0"/>
              <a:buChar char="•"/>
            </a:pPr>
            <a:r>
              <a:rPr lang="ro-MD" sz="1200">
                <a:solidFill>
                  <a:srgbClr val="FF0000"/>
                </a:solidFill>
              </a:rPr>
              <a:t>verificăm </a:t>
            </a:r>
            <a:r>
              <a:rPr lang="ro-MD" sz="1200" dirty="0">
                <a:solidFill>
                  <a:srgbClr val="FF0000"/>
                </a:solidFill>
              </a:rPr>
              <a:t>ce tip de Cerere </a:t>
            </a:r>
            <a:r>
              <a:rPr lang="ro-MD" sz="1200">
                <a:solidFill>
                  <a:srgbClr val="FF0000"/>
                </a:solidFill>
              </a:rPr>
              <a:t>s-a primit</a:t>
            </a:r>
          </a:p>
          <a:p>
            <a:pPr marL="171450" indent="-171450">
              <a:buFont typeface="Arial" panose="020B0604020202020204" pitchFamily="34" charset="0"/>
              <a:buChar char="•"/>
            </a:pPr>
            <a:r>
              <a:rPr lang="ro-MD" sz="1200">
                <a:solidFill>
                  <a:srgbClr val="FF0000"/>
                </a:solidFill>
              </a:rPr>
              <a:t>opțional se verifică antetul HTTP</a:t>
            </a:r>
          </a:p>
          <a:p>
            <a:pPr marL="171450" indent="-171450">
              <a:buFont typeface="Arial" panose="020B0604020202020204" pitchFamily="34" charset="0"/>
              <a:buChar char="•"/>
            </a:pPr>
            <a:r>
              <a:rPr lang="ro-MD" sz="1200">
                <a:solidFill>
                  <a:srgbClr val="FF0000"/>
                </a:solidFill>
              </a:rPr>
              <a:t>se deserializează </a:t>
            </a:r>
            <a:r>
              <a:rPr lang="ro-MD" sz="1200" dirty="0">
                <a:solidFill>
                  <a:srgbClr val="FF0000"/>
                </a:solidFill>
              </a:rPr>
              <a:t>datele</a:t>
            </a:r>
            <a:endParaRPr lang="en-US" sz="1200" dirty="0">
              <a:solidFill>
                <a:srgbClr val="FF0000"/>
              </a:solidFill>
            </a:endParaRPr>
          </a:p>
        </p:txBody>
      </p:sp>
      <p:sp>
        <p:nvSpPr>
          <p:cNvPr id="9" name="TextBox 8">
            <a:extLst>
              <a:ext uri="{FF2B5EF4-FFF2-40B4-BE49-F238E27FC236}">
                <a16:creationId xmlns:a16="http://schemas.microsoft.com/office/drawing/2014/main" id="{64B8E2F3-7C13-47B5-A791-1DA56E56932E}"/>
              </a:ext>
            </a:extLst>
          </p:cNvPr>
          <p:cNvSpPr txBox="1"/>
          <p:nvPr/>
        </p:nvSpPr>
        <p:spPr>
          <a:xfrm>
            <a:off x="3317653" y="3633132"/>
            <a:ext cx="1830411" cy="1569660"/>
          </a:xfrm>
          <a:prstGeom prst="rect">
            <a:avLst/>
          </a:prstGeom>
          <a:noFill/>
        </p:spPr>
        <p:txBody>
          <a:bodyPr wrap="square" rtlCol="0">
            <a:spAutoFit/>
          </a:bodyPr>
          <a:lstStyle/>
          <a:p>
            <a:r>
              <a:rPr lang="ro-MD" sz="1200" dirty="0">
                <a:solidFill>
                  <a:srgbClr val="FF0000"/>
                </a:solidFill>
              </a:rPr>
              <a:t>Pas3. Construim Răspunsul și </a:t>
            </a:r>
            <a:r>
              <a:rPr lang="ro-MD" sz="1200">
                <a:solidFill>
                  <a:srgbClr val="FF0000"/>
                </a:solidFill>
              </a:rPr>
              <a:t>îl returnăm</a:t>
            </a:r>
          </a:p>
          <a:p>
            <a:pPr marL="171450" indent="-171450">
              <a:buFont typeface="Arial" panose="020B0604020202020204" pitchFamily="34" charset="0"/>
              <a:buChar char="•"/>
            </a:pPr>
            <a:r>
              <a:rPr lang="ro-MD" sz="1200">
                <a:solidFill>
                  <a:srgbClr val="FF0000"/>
                </a:solidFill>
              </a:rPr>
              <a:t>serializăm date la Răspuns</a:t>
            </a:r>
          </a:p>
          <a:p>
            <a:pPr marL="171450" indent="-171450">
              <a:buFont typeface="Arial" panose="020B0604020202020204" pitchFamily="34" charset="0"/>
              <a:buChar char="•"/>
            </a:pPr>
            <a:r>
              <a:rPr lang="ro-MD" sz="1200">
                <a:solidFill>
                  <a:srgbClr val="FF0000"/>
                </a:solidFill>
              </a:rPr>
              <a:t>setăm antetul HTTP dacă e nevoie</a:t>
            </a:r>
          </a:p>
          <a:p>
            <a:pPr marL="171450" indent="-171450">
              <a:buFont typeface="Arial" panose="020B0604020202020204" pitchFamily="34" charset="0"/>
              <a:buChar char="•"/>
            </a:pPr>
            <a:r>
              <a:rPr lang="ro-MD" sz="1200">
                <a:solidFill>
                  <a:srgbClr val="FF0000"/>
                </a:solidFill>
              </a:rPr>
              <a:t>setăm codul de succes/eșec</a:t>
            </a:r>
            <a:endParaRPr lang="en-US" sz="1200" dirty="0">
              <a:solidFill>
                <a:srgbClr val="FF0000"/>
              </a:solidFill>
            </a:endParaRPr>
          </a:p>
        </p:txBody>
      </p:sp>
      <p:cxnSp>
        <p:nvCxnSpPr>
          <p:cNvPr id="23" name="Straight Arrow Connector 22">
            <a:extLst>
              <a:ext uri="{FF2B5EF4-FFF2-40B4-BE49-F238E27FC236}">
                <a16:creationId xmlns:a16="http://schemas.microsoft.com/office/drawing/2014/main" id="{1B8EBE5D-7D55-413F-A877-5AEA09292CD9}"/>
              </a:ext>
            </a:extLst>
          </p:cNvPr>
          <p:cNvCxnSpPr>
            <a:cxnSpLocks/>
            <a:endCxn id="6" idx="3"/>
          </p:cNvCxnSpPr>
          <p:nvPr/>
        </p:nvCxnSpPr>
        <p:spPr>
          <a:xfrm flipV="1">
            <a:off x="3006942" y="3614453"/>
            <a:ext cx="1459" cy="19027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A2EA9A5F-68BA-4D0C-AB96-C4368AD57C2F}"/>
              </a:ext>
            </a:extLst>
          </p:cNvPr>
          <p:cNvSpPr/>
          <p:nvPr/>
        </p:nvSpPr>
        <p:spPr>
          <a:xfrm>
            <a:off x="5998888" y="3336114"/>
            <a:ext cx="360040" cy="288032"/>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C94B9506-E2B1-44D5-9F31-2A7AE4FDE600}"/>
              </a:ext>
            </a:extLst>
          </p:cNvPr>
          <p:cNvSpPr/>
          <p:nvPr/>
        </p:nvSpPr>
        <p:spPr>
          <a:xfrm>
            <a:off x="4650762" y="3336114"/>
            <a:ext cx="360040" cy="288032"/>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55858A21-DDA6-47D4-B8F9-044976A1E34D}"/>
              </a:ext>
            </a:extLst>
          </p:cNvPr>
          <p:cNvSpPr txBox="1"/>
          <p:nvPr/>
        </p:nvSpPr>
        <p:spPr>
          <a:xfrm>
            <a:off x="6531688" y="3190112"/>
            <a:ext cx="2155112" cy="461665"/>
          </a:xfrm>
          <a:prstGeom prst="rect">
            <a:avLst/>
          </a:prstGeom>
          <a:noFill/>
        </p:spPr>
        <p:txBody>
          <a:bodyPr wrap="square" rtlCol="0">
            <a:spAutoFit/>
          </a:bodyPr>
          <a:lstStyle/>
          <a:p>
            <a:r>
              <a:rPr lang="ro-MD" sz="1200" dirty="0">
                <a:solidFill>
                  <a:srgbClr val="FF0000"/>
                </a:solidFill>
              </a:rPr>
              <a:t>Pas1</a:t>
            </a:r>
            <a:r>
              <a:rPr lang="ro-MD" sz="1200">
                <a:solidFill>
                  <a:srgbClr val="FF0000"/>
                </a:solidFill>
              </a:rPr>
              <a:t>. Se definesc </a:t>
            </a:r>
            <a:r>
              <a:rPr lang="ro-MD" sz="1200" dirty="0">
                <a:solidFill>
                  <a:srgbClr val="FF0000"/>
                </a:solidFill>
              </a:rPr>
              <a:t>adresele </a:t>
            </a:r>
            <a:r>
              <a:rPr lang="en-US" sz="1200" dirty="0">
                <a:solidFill>
                  <a:srgbClr val="FF0000"/>
                </a:solidFill>
              </a:rPr>
              <a:t>(</a:t>
            </a:r>
            <a:r>
              <a:rPr lang="en-US" sz="1200" b="1" dirty="0">
                <a:solidFill>
                  <a:srgbClr val="FF0000"/>
                </a:solidFill>
              </a:rPr>
              <a:t>r</a:t>
            </a:r>
            <a:r>
              <a:rPr lang="ro-MD" sz="1200" b="1" dirty="0" err="1">
                <a:solidFill>
                  <a:srgbClr val="FF0000"/>
                </a:solidFill>
              </a:rPr>
              <a:t>ute</a:t>
            </a:r>
            <a:r>
              <a:rPr lang="en-US" sz="1200" dirty="0">
                <a:solidFill>
                  <a:srgbClr val="FF0000"/>
                </a:solidFill>
              </a:rPr>
              <a:t>) </a:t>
            </a:r>
            <a:r>
              <a:rPr lang="ro-MD" sz="1200" dirty="0">
                <a:solidFill>
                  <a:srgbClr val="FF0000"/>
                </a:solidFill>
              </a:rPr>
              <a:t>care vor accepta Cereri</a:t>
            </a:r>
            <a:endParaRPr lang="en-US" sz="1200" i="1" dirty="0">
              <a:solidFill>
                <a:srgbClr val="FF0000"/>
              </a:solidFill>
            </a:endParaRPr>
          </a:p>
        </p:txBody>
      </p:sp>
      <p:sp>
        <p:nvSpPr>
          <p:cNvPr id="22" name="Isosceles Triangle 21">
            <a:extLst>
              <a:ext uri="{FF2B5EF4-FFF2-40B4-BE49-F238E27FC236}">
                <a16:creationId xmlns:a16="http://schemas.microsoft.com/office/drawing/2014/main" id="{C6D16B02-FDE6-4B57-BDCF-0CA006AD7484}"/>
              </a:ext>
            </a:extLst>
          </p:cNvPr>
          <p:cNvSpPr/>
          <p:nvPr/>
        </p:nvSpPr>
        <p:spPr>
          <a:xfrm rot="10800000">
            <a:off x="3137634" y="3322993"/>
            <a:ext cx="360040" cy="288032"/>
          </a:xfrm>
          <a:prstGeom prst="triangle">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cxnSp>
        <p:nvCxnSpPr>
          <p:cNvPr id="24" name="Straight Arrow Connector 23">
            <a:extLst>
              <a:ext uri="{FF2B5EF4-FFF2-40B4-BE49-F238E27FC236}">
                <a16:creationId xmlns:a16="http://schemas.microsoft.com/office/drawing/2014/main" id="{F4057E79-686E-4D5F-8471-EE58D4FD712F}"/>
              </a:ext>
            </a:extLst>
          </p:cNvPr>
          <p:cNvCxnSpPr>
            <a:cxnSpLocks/>
          </p:cNvCxnSpPr>
          <p:nvPr/>
        </p:nvCxnSpPr>
        <p:spPr>
          <a:xfrm>
            <a:off x="3317653" y="3547567"/>
            <a:ext cx="0" cy="19696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79841EEA-1DF9-45F9-892C-A37982CB0E96}"/>
              </a:ext>
            </a:extLst>
          </p:cNvPr>
          <p:cNvSpPr/>
          <p:nvPr/>
        </p:nvSpPr>
        <p:spPr>
          <a:xfrm rot="10800000">
            <a:off x="4913291" y="3337242"/>
            <a:ext cx="360040" cy="288032"/>
          </a:xfrm>
          <a:prstGeom prst="triangle">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27" name="Isosceles Triangle 26">
            <a:extLst>
              <a:ext uri="{FF2B5EF4-FFF2-40B4-BE49-F238E27FC236}">
                <a16:creationId xmlns:a16="http://schemas.microsoft.com/office/drawing/2014/main" id="{6A6D20ED-933D-414D-A58F-72D2626120E2}"/>
              </a:ext>
            </a:extLst>
          </p:cNvPr>
          <p:cNvSpPr/>
          <p:nvPr/>
        </p:nvSpPr>
        <p:spPr>
          <a:xfrm rot="10800000">
            <a:off x="6246399" y="3345100"/>
            <a:ext cx="360040" cy="288032"/>
          </a:xfrm>
          <a:prstGeom prst="triangle">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28" name="TextBox 27">
            <a:extLst>
              <a:ext uri="{FF2B5EF4-FFF2-40B4-BE49-F238E27FC236}">
                <a16:creationId xmlns:a16="http://schemas.microsoft.com/office/drawing/2014/main" id="{DEEFC806-65E1-4B89-AE4E-8C56D26C513F}"/>
              </a:ext>
            </a:extLst>
          </p:cNvPr>
          <p:cNvSpPr txBox="1"/>
          <p:nvPr/>
        </p:nvSpPr>
        <p:spPr>
          <a:xfrm>
            <a:off x="2925794" y="1279868"/>
            <a:ext cx="5673380" cy="1015663"/>
          </a:xfrm>
          <a:prstGeom prst="rect">
            <a:avLst/>
          </a:prstGeom>
          <a:noFill/>
        </p:spPr>
        <p:txBody>
          <a:bodyPr wrap="square" rtlCol="0">
            <a:spAutoFit/>
          </a:bodyPr>
          <a:lstStyle/>
          <a:p>
            <a:r>
              <a:rPr lang="ro-MD" sz="1200" b="1" dirty="0">
                <a:solidFill>
                  <a:srgbClr val="FF0000"/>
                </a:solidFill>
              </a:rPr>
              <a:t>Între Pasul 2 și 3 se pot întâmpla multe</a:t>
            </a:r>
            <a:r>
              <a:rPr lang="en-US" sz="1200" b="1" dirty="0">
                <a:solidFill>
                  <a:srgbClr val="FF0000"/>
                </a:solidFill>
              </a:rPr>
              <a:t> (</a:t>
            </a:r>
            <a:r>
              <a:rPr lang="ro-MD" sz="1200" b="1" dirty="0">
                <a:solidFill>
                  <a:srgbClr val="FF0000"/>
                </a:solidFill>
              </a:rPr>
              <a:t>pentru a obține datele necesare Răspunsului</a:t>
            </a:r>
            <a:r>
              <a:rPr lang="en-US" sz="1200" b="1" dirty="0">
                <a:solidFill>
                  <a:srgbClr val="FF0000"/>
                </a:solidFill>
              </a:rPr>
              <a:t>)</a:t>
            </a:r>
            <a:r>
              <a:rPr lang="en-US" sz="1200" dirty="0">
                <a:solidFill>
                  <a:srgbClr val="FF0000"/>
                </a:solidFill>
              </a:rPr>
              <a:t>:</a:t>
            </a:r>
          </a:p>
          <a:p>
            <a:pPr marL="171450" indent="-171450">
              <a:buFont typeface="Arial" panose="020B0604020202020204" pitchFamily="34" charset="0"/>
              <a:buChar char="•"/>
            </a:pPr>
            <a:r>
              <a:rPr lang="ro-MD" sz="1200" dirty="0">
                <a:solidFill>
                  <a:srgbClr val="FF0000"/>
                </a:solidFill>
              </a:rPr>
              <a:t>interogarea unei BD,</a:t>
            </a:r>
            <a:endParaRPr lang="en-US" sz="1200" dirty="0">
              <a:solidFill>
                <a:srgbClr val="FF0000"/>
              </a:solidFill>
            </a:endParaRPr>
          </a:p>
          <a:p>
            <a:pPr marL="171450" indent="-171450">
              <a:buFont typeface="Arial" panose="020B0604020202020204" pitchFamily="34" charset="0"/>
              <a:buChar char="•"/>
            </a:pPr>
            <a:r>
              <a:rPr lang="ro-MD" sz="1200" dirty="0">
                <a:solidFill>
                  <a:srgbClr val="FF0000"/>
                </a:solidFill>
              </a:rPr>
              <a:t>f</a:t>
            </a:r>
            <a:r>
              <a:rPr lang="en-US" sz="1200" dirty="0" err="1">
                <a:solidFill>
                  <a:srgbClr val="FF0000"/>
                </a:solidFill>
              </a:rPr>
              <a:t>orward</a:t>
            </a:r>
            <a:r>
              <a:rPr lang="ro-MD" sz="1200" dirty="0" err="1">
                <a:solidFill>
                  <a:srgbClr val="FF0000"/>
                </a:solidFill>
              </a:rPr>
              <a:t>area</a:t>
            </a:r>
            <a:r>
              <a:rPr lang="ro-MD" sz="1200" dirty="0">
                <a:solidFill>
                  <a:srgbClr val="FF0000"/>
                </a:solidFill>
              </a:rPr>
              <a:t> Cererii spre alte</a:t>
            </a:r>
            <a:r>
              <a:rPr lang="en-US" sz="1200" dirty="0">
                <a:solidFill>
                  <a:srgbClr val="FF0000"/>
                </a:solidFill>
              </a:rPr>
              <a:t> </a:t>
            </a:r>
            <a:r>
              <a:rPr lang="ro-MD" sz="1200" dirty="0">
                <a:solidFill>
                  <a:srgbClr val="FF0000"/>
                </a:solidFill>
              </a:rPr>
              <a:t>componente back-</a:t>
            </a:r>
            <a:r>
              <a:rPr lang="ro-MD" sz="1200" dirty="0" err="1">
                <a:solidFill>
                  <a:srgbClr val="FF0000"/>
                </a:solidFill>
              </a:rPr>
              <a:t>end</a:t>
            </a:r>
            <a:r>
              <a:rPr lang="en-US" sz="1200">
                <a:solidFill>
                  <a:srgbClr val="FF0000"/>
                </a:solidFill>
              </a:rPr>
              <a:t>,</a:t>
            </a:r>
            <a:r>
              <a:rPr lang="ro-MD" sz="1200">
                <a:solidFill>
                  <a:srgbClr val="FF0000"/>
                </a:solidFill>
              </a:rPr>
              <a:t> alte </a:t>
            </a:r>
            <a:r>
              <a:rPr lang="ro-MD" sz="1200" err="1">
                <a:solidFill>
                  <a:srgbClr val="FF0000"/>
                </a:solidFill>
              </a:rPr>
              <a:t>siteuri</a:t>
            </a:r>
            <a:r>
              <a:rPr lang="ro-MD" sz="1200">
                <a:solidFill>
                  <a:srgbClr val="FF0000"/>
                </a:solidFill>
              </a:rPr>
              <a:t>, API-uri</a:t>
            </a:r>
            <a:endParaRPr lang="en-US" sz="1200" dirty="0">
              <a:solidFill>
                <a:srgbClr val="FF0000"/>
              </a:solidFill>
            </a:endParaRPr>
          </a:p>
          <a:p>
            <a:pPr marL="171450" indent="-171450">
              <a:buFont typeface="Arial" panose="020B0604020202020204" pitchFamily="34" charset="0"/>
              <a:buChar char="•"/>
            </a:pPr>
            <a:r>
              <a:rPr lang="ro-MD" sz="1200">
                <a:solidFill>
                  <a:srgbClr val="FF0000"/>
                </a:solidFill>
              </a:rPr>
              <a:t>accesarea </a:t>
            </a:r>
            <a:r>
              <a:rPr lang="ro-MD" sz="1200" dirty="0">
                <a:solidFill>
                  <a:srgbClr val="FF0000"/>
                </a:solidFill>
              </a:rPr>
              <a:t>de senzori și dispozitive </a:t>
            </a:r>
            <a:r>
              <a:rPr lang="ro-MD" sz="1200" dirty="0" err="1">
                <a:solidFill>
                  <a:srgbClr val="FF0000"/>
                </a:solidFill>
              </a:rPr>
              <a:t>smart</a:t>
            </a:r>
            <a:r>
              <a:rPr lang="en-US" sz="1200" dirty="0">
                <a:solidFill>
                  <a:srgbClr val="FF0000"/>
                </a:solidFill>
              </a:rPr>
              <a:t>, </a:t>
            </a:r>
          </a:p>
          <a:p>
            <a:pPr marL="171450" indent="-171450">
              <a:buFont typeface="Arial" panose="020B0604020202020204" pitchFamily="34" charset="0"/>
              <a:buChar char="•"/>
            </a:pPr>
            <a:r>
              <a:rPr lang="ro-MD" sz="1200" dirty="0">
                <a:solidFill>
                  <a:srgbClr val="FF0000"/>
                </a:solidFill>
              </a:rPr>
              <a:t>executarea unor algoritmi</a:t>
            </a:r>
            <a:endParaRPr lang="en-US" sz="1200" dirty="0">
              <a:solidFill>
                <a:srgbClr val="FF0000"/>
              </a:solidFill>
            </a:endParaRPr>
          </a:p>
        </p:txBody>
      </p:sp>
      <p:sp>
        <p:nvSpPr>
          <p:cNvPr id="32" name="Arrow: U-Turn 31">
            <a:extLst>
              <a:ext uri="{FF2B5EF4-FFF2-40B4-BE49-F238E27FC236}">
                <a16:creationId xmlns:a16="http://schemas.microsoft.com/office/drawing/2014/main" id="{36321AC6-797E-44FE-A0F4-7266A220E7E0}"/>
              </a:ext>
            </a:extLst>
          </p:cNvPr>
          <p:cNvSpPr/>
          <p:nvPr/>
        </p:nvSpPr>
        <p:spPr>
          <a:xfrm>
            <a:off x="2988484" y="2394491"/>
            <a:ext cx="298297" cy="877824"/>
          </a:xfrm>
          <a:prstGeom prst="uturnArrow">
            <a:avLst>
              <a:gd name="adj1" fmla="val 871"/>
              <a:gd name="adj2" fmla="val 4991"/>
              <a:gd name="adj3" fmla="val 25000"/>
              <a:gd name="adj4" fmla="val 43750"/>
              <a:gd name="adj5" fmla="val 96186"/>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43D1DBD7-C693-40B2-95E5-C356AB6D4EF9}"/>
              </a:ext>
            </a:extLst>
          </p:cNvPr>
          <p:cNvSpPr/>
          <p:nvPr/>
        </p:nvSpPr>
        <p:spPr>
          <a:xfrm>
            <a:off x="5436096" y="5299137"/>
            <a:ext cx="3710648" cy="1169551"/>
          </a:xfrm>
          <a:prstGeom prst="rect">
            <a:avLst/>
          </a:prstGeom>
        </p:spPr>
        <p:txBody>
          <a:bodyPr wrap="square">
            <a:spAutoFit/>
          </a:bodyPr>
          <a:lstStyle/>
          <a:p>
            <a:r>
              <a:rPr lang="en-US" sz="1400" i="1" dirty="0"/>
              <a:t>Not</a:t>
            </a:r>
            <a:r>
              <a:rPr lang="ro-MD" sz="1400" i="1" dirty="0"/>
              <a:t>ă: aceeași adresă (rută) poate fi programată flexibil pentru a returna </a:t>
            </a:r>
            <a:r>
              <a:rPr lang="ro-MD" sz="1400" i="1"/>
              <a:t>diverse Răspunsuri în funcție de elementele Cererii (testate cu IF)</a:t>
            </a:r>
            <a:r>
              <a:rPr lang="ro-RO" sz="1400" i="1"/>
              <a:t>:</a:t>
            </a:r>
            <a:endParaRPr lang="ro-MD" sz="1400" i="1"/>
          </a:p>
          <a:p>
            <a:pPr marL="285750" indent="-285750">
              <a:buFont typeface="Arial" panose="020B0604020202020204" pitchFamily="34" charset="0"/>
              <a:buChar char="•"/>
            </a:pPr>
            <a:r>
              <a:rPr lang="ro-MD" sz="1400" i="1"/>
              <a:t>Ex: același script afișează o pagină în browser dar date JSON în Postman</a:t>
            </a:r>
            <a:endParaRPr lang="en-US" sz="1400" i="1" dirty="0"/>
          </a:p>
        </p:txBody>
      </p:sp>
    </p:spTree>
    <p:extLst>
      <p:ext uri="{BB962C8B-B14F-4D97-AF65-F5344CB8AC3E}">
        <p14:creationId xmlns:p14="http://schemas.microsoft.com/office/powerpoint/2010/main" val="11145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8" grpId="0" animBg="1"/>
      <p:bldP spid="19" grpId="0" animBg="1"/>
      <p:bldP spid="20" grpId="0"/>
      <p:bldP spid="22" grpId="0" animBg="1"/>
      <p:bldP spid="25" grpId="0" animBg="1"/>
      <p:bldP spid="27" grpId="0" animBg="1"/>
      <p:bldP spid="28" grpId="0"/>
      <p:bldP spid="32" grpId="0" animBg="1"/>
      <p:bldP spid="3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F85B-0909-4266-8D93-587440C9D17E}"/>
              </a:ext>
            </a:extLst>
          </p:cNvPr>
          <p:cNvSpPr>
            <a:spLocks noGrp="1"/>
          </p:cNvSpPr>
          <p:nvPr>
            <p:ph type="title"/>
          </p:nvPr>
        </p:nvSpPr>
        <p:spPr>
          <a:xfrm>
            <a:off x="457200" y="274638"/>
            <a:ext cx="8229600" cy="346050"/>
          </a:xfrm>
        </p:spPr>
        <p:txBody>
          <a:bodyPr>
            <a:noAutofit/>
          </a:bodyPr>
          <a:lstStyle/>
          <a:p>
            <a:r>
              <a:rPr lang="en-US" sz="2000" dirty="0"/>
              <a:t>Ex</a:t>
            </a:r>
            <a:r>
              <a:rPr lang="ro-MD" sz="2000" dirty="0"/>
              <a:t>e</a:t>
            </a:r>
            <a:r>
              <a:rPr lang="en-US" sz="2000" dirty="0" err="1"/>
              <a:t>mpl</a:t>
            </a:r>
            <a:r>
              <a:rPr lang="ro-MD" sz="2000" dirty="0"/>
              <a:t>u de Răspuns creat cu</a:t>
            </a:r>
            <a:r>
              <a:rPr lang="en-US" sz="2000" dirty="0"/>
              <a:t> NodeJS</a:t>
            </a:r>
            <a:r>
              <a:rPr lang="ro-MD" sz="2000" dirty="0"/>
              <a:t> (back-</a:t>
            </a:r>
            <a:r>
              <a:rPr lang="ro-MD" sz="2000" dirty="0" err="1"/>
              <a:t>end</a:t>
            </a:r>
            <a:r>
              <a:rPr lang="ro-MD" sz="2000" dirty="0"/>
              <a:t> </a:t>
            </a:r>
            <a:r>
              <a:rPr lang="ro-MD" sz="2000" dirty="0" err="1"/>
              <a:t>JavaScript</a:t>
            </a:r>
            <a:r>
              <a:rPr lang="ro-MD" sz="2000" dirty="0"/>
              <a:t>)</a:t>
            </a:r>
            <a:endParaRPr lang="en-US" sz="1500" dirty="0"/>
          </a:p>
        </p:txBody>
      </p:sp>
      <p:sp>
        <p:nvSpPr>
          <p:cNvPr id="3" name="Content Placeholder 2">
            <a:extLst>
              <a:ext uri="{FF2B5EF4-FFF2-40B4-BE49-F238E27FC236}">
                <a16:creationId xmlns:a16="http://schemas.microsoft.com/office/drawing/2014/main" id="{C4DCDD4F-10E0-4D7E-9EA5-868F301EA24E}"/>
              </a:ext>
            </a:extLst>
          </p:cNvPr>
          <p:cNvSpPr>
            <a:spLocks noGrp="1"/>
          </p:cNvSpPr>
          <p:nvPr>
            <p:ph idx="1"/>
          </p:nvPr>
        </p:nvSpPr>
        <p:spPr>
          <a:xfrm>
            <a:off x="132656" y="1124744"/>
            <a:ext cx="8831832" cy="5832648"/>
          </a:xfrm>
        </p:spPr>
        <p:txBody>
          <a:bodyPr>
            <a:normAutofit fontScale="40000" lnSpcReduction="20000"/>
          </a:bodyPr>
          <a:lstStyle/>
          <a:p>
            <a:pPr marL="0" indent="0">
              <a:buNone/>
            </a:pPr>
            <a:r>
              <a:rPr lang="en-US" dirty="0">
                <a:solidFill>
                  <a:srgbClr val="FF0000"/>
                </a:solidFill>
              </a:rPr>
              <a:t>function </a:t>
            </a:r>
            <a:r>
              <a:rPr lang="en-US" dirty="0" err="1">
                <a:solidFill>
                  <a:srgbClr val="FF0000"/>
                </a:solidFill>
              </a:rPr>
              <a:t>serverulMeu</a:t>
            </a:r>
            <a:r>
              <a:rPr lang="en-US" dirty="0">
                <a:solidFill>
                  <a:srgbClr val="FF0000"/>
                </a:solidFill>
              </a:rPr>
              <a:t>(</a:t>
            </a:r>
            <a:r>
              <a:rPr lang="en-US" dirty="0" err="1">
                <a:solidFill>
                  <a:srgbClr val="FF0000"/>
                </a:solidFill>
              </a:rPr>
              <a:t>cerere,raspuns</a:t>
            </a:r>
            <a:r>
              <a:rPr lang="en-US" dirty="0">
                <a:solidFill>
                  <a:srgbClr val="FF0000"/>
                </a:solidFill>
              </a:rPr>
              <a:t>)</a:t>
            </a:r>
          </a:p>
          <a:p>
            <a:pPr marL="0" indent="0">
              <a:buNone/>
            </a:pPr>
            <a:r>
              <a:rPr lang="en-US" dirty="0">
                <a:solidFill>
                  <a:srgbClr val="FF0000"/>
                </a:solidFill>
              </a:rPr>
              <a:t>    {</a:t>
            </a:r>
          </a:p>
          <a:p>
            <a:pPr marL="0" indent="0">
              <a:buNone/>
            </a:pPr>
            <a:r>
              <a:rPr lang="en-US" dirty="0">
                <a:solidFill>
                  <a:srgbClr val="FF0000"/>
                </a:solidFill>
              </a:rPr>
              <a:t>    </a:t>
            </a:r>
            <a:r>
              <a:rPr lang="en-US" dirty="0" err="1">
                <a:solidFill>
                  <a:srgbClr val="FF0000"/>
                </a:solidFill>
              </a:rPr>
              <a:t>anteteHttp</a:t>
            </a:r>
            <a:r>
              <a:rPr lang="en-US" dirty="0">
                <a:solidFill>
                  <a:srgbClr val="FF0000"/>
                </a:solidFill>
              </a:rPr>
              <a:t>={"</a:t>
            </a:r>
            <a:r>
              <a:rPr lang="en-US" dirty="0" err="1">
                <a:solidFill>
                  <a:srgbClr val="FF0000"/>
                </a:solidFill>
              </a:rPr>
              <a:t>Content-Type":"application</a:t>
            </a:r>
            <a:r>
              <a:rPr lang="en-US" dirty="0">
                <a:solidFill>
                  <a:srgbClr val="FF0000"/>
                </a:solidFill>
              </a:rPr>
              <a:t>/json"} </a:t>
            </a:r>
            <a:r>
              <a:rPr lang="ro-MD" dirty="0"/>
              <a:t>//declarăm în antetul HTTP </a:t>
            </a:r>
            <a:r>
              <a:rPr lang="ro-MD"/>
              <a:t>că Răspunsurile returnate conțin </a:t>
            </a:r>
            <a:r>
              <a:rPr lang="ro-MD" dirty="0"/>
              <a:t>date JSON</a:t>
            </a:r>
            <a:endParaRPr lang="en-US" dirty="0"/>
          </a:p>
          <a:p>
            <a:pPr marL="0" indent="0">
              <a:buNone/>
            </a:pPr>
            <a:r>
              <a:rPr lang="en-US" dirty="0">
                <a:solidFill>
                  <a:srgbClr val="FF0000"/>
                </a:solidFill>
              </a:rPr>
              <a:t>    </a:t>
            </a:r>
            <a:r>
              <a:rPr lang="en-US" dirty="0" err="1">
                <a:solidFill>
                  <a:srgbClr val="FF0000"/>
                </a:solidFill>
              </a:rPr>
              <a:t>raspuns.writeHeader</a:t>
            </a:r>
            <a:r>
              <a:rPr lang="en-US" dirty="0">
                <a:solidFill>
                  <a:srgbClr val="FF0000"/>
                </a:solidFill>
              </a:rPr>
              <a:t>(200,anteteHttp)	</a:t>
            </a:r>
            <a:r>
              <a:rPr lang="ro-MD" dirty="0"/>
              <a:t>//declarăm codul HTTP </a:t>
            </a:r>
            <a:r>
              <a:rPr lang="ro-MD"/>
              <a:t>200 de succes (satisfacem orice Cereri)</a:t>
            </a:r>
            <a:endParaRPr lang="en-US" dirty="0"/>
          </a:p>
          <a:p>
            <a:pPr marL="0" indent="0">
              <a:buNone/>
            </a:pPr>
            <a:r>
              <a:rPr lang="en-US" dirty="0">
                <a:solidFill>
                  <a:srgbClr val="FF0000"/>
                </a:solidFill>
              </a:rPr>
              <a:t>    switch(cerere</a:t>
            </a:r>
            <a:r>
              <a:rPr lang="en-US">
                <a:solidFill>
                  <a:srgbClr val="FF0000"/>
                </a:solidFill>
              </a:rPr>
              <a:t>.url)</a:t>
            </a:r>
            <a:r>
              <a:rPr lang="ro-RO">
                <a:solidFill>
                  <a:srgbClr val="FF0000"/>
                </a:solidFill>
              </a:rPr>
              <a:t> </a:t>
            </a:r>
            <a:r>
              <a:rPr lang="ro-MD"/>
              <a:t>//</a:t>
            </a:r>
            <a:r>
              <a:rPr lang="en-US"/>
              <a:t> </a:t>
            </a:r>
            <a:r>
              <a:rPr lang="ro-MD" dirty="0"/>
              <a:t>definim rutele pe care recepționăm Cereri</a:t>
            </a:r>
            <a:endParaRPr lang="en-US" dirty="0">
              <a:solidFill>
                <a:srgbClr val="FF0000"/>
              </a:solidFill>
            </a:endParaRPr>
          </a:p>
          <a:p>
            <a:pPr marL="0" indent="0">
              <a:buNone/>
            </a:pPr>
            <a:r>
              <a:rPr lang="en-US" dirty="0">
                <a:solidFill>
                  <a:srgbClr val="FF0000"/>
                </a:solidFill>
              </a:rPr>
              <a:t>        {</a:t>
            </a:r>
          </a:p>
          <a:p>
            <a:pPr marL="0" indent="0">
              <a:buNone/>
            </a:pPr>
            <a:r>
              <a:rPr lang="en-US" dirty="0">
                <a:solidFill>
                  <a:srgbClr val="FF0000"/>
                </a:solidFill>
              </a:rPr>
              <a:t>        case "/</a:t>
            </a:r>
            <a:r>
              <a:rPr lang="en-US" dirty="0" err="1">
                <a:solidFill>
                  <a:srgbClr val="FF0000"/>
                </a:solidFill>
              </a:rPr>
              <a:t>te</a:t>
            </a:r>
            <a:r>
              <a:rPr lang="ro-MD" dirty="0">
                <a:solidFill>
                  <a:srgbClr val="FF0000"/>
                </a:solidFill>
              </a:rPr>
              <a:t>mp</a:t>
            </a:r>
            <a:r>
              <a:rPr lang="en-US" dirty="0">
                <a:solidFill>
                  <a:srgbClr val="FF0000"/>
                </a:solidFill>
              </a:rPr>
              <a:t>":</a:t>
            </a:r>
          </a:p>
          <a:p>
            <a:pPr marL="0" indent="0">
              <a:buNone/>
            </a:pPr>
            <a:r>
              <a:rPr lang="en-US" dirty="0">
                <a:solidFill>
                  <a:srgbClr val="FF0000"/>
                </a:solidFill>
              </a:rPr>
              <a:t>            </a:t>
            </a:r>
            <a:r>
              <a:rPr lang="en-US" dirty="0" err="1">
                <a:solidFill>
                  <a:srgbClr val="FF0000"/>
                </a:solidFill>
              </a:rPr>
              <a:t>raspuns.write</a:t>
            </a:r>
            <a:r>
              <a:rPr lang="en-US" dirty="0">
                <a:solidFill>
                  <a:srgbClr val="FF0000"/>
                </a:solidFill>
              </a:rPr>
              <a:t>('{"</a:t>
            </a:r>
            <a:r>
              <a:rPr lang="en-US" dirty="0" err="1">
                <a:solidFill>
                  <a:srgbClr val="FF0000"/>
                </a:solidFill>
              </a:rPr>
              <a:t>temperatur</a:t>
            </a:r>
            <a:r>
              <a:rPr lang="ro-MD" dirty="0">
                <a:solidFill>
                  <a:srgbClr val="FF0000"/>
                </a:solidFill>
              </a:rPr>
              <a:t>a</a:t>
            </a:r>
            <a:r>
              <a:rPr lang="en-US" dirty="0">
                <a:solidFill>
                  <a:srgbClr val="FF0000"/>
                </a:solidFill>
              </a:rPr>
              <a:t>":</a:t>
            </a:r>
            <a:r>
              <a:rPr lang="en-US">
                <a:solidFill>
                  <a:srgbClr val="FF0000"/>
                </a:solidFill>
              </a:rPr>
              <a:t>30}')</a:t>
            </a:r>
            <a:r>
              <a:rPr lang="ro-RO">
                <a:solidFill>
                  <a:srgbClr val="FF0000"/>
                </a:solidFill>
              </a:rPr>
              <a:t> </a:t>
            </a:r>
            <a:r>
              <a:rPr lang="ro-MD"/>
              <a:t>// </a:t>
            </a:r>
            <a:r>
              <a:rPr lang="ro-MD" dirty="0"/>
              <a:t>dacă în adresa URL se folosește </a:t>
            </a:r>
            <a:r>
              <a:rPr lang="ro-MD" b="1" dirty="0"/>
              <a:t>/</a:t>
            </a:r>
            <a:r>
              <a:rPr lang="ro-MD" b="1" dirty="0" err="1"/>
              <a:t>temp</a:t>
            </a:r>
            <a:r>
              <a:rPr lang="ro-MD" dirty="0"/>
              <a:t> returnăm o temperatură</a:t>
            </a:r>
            <a:endParaRPr lang="en-US" dirty="0">
              <a:solidFill>
                <a:srgbClr val="FF0000"/>
              </a:solidFill>
            </a:endParaRPr>
          </a:p>
          <a:p>
            <a:pPr marL="0" indent="0">
              <a:buNone/>
            </a:pPr>
            <a:r>
              <a:rPr lang="en-US" dirty="0">
                <a:solidFill>
                  <a:srgbClr val="FF0000"/>
                </a:solidFill>
              </a:rPr>
              <a:t>            break</a:t>
            </a:r>
          </a:p>
          <a:p>
            <a:pPr marL="0" indent="0">
              <a:buNone/>
            </a:pPr>
            <a:r>
              <a:rPr lang="en-US" dirty="0">
                <a:solidFill>
                  <a:srgbClr val="FF0000"/>
                </a:solidFill>
              </a:rPr>
              <a:t>        case "/</a:t>
            </a:r>
            <a:r>
              <a:rPr lang="ro-MD" dirty="0">
                <a:solidFill>
                  <a:srgbClr val="FF0000"/>
                </a:solidFill>
              </a:rPr>
              <a:t>editare</a:t>
            </a:r>
            <a:r>
              <a:rPr lang="en-US" dirty="0">
                <a:solidFill>
                  <a:srgbClr val="FF0000"/>
                </a:solidFill>
              </a:rPr>
              <a:t>":</a:t>
            </a:r>
          </a:p>
          <a:p>
            <a:pPr marL="0" indent="0">
              <a:buNone/>
            </a:pPr>
            <a:r>
              <a:rPr lang="en-US" dirty="0">
                <a:solidFill>
                  <a:srgbClr val="FF0000"/>
                </a:solidFill>
              </a:rPr>
              <a:t>            </a:t>
            </a:r>
            <a:r>
              <a:rPr lang="en-US" dirty="0" err="1">
                <a:solidFill>
                  <a:srgbClr val="FF0000"/>
                </a:solidFill>
              </a:rPr>
              <a:t>raspuns.write</a:t>
            </a:r>
            <a:r>
              <a:rPr lang="en-US" dirty="0">
                <a:solidFill>
                  <a:srgbClr val="FF0000"/>
                </a:solidFill>
              </a:rPr>
              <a:t>('{"</a:t>
            </a:r>
            <a:r>
              <a:rPr lang="ro-MD" dirty="0">
                <a:solidFill>
                  <a:srgbClr val="FF0000"/>
                </a:solidFill>
              </a:rPr>
              <a:t>mesaj</a:t>
            </a:r>
            <a:r>
              <a:rPr lang="en-US" dirty="0">
                <a:solidFill>
                  <a:srgbClr val="FF0000"/>
                </a:solidFill>
              </a:rPr>
              <a:t>":"</a:t>
            </a:r>
            <a:r>
              <a:rPr lang="ro-MD" dirty="0">
                <a:solidFill>
                  <a:srgbClr val="FF0000"/>
                </a:solidFill>
              </a:rPr>
              <a:t> editare nepermisa</a:t>
            </a:r>
            <a:r>
              <a:rPr lang="en-US" dirty="0">
                <a:solidFill>
                  <a:srgbClr val="FF0000"/>
                </a:solidFill>
              </a:rPr>
              <a:t>"}')	</a:t>
            </a:r>
            <a:r>
              <a:rPr lang="ro-MD" dirty="0"/>
              <a:t>//</a:t>
            </a:r>
            <a:r>
              <a:rPr lang="en-US" dirty="0"/>
              <a:t> </a:t>
            </a:r>
            <a:r>
              <a:rPr lang="ro-MD" dirty="0"/>
              <a:t>dacă în adresa URL se folosește </a:t>
            </a:r>
            <a:r>
              <a:rPr lang="ro-MD" b="1" dirty="0"/>
              <a:t>/editare</a:t>
            </a:r>
            <a:r>
              <a:rPr lang="ro-MD" dirty="0"/>
              <a:t> returnăm un mesaj</a:t>
            </a:r>
            <a:endParaRPr lang="en-US" dirty="0">
              <a:solidFill>
                <a:srgbClr val="FF0000"/>
              </a:solidFill>
            </a:endParaRPr>
          </a:p>
          <a:p>
            <a:pPr marL="0" indent="0">
              <a:buNone/>
            </a:pPr>
            <a:r>
              <a:rPr lang="en-US" dirty="0">
                <a:solidFill>
                  <a:srgbClr val="FF0000"/>
                </a:solidFill>
              </a:rPr>
              <a:t>            break</a:t>
            </a:r>
          </a:p>
          <a:p>
            <a:pPr marL="0" indent="0">
              <a:buNone/>
            </a:pPr>
            <a:r>
              <a:rPr lang="en-US" dirty="0">
                <a:solidFill>
                  <a:srgbClr val="FF0000"/>
                </a:solidFill>
              </a:rPr>
              <a:t>        default:</a:t>
            </a:r>
          </a:p>
          <a:p>
            <a:pPr marL="0" indent="0">
              <a:buNone/>
            </a:pPr>
            <a:r>
              <a:rPr lang="en-US" dirty="0">
                <a:solidFill>
                  <a:srgbClr val="FF0000"/>
                </a:solidFill>
              </a:rPr>
              <a:t>            </a:t>
            </a:r>
            <a:r>
              <a:rPr lang="en-US" dirty="0" err="1">
                <a:solidFill>
                  <a:srgbClr val="FF0000"/>
                </a:solidFill>
              </a:rPr>
              <a:t>raspuns.write</a:t>
            </a:r>
            <a:r>
              <a:rPr lang="en-US" dirty="0">
                <a:solidFill>
                  <a:srgbClr val="FF0000"/>
                </a:solidFill>
              </a:rPr>
              <a:t>('{"mesa</a:t>
            </a:r>
            <a:r>
              <a:rPr lang="ro-MD" dirty="0">
                <a:solidFill>
                  <a:srgbClr val="FF0000"/>
                </a:solidFill>
              </a:rPr>
              <a:t>j</a:t>
            </a:r>
            <a:r>
              <a:rPr lang="en-US" dirty="0">
                <a:solidFill>
                  <a:srgbClr val="FF0000"/>
                </a:solidFill>
              </a:rPr>
              <a:t>":"</a:t>
            </a:r>
            <a:r>
              <a:rPr lang="ro-MD" dirty="0">
                <a:solidFill>
                  <a:srgbClr val="FF0000"/>
                </a:solidFill>
              </a:rPr>
              <a:t>acceptam cereri doar la /</a:t>
            </a:r>
            <a:r>
              <a:rPr lang="ro-MD" dirty="0" err="1">
                <a:solidFill>
                  <a:srgbClr val="FF0000"/>
                </a:solidFill>
              </a:rPr>
              <a:t>temp</a:t>
            </a:r>
            <a:r>
              <a:rPr lang="ro-MD" dirty="0">
                <a:solidFill>
                  <a:srgbClr val="FF0000"/>
                </a:solidFill>
              </a:rPr>
              <a:t> si /editare</a:t>
            </a:r>
            <a:r>
              <a:rPr lang="en-US" dirty="0">
                <a:solidFill>
                  <a:srgbClr val="FF0000"/>
                </a:solidFill>
              </a:rPr>
              <a:t>"}')</a:t>
            </a:r>
            <a:r>
              <a:rPr lang="ro-MD" dirty="0">
                <a:solidFill>
                  <a:srgbClr val="FF0000"/>
                </a:solidFill>
              </a:rPr>
              <a:t>   </a:t>
            </a:r>
            <a:r>
              <a:rPr lang="ro-MD" dirty="0"/>
              <a:t>// pentru orice altă adresă, returnăm un mesaj</a:t>
            </a:r>
            <a:endParaRPr lang="en-US" dirty="0">
              <a:solidFill>
                <a:srgbClr val="FF0000"/>
              </a:solidFill>
            </a:endParaRPr>
          </a:p>
          <a:p>
            <a:pPr marL="0" indent="0">
              <a:buNone/>
            </a:pPr>
            <a:r>
              <a:rPr lang="en-US" dirty="0">
                <a:solidFill>
                  <a:srgbClr val="FF0000"/>
                </a:solidFill>
              </a:rPr>
              <a:t>        }</a:t>
            </a:r>
          </a:p>
          <a:p>
            <a:pPr marL="0" indent="0">
              <a:buNone/>
            </a:pPr>
            <a:r>
              <a:rPr lang="en-US" dirty="0">
                <a:solidFill>
                  <a:srgbClr val="FF0000"/>
                </a:solidFill>
              </a:rPr>
              <a:t>    </a:t>
            </a:r>
            <a:r>
              <a:rPr lang="en-US" dirty="0" err="1">
                <a:solidFill>
                  <a:srgbClr val="FF0000"/>
                </a:solidFill>
              </a:rPr>
              <a:t>raspuns.end</a:t>
            </a:r>
            <a:r>
              <a:rPr lang="en-US" dirty="0">
                <a:solidFill>
                  <a:srgbClr val="FF0000"/>
                </a:solidFill>
              </a:rPr>
              <a:t>() </a:t>
            </a:r>
            <a:r>
              <a:rPr lang="ro-MD" dirty="0"/>
              <a:t>//aici returnăm Răspunsul spre client (echivalentul lui </a:t>
            </a:r>
            <a:r>
              <a:rPr lang="ro-MD" dirty="0" err="1"/>
              <a:t>echo</a:t>
            </a:r>
            <a:r>
              <a:rPr lang="ro-MD" dirty="0"/>
              <a:t>/print din PHP)</a:t>
            </a:r>
            <a:endParaRPr lang="en-US" dirty="0">
              <a:solidFill>
                <a:srgbClr val="FF0000"/>
              </a:solidFill>
            </a:endParaRPr>
          </a:p>
          <a:p>
            <a:pPr marL="0" indent="0">
              <a:buNone/>
            </a:pPr>
            <a:r>
              <a:rPr lang="en-US" dirty="0">
                <a:solidFill>
                  <a:srgbClr val="FF0000"/>
                </a:solidFill>
              </a:rPr>
              <a:t>    }</a:t>
            </a:r>
          </a:p>
          <a:p>
            <a:pPr marL="0" indent="0">
              <a:buNone/>
            </a:pPr>
            <a:endParaRPr lang="ro-MD" dirty="0">
              <a:solidFill>
                <a:srgbClr val="FF0000"/>
              </a:solidFill>
            </a:endParaRPr>
          </a:p>
          <a:p>
            <a:pPr marL="0" indent="0">
              <a:buNone/>
            </a:pPr>
            <a:endParaRPr lang="en-US" dirty="0">
              <a:solidFill>
                <a:srgbClr val="FF0000"/>
              </a:solidFill>
            </a:endParaRPr>
          </a:p>
          <a:p>
            <a:pPr marL="0" indent="0">
              <a:buNone/>
            </a:pPr>
            <a:r>
              <a:rPr lang="ro-MD" dirty="0"/>
              <a:t>Exemplul e mult simplificat, conținând doar minimul necesar. În realitate:</a:t>
            </a:r>
          </a:p>
          <a:p>
            <a:r>
              <a:rPr lang="ro-MD" dirty="0"/>
              <a:t>Rutele vor fi mult mai multe și vor returna Răspunsuri în formate diverse, cu coduri HTTP diverse (aici avem doar codul 200 indiferent ce răspundem clientului, chiar și în cazul în care a scris greșit adresa)</a:t>
            </a:r>
          </a:p>
          <a:p>
            <a:r>
              <a:rPr lang="ro-MD" dirty="0"/>
              <a:t>Fiecare rută </a:t>
            </a:r>
            <a:r>
              <a:rPr lang="ro-MD"/>
              <a:t>va reacționa la </a:t>
            </a:r>
            <a:r>
              <a:rPr lang="ro-MD" dirty="0"/>
              <a:t>mai multe tipuri de Cereri (GET, POST etc.)</a:t>
            </a:r>
          </a:p>
          <a:p>
            <a:r>
              <a:rPr lang="ro-MD" dirty="0"/>
              <a:t>Fiecare rută va testa dacă au sosit date (</a:t>
            </a:r>
            <a:r>
              <a:rPr lang="ro-MD"/>
              <a:t>aici se ignoră orice date sosite)</a:t>
            </a:r>
            <a:endParaRPr lang="ro-MD" dirty="0"/>
          </a:p>
          <a:p>
            <a:r>
              <a:rPr lang="ro-MD"/>
              <a:t>Și în Cerere pot sosi anumite antete HTTP, la care rutele pot fi programate să reacționeze diferit (exemplu: să acceptăm diverse Content-Type)</a:t>
            </a:r>
            <a:endParaRPr lang="en-US" dirty="0"/>
          </a:p>
        </p:txBody>
      </p:sp>
    </p:spTree>
    <p:extLst>
      <p:ext uri="{BB962C8B-B14F-4D97-AF65-F5344CB8AC3E}">
        <p14:creationId xmlns:p14="http://schemas.microsoft.com/office/powerpoint/2010/main" val="324110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9" end="19"/>
                                            </p:txEl>
                                          </p:spTgt>
                                        </p:tgtEl>
                                        <p:attrNameLst>
                                          <p:attrName>style.visibility</p:attrName>
                                        </p:attrNameLst>
                                      </p:cBhvr>
                                      <p:to>
                                        <p:strVal val="visible"/>
                                      </p:to>
                                    </p:set>
                                    <p:animEffect transition="in" filter="fade">
                                      <p:cBhvr>
                                        <p:cTn id="92" dur="500"/>
                                        <p:tgtEl>
                                          <p:spTgt spid="3">
                                            <p:txEl>
                                              <p:pRg st="19" end="1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20" end="20"/>
                                            </p:txEl>
                                          </p:spTgt>
                                        </p:tgtEl>
                                        <p:attrNameLst>
                                          <p:attrName>style.visibility</p:attrName>
                                        </p:attrNameLst>
                                      </p:cBhvr>
                                      <p:to>
                                        <p:strVal val="visible"/>
                                      </p:to>
                                    </p:set>
                                    <p:animEffect transition="in" filter="fade">
                                      <p:cBhvr>
                                        <p:cTn id="97" dur="500"/>
                                        <p:tgtEl>
                                          <p:spTgt spid="3">
                                            <p:txEl>
                                              <p:pRg st="20" end="2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21" end="21"/>
                                            </p:txEl>
                                          </p:spTgt>
                                        </p:tgtEl>
                                        <p:attrNameLst>
                                          <p:attrName>style.visibility</p:attrName>
                                        </p:attrNameLst>
                                      </p:cBhvr>
                                      <p:to>
                                        <p:strVal val="visible"/>
                                      </p:to>
                                    </p:set>
                                    <p:animEffect transition="in" filter="fade">
                                      <p:cBhvr>
                                        <p:cTn id="102" dur="500"/>
                                        <p:tgtEl>
                                          <p:spTgt spid="3">
                                            <p:txEl>
                                              <p:pRg st="21" end="2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
                                            <p:txEl>
                                              <p:pRg st="22" end="22"/>
                                            </p:txEl>
                                          </p:spTgt>
                                        </p:tgtEl>
                                        <p:attrNameLst>
                                          <p:attrName>style.visibility</p:attrName>
                                        </p:attrNameLst>
                                      </p:cBhvr>
                                      <p:to>
                                        <p:strVal val="visible"/>
                                      </p:to>
                                    </p:set>
                                    <p:animEffect transition="in" filter="fade">
                                      <p:cBhvr>
                                        <p:cTn id="107" dur="500"/>
                                        <p:tgtEl>
                                          <p:spTgt spid="3">
                                            <p:txEl>
                                              <p:pRg st="22" end="2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
                                            <p:txEl>
                                              <p:pRg st="23" end="23"/>
                                            </p:txEl>
                                          </p:spTgt>
                                        </p:tgtEl>
                                        <p:attrNameLst>
                                          <p:attrName>style.visibility</p:attrName>
                                        </p:attrNameLst>
                                      </p:cBhvr>
                                      <p:to>
                                        <p:strVal val="visible"/>
                                      </p:to>
                                    </p:set>
                                    <p:animEffect transition="in" filter="fade">
                                      <p:cBhvr>
                                        <p:cTn id="112" dur="500"/>
                                        <p:tgtEl>
                                          <p:spTgt spid="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84A4-6188-4DF4-AF0C-813C7AB9EE8B}"/>
              </a:ext>
            </a:extLst>
          </p:cNvPr>
          <p:cNvSpPr>
            <a:spLocks noGrp="1"/>
          </p:cNvSpPr>
          <p:nvPr>
            <p:ph type="title"/>
          </p:nvPr>
        </p:nvSpPr>
        <p:spPr/>
        <p:txBody>
          <a:bodyPr>
            <a:normAutofit/>
          </a:bodyPr>
          <a:lstStyle/>
          <a:p>
            <a:r>
              <a:rPr lang="ro-MD" sz="3000" dirty="0"/>
              <a:t>Cei care programează Răspunsuri trebuie să ofere o documentație</a:t>
            </a:r>
            <a:endParaRPr lang="en-US" sz="3000" dirty="0"/>
          </a:p>
        </p:txBody>
      </p:sp>
      <p:sp>
        <p:nvSpPr>
          <p:cNvPr id="3" name="Content Placeholder 2">
            <a:extLst>
              <a:ext uri="{FF2B5EF4-FFF2-40B4-BE49-F238E27FC236}">
                <a16:creationId xmlns:a16="http://schemas.microsoft.com/office/drawing/2014/main" id="{1FF3D00D-8EAB-4A3C-8EB6-B691765678BE}"/>
              </a:ext>
            </a:extLst>
          </p:cNvPr>
          <p:cNvSpPr>
            <a:spLocks noGrp="1"/>
          </p:cNvSpPr>
          <p:nvPr>
            <p:ph idx="1"/>
          </p:nvPr>
        </p:nvSpPr>
        <p:spPr/>
        <p:txBody>
          <a:bodyPr>
            <a:noAutofit/>
          </a:bodyPr>
          <a:lstStyle/>
          <a:p>
            <a:pPr marL="0" lvl="1" indent="0" algn="just">
              <a:buNone/>
            </a:pPr>
            <a:r>
              <a:rPr lang="ro-MD" sz="2000" dirty="0"/>
              <a:t>Documentația </a:t>
            </a:r>
            <a:r>
              <a:rPr lang="ro-RO" sz="2000" dirty="0"/>
              <a:t>(</a:t>
            </a:r>
            <a:r>
              <a:rPr lang="en-GB" sz="2000" dirty="0"/>
              <a:t>"service description</a:t>
            </a:r>
            <a:r>
              <a:rPr lang="en-GB" sz="2000"/>
              <a:t>", "API </a:t>
            </a:r>
            <a:r>
              <a:rPr lang="ro-RO" sz="2000"/>
              <a:t>docs</a:t>
            </a:r>
            <a:r>
              <a:rPr lang="en-GB" sz="2000"/>
              <a:t>"</a:t>
            </a:r>
            <a:r>
              <a:rPr lang="ro-RO" sz="2000" dirty="0"/>
              <a:t>) trebuie să informeze pe cei care vor </a:t>
            </a:r>
            <a:r>
              <a:rPr lang="ro-RO" sz="2000"/>
              <a:t>programa Cererile</a:t>
            </a:r>
            <a:r>
              <a:rPr lang="ro-MD" sz="2000"/>
              <a:t> </a:t>
            </a:r>
            <a:r>
              <a:rPr lang="ro-MD" sz="2000" dirty="0"/>
              <a:t>cu </a:t>
            </a:r>
            <a:r>
              <a:rPr lang="ro-MD" sz="2000"/>
              <a:t>privire la</a:t>
            </a:r>
            <a:r>
              <a:rPr lang="ro-RO" sz="2000"/>
              <a:t>:</a:t>
            </a:r>
            <a:endParaRPr lang="ro-RO" sz="2000" dirty="0">
              <a:solidFill>
                <a:srgbClr val="FF0000"/>
              </a:solidFill>
            </a:endParaRPr>
          </a:p>
          <a:p>
            <a:pPr lvl="1"/>
            <a:r>
              <a:rPr lang="ro-MD" sz="2000">
                <a:solidFill>
                  <a:srgbClr val="FF0000"/>
                </a:solidFill>
              </a:rPr>
              <a:t>Rutele oferite (la ce adrese se acceptă Cereri)</a:t>
            </a:r>
          </a:p>
          <a:p>
            <a:pPr lvl="1"/>
            <a:r>
              <a:rPr lang="ro-MD" sz="2000">
                <a:solidFill>
                  <a:srgbClr val="FF0000"/>
                </a:solidFill>
              </a:rPr>
              <a:t>Tipuri de Cereri acceptate (și cum arată Răspunsul la fiecare)</a:t>
            </a:r>
          </a:p>
          <a:p>
            <a:pPr lvl="1"/>
            <a:r>
              <a:rPr lang="ro-MD" sz="2000">
                <a:solidFill>
                  <a:srgbClr val="FF0000"/>
                </a:solidFill>
              </a:rPr>
              <a:t>Formatul </a:t>
            </a:r>
            <a:r>
              <a:rPr lang="ro-MD" sz="2000" dirty="0">
                <a:solidFill>
                  <a:srgbClr val="FF0000"/>
                </a:solidFill>
              </a:rPr>
              <a:t>și structura așteptată </a:t>
            </a:r>
            <a:r>
              <a:rPr lang="ro-MD" sz="2000">
                <a:solidFill>
                  <a:srgbClr val="FF0000"/>
                </a:solidFill>
              </a:rPr>
              <a:t>a datelor ce vin cu Cererea, formatul </a:t>
            </a:r>
            <a:r>
              <a:rPr lang="ro-MD" sz="2000" dirty="0">
                <a:solidFill>
                  <a:srgbClr val="FF0000"/>
                </a:solidFill>
              </a:rPr>
              <a:t>și structura ce se va returna în Răspuns</a:t>
            </a:r>
            <a:endParaRPr lang="en-GB" sz="2000" dirty="0">
              <a:solidFill>
                <a:srgbClr val="FF0000"/>
              </a:solidFill>
            </a:endParaRPr>
          </a:p>
          <a:p>
            <a:pPr lvl="1"/>
            <a:r>
              <a:rPr lang="ro-MD" sz="2000" dirty="0">
                <a:solidFill>
                  <a:srgbClr val="FF0000"/>
                </a:solidFill>
              </a:rPr>
              <a:t>Antetele HTTP care trebuie să </a:t>
            </a:r>
            <a:r>
              <a:rPr lang="ro-MD" sz="2000">
                <a:solidFill>
                  <a:srgbClr val="FF0000"/>
                </a:solidFill>
              </a:rPr>
              <a:t>însoțească Cererea, antetele care se vor returna cu Răspunsul</a:t>
            </a:r>
            <a:endParaRPr lang="en-GB" sz="2000" dirty="0">
              <a:solidFill>
                <a:srgbClr val="FF0000"/>
              </a:solidFill>
            </a:endParaRPr>
          </a:p>
          <a:p>
            <a:pPr lvl="1"/>
            <a:r>
              <a:rPr lang="ro-MD" sz="2000">
                <a:solidFill>
                  <a:srgbClr val="FF0000"/>
                </a:solidFill>
              </a:rPr>
              <a:t>Eventual codurile de succes/eșec la care se poate aștepta clientul (acestea sunt în general standardizate)</a:t>
            </a:r>
          </a:p>
          <a:p>
            <a:pPr marL="457200" lvl="1" indent="0">
              <a:buNone/>
            </a:pPr>
            <a:endParaRPr lang="ro-MD" sz="2000" dirty="0"/>
          </a:p>
          <a:p>
            <a:pPr marL="0" lvl="2" indent="0">
              <a:buNone/>
            </a:pPr>
            <a:r>
              <a:rPr lang="ro-MD" sz="2000" dirty="0"/>
              <a:t>Există instrumente care pot </a:t>
            </a:r>
            <a:r>
              <a:rPr lang="ro-MD" sz="2000" b="1" dirty="0"/>
              <a:t>genera astfel de documentație pe baza codului sursă</a:t>
            </a:r>
            <a:r>
              <a:rPr lang="ro-MD" sz="2000" dirty="0"/>
              <a:t> al componentei back-</a:t>
            </a:r>
            <a:r>
              <a:rPr lang="ro-MD" sz="2000" dirty="0" err="1"/>
              <a:t>end</a:t>
            </a:r>
            <a:r>
              <a:rPr lang="ro-MD" sz="2000" dirty="0"/>
              <a:t> (</a:t>
            </a:r>
            <a:r>
              <a:rPr lang="ro-MD" sz="2000"/>
              <a:t>vezi</a:t>
            </a:r>
            <a:r>
              <a:rPr lang="de-AT" sz="2000"/>
              <a:t> Swagger</a:t>
            </a:r>
            <a:r>
              <a:rPr lang="ro-RO" sz="2000"/>
              <a:t>, next slide</a:t>
            </a:r>
            <a:r>
              <a:rPr lang="de-AT" sz="2000"/>
              <a:t>)</a:t>
            </a:r>
            <a:endParaRPr lang="de-AT" sz="2000" dirty="0"/>
          </a:p>
          <a:p>
            <a:endParaRPr lang="en-US" sz="2000" dirty="0"/>
          </a:p>
        </p:txBody>
      </p:sp>
    </p:spTree>
    <p:extLst>
      <p:ext uri="{BB962C8B-B14F-4D97-AF65-F5344CB8AC3E}">
        <p14:creationId xmlns:p14="http://schemas.microsoft.com/office/powerpoint/2010/main" val="22408140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C45D-AD5B-4821-B3AD-0B929B2C1B7A}"/>
              </a:ext>
            </a:extLst>
          </p:cNvPr>
          <p:cNvSpPr>
            <a:spLocks noGrp="1"/>
          </p:cNvSpPr>
          <p:nvPr>
            <p:ph type="title"/>
          </p:nvPr>
        </p:nvSpPr>
        <p:spPr/>
        <p:txBody>
          <a:bodyPr>
            <a:normAutofit/>
          </a:bodyPr>
          <a:lstStyle/>
          <a:p>
            <a:r>
              <a:rPr lang="en-US" sz="2000" dirty="0"/>
              <a:t>Ex</a:t>
            </a:r>
            <a:r>
              <a:rPr lang="ro-MD" sz="2000" dirty="0" err="1"/>
              <a:t>emplu</a:t>
            </a:r>
            <a:r>
              <a:rPr lang="ro-MD" sz="2000" dirty="0"/>
              <a:t> de documentație generată cu </a:t>
            </a:r>
            <a:r>
              <a:rPr lang="ro-MD" sz="2000" dirty="0" err="1"/>
              <a:t>Swagger</a:t>
            </a:r>
            <a:r>
              <a:rPr lang="ro-MD" sz="2000" dirty="0"/>
              <a:t>, grupată pe Rute</a:t>
            </a:r>
            <a:endParaRPr lang="en-US" sz="2000" i="1" dirty="0"/>
          </a:p>
        </p:txBody>
      </p:sp>
      <p:pic>
        <p:nvPicPr>
          <p:cNvPr id="4" name="Picture 3">
            <a:extLst>
              <a:ext uri="{FF2B5EF4-FFF2-40B4-BE49-F238E27FC236}">
                <a16:creationId xmlns:a16="http://schemas.microsoft.com/office/drawing/2014/main" id="{45BCC4FD-2781-4E9C-84E4-481A7DEE3CC4}"/>
              </a:ext>
            </a:extLst>
          </p:cNvPr>
          <p:cNvPicPr>
            <a:picLocks noChangeAspect="1"/>
          </p:cNvPicPr>
          <p:nvPr/>
        </p:nvPicPr>
        <p:blipFill>
          <a:blip r:embed="rId2"/>
          <a:stretch>
            <a:fillRect/>
          </a:stretch>
        </p:blipFill>
        <p:spPr>
          <a:xfrm>
            <a:off x="2051720" y="1916832"/>
            <a:ext cx="6228184" cy="4472320"/>
          </a:xfrm>
          <a:prstGeom prst="rect">
            <a:avLst/>
          </a:prstGeom>
        </p:spPr>
      </p:pic>
      <p:sp>
        <p:nvSpPr>
          <p:cNvPr id="3" name="TextBox 2">
            <a:extLst>
              <a:ext uri="{FF2B5EF4-FFF2-40B4-BE49-F238E27FC236}">
                <a16:creationId xmlns:a16="http://schemas.microsoft.com/office/drawing/2014/main" id="{C4095D5F-8691-4684-A842-6E8E2C5253FD}"/>
              </a:ext>
            </a:extLst>
          </p:cNvPr>
          <p:cNvSpPr txBox="1"/>
          <p:nvPr/>
        </p:nvSpPr>
        <p:spPr>
          <a:xfrm>
            <a:off x="179512" y="2708920"/>
            <a:ext cx="474745" cy="276999"/>
          </a:xfrm>
          <a:prstGeom prst="rect">
            <a:avLst/>
          </a:prstGeom>
          <a:noFill/>
        </p:spPr>
        <p:txBody>
          <a:bodyPr wrap="none" rtlCol="0">
            <a:spAutoFit/>
          </a:bodyPr>
          <a:lstStyle/>
          <a:p>
            <a:r>
              <a:rPr lang="ro-MD" sz="1200" dirty="0"/>
              <a:t>Rute</a:t>
            </a:r>
            <a:endParaRPr lang="en-US" sz="1200" dirty="0"/>
          </a:p>
        </p:txBody>
      </p:sp>
      <p:sp>
        <p:nvSpPr>
          <p:cNvPr id="5" name="TextBox 4">
            <a:extLst>
              <a:ext uri="{FF2B5EF4-FFF2-40B4-BE49-F238E27FC236}">
                <a16:creationId xmlns:a16="http://schemas.microsoft.com/office/drawing/2014/main" id="{5ED2136D-62C6-449A-8D24-B7AF0684707C}"/>
              </a:ext>
            </a:extLst>
          </p:cNvPr>
          <p:cNvSpPr txBox="1"/>
          <p:nvPr/>
        </p:nvSpPr>
        <p:spPr>
          <a:xfrm>
            <a:off x="55737" y="3505563"/>
            <a:ext cx="1485113" cy="1015663"/>
          </a:xfrm>
          <a:prstGeom prst="rect">
            <a:avLst/>
          </a:prstGeom>
          <a:noFill/>
        </p:spPr>
        <p:txBody>
          <a:bodyPr wrap="square" rtlCol="0">
            <a:spAutoFit/>
          </a:bodyPr>
          <a:lstStyle/>
          <a:p>
            <a:r>
              <a:rPr lang="ro-MD" sz="1200" dirty="0"/>
              <a:t>Tipuri de Cereri acceptate la fiecare rută</a:t>
            </a:r>
          </a:p>
          <a:p>
            <a:r>
              <a:rPr lang="ro-MD" sz="1200" dirty="0"/>
              <a:t>(se va da click pentru restul detaliilor)</a:t>
            </a:r>
            <a:endParaRPr lang="en-US" sz="1200" dirty="0"/>
          </a:p>
        </p:txBody>
      </p:sp>
      <p:cxnSp>
        <p:nvCxnSpPr>
          <p:cNvPr id="7" name="Straight Arrow Connector 6">
            <a:extLst>
              <a:ext uri="{FF2B5EF4-FFF2-40B4-BE49-F238E27FC236}">
                <a16:creationId xmlns:a16="http://schemas.microsoft.com/office/drawing/2014/main" id="{ADE88285-56BE-4169-AA54-EE35390AB34B}"/>
              </a:ext>
            </a:extLst>
          </p:cNvPr>
          <p:cNvCxnSpPr>
            <a:stCxn id="3" idx="3"/>
          </p:cNvCxnSpPr>
          <p:nvPr/>
        </p:nvCxnSpPr>
        <p:spPr>
          <a:xfrm flipV="1">
            <a:off x="654257" y="2348880"/>
            <a:ext cx="1397463" cy="498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CED329-3F0D-4B41-B58E-1B4B472B19A4}"/>
              </a:ext>
            </a:extLst>
          </p:cNvPr>
          <p:cNvCxnSpPr>
            <a:cxnSpLocks/>
            <a:stCxn id="3" idx="3"/>
          </p:cNvCxnSpPr>
          <p:nvPr/>
        </p:nvCxnSpPr>
        <p:spPr>
          <a:xfrm>
            <a:off x="654257" y="2847420"/>
            <a:ext cx="1395975" cy="549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C2E8930-E951-4194-A2C6-6476C5F0C229}"/>
              </a:ext>
            </a:extLst>
          </p:cNvPr>
          <p:cNvCxnSpPr>
            <a:cxnSpLocks/>
            <a:stCxn id="3" idx="3"/>
          </p:cNvCxnSpPr>
          <p:nvPr/>
        </p:nvCxnSpPr>
        <p:spPr>
          <a:xfrm>
            <a:off x="654257" y="2847420"/>
            <a:ext cx="1395975" cy="1161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98086F1-D225-403A-8F6D-E307819CF789}"/>
              </a:ext>
            </a:extLst>
          </p:cNvPr>
          <p:cNvCxnSpPr>
            <a:cxnSpLocks/>
            <a:stCxn id="5" idx="3"/>
          </p:cNvCxnSpPr>
          <p:nvPr/>
        </p:nvCxnSpPr>
        <p:spPr>
          <a:xfrm>
            <a:off x="1540850" y="4013395"/>
            <a:ext cx="529623" cy="284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760C084-E9E1-4D69-84E3-F3786E388B1B}"/>
              </a:ext>
            </a:extLst>
          </p:cNvPr>
          <p:cNvCxnSpPr>
            <a:cxnSpLocks/>
            <a:stCxn id="5" idx="3"/>
          </p:cNvCxnSpPr>
          <p:nvPr/>
        </p:nvCxnSpPr>
        <p:spPr>
          <a:xfrm>
            <a:off x="1540850" y="4013395"/>
            <a:ext cx="529623" cy="529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FDBD162-ABC1-44CC-AA78-1ED002F0D832}"/>
              </a:ext>
            </a:extLst>
          </p:cNvPr>
          <p:cNvCxnSpPr>
            <a:cxnSpLocks/>
            <a:stCxn id="5" idx="3"/>
          </p:cNvCxnSpPr>
          <p:nvPr/>
        </p:nvCxnSpPr>
        <p:spPr>
          <a:xfrm>
            <a:off x="1540850" y="4013395"/>
            <a:ext cx="529623" cy="763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142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 Arrow 34"/>
          <p:cNvSpPr/>
          <p:nvPr/>
        </p:nvSpPr>
        <p:spPr>
          <a:xfrm rot="3830097">
            <a:off x="3939010" y="65410"/>
            <a:ext cx="801557" cy="38489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ro-RO">
                <a:solidFill>
                  <a:prstClr val="white"/>
                </a:solidFill>
              </a:rPr>
              <a:t>7.Interogare cross-domain</a:t>
            </a:r>
            <a:endParaRPr lang="de-AT">
              <a:solidFill>
                <a:prstClr val="white"/>
              </a:solidFill>
            </a:endParaRPr>
          </a:p>
        </p:txBody>
      </p:sp>
      <p:sp>
        <p:nvSpPr>
          <p:cNvPr id="26" name="Up Arrow 25"/>
          <p:cNvSpPr/>
          <p:nvPr/>
        </p:nvSpPr>
        <p:spPr>
          <a:xfrm rot="5400000">
            <a:off x="3984151" y="1386202"/>
            <a:ext cx="871820" cy="31841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ro-RO">
                <a:solidFill>
                  <a:prstClr val="white"/>
                </a:solidFill>
              </a:rPr>
              <a:t>5.Cereri</a:t>
            </a:r>
          </a:p>
          <a:p>
            <a:r>
              <a:rPr lang="ro-RO">
                <a:solidFill>
                  <a:prstClr val="white"/>
                </a:solidFill>
              </a:rPr>
              <a:t>Back-end</a:t>
            </a:r>
            <a:endParaRPr lang="de-AT">
              <a:solidFill>
                <a:prstClr val="white"/>
              </a:solidFill>
            </a:endParaRPr>
          </a:p>
        </p:txBody>
      </p:sp>
      <p:sp>
        <p:nvSpPr>
          <p:cNvPr id="33" name="Up Arrow 32"/>
          <p:cNvSpPr/>
          <p:nvPr/>
        </p:nvSpPr>
        <p:spPr>
          <a:xfrm rot="2646053">
            <a:off x="4189486" y="844531"/>
            <a:ext cx="964005" cy="46313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r"/>
            <a:r>
              <a:rPr lang="ro-RO">
                <a:solidFill>
                  <a:prstClr val="white"/>
                </a:solidFill>
              </a:rPr>
              <a:t>7. Interogare cross-domain</a:t>
            </a:r>
            <a:endParaRPr lang="de-AT">
              <a:solidFill>
                <a:prstClr val="white"/>
              </a:solidFill>
            </a:endParaRPr>
          </a:p>
        </p:txBody>
      </p:sp>
      <p:sp>
        <p:nvSpPr>
          <p:cNvPr id="5" name="Rectangle 4"/>
          <p:cNvSpPr/>
          <p:nvPr/>
        </p:nvSpPr>
        <p:spPr>
          <a:xfrm>
            <a:off x="359530" y="596900"/>
            <a:ext cx="4392488" cy="607246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prstClr val="white"/>
              </a:solidFill>
            </a:endParaRPr>
          </a:p>
        </p:txBody>
      </p:sp>
      <p:sp>
        <p:nvSpPr>
          <p:cNvPr id="6" name="TextBox 5"/>
          <p:cNvSpPr txBox="1"/>
          <p:nvPr/>
        </p:nvSpPr>
        <p:spPr>
          <a:xfrm>
            <a:off x="357850" y="227568"/>
            <a:ext cx="1126462" cy="369332"/>
          </a:xfrm>
          <a:prstGeom prst="rect">
            <a:avLst/>
          </a:prstGeom>
          <a:noFill/>
        </p:spPr>
        <p:txBody>
          <a:bodyPr wrap="none" rtlCol="0">
            <a:spAutoFit/>
          </a:bodyPr>
          <a:lstStyle/>
          <a:p>
            <a:r>
              <a:rPr lang="ro-RO" b="1">
                <a:solidFill>
                  <a:prstClr val="black"/>
                </a:solidFill>
              </a:rPr>
              <a:t>Site1.com</a:t>
            </a:r>
            <a:endParaRPr lang="de-AT" b="1">
              <a:solidFill>
                <a:prstClr val="black"/>
              </a:solidFill>
            </a:endParaRPr>
          </a:p>
        </p:txBody>
      </p:sp>
      <p:sp>
        <p:nvSpPr>
          <p:cNvPr id="7" name="Rectangle 6"/>
          <p:cNvSpPr/>
          <p:nvPr/>
        </p:nvSpPr>
        <p:spPr>
          <a:xfrm>
            <a:off x="4752018" y="596900"/>
            <a:ext cx="4248472" cy="607246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prstClr val="white"/>
              </a:solidFill>
            </a:endParaRPr>
          </a:p>
        </p:txBody>
      </p:sp>
      <p:sp>
        <p:nvSpPr>
          <p:cNvPr id="8" name="TextBox 7"/>
          <p:cNvSpPr txBox="1"/>
          <p:nvPr/>
        </p:nvSpPr>
        <p:spPr>
          <a:xfrm>
            <a:off x="7868112" y="227568"/>
            <a:ext cx="1126462" cy="369332"/>
          </a:xfrm>
          <a:prstGeom prst="rect">
            <a:avLst/>
          </a:prstGeom>
          <a:noFill/>
        </p:spPr>
        <p:txBody>
          <a:bodyPr wrap="none" rtlCol="0">
            <a:spAutoFit/>
          </a:bodyPr>
          <a:lstStyle/>
          <a:p>
            <a:r>
              <a:rPr lang="ro-RO" b="1">
                <a:solidFill>
                  <a:prstClr val="black"/>
                </a:solidFill>
              </a:rPr>
              <a:t>Site2.com</a:t>
            </a:r>
            <a:endParaRPr lang="de-AT" b="1">
              <a:solidFill>
                <a:prstClr val="black"/>
              </a:solidFill>
            </a:endParaRPr>
          </a:p>
        </p:txBody>
      </p:sp>
      <p:sp>
        <p:nvSpPr>
          <p:cNvPr id="9" name="TextBox 8"/>
          <p:cNvSpPr txBox="1"/>
          <p:nvPr/>
        </p:nvSpPr>
        <p:spPr>
          <a:xfrm>
            <a:off x="357850" y="5880326"/>
            <a:ext cx="4304812" cy="369332"/>
          </a:xfrm>
          <a:prstGeom prst="rect">
            <a:avLst/>
          </a:prstGeom>
          <a:noFill/>
        </p:spPr>
        <p:txBody>
          <a:bodyPr wrap="square" rtlCol="0">
            <a:spAutoFit/>
          </a:bodyPr>
          <a:lstStyle/>
          <a:p>
            <a:r>
              <a:rPr lang="ro-RO" i="1" dirty="0">
                <a:solidFill>
                  <a:prstClr val="black"/>
                </a:solidFill>
              </a:rPr>
              <a:t>Front-</a:t>
            </a:r>
            <a:r>
              <a:rPr lang="ro-RO" i="1" dirty="0" err="1">
                <a:solidFill>
                  <a:prstClr val="black"/>
                </a:solidFill>
              </a:rPr>
              <a:t>end</a:t>
            </a:r>
            <a:r>
              <a:rPr lang="ro-RO" i="1" dirty="0">
                <a:solidFill>
                  <a:prstClr val="black"/>
                </a:solidFill>
              </a:rPr>
              <a:t> </a:t>
            </a:r>
            <a:r>
              <a:rPr lang="ro-RO" i="1">
                <a:solidFill>
                  <a:prstClr val="black"/>
                </a:solidFill>
              </a:rPr>
              <a:t>Site 1</a:t>
            </a:r>
            <a:endParaRPr lang="ro-RO" i="1" dirty="0">
              <a:solidFill>
                <a:prstClr val="black"/>
              </a:solidFill>
            </a:endParaRPr>
          </a:p>
        </p:txBody>
      </p:sp>
      <p:sp>
        <p:nvSpPr>
          <p:cNvPr id="10" name="TextBox 9"/>
          <p:cNvSpPr txBox="1"/>
          <p:nvPr/>
        </p:nvSpPr>
        <p:spPr>
          <a:xfrm>
            <a:off x="386163" y="2369950"/>
            <a:ext cx="1660731" cy="369332"/>
          </a:xfrm>
          <a:prstGeom prst="rect">
            <a:avLst/>
          </a:prstGeom>
          <a:noFill/>
        </p:spPr>
        <p:txBody>
          <a:bodyPr wrap="square" rtlCol="0">
            <a:spAutoFit/>
          </a:bodyPr>
          <a:lstStyle/>
          <a:p>
            <a:r>
              <a:rPr lang="ro-RO" i="1">
                <a:solidFill>
                  <a:prstClr val="black"/>
                </a:solidFill>
              </a:rPr>
              <a:t>Back-end Site 1</a:t>
            </a:r>
            <a:endParaRPr lang="de-AT" sz="1400" i="1">
              <a:solidFill>
                <a:prstClr val="black"/>
              </a:solidFill>
            </a:endParaRPr>
          </a:p>
        </p:txBody>
      </p:sp>
      <p:sp>
        <p:nvSpPr>
          <p:cNvPr id="11" name="TextBox 10"/>
          <p:cNvSpPr txBox="1"/>
          <p:nvPr/>
        </p:nvSpPr>
        <p:spPr>
          <a:xfrm>
            <a:off x="7329631" y="2357722"/>
            <a:ext cx="1664943" cy="369332"/>
          </a:xfrm>
          <a:prstGeom prst="rect">
            <a:avLst/>
          </a:prstGeom>
          <a:noFill/>
        </p:spPr>
        <p:txBody>
          <a:bodyPr wrap="none" rtlCol="0">
            <a:spAutoFit/>
          </a:bodyPr>
          <a:lstStyle/>
          <a:p>
            <a:r>
              <a:rPr lang="ro-RO" i="1">
                <a:solidFill>
                  <a:prstClr val="black"/>
                </a:solidFill>
              </a:rPr>
              <a:t>Back-end Site 2 </a:t>
            </a:r>
            <a:endParaRPr lang="de-AT" i="1">
              <a:solidFill>
                <a:prstClr val="black"/>
              </a:solidFill>
            </a:endParaRPr>
          </a:p>
        </p:txBody>
      </p:sp>
      <p:sp>
        <p:nvSpPr>
          <p:cNvPr id="13" name="server"/>
          <p:cNvSpPr>
            <a:spLocks noEditPoints="1" noChangeArrowheads="1"/>
          </p:cNvSpPr>
          <p:nvPr/>
        </p:nvSpPr>
        <p:spPr bwMode="auto">
          <a:xfrm>
            <a:off x="1842158" y="2725928"/>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solidFill>
                <a:prstClr val="black"/>
              </a:solidFill>
            </a:endParaRPr>
          </a:p>
        </p:txBody>
      </p:sp>
      <p:sp>
        <p:nvSpPr>
          <p:cNvPr id="14" name="server"/>
          <p:cNvSpPr>
            <a:spLocks noEditPoints="1" noChangeArrowheads="1"/>
          </p:cNvSpPr>
          <p:nvPr/>
        </p:nvSpPr>
        <p:spPr bwMode="auto">
          <a:xfrm>
            <a:off x="6132909" y="2710924"/>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solidFill>
                <a:prstClr val="black"/>
              </a:solidFill>
            </a:endParaRPr>
          </a:p>
        </p:txBody>
      </p:sp>
      <p:sp>
        <p:nvSpPr>
          <p:cNvPr id="15" name="Up Arrow 14"/>
          <p:cNvSpPr/>
          <p:nvPr/>
        </p:nvSpPr>
        <p:spPr>
          <a:xfrm>
            <a:off x="1842157" y="3509662"/>
            <a:ext cx="860239" cy="11305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ro-RO">
                <a:solidFill>
                  <a:prstClr val="white"/>
                </a:solidFill>
              </a:rPr>
              <a:t>1.Cerere AJAX</a:t>
            </a:r>
            <a:endParaRPr lang="de-AT">
              <a:solidFill>
                <a:prstClr val="white"/>
              </a:solidFill>
            </a:endParaRPr>
          </a:p>
        </p:txBody>
      </p:sp>
      <p:sp>
        <p:nvSpPr>
          <p:cNvPr id="16" name="Up Arrow 15"/>
          <p:cNvSpPr/>
          <p:nvPr/>
        </p:nvSpPr>
        <p:spPr>
          <a:xfrm rot="3723691">
            <a:off x="4267296" y="2452790"/>
            <a:ext cx="815442" cy="3452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r"/>
            <a:r>
              <a:rPr lang="ro-RO">
                <a:solidFill>
                  <a:prstClr val="white"/>
                </a:solidFill>
              </a:rPr>
              <a:t>2.Cross-domain </a:t>
            </a:r>
          </a:p>
          <a:p>
            <a:pPr algn="r"/>
            <a:r>
              <a:rPr lang="ro-RO">
                <a:solidFill>
                  <a:prstClr val="white"/>
                </a:solidFill>
              </a:rPr>
              <a:t>AJAX (API calls)</a:t>
            </a:r>
            <a:endParaRPr lang="de-AT">
              <a:solidFill>
                <a:prstClr val="white"/>
              </a:solidFill>
            </a:endParaRPr>
          </a:p>
        </p:txBody>
      </p:sp>
      <p:pic>
        <p:nvPicPr>
          <p:cNvPr id="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9264" y="4599843"/>
            <a:ext cx="1593980" cy="98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7333285" y="5783427"/>
            <a:ext cx="1661289" cy="369332"/>
          </a:xfrm>
          <a:prstGeom prst="rect">
            <a:avLst/>
          </a:prstGeom>
          <a:noFill/>
        </p:spPr>
        <p:txBody>
          <a:bodyPr wrap="none" rtlCol="0">
            <a:spAutoFit/>
          </a:bodyPr>
          <a:lstStyle/>
          <a:p>
            <a:r>
              <a:rPr lang="ro-RO" i="1">
                <a:solidFill>
                  <a:prstClr val="black"/>
                </a:solidFill>
              </a:rPr>
              <a:t>Front-end Site 2</a:t>
            </a:r>
            <a:endParaRPr lang="de-AT" i="1">
              <a:solidFill>
                <a:prstClr val="black"/>
              </a:solidFill>
            </a:endParaRPr>
          </a:p>
        </p:txBody>
      </p:sp>
      <p:sp>
        <p:nvSpPr>
          <p:cNvPr id="22" name="Up Arrow 21"/>
          <p:cNvSpPr/>
          <p:nvPr/>
        </p:nvSpPr>
        <p:spPr>
          <a:xfrm rot="5400000">
            <a:off x="4532483" y="4187387"/>
            <a:ext cx="409313" cy="23762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ro-RO">
                <a:solidFill>
                  <a:prstClr val="white"/>
                </a:solidFill>
              </a:rPr>
              <a:t>3.Front-end scraping</a:t>
            </a:r>
            <a:endParaRPr lang="de-AT">
              <a:solidFill>
                <a:prstClr val="white"/>
              </a:solidFill>
            </a:endParaRPr>
          </a:p>
        </p:txBody>
      </p:sp>
      <p:sp>
        <p:nvSpPr>
          <p:cNvPr id="24" name="Up Arrow 23"/>
          <p:cNvSpPr/>
          <p:nvPr/>
        </p:nvSpPr>
        <p:spPr>
          <a:xfrm rot="7201739">
            <a:off x="4182049" y="2368430"/>
            <a:ext cx="426903" cy="3629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ro-RO">
                <a:solidFill>
                  <a:prstClr val="white"/>
                </a:solidFill>
              </a:rPr>
              <a:t>4.Back-end scraping</a:t>
            </a:r>
            <a:endParaRPr lang="de-AT">
              <a:solidFill>
                <a:prstClr val="white"/>
              </a:solidFill>
            </a:endParaRPr>
          </a:p>
        </p:txBody>
      </p:sp>
      <p:sp>
        <p:nvSpPr>
          <p:cNvPr id="18" name="Title 17"/>
          <p:cNvSpPr>
            <a:spLocks noGrp="1"/>
          </p:cNvSpPr>
          <p:nvPr>
            <p:ph type="title"/>
          </p:nvPr>
        </p:nvSpPr>
        <p:spPr>
          <a:xfrm>
            <a:off x="405364" y="-31204"/>
            <a:ext cx="8229600" cy="490066"/>
          </a:xfrm>
        </p:spPr>
        <p:txBody>
          <a:bodyPr>
            <a:normAutofit/>
          </a:bodyPr>
          <a:lstStyle/>
          <a:p>
            <a:r>
              <a:rPr lang="ro-RO" sz="2000" dirty="0"/>
              <a:t>Categorii de </a:t>
            </a:r>
            <a:r>
              <a:rPr lang="ro-RO" sz="2000"/>
              <a:t>Cereri HTTP</a:t>
            </a:r>
            <a:endParaRPr lang="de-AT" sz="2000" dirty="0"/>
          </a:p>
        </p:txBody>
      </p:sp>
      <p:sp>
        <p:nvSpPr>
          <p:cNvPr id="28" name="Flowchart: Magnetic Disk 27"/>
          <p:cNvSpPr/>
          <p:nvPr/>
        </p:nvSpPr>
        <p:spPr>
          <a:xfrm>
            <a:off x="1842158" y="764704"/>
            <a:ext cx="914400" cy="612648"/>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de-AT">
              <a:solidFill>
                <a:prstClr val="black"/>
              </a:solidFill>
            </a:endParaRPr>
          </a:p>
        </p:txBody>
      </p:sp>
      <p:sp>
        <p:nvSpPr>
          <p:cNvPr id="29" name="TextBox 28"/>
          <p:cNvSpPr txBox="1"/>
          <p:nvPr/>
        </p:nvSpPr>
        <p:spPr>
          <a:xfrm>
            <a:off x="359530" y="596900"/>
            <a:ext cx="1660731" cy="584775"/>
          </a:xfrm>
          <a:prstGeom prst="rect">
            <a:avLst/>
          </a:prstGeom>
          <a:noFill/>
        </p:spPr>
        <p:txBody>
          <a:bodyPr wrap="square" rtlCol="0">
            <a:spAutoFit/>
          </a:bodyPr>
          <a:lstStyle/>
          <a:p>
            <a:r>
              <a:rPr lang="ro-RO" i="1">
                <a:solidFill>
                  <a:prstClr val="black"/>
                </a:solidFill>
              </a:rPr>
              <a:t>Sursă date 1</a:t>
            </a:r>
          </a:p>
          <a:p>
            <a:r>
              <a:rPr lang="ro-RO" sz="1400" i="1">
                <a:solidFill>
                  <a:prstClr val="black"/>
                </a:solidFill>
              </a:rPr>
              <a:t>(on-line)</a:t>
            </a:r>
            <a:endParaRPr lang="de-AT" sz="1400" i="1">
              <a:solidFill>
                <a:prstClr val="black"/>
              </a:solidFill>
            </a:endParaRPr>
          </a:p>
        </p:txBody>
      </p:sp>
      <p:sp>
        <p:nvSpPr>
          <p:cNvPr id="31" name="Flowchart: Magnetic Disk 30"/>
          <p:cNvSpPr/>
          <p:nvPr/>
        </p:nvSpPr>
        <p:spPr>
          <a:xfrm>
            <a:off x="6157362" y="764704"/>
            <a:ext cx="914400" cy="612648"/>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de-AT">
              <a:solidFill>
                <a:prstClr val="black"/>
              </a:solidFill>
            </a:endParaRPr>
          </a:p>
        </p:txBody>
      </p:sp>
      <p:sp>
        <p:nvSpPr>
          <p:cNvPr id="32" name="TextBox 31"/>
          <p:cNvSpPr txBox="1"/>
          <p:nvPr/>
        </p:nvSpPr>
        <p:spPr>
          <a:xfrm>
            <a:off x="7335547" y="580038"/>
            <a:ext cx="1339534" cy="646331"/>
          </a:xfrm>
          <a:prstGeom prst="rect">
            <a:avLst/>
          </a:prstGeom>
          <a:noFill/>
        </p:spPr>
        <p:txBody>
          <a:bodyPr wrap="none" rtlCol="0">
            <a:spAutoFit/>
          </a:bodyPr>
          <a:lstStyle/>
          <a:p>
            <a:r>
              <a:rPr lang="ro-RO" i="1">
                <a:solidFill>
                  <a:prstClr val="black"/>
                </a:solidFill>
              </a:rPr>
              <a:t>Sursă date 2</a:t>
            </a:r>
          </a:p>
          <a:p>
            <a:r>
              <a:rPr lang="ro-RO" i="1">
                <a:solidFill>
                  <a:prstClr val="black"/>
                </a:solidFill>
              </a:rPr>
              <a:t>(on-line) </a:t>
            </a:r>
            <a:endParaRPr lang="de-AT" i="1">
              <a:solidFill>
                <a:prstClr val="black"/>
              </a:solidFill>
            </a:endParaRPr>
          </a:p>
        </p:txBody>
      </p:sp>
      <p:sp>
        <p:nvSpPr>
          <p:cNvPr id="34" name="Up Arrow 33"/>
          <p:cNvSpPr/>
          <p:nvPr/>
        </p:nvSpPr>
        <p:spPr>
          <a:xfrm>
            <a:off x="1855161" y="1195758"/>
            <a:ext cx="860239" cy="15084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ro-RO">
                <a:solidFill>
                  <a:prstClr val="white"/>
                </a:solidFill>
              </a:rPr>
              <a:t>6.Interogare HTTP</a:t>
            </a:r>
            <a:endParaRPr lang="de-AT">
              <a:solidFill>
                <a:prstClr val="white"/>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8741" y="4640988"/>
            <a:ext cx="1593980" cy="98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7" name="Straight Arrow Connector 36"/>
          <p:cNvCxnSpPr/>
          <p:nvPr/>
        </p:nvCxnSpPr>
        <p:spPr>
          <a:xfrm flipV="1">
            <a:off x="6597337" y="3509662"/>
            <a:ext cx="0" cy="99945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6607899" y="1490165"/>
            <a:ext cx="0" cy="99945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Up Arrow 38"/>
          <p:cNvSpPr/>
          <p:nvPr/>
        </p:nvSpPr>
        <p:spPr>
          <a:xfrm rot="5400000">
            <a:off x="4266284" y="-550119"/>
            <a:ext cx="409313" cy="30824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ro-RO">
                <a:solidFill>
                  <a:prstClr val="white"/>
                </a:solidFill>
              </a:rPr>
              <a:t>8. Interogări federative</a:t>
            </a:r>
            <a:endParaRPr lang="de-AT">
              <a:solidFill>
                <a:prstClr val="white"/>
              </a:solidFill>
            </a:endParaRPr>
          </a:p>
        </p:txBody>
      </p:sp>
      <p:cxnSp>
        <p:nvCxnSpPr>
          <p:cNvPr id="30" name="Straight Arrow Connector 29"/>
          <p:cNvCxnSpPr/>
          <p:nvPr/>
        </p:nvCxnSpPr>
        <p:spPr>
          <a:xfrm flipV="1">
            <a:off x="1979712" y="1542931"/>
            <a:ext cx="0" cy="99945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979712" y="3575187"/>
            <a:ext cx="0" cy="99945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37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bldP spid="33" grpId="0" animBg="1"/>
      <p:bldP spid="15" grpId="0" animBg="1"/>
      <p:bldP spid="16" grpId="0" animBg="1"/>
      <p:bldP spid="22" grpId="0" animBg="1"/>
      <p:bldP spid="24" grpId="0" animBg="1"/>
      <p:bldP spid="34" grpId="0" animBg="1"/>
      <p:bldP spid="3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DF4E9-7023-468C-B8C4-F3446618D512}"/>
              </a:ext>
            </a:extLst>
          </p:cNvPr>
          <p:cNvSpPr>
            <a:spLocks noGrp="1"/>
          </p:cNvSpPr>
          <p:nvPr>
            <p:ph type="title"/>
          </p:nvPr>
        </p:nvSpPr>
        <p:spPr/>
        <p:txBody>
          <a:bodyPr/>
          <a:lstStyle/>
          <a:p>
            <a:r>
              <a:rPr lang="ro-RO" dirty="0"/>
              <a:t>O paranteză:</a:t>
            </a:r>
            <a:br>
              <a:rPr lang="ro-RO" dirty="0"/>
            </a:br>
            <a:r>
              <a:rPr lang="ro-RO" dirty="0"/>
              <a:t>Programarea asincronă</a:t>
            </a:r>
            <a:endParaRPr lang="en-US" dirty="0"/>
          </a:p>
        </p:txBody>
      </p:sp>
    </p:spTree>
    <p:extLst>
      <p:ext uri="{BB962C8B-B14F-4D97-AF65-F5344CB8AC3E}">
        <p14:creationId xmlns:p14="http://schemas.microsoft.com/office/powerpoint/2010/main" val="3302028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729A-33B2-40FB-BC3B-FAE617F121D2}"/>
              </a:ext>
            </a:extLst>
          </p:cNvPr>
          <p:cNvSpPr>
            <a:spLocks noGrp="1"/>
          </p:cNvSpPr>
          <p:nvPr>
            <p:ph type="title"/>
          </p:nvPr>
        </p:nvSpPr>
        <p:spPr/>
        <p:txBody>
          <a:bodyPr/>
          <a:lstStyle/>
          <a:p>
            <a:r>
              <a:rPr lang="ro-MD"/>
              <a:t>Reminder</a:t>
            </a:r>
            <a:endParaRPr lang="en-US"/>
          </a:p>
        </p:txBody>
      </p:sp>
      <p:sp>
        <p:nvSpPr>
          <p:cNvPr id="4" name="TextBox 3">
            <a:extLst>
              <a:ext uri="{FF2B5EF4-FFF2-40B4-BE49-F238E27FC236}">
                <a16:creationId xmlns:a16="http://schemas.microsoft.com/office/drawing/2014/main" id="{7DF93F93-1193-4791-93B9-9C779683399A}"/>
              </a:ext>
            </a:extLst>
          </p:cNvPr>
          <p:cNvSpPr txBox="1"/>
          <p:nvPr/>
        </p:nvSpPr>
        <p:spPr>
          <a:xfrm>
            <a:off x="467544" y="1340768"/>
            <a:ext cx="8280920" cy="1477328"/>
          </a:xfrm>
          <a:prstGeom prst="rect">
            <a:avLst/>
          </a:prstGeom>
          <a:noFill/>
        </p:spPr>
        <p:txBody>
          <a:bodyPr wrap="square" rtlCol="0">
            <a:spAutoFit/>
          </a:bodyPr>
          <a:lstStyle/>
          <a:p>
            <a:r>
              <a:rPr lang="ro-MD" b="1" i="1"/>
              <a:t>Mecanismul HTTP</a:t>
            </a:r>
            <a:r>
              <a:rPr lang="ro-MD" i="1"/>
              <a:t> e similar unui apel de funcție, cu diferența că aici APELAREA funcției și EXECUȚIA funcției au loc: </a:t>
            </a:r>
          </a:p>
          <a:p>
            <a:pPr marL="285750" indent="-285750">
              <a:buFont typeface="Arial" panose="020B0604020202020204" pitchFamily="34" charset="0"/>
              <a:buChar char="•"/>
            </a:pPr>
            <a:r>
              <a:rPr lang="ro-MD"/>
              <a:t>în aplicații/componente diferite, </a:t>
            </a:r>
          </a:p>
          <a:p>
            <a:pPr marL="285750" indent="-285750">
              <a:buFont typeface="Arial" panose="020B0604020202020204" pitchFamily="34" charset="0"/>
              <a:buChar char="•"/>
            </a:pPr>
            <a:r>
              <a:rPr lang="ro-MD"/>
              <a:t>posibil în medii de execuție/servere diferite, </a:t>
            </a:r>
          </a:p>
          <a:p>
            <a:pPr marL="285750" indent="-285750">
              <a:buFont typeface="Arial" panose="020B0604020202020204" pitchFamily="34" charset="0"/>
              <a:buChar char="•"/>
            </a:pPr>
            <a:r>
              <a:rPr lang="ro-MD"/>
              <a:t>eventual programate în limbaje diferite.</a:t>
            </a:r>
          </a:p>
        </p:txBody>
      </p:sp>
      <p:sp>
        <p:nvSpPr>
          <p:cNvPr id="5" name="TextBox 4">
            <a:extLst>
              <a:ext uri="{FF2B5EF4-FFF2-40B4-BE49-F238E27FC236}">
                <a16:creationId xmlns:a16="http://schemas.microsoft.com/office/drawing/2014/main" id="{0E83BF00-90CC-45EA-AD12-67AA86CD5C85}"/>
              </a:ext>
            </a:extLst>
          </p:cNvPr>
          <p:cNvSpPr txBox="1"/>
          <p:nvPr/>
        </p:nvSpPr>
        <p:spPr>
          <a:xfrm>
            <a:off x="755575" y="4293096"/>
            <a:ext cx="2520277" cy="307777"/>
          </a:xfrm>
          <a:prstGeom prst="rect">
            <a:avLst/>
          </a:prstGeom>
          <a:noFill/>
        </p:spPr>
        <p:txBody>
          <a:bodyPr wrap="square" rtlCol="0">
            <a:spAutoFit/>
          </a:bodyPr>
          <a:lstStyle/>
          <a:p>
            <a:r>
              <a:rPr lang="ro-MD" sz="1400" b="1" i="1"/>
              <a:t>rezultat=f(</a:t>
            </a:r>
            <a:r>
              <a:rPr lang="en-US" sz="1400" i="1"/>
              <a:t>arg</a:t>
            </a:r>
            <a:r>
              <a:rPr lang="ro-MD" sz="1400" i="1"/>
              <a:t>1,</a:t>
            </a:r>
            <a:r>
              <a:rPr lang="en-US" sz="1400" i="1"/>
              <a:t>arg</a:t>
            </a:r>
            <a:r>
              <a:rPr lang="ro-MD" sz="1400" i="1"/>
              <a:t>2,</a:t>
            </a:r>
            <a:r>
              <a:rPr lang="en-US" sz="1400" i="1"/>
              <a:t>arg</a:t>
            </a:r>
            <a:r>
              <a:rPr lang="ro-MD" sz="1400" i="1"/>
              <a:t>3,...</a:t>
            </a:r>
            <a:r>
              <a:rPr lang="ro-MD" sz="1400" b="1" i="1"/>
              <a:t>)</a:t>
            </a:r>
            <a:endParaRPr lang="ro-MD" sz="1400" i="1"/>
          </a:p>
        </p:txBody>
      </p:sp>
      <p:sp>
        <p:nvSpPr>
          <p:cNvPr id="6" name="TextBox 5">
            <a:extLst>
              <a:ext uri="{FF2B5EF4-FFF2-40B4-BE49-F238E27FC236}">
                <a16:creationId xmlns:a16="http://schemas.microsoft.com/office/drawing/2014/main" id="{9FE5FED0-1CD4-4CDE-9910-F3D6C510CCCA}"/>
              </a:ext>
            </a:extLst>
          </p:cNvPr>
          <p:cNvSpPr txBox="1"/>
          <p:nvPr/>
        </p:nvSpPr>
        <p:spPr>
          <a:xfrm>
            <a:off x="4572000" y="3762907"/>
            <a:ext cx="2232248" cy="1169551"/>
          </a:xfrm>
          <a:prstGeom prst="rect">
            <a:avLst/>
          </a:prstGeom>
          <a:noFill/>
        </p:spPr>
        <p:txBody>
          <a:bodyPr wrap="square" rtlCol="0">
            <a:spAutoFit/>
          </a:bodyPr>
          <a:lstStyle/>
          <a:p>
            <a:r>
              <a:rPr lang="ro-MD" sz="1400" b="1" i="1"/>
              <a:t>function f(</a:t>
            </a:r>
            <a:r>
              <a:rPr lang="en-US" sz="1400" i="1"/>
              <a:t>p1,p2,p3,…</a:t>
            </a:r>
            <a:r>
              <a:rPr lang="ro-MD" sz="1400" b="1" i="1"/>
              <a:t>) </a:t>
            </a:r>
          </a:p>
          <a:p>
            <a:r>
              <a:rPr lang="en-US" sz="1400" b="1" i="1"/>
              <a:t>	{</a:t>
            </a:r>
            <a:endParaRPr lang="ro-MD" sz="1400" b="1" i="1"/>
          </a:p>
          <a:p>
            <a:r>
              <a:rPr lang="ro-MD" sz="1400" i="1"/>
              <a:t>	...do stuff</a:t>
            </a:r>
            <a:endParaRPr lang="en-US" sz="1400" i="1"/>
          </a:p>
          <a:p>
            <a:r>
              <a:rPr lang="en-US" sz="1400" b="1" i="1"/>
              <a:t>	return R</a:t>
            </a:r>
            <a:r>
              <a:rPr lang="ro-MD" sz="1400" b="1" i="1"/>
              <a:t>ăspuns</a:t>
            </a:r>
            <a:endParaRPr lang="en-US" sz="1400" b="1" i="1"/>
          </a:p>
          <a:p>
            <a:r>
              <a:rPr lang="en-US" sz="1400" b="1" i="1"/>
              <a:t>	}</a:t>
            </a:r>
            <a:endParaRPr lang="ro-MD" sz="1400" i="1"/>
          </a:p>
        </p:txBody>
      </p:sp>
      <p:sp>
        <p:nvSpPr>
          <p:cNvPr id="10" name="Freeform: Shape 9">
            <a:extLst>
              <a:ext uri="{FF2B5EF4-FFF2-40B4-BE49-F238E27FC236}">
                <a16:creationId xmlns:a16="http://schemas.microsoft.com/office/drawing/2014/main" id="{9D9AD149-FDC0-47B6-B3A0-79EB6265F647}"/>
              </a:ext>
            </a:extLst>
          </p:cNvPr>
          <p:cNvSpPr/>
          <p:nvPr/>
        </p:nvSpPr>
        <p:spPr>
          <a:xfrm>
            <a:off x="1938759" y="3597770"/>
            <a:ext cx="2604304" cy="679076"/>
          </a:xfrm>
          <a:custGeom>
            <a:avLst/>
            <a:gdLst>
              <a:gd name="connsiteX0" fmla="*/ 0 w 2604304"/>
              <a:gd name="connsiteY0" fmla="*/ 679076 h 679076"/>
              <a:gd name="connsiteX1" fmla="*/ 538223 w 2604304"/>
              <a:gd name="connsiteY1" fmla="*/ 36681 h 679076"/>
              <a:gd name="connsiteX2" fmla="*/ 2604304 w 2604304"/>
              <a:gd name="connsiteY2" fmla="*/ 135065 h 679076"/>
            </a:gdLst>
            <a:ahLst/>
            <a:cxnLst>
              <a:cxn ang="0">
                <a:pos x="connsiteX0" y="connsiteY0"/>
              </a:cxn>
              <a:cxn ang="0">
                <a:pos x="connsiteX1" y="connsiteY1"/>
              </a:cxn>
              <a:cxn ang="0">
                <a:pos x="connsiteX2" y="connsiteY2"/>
              </a:cxn>
            </a:cxnLst>
            <a:rect l="l" t="t" r="r" b="b"/>
            <a:pathLst>
              <a:path w="2604304" h="679076">
                <a:moveTo>
                  <a:pt x="0" y="679076"/>
                </a:moveTo>
                <a:cubicBezTo>
                  <a:pt x="52086" y="403212"/>
                  <a:pt x="104172" y="127349"/>
                  <a:pt x="538223" y="36681"/>
                </a:cubicBezTo>
                <a:cubicBezTo>
                  <a:pt x="972274" y="-53988"/>
                  <a:pt x="1788289" y="40538"/>
                  <a:pt x="2604304" y="13506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2ACDAB3-1131-4E99-A618-3A1D163A6DA7}"/>
              </a:ext>
            </a:extLst>
          </p:cNvPr>
          <p:cNvSpPr/>
          <p:nvPr/>
        </p:nvSpPr>
        <p:spPr>
          <a:xfrm>
            <a:off x="1250066" y="4606724"/>
            <a:ext cx="5328040" cy="914629"/>
          </a:xfrm>
          <a:custGeom>
            <a:avLst/>
            <a:gdLst>
              <a:gd name="connsiteX0" fmla="*/ 5034987 w 5328040"/>
              <a:gd name="connsiteY0" fmla="*/ 69448 h 914629"/>
              <a:gd name="connsiteX1" fmla="*/ 4774557 w 5328040"/>
              <a:gd name="connsiteY1" fmla="*/ 914400 h 914629"/>
              <a:gd name="connsiteX2" fmla="*/ 0 w 5328040"/>
              <a:gd name="connsiteY2" fmla="*/ 0 h 914629"/>
            </a:gdLst>
            <a:ahLst/>
            <a:cxnLst>
              <a:cxn ang="0">
                <a:pos x="connsiteX0" y="connsiteY0"/>
              </a:cxn>
              <a:cxn ang="0">
                <a:pos x="connsiteX1" y="connsiteY1"/>
              </a:cxn>
              <a:cxn ang="0">
                <a:pos x="connsiteX2" y="connsiteY2"/>
              </a:cxn>
            </a:cxnLst>
            <a:rect l="l" t="t" r="r" b="b"/>
            <a:pathLst>
              <a:path w="5328040" h="914629">
                <a:moveTo>
                  <a:pt x="5034987" y="69448"/>
                </a:moveTo>
                <a:cubicBezTo>
                  <a:pt x="5324354" y="497711"/>
                  <a:pt x="5613721" y="925975"/>
                  <a:pt x="4774557" y="914400"/>
                </a:cubicBezTo>
                <a:cubicBezTo>
                  <a:pt x="3935393" y="902825"/>
                  <a:pt x="1967696" y="451412"/>
                  <a:pt x="0"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D7B4B55-CB87-4880-BDFE-5BAF561AC004}"/>
              </a:ext>
            </a:extLst>
          </p:cNvPr>
          <p:cNvSpPr txBox="1"/>
          <p:nvPr/>
        </p:nvSpPr>
        <p:spPr>
          <a:xfrm>
            <a:off x="2267744" y="3284142"/>
            <a:ext cx="2232248" cy="307777"/>
          </a:xfrm>
          <a:prstGeom prst="rect">
            <a:avLst/>
          </a:prstGeom>
          <a:noFill/>
        </p:spPr>
        <p:txBody>
          <a:bodyPr wrap="square" rtlCol="0">
            <a:spAutoFit/>
          </a:bodyPr>
          <a:lstStyle/>
          <a:p>
            <a:r>
              <a:rPr lang="ro-MD" sz="1400" b="1" i="1">
                <a:solidFill>
                  <a:srgbClr val="FF0000"/>
                </a:solidFill>
              </a:rPr>
              <a:t>Cererea</a:t>
            </a:r>
            <a:endParaRPr lang="ro-MD" sz="1400" i="1">
              <a:solidFill>
                <a:srgbClr val="FF0000"/>
              </a:solidFill>
            </a:endParaRPr>
          </a:p>
        </p:txBody>
      </p:sp>
      <p:sp>
        <p:nvSpPr>
          <p:cNvPr id="13" name="TextBox 12">
            <a:extLst>
              <a:ext uri="{FF2B5EF4-FFF2-40B4-BE49-F238E27FC236}">
                <a16:creationId xmlns:a16="http://schemas.microsoft.com/office/drawing/2014/main" id="{6820137C-48D4-4F5D-8182-8E97C22E1962}"/>
              </a:ext>
            </a:extLst>
          </p:cNvPr>
          <p:cNvSpPr txBox="1"/>
          <p:nvPr/>
        </p:nvSpPr>
        <p:spPr>
          <a:xfrm>
            <a:off x="3995936" y="5363343"/>
            <a:ext cx="2232248" cy="307777"/>
          </a:xfrm>
          <a:prstGeom prst="rect">
            <a:avLst/>
          </a:prstGeom>
          <a:noFill/>
        </p:spPr>
        <p:txBody>
          <a:bodyPr wrap="square" rtlCol="0">
            <a:spAutoFit/>
          </a:bodyPr>
          <a:lstStyle/>
          <a:p>
            <a:r>
              <a:rPr lang="ro-MD" sz="1400" b="1" i="1">
                <a:solidFill>
                  <a:srgbClr val="FF0000"/>
                </a:solidFill>
              </a:rPr>
              <a:t>Răspunsul</a:t>
            </a:r>
            <a:endParaRPr lang="ro-MD" sz="1400" i="1">
              <a:solidFill>
                <a:srgbClr val="FF0000"/>
              </a:solidFill>
            </a:endParaRPr>
          </a:p>
        </p:txBody>
      </p:sp>
      <p:grpSp>
        <p:nvGrpSpPr>
          <p:cNvPr id="17" name="Group 16">
            <a:extLst>
              <a:ext uri="{FF2B5EF4-FFF2-40B4-BE49-F238E27FC236}">
                <a16:creationId xmlns:a16="http://schemas.microsoft.com/office/drawing/2014/main" id="{8F908C55-3809-4CC0-AFA0-6E41152E8B91}"/>
              </a:ext>
            </a:extLst>
          </p:cNvPr>
          <p:cNvGrpSpPr/>
          <p:nvPr/>
        </p:nvGrpSpPr>
        <p:grpSpPr>
          <a:xfrm>
            <a:off x="2195736" y="3120718"/>
            <a:ext cx="5472608" cy="3325117"/>
            <a:chOff x="2195736" y="3120718"/>
            <a:chExt cx="5472608" cy="3325117"/>
          </a:xfrm>
        </p:grpSpPr>
        <p:sp>
          <p:nvSpPr>
            <p:cNvPr id="14" name="TextBox 13">
              <a:extLst>
                <a:ext uri="{FF2B5EF4-FFF2-40B4-BE49-F238E27FC236}">
                  <a16:creationId xmlns:a16="http://schemas.microsoft.com/office/drawing/2014/main" id="{51EEC84C-894C-4172-BD91-D5ED81E20C02}"/>
                </a:ext>
              </a:extLst>
            </p:cNvPr>
            <p:cNvSpPr txBox="1"/>
            <p:nvPr/>
          </p:nvSpPr>
          <p:spPr>
            <a:xfrm>
              <a:off x="2195736" y="6138058"/>
              <a:ext cx="5472608" cy="307777"/>
            </a:xfrm>
            <a:prstGeom prst="rect">
              <a:avLst/>
            </a:prstGeom>
            <a:noFill/>
          </p:spPr>
          <p:txBody>
            <a:bodyPr wrap="square" rtlCol="0">
              <a:spAutoFit/>
            </a:bodyPr>
            <a:lstStyle/>
            <a:p>
              <a:r>
                <a:rPr lang="ro-MD" sz="1400" b="1" i="1">
                  <a:solidFill>
                    <a:srgbClr val="FF0000"/>
                  </a:solidFill>
                </a:rPr>
                <a:t>Acest exemplu e scris ca o APELARE SINCRONĂ a funcției</a:t>
              </a:r>
            </a:p>
          </p:txBody>
        </p:sp>
        <p:cxnSp>
          <p:nvCxnSpPr>
            <p:cNvPr id="16" name="Straight Connector 15">
              <a:extLst>
                <a:ext uri="{FF2B5EF4-FFF2-40B4-BE49-F238E27FC236}">
                  <a16:creationId xmlns:a16="http://schemas.microsoft.com/office/drawing/2014/main" id="{EDD700DC-46CA-4A5E-81C0-6F035C74BB5A}"/>
                </a:ext>
              </a:extLst>
            </p:cNvPr>
            <p:cNvCxnSpPr>
              <a:cxnSpLocks/>
            </p:cNvCxnSpPr>
            <p:nvPr/>
          </p:nvCxnSpPr>
          <p:spPr>
            <a:xfrm>
              <a:off x="3707904" y="3120718"/>
              <a:ext cx="0" cy="3089902"/>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7857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right)">
                                      <p:cBhvr>
                                        <p:cTn id="30" dur="500"/>
                                        <p:tgtEl>
                                          <p:spTgt spid="13"/>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righ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2354-A890-40BB-9B3F-498B4991462B}"/>
              </a:ext>
            </a:extLst>
          </p:cNvPr>
          <p:cNvSpPr>
            <a:spLocks noGrp="1"/>
          </p:cNvSpPr>
          <p:nvPr>
            <p:ph type="title"/>
          </p:nvPr>
        </p:nvSpPr>
        <p:spPr/>
        <p:txBody>
          <a:bodyPr>
            <a:normAutofit fontScale="90000"/>
          </a:bodyPr>
          <a:lstStyle/>
          <a:p>
            <a:r>
              <a:rPr lang="ro-RO"/>
              <a:t>Cum arată apelarea sincronă (clasică)</a:t>
            </a:r>
            <a:br>
              <a:rPr lang="ro-RO"/>
            </a:br>
            <a:r>
              <a:rPr lang="ro-RO"/>
              <a:t>a unei funcții:</a:t>
            </a:r>
            <a:endParaRPr lang="en-US"/>
          </a:p>
        </p:txBody>
      </p:sp>
      <p:sp>
        <p:nvSpPr>
          <p:cNvPr id="3" name="Content Placeholder 2">
            <a:extLst>
              <a:ext uri="{FF2B5EF4-FFF2-40B4-BE49-F238E27FC236}">
                <a16:creationId xmlns:a16="http://schemas.microsoft.com/office/drawing/2014/main" id="{DFD86C92-AED0-4BEF-881D-60FCECC5B482}"/>
              </a:ext>
            </a:extLst>
          </p:cNvPr>
          <p:cNvSpPr>
            <a:spLocks noGrp="1"/>
          </p:cNvSpPr>
          <p:nvPr>
            <p:ph idx="1"/>
          </p:nvPr>
        </p:nvSpPr>
        <p:spPr/>
        <p:txBody>
          <a:bodyPr>
            <a:normAutofit/>
          </a:bodyPr>
          <a:lstStyle/>
          <a:p>
            <a:pPr marL="0" indent="0">
              <a:buNone/>
            </a:pPr>
            <a:r>
              <a:rPr lang="ro-RO" sz="1600">
                <a:solidFill>
                  <a:srgbClr val="FF0000"/>
                </a:solidFill>
              </a:rPr>
              <a:t>rezultat=f1(....)</a:t>
            </a:r>
          </a:p>
          <a:p>
            <a:pPr marL="0" indent="0">
              <a:buNone/>
            </a:pPr>
            <a:r>
              <a:rPr lang="ro-RO" sz="1600"/>
              <a:t>// rezultatul poate fi folosit imediat în următoarea linie de cod!</a:t>
            </a:r>
          </a:p>
          <a:p>
            <a:pPr marL="0" indent="0">
              <a:buNone/>
            </a:pPr>
            <a:r>
              <a:rPr lang="ro-RO" sz="1600">
                <a:solidFill>
                  <a:srgbClr val="FF0000"/>
                </a:solidFill>
              </a:rPr>
              <a:t>f2(rezultat)</a:t>
            </a:r>
          </a:p>
          <a:p>
            <a:pPr marL="0" indent="0">
              <a:buNone/>
            </a:pPr>
            <a:endParaRPr lang="ro-RO" sz="1600"/>
          </a:p>
          <a:p>
            <a:pPr marL="0" indent="0">
              <a:buNone/>
            </a:pPr>
            <a:r>
              <a:rPr lang="ro-RO" sz="1600" b="1"/>
              <a:t>=</a:t>
            </a:r>
            <a:r>
              <a:rPr lang="en-US" sz="1600" b="1"/>
              <a:t>&gt; </a:t>
            </a:r>
            <a:r>
              <a:rPr lang="ro-RO" sz="1600" b="1"/>
              <a:t>f2 trebuie să aștepte execuția f1</a:t>
            </a:r>
            <a:r>
              <a:rPr lang="en-US" sz="1600"/>
              <a:t> - c</a:t>
            </a:r>
            <a:r>
              <a:rPr lang="ro-RO" sz="1600"/>
              <a:t>ând execuția lui f1 are loc în același script/aceeași memorie nu sunt probleme</a:t>
            </a:r>
          </a:p>
          <a:p>
            <a:pPr marL="0" indent="0" algn="just">
              <a:buNone/>
            </a:pPr>
            <a:endParaRPr lang="ro-RO" sz="1600"/>
          </a:p>
          <a:p>
            <a:pPr marL="0" indent="0" algn="just">
              <a:buNone/>
            </a:pPr>
            <a:r>
              <a:rPr lang="ro-RO" sz="1600"/>
              <a:t>=</a:t>
            </a:r>
            <a:r>
              <a:rPr lang="en-US" sz="1600"/>
              <a:t>&gt; </a:t>
            </a:r>
            <a:r>
              <a:rPr lang="ro-MD" sz="1600"/>
              <a:t>d</a:t>
            </a:r>
            <a:r>
              <a:rPr lang="en-US" sz="1600"/>
              <a:t>ac</a:t>
            </a:r>
            <a:r>
              <a:rPr lang="ro-MD" sz="1600"/>
              <a:t>ă însă f1 se execută pe alt calculator (cum e cazul satisfacerii unei Cereri HTTP) apare o latență</a:t>
            </a:r>
            <a:r>
              <a:rPr lang="en-US" sz="1600"/>
              <a:t> cu </a:t>
            </a:r>
            <a:r>
              <a:rPr lang="ro-MD" sz="1600"/>
              <a:t>consecințe nedorite (depind de limbajul de programare):</a:t>
            </a:r>
          </a:p>
          <a:p>
            <a:pPr lvl="1" algn="just"/>
            <a:r>
              <a:rPr lang="ro-MD" sz="1600"/>
              <a:t>fie execuția se blochează temporar</a:t>
            </a:r>
          </a:p>
          <a:p>
            <a:pPr lvl="1" algn="just"/>
            <a:r>
              <a:rPr lang="ro-MD" sz="1600"/>
              <a:t>fie f2() încearcă să se execute înainte să aibă rezultatul complet</a:t>
            </a:r>
          </a:p>
          <a:p>
            <a:pPr marL="457200" lvl="1" indent="0" algn="just">
              <a:buNone/>
            </a:pPr>
            <a:endParaRPr lang="ro-MD" sz="1600"/>
          </a:p>
          <a:p>
            <a:pPr marL="457200" lvl="1" indent="0" algn="just">
              <a:buNone/>
            </a:pPr>
            <a:endParaRPr lang="ro-MD" sz="1600"/>
          </a:p>
        </p:txBody>
      </p:sp>
      <p:sp>
        <p:nvSpPr>
          <p:cNvPr id="5" name="TextBox 4">
            <a:extLst>
              <a:ext uri="{FF2B5EF4-FFF2-40B4-BE49-F238E27FC236}">
                <a16:creationId xmlns:a16="http://schemas.microsoft.com/office/drawing/2014/main" id="{E951C167-4B8E-47B9-9524-3C2089679BC2}"/>
              </a:ext>
            </a:extLst>
          </p:cNvPr>
          <p:cNvSpPr txBox="1"/>
          <p:nvPr/>
        </p:nvSpPr>
        <p:spPr>
          <a:xfrm>
            <a:off x="1835696" y="5272286"/>
            <a:ext cx="5040560" cy="923330"/>
          </a:xfrm>
          <a:prstGeom prst="rect">
            <a:avLst/>
          </a:prstGeom>
          <a:noFill/>
        </p:spPr>
        <p:txBody>
          <a:bodyPr wrap="square">
            <a:spAutoFit/>
          </a:bodyPr>
          <a:lstStyle/>
          <a:p>
            <a:pPr marL="0" lvl="1" algn="just">
              <a:buNone/>
            </a:pPr>
            <a:r>
              <a:rPr lang="ro-MD" sz="1800">
                <a:solidFill>
                  <a:srgbClr val="FF0000"/>
                </a:solidFill>
              </a:rPr>
              <a:t>Despre f1 spunem că e o </a:t>
            </a:r>
            <a:r>
              <a:rPr lang="ro-MD" sz="1800" i="1">
                <a:solidFill>
                  <a:srgbClr val="FF0000"/>
                </a:solidFill>
              </a:rPr>
              <a:t>funcție cu succes incert</a:t>
            </a:r>
            <a:r>
              <a:rPr lang="ro-MD" sz="1800">
                <a:solidFill>
                  <a:srgbClr val="FF0000"/>
                </a:solidFill>
              </a:rPr>
              <a:t> (depinde de un mediu de execuție extern, care nu e sub controlul programului ce o apelează)</a:t>
            </a:r>
            <a:endParaRPr lang="en-US" sz="1800">
              <a:solidFill>
                <a:srgbClr val="FF0000"/>
              </a:solidFill>
            </a:endParaRPr>
          </a:p>
        </p:txBody>
      </p:sp>
    </p:spTree>
    <p:extLst>
      <p:ext uri="{BB962C8B-B14F-4D97-AF65-F5344CB8AC3E}">
        <p14:creationId xmlns:p14="http://schemas.microsoft.com/office/powerpoint/2010/main" val="162826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0D3F9-1E26-49C2-BB29-CACADB10646A}"/>
              </a:ext>
            </a:extLst>
          </p:cNvPr>
          <p:cNvSpPr>
            <a:spLocks noGrp="1"/>
          </p:cNvSpPr>
          <p:nvPr>
            <p:ph idx="1"/>
          </p:nvPr>
        </p:nvSpPr>
        <p:spPr>
          <a:xfrm>
            <a:off x="457200" y="2492897"/>
            <a:ext cx="8229600" cy="1800200"/>
          </a:xfrm>
        </p:spPr>
        <p:txBody>
          <a:bodyPr>
            <a:normAutofit fontScale="77500" lnSpcReduction="20000"/>
          </a:bodyPr>
          <a:lstStyle/>
          <a:p>
            <a:pPr marL="0" indent="0">
              <a:buNone/>
            </a:pPr>
            <a:r>
              <a:rPr lang="ro-MD" i="1"/>
              <a:t>În slideuri presupunem că se subînțelege că </a:t>
            </a:r>
          </a:p>
          <a:p>
            <a:pPr marL="0" indent="0">
              <a:buNone/>
            </a:pPr>
            <a:r>
              <a:rPr lang="ro-MD" b="1" i="1"/>
              <a:t>JSON e un string </a:t>
            </a:r>
          </a:p>
          <a:p>
            <a:pPr marL="0" indent="0">
              <a:buNone/>
            </a:pPr>
            <a:r>
              <a:rPr lang="ro-MD" i="1"/>
              <a:t>și nu îl vom încadra de fiecare dată în apostroafe/ghilimele</a:t>
            </a:r>
          </a:p>
          <a:p>
            <a:pPr marL="0" indent="0">
              <a:buNone/>
            </a:pPr>
            <a:endParaRPr lang="ro-MD" sz="2400" i="1"/>
          </a:p>
          <a:p>
            <a:pPr marL="0" indent="0">
              <a:buNone/>
            </a:pPr>
            <a:r>
              <a:rPr lang="ro-MD" sz="2400" i="1"/>
              <a:t>(valabil și pentru codul XML și pentru orice format de serializare textuală)</a:t>
            </a:r>
            <a:endParaRPr lang="en-US" sz="2400" i="1"/>
          </a:p>
        </p:txBody>
      </p:sp>
    </p:spTree>
    <p:extLst>
      <p:ext uri="{BB962C8B-B14F-4D97-AF65-F5344CB8AC3E}">
        <p14:creationId xmlns:p14="http://schemas.microsoft.com/office/powerpoint/2010/main" val="22249802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2354-A890-40BB-9B3F-498B4991462B}"/>
              </a:ext>
            </a:extLst>
          </p:cNvPr>
          <p:cNvSpPr>
            <a:spLocks noGrp="1"/>
          </p:cNvSpPr>
          <p:nvPr>
            <p:ph type="title"/>
          </p:nvPr>
        </p:nvSpPr>
        <p:spPr/>
        <p:txBody>
          <a:bodyPr>
            <a:noAutofit/>
          </a:bodyPr>
          <a:lstStyle/>
          <a:p>
            <a:r>
              <a:rPr lang="ro-RO" sz="2500"/>
              <a:t>Cum arată comparativ</a:t>
            </a:r>
            <a:br>
              <a:rPr lang="ro-RO" sz="2500"/>
            </a:br>
            <a:r>
              <a:rPr lang="ro-RO" sz="2500"/>
              <a:t>apelarea asincronă a unei funcții </a:t>
            </a:r>
            <a:br>
              <a:rPr lang="ro-RO" sz="2500"/>
            </a:br>
            <a:r>
              <a:rPr lang="ro-RO" sz="2500"/>
              <a:t>(cu succes incert):</a:t>
            </a:r>
            <a:endParaRPr lang="en-US" sz="2500"/>
          </a:p>
        </p:txBody>
      </p:sp>
      <p:sp>
        <p:nvSpPr>
          <p:cNvPr id="3" name="Content Placeholder 2">
            <a:extLst>
              <a:ext uri="{FF2B5EF4-FFF2-40B4-BE49-F238E27FC236}">
                <a16:creationId xmlns:a16="http://schemas.microsoft.com/office/drawing/2014/main" id="{DFD86C92-AED0-4BEF-881D-60FCECC5B482}"/>
              </a:ext>
            </a:extLst>
          </p:cNvPr>
          <p:cNvSpPr>
            <a:spLocks noGrp="1"/>
          </p:cNvSpPr>
          <p:nvPr>
            <p:ph idx="1"/>
          </p:nvPr>
        </p:nvSpPr>
        <p:spPr>
          <a:xfrm>
            <a:off x="457200" y="1600200"/>
            <a:ext cx="8363272" cy="4781128"/>
          </a:xfrm>
        </p:spPr>
        <p:txBody>
          <a:bodyPr>
            <a:normAutofit fontScale="92500" lnSpcReduction="10000"/>
          </a:bodyPr>
          <a:lstStyle/>
          <a:p>
            <a:pPr marL="0" indent="0" algn="ctr">
              <a:buNone/>
            </a:pPr>
            <a:r>
              <a:rPr lang="ro-RO" sz="1500" b="1"/>
              <a:t>Sincron (slideul precedent)</a:t>
            </a:r>
          </a:p>
          <a:p>
            <a:pPr marL="0" indent="0">
              <a:buNone/>
            </a:pPr>
            <a:r>
              <a:rPr lang="ro-RO" sz="1500">
                <a:solidFill>
                  <a:srgbClr val="FF0000"/>
                </a:solidFill>
              </a:rPr>
              <a:t>rezultat=f1(....)</a:t>
            </a:r>
          </a:p>
          <a:p>
            <a:pPr marL="0" indent="0">
              <a:buNone/>
            </a:pPr>
            <a:r>
              <a:rPr lang="ro-RO" sz="1500">
                <a:solidFill>
                  <a:srgbClr val="FF0000"/>
                </a:solidFill>
              </a:rPr>
              <a:t>f2(rezultat)</a:t>
            </a:r>
          </a:p>
          <a:p>
            <a:pPr marL="0" indent="0">
              <a:buNone/>
            </a:pPr>
            <a:endParaRPr lang="ro-RO" sz="1500"/>
          </a:p>
          <a:p>
            <a:pPr marL="0" indent="0">
              <a:buNone/>
            </a:pPr>
            <a:endParaRPr lang="ro-RO" sz="1500"/>
          </a:p>
          <a:p>
            <a:pPr marL="0" indent="0">
              <a:buNone/>
            </a:pPr>
            <a:endParaRPr lang="ro-RO" sz="1500"/>
          </a:p>
          <a:p>
            <a:pPr marL="0" indent="0" algn="ctr">
              <a:buNone/>
            </a:pPr>
            <a:r>
              <a:rPr lang="ro-RO" sz="1500" b="1"/>
              <a:t>Asincron</a:t>
            </a:r>
          </a:p>
          <a:p>
            <a:pPr marL="0" indent="0">
              <a:buNone/>
            </a:pPr>
            <a:r>
              <a:rPr lang="ro-RO" sz="1500">
                <a:solidFill>
                  <a:srgbClr val="FF0000"/>
                </a:solidFill>
              </a:rPr>
              <a:t>f1(...., f2)</a:t>
            </a:r>
          </a:p>
          <a:p>
            <a:pPr marL="0" indent="0">
              <a:buNone/>
            </a:pPr>
            <a:endParaRPr lang="ro-RO" sz="1500">
              <a:solidFill>
                <a:srgbClr val="FF0000"/>
              </a:solidFill>
            </a:endParaRPr>
          </a:p>
          <a:p>
            <a:pPr marL="0" indent="0">
              <a:buNone/>
            </a:pPr>
            <a:r>
              <a:rPr lang="ro-RO" sz="1500"/>
              <a:t>// </a:t>
            </a:r>
            <a:r>
              <a:rPr lang="en-US" sz="1500"/>
              <a:t>f1 </a:t>
            </a:r>
            <a:r>
              <a:rPr lang="ro-RO" sz="1500"/>
              <a:t>își pasează automat rezultatul spre f2 (</a:t>
            </a:r>
            <a:r>
              <a:rPr lang="ro-RO" sz="1500" i="1"/>
              <a:t>fără a fi nevoie de o variabilă intermediară!</a:t>
            </a:r>
            <a:r>
              <a:rPr lang="ro-RO" sz="1500"/>
              <a:t>)</a:t>
            </a:r>
          </a:p>
          <a:p>
            <a:pPr marL="0" indent="0">
              <a:buNone/>
            </a:pPr>
            <a:r>
              <a:rPr lang="ro-RO" sz="1500"/>
              <a:t>// f1 decide momentul execuției pentru f2 (când rezultatul e disponibil), </a:t>
            </a:r>
            <a:r>
              <a:rPr lang="ro-RO" sz="1500" i="1"/>
              <a:t>deci momentul execuției nu e dat de ordinea liniilor de cod!</a:t>
            </a:r>
          </a:p>
          <a:p>
            <a:pPr marL="0" indent="0">
              <a:buNone/>
            </a:pPr>
            <a:r>
              <a:rPr lang="ro-RO" sz="1500"/>
              <a:t>// corpul funcției f2 trebuie pregătit să primească rezultatul </a:t>
            </a:r>
            <a:r>
              <a:rPr lang="ro-RO" sz="1500" i="1"/>
              <a:t>(va avea un parametru default chiar dacă nu am apelat-o cu argumente!)</a:t>
            </a:r>
          </a:p>
          <a:p>
            <a:pPr marL="0" indent="0">
              <a:buNone/>
            </a:pPr>
            <a:r>
              <a:rPr lang="ro-RO" sz="1500">
                <a:solidFill>
                  <a:srgbClr val="FF0000"/>
                </a:solidFill>
              </a:rPr>
              <a:t>function f2(rezultat) </a:t>
            </a:r>
            <a:r>
              <a:rPr lang="en-US" sz="1500">
                <a:solidFill>
                  <a:srgbClr val="FF0000"/>
                </a:solidFill>
              </a:rPr>
              <a:t>{….}</a:t>
            </a:r>
            <a:endParaRPr lang="ro-RO" sz="1500">
              <a:solidFill>
                <a:srgbClr val="FF0000"/>
              </a:solidFill>
            </a:endParaRPr>
          </a:p>
          <a:p>
            <a:pPr marL="0" indent="0">
              <a:buNone/>
            </a:pPr>
            <a:r>
              <a:rPr lang="ro-RO" sz="1500"/>
              <a:t>// plus: de obicei corpul funcției f2 nu va conține un </a:t>
            </a:r>
            <a:r>
              <a:rPr lang="ro-RO" sz="1500">
                <a:solidFill>
                  <a:srgbClr val="FF0000"/>
                </a:solidFill>
              </a:rPr>
              <a:t>return</a:t>
            </a:r>
            <a:r>
              <a:rPr lang="ro-RO" sz="1500"/>
              <a:t>, căci </a:t>
            </a:r>
            <a:r>
              <a:rPr lang="ro-RO" sz="1500" i="1"/>
              <a:t>execuția ei nu se atribuie unei variabile care să preia ce returnează</a:t>
            </a:r>
          </a:p>
          <a:p>
            <a:pPr marL="0" indent="0">
              <a:buNone/>
            </a:pPr>
            <a:endParaRPr lang="ro-RO" sz="1500"/>
          </a:p>
          <a:p>
            <a:pPr marL="0" indent="0">
              <a:buNone/>
            </a:pPr>
            <a:r>
              <a:rPr lang="ro-RO" sz="1500"/>
              <a:t>O funcție cu acest comportament (f2) se numește funcție </a:t>
            </a:r>
            <a:r>
              <a:rPr lang="ro-RO" sz="1500" b="1"/>
              <a:t>callback</a:t>
            </a:r>
          </a:p>
        </p:txBody>
      </p:sp>
    </p:spTree>
    <p:extLst>
      <p:ext uri="{BB962C8B-B14F-4D97-AF65-F5344CB8AC3E}">
        <p14:creationId xmlns:p14="http://schemas.microsoft.com/office/powerpoint/2010/main" val="390529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fade">
                                      <p:cBhvr>
                                        <p:cTn id="5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5AB1-499D-4728-8710-708478283589}"/>
              </a:ext>
            </a:extLst>
          </p:cNvPr>
          <p:cNvSpPr>
            <a:spLocks noGrp="1"/>
          </p:cNvSpPr>
          <p:nvPr>
            <p:ph type="title"/>
          </p:nvPr>
        </p:nvSpPr>
        <p:spPr>
          <a:xfrm>
            <a:off x="628650" y="195849"/>
            <a:ext cx="7886700" cy="476703"/>
          </a:xfrm>
        </p:spPr>
        <p:txBody>
          <a:bodyPr>
            <a:noAutofit/>
          </a:bodyPr>
          <a:lstStyle/>
          <a:p>
            <a:r>
              <a:rPr lang="ro-RO" sz="2200"/>
              <a:t>Alternative sintactice pentru apelarea </a:t>
            </a:r>
            <a:r>
              <a:rPr lang="en-US" sz="2200"/>
              <a:t>de func</a:t>
            </a:r>
            <a:r>
              <a:rPr lang="ro-MD" sz="2200"/>
              <a:t>ții asincrone</a:t>
            </a:r>
            <a:endParaRPr lang="en-US" sz="2200" dirty="0"/>
          </a:p>
        </p:txBody>
      </p:sp>
      <p:sp>
        <p:nvSpPr>
          <p:cNvPr id="3" name="Content Placeholder 2">
            <a:extLst>
              <a:ext uri="{FF2B5EF4-FFF2-40B4-BE49-F238E27FC236}">
                <a16:creationId xmlns:a16="http://schemas.microsoft.com/office/drawing/2014/main" id="{5A05BEE9-0926-4B03-9DA5-DA73A014D639}"/>
              </a:ext>
            </a:extLst>
          </p:cNvPr>
          <p:cNvSpPr>
            <a:spLocks noGrp="1"/>
          </p:cNvSpPr>
          <p:nvPr>
            <p:ph idx="1"/>
          </p:nvPr>
        </p:nvSpPr>
        <p:spPr>
          <a:xfrm>
            <a:off x="107504" y="672552"/>
            <a:ext cx="9036496" cy="5793559"/>
          </a:xfrm>
        </p:spPr>
        <p:txBody>
          <a:bodyPr>
            <a:noAutofit/>
          </a:bodyPr>
          <a:lstStyle/>
          <a:p>
            <a:pPr marL="0" indent="0">
              <a:buNone/>
            </a:pPr>
            <a:r>
              <a:rPr lang="en-US" sz="1700" dirty="0"/>
              <a:t>1</a:t>
            </a:r>
            <a:r>
              <a:rPr lang="en-US" sz="1700"/>
              <a:t>. </a:t>
            </a:r>
            <a:r>
              <a:rPr lang="ro-RO" sz="1700" b="1"/>
              <a:t>Callback </a:t>
            </a:r>
            <a:r>
              <a:rPr lang="ro-RO" sz="1700" b="1" dirty="0"/>
              <a:t>anonime</a:t>
            </a:r>
            <a:r>
              <a:rPr lang="en-US" sz="1700" dirty="0"/>
              <a:t>: </a:t>
            </a:r>
            <a:r>
              <a:rPr lang="ro-RO" sz="1700"/>
              <a:t>funcția-</a:t>
            </a:r>
            <a:r>
              <a:rPr lang="en-US" sz="1700"/>
              <a:t>callback </a:t>
            </a:r>
            <a:r>
              <a:rPr lang="ro-RO" sz="1700" dirty="0"/>
              <a:t>nu mai </a:t>
            </a:r>
            <a:r>
              <a:rPr lang="ro-RO" sz="1700"/>
              <a:t>primește nume (f2), </a:t>
            </a:r>
            <a:r>
              <a:rPr lang="ro-RO" sz="1700" dirty="0"/>
              <a:t>corpul </a:t>
            </a:r>
            <a:r>
              <a:rPr lang="ro-RO" sz="1700"/>
              <a:t>său e </a:t>
            </a:r>
            <a:r>
              <a:rPr lang="ro-RO" sz="1700" dirty="0"/>
              <a:t>scris integral ca argument al funcției principale:</a:t>
            </a:r>
            <a:r>
              <a:rPr lang="en-US" sz="1700" dirty="0"/>
              <a:t> </a:t>
            </a:r>
          </a:p>
          <a:p>
            <a:endParaRPr lang="en-US" sz="1700" dirty="0"/>
          </a:p>
          <a:p>
            <a:endParaRPr lang="en-US" sz="1700" dirty="0"/>
          </a:p>
          <a:p>
            <a:pPr marL="0" indent="0">
              <a:buNone/>
            </a:pPr>
            <a:r>
              <a:rPr lang="en-US" sz="1700" dirty="0"/>
              <a:t>2</a:t>
            </a:r>
            <a:r>
              <a:rPr lang="en-US" sz="1700"/>
              <a:t>. </a:t>
            </a:r>
            <a:r>
              <a:rPr lang="ro-RO" sz="1700" b="1"/>
              <a:t>Funcții arrow</a:t>
            </a:r>
            <a:r>
              <a:rPr lang="en-US" sz="1700"/>
              <a:t>: </a:t>
            </a:r>
            <a:r>
              <a:rPr lang="en-US" sz="1700" dirty="0"/>
              <a:t>similar, </a:t>
            </a:r>
            <a:r>
              <a:rPr lang="ro-RO" sz="1700" dirty="0"/>
              <a:t>dar nu mai scriem nici cuvântul cheie</a:t>
            </a:r>
            <a:r>
              <a:rPr lang="en-US" sz="1700" dirty="0"/>
              <a:t> </a:t>
            </a:r>
            <a:r>
              <a:rPr lang="en-US" sz="1700" dirty="0" err="1">
                <a:solidFill>
                  <a:srgbClr val="FF0000"/>
                </a:solidFill>
              </a:rPr>
              <a:t>functio</a:t>
            </a:r>
            <a:r>
              <a:rPr lang="ro-RO" sz="1700" dirty="0">
                <a:solidFill>
                  <a:srgbClr val="FF0000"/>
                </a:solidFill>
              </a:rPr>
              <a:t>n</a:t>
            </a:r>
            <a:r>
              <a:rPr lang="ro-RO" sz="1700"/>
              <a:t>, folosim o săgeată între parametru și corpul funcției callback anonime (fosta f2)</a:t>
            </a:r>
            <a:endParaRPr lang="en-US" sz="1700" dirty="0"/>
          </a:p>
          <a:p>
            <a:pPr marL="0" indent="0">
              <a:buNone/>
            </a:pPr>
            <a:endParaRPr lang="ro-MD" sz="1700" dirty="0"/>
          </a:p>
          <a:p>
            <a:pPr marL="0" indent="0">
              <a:buNone/>
            </a:pPr>
            <a:r>
              <a:rPr lang="en-US" sz="1700" dirty="0"/>
              <a:t>3. </a:t>
            </a:r>
            <a:r>
              <a:rPr lang="en-US" sz="1700" b="1" dirty="0" err="1"/>
              <a:t>Sintaxa</a:t>
            </a:r>
            <a:r>
              <a:rPr lang="en-US" sz="1700" b="1" dirty="0"/>
              <a:t> pseudo-</a:t>
            </a:r>
            <a:r>
              <a:rPr lang="en-US" sz="1700" b="1" dirty="0" err="1"/>
              <a:t>sincron</a:t>
            </a:r>
            <a:r>
              <a:rPr lang="ro-MD" sz="1700" b="1" dirty="0"/>
              <a:t>ă</a:t>
            </a:r>
            <a:r>
              <a:rPr lang="en-US" sz="1700"/>
              <a:t>: </a:t>
            </a:r>
            <a:r>
              <a:rPr lang="ro-MD" sz="1700"/>
              <a:t>pretindem că facem programare sincronă atribuind direct rezultatul funcției incerte, dar marcăm apelul său cu </a:t>
            </a:r>
            <a:r>
              <a:rPr lang="en-US" sz="1700">
                <a:solidFill>
                  <a:srgbClr val="FF0000"/>
                </a:solidFill>
              </a:rPr>
              <a:t>await</a:t>
            </a:r>
            <a:r>
              <a:rPr lang="ro-MD" sz="1700"/>
              <a:t> ceea ce va provoca o așteptare în blocul de cod local (o funcție </a:t>
            </a:r>
            <a:r>
              <a:rPr lang="ro-MD" sz="1700">
                <a:solidFill>
                  <a:srgbClr val="FF0000"/>
                </a:solidFill>
              </a:rPr>
              <a:t>await</a:t>
            </a:r>
            <a:r>
              <a:rPr lang="ro-MD" sz="1700"/>
              <a:t> e obligatoriu să apară într-un bloc de cod sursă declarat ca fiind de tip </a:t>
            </a:r>
            <a:r>
              <a:rPr lang="ro-MD" sz="1700">
                <a:solidFill>
                  <a:srgbClr val="FF0000"/>
                </a:solidFill>
              </a:rPr>
              <a:t>async</a:t>
            </a:r>
            <a:r>
              <a:rPr lang="ro-MD" sz="1700"/>
              <a:t>)</a:t>
            </a:r>
            <a:endParaRPr lang="en-US" sz="1700" dirty="0"/>
          </a:p>
          <a:p>
            <a:endParaRPr lang="en-US" sz="1700" dirty="0"/>
          </a:p>
          <a:p>
            <a:endParaRPr lang="en-US" sz="1700" dirty="0"/>
          </a:p>
          <a:p>
            <a:pPr marL="0" indent="0">
              <a:buNone/>
            </a:pPr>
            <a:endParaRPr lang="ro-RO" sz="1400" i="1"/>
          </a:p>
          <a:p>
            <a:pPr marL="0" indent="0">
              <a:buNone/>
            </a:pPr>
            <a:r>
              <a:rPr lang="en-US" sz="1700"/>
              <a:t>4. </a:t>
            </a:r>
            <a:r>
              <a:rPr lang="en-US" sz="1700" b="1"/>
              <a:t>Promis</a:t>
            </a:r>
            <a:r>
              <a:rPr lang="ro-MD" sz="1700" b="1"/>
              <a:t>iuni în lanț</a:t>
            </a:r>
            <a:r>
              <a:rPr lang="en-US" sz="1700"/>
              <a:t>: </a:t>
            </a:r>
            <a:r>
              <a:rPr lang="ro-MD" sz="1700" dirty="0"/>
              <a:t>funcția</a:t>
            </a:r>
            <a:r>
              <a:rPr lang="en-US" sz="1700" dirty="0"/>
              <a:t> then</a:t>
            </a:r>
            <a:r>
              <a:rPr lang="en-US" sz="1700"/>
              <a:t>() </a:t>
            </a:r>
            <a:r>
              <a:rPr lang="ro-MD" sz="1700"/>
              <a:t>asigură pasarea între funcția </a:t>
            </a:r>
            <a:r>
              <a:rPr lang="ro-MD" sz="1700" dirty="0"/>
              <a:t>incertă/</a:t>
            </a:r>
            <a:r>
              <a:rPr lang="ro-MD" sz="1700"/>
              <a:t>principală și </a:t>
            </a:r>
            <a:r>
              <a:rPr lang="ro-MD" sz="1700" dirty="0" err="1"/>
              <a:t>callbackul</a:t>
            </a:r>
            <a:r>
              <a:rPr lang="ro-MD" sz="1700" dirty="0"/>
              <a:t> său</a:t>
            </a:r>
            <a:r>
              <a:rPr lang="en-US" sz="1700" dirty="0"/>
              <a:t>:</a:t>
            </a:r>
          </a:p>
          <a:p>
            <a:endParaRPr lang="en-US" sz="1700" dirty="0"/>
          </a:p>
          <a:p>
            <a:endParaRPr lang="en-US" sz="1700" dirty="0"/>
          </a:p>
          <a:p>
            <a:pPr marL="0" indent="0">
              <a:buNone/>
            </a:pPr>
            <a:r>
              <a:rPr lang="en-US" sz="1700" dirty="0"/>
              <a:t>5</a:t>
            </a:r>
            <a:r>
              <a:rPr lang="en-US" sz="1700"/>
              <a:t>. </a:t>
            </a:r>
            <a:r>
              <a:rPr lang="ro-MD" sz="1700"/>
              <a:t>O combinație între cele de mai sus, de ex. variantele 2 + 4</a:t>
            </a:r>
            <a:endParaRPr lang="en-US" sz="1700" dirty="0"/>
          </a:p>
          <a:p>
            <a:endParaRPr lang="en-US" sz="1700" dirty="0"/>
          </a:p>
          <a:p>
            <a:pPr marL="0" indent="0">
              <a:buNone/>
            </a:pPr>
            <a:r>
              <a:rPr lang="ro-RO" sz="1400" i="1"/>
              <a:t>* </a:t>
            </a:r>
            <a:r>
              <a:rPr lang="ro-MD" sz="1400" i="1"/>
              <a:t>se găsește în numeroase tutoriale! o evităm în acest material pentru a face exemplele mai inteligibile pentru începători</a:t>
            </a:r>
            <a:endParaRPr lang="en-US" sz="1400" i="1"/>
          </a:p>
          <a:p>
            <a:endParaRPr lang="en-US" sz="1700" dirty="0"/>
          </a:p>
          <a:p>
            <a:endParaRPr lang="en-US" sz="1700" dirty="0"/>
          </a:p>
          <a:p>
            <a:endParaRPr lang="en-US" sz="1700" dirty="0"/>
          </a:p>
          <a:p>
            <a:endParaRPr lang="en-US" sz="1700" dirty="0"/>
          </a:p>
          <a:p>
            <a:endParaRPr lang="en-US" sz="1700" dirty="0"/>
          </a:p>
        </p:txBody>
      </p:sp>
      <p:sp>
        <p:nvSpPr>
          <p:cNvPr id="4" name="Rectangle 3">
            <a:extLst>
              <a:ext uri="{FF2B5EF4-FFF2-40B4-BE49-F238E27FC236}">
                <a16:creationId xmlns:a16="http://schemas.microsoft.com/office/drawing/2014/main" id="{65842554-BB52-4156-9F2E-DA8F007037E6}"/>
              </a:ext>
            </a:extLst>
          </p:cNvPr>
          <p:cNvSpPr/>
          <p:nvPr/>
        </p:nvSpPr>
        <p:spPr>
          <a:xfrm>
            <a:off x="1281641" y="1194536"/>
            <a:ext cx="6483955" cy="830997"/>
          </a:xfrm>
          <a:prstGeom prst="rect">
            <a:avLst/>
          </a:prstGeom>
        </p:spPr>
        <p:txBody>
          <a:bodyPr wrap="square">
            <a:spAutoFit/>
          </a:bodyPr>
          <a:lstStyle/>
          <a:p>
            <a:r>
              <a:rPr lang="en-US" sz="1600" b="1">
                <a:solidFill>
                  <a:srgbClr val="FF0000"/>
                </a:solidFill>
              </a:rPr>
              <a:t>f</a:t>
            </a:r>
            <a:r>
              <a:rPr lang="ro-RO" sz="1600" b="1">
                <a:solidFill>
                  <a:srgbClr val="FF0000"/>
                </a:solidFill>
              </a:rPr>
              <a:t>1</a:t>
            </a:r>
            <a:r>
              <a:rPr lang="en-US" sz="1600">
                <a:solidFill>
                  <a:srgbClr val="FF0000"/>
                </a:solidFill>
              </a:rPr>
              <a:t>(</a:t>
            </a:r>
            <a:r>
              <a:rPr lang="ro-RO" sz="1600">
                <a:solidFill>
                  <a:srgbClr val="FF0000"/>
                </a:solidFill>
              </a:rPr>
              <a:t>....</a:t>
            </a:r>
            <a:r>
              <a:rPr lang="en-US" sz="1600">
                <a:solidFill>
                  <a:srgbClr val="FF0000"/>
                </a:solidFill>
              </a:rPr>
              <a:t>, </a:t>
            </a:r>
            <a:r>
              <a:rPr lang="en-US" sz="1600" b="1" dirty="0">
                <a:solidFill>
                  <a:srgbClr val="FF0000"/>
                </a:solidFill>
              </a:rPr>
              <a:t>function</a:t>
            </a:r>
            <a:r>
              <a:rPr lang="en-US" sz="1600" b="1">
                <a:solidFill>
                  <a:srgbClr val="FF0000"/>
                </a:solidFill>
              </a:rPr>
              <a:t>(r</a:t>
            </a:r>
            <a:r>
              <a:rPr lang="ro-RO" sz="1600" b="1">
                <a:solidFill>
                  <a:srgbClr val="FF0000"/>
                </a:solidFill>
              </a:rPr>
              <a:t>ezultat</a:t>
            </a:r>
            <a:r>
              <a:rPr lang="en-US" sz="1600" b="1">
                <a:solidFill>
                  <a:srgbClr val="FF0000"/>
                </a:solidFill>
              </a:rPr>
              <a:t>)</a:t>
            </a:r>
            <a:r>
              <a:rPr lang="en-US" sz="1600">
                <a:solidFill>
                  <a:srgbClr val="FF0000"/>
                </a:solidFill>
              </a:rPr>
              <a:t> </a:t>
            </a:r>
            <a:endParaRPr lang="en-US" sz="1600" dirty="0">
              <a:solidFill>
                <a:srgbClr val="FF0000"/>
              </a:solidFill>
            </a:endParaRPr>
          </a:p>
          <a:p>
            <a:r>
              <a:rPr lang="en-US" sz="1600" dirty="0">
                <a:solidFill>
                  <a:srgbClr val="FF0000"/>
                </a:solidFill>
              </a:rPr>
              <a:t>	</a:t>
            </a:r>
            <a:r>
              <a:rPr lang="en-US" sz="1600">
                <a:solidFill>
                  <a:srgbClr val="FF0000"/>
                </a:solidFill>
              </a:rPr>
              <a:t>	{… </a:t>
            </a:r>
            <a:r>
              <a:rPr lang="ro-RO" sz="1600" err="1">
                <a:solidFill>
                  <a:srgbClr val="FF0000"/>
                </a:solidFill>
              </a:rPr>
              <a:t>foloseste</a:t>
            </a:r>
            <a:r>
              <a:rPr lang="ro-RO" sz="1600">
                <a:solidFill>
                  <a:srgbClr val="FF0000"/>
                </a:solidFill>
              </a:rPr>
              <a:t> rezultatul</a:t>
            </a:r>
            <a:r>
              <a:rPr lang="en-US" sz="1600">
                <a:solidFill>
                  <a:srgbClr val="FF0000"/>
                </a:solidFill>
              </a:rPr>
              <a:t>…}</a:t>
            </a:r>
            <a:endParaRPr lang="en-US" sz="1600" dirty="0">
              <a:solidFill>
                <a:srgbClr val="FF0000"/>
              </a:solidFill>
            </a:endParaRPr>
          </a:p>
          <a:p>
            <a:r>
              <a:rPr lang="en-US" sz="1600">
                <a:solidFill>
                  <a:srgbClr val="FF0000"/>
                </a:solidFill>
              </a:rPr>
              <a:t>)</a:t>
            </a:r>
            <a:endParaRPr lang="en-US" sz="1600" dirty="0">
              <a:solidFill>
                <a:srgbClr val="FF0000"/>
              </a:solidFill>
            </a:endParaRPr>
          </a:p>
        </p:txBody>
      </p:sp>
      <p:sp>
        <p:nvSpPr>
          <p:cNvPr id="5" name="Rectangle 4">
            <a:extLst>
              <a:ext uri="{FF2B5EF4-FFF2-40B4-BE49-F238E27FC236}">
                <a16:creationId xmlns:a16="http://schemas.microsoft.com/office/drawing/2014/main" id="{AB1D43CA-C8BE-45B1-ACB2-11D3FEAFC3C7}"/>
              </a:ext>
            </a:extLst>
          </p:cNvPr>
          <p:cNvSpPr/>
          <p:nvPr/>
        </p:nvSpPr>
        <p:spPr>
          <a:xfrm>
            <a:off x="1193746" y="3635325"/>
            <a:ext cx="8343749" cy="830997"/>
          </a:xfrm>
          <a:prstGeom prst="rect">
            <a:avLst/>
          </a:prstGeom>
        </p:spPr>
        <p:txBody>
          <a:bodyPr wrap="square">
            <a:spAutoFit/>
          </a:bodyPr>
          <a:lstStyle/>
          <a:p>
            <a:r>
              <a:rPr lang="en-US" sz="1600" b="1">
                <a:solidFill>
                  <a:srgbClr val="FF0000"/>
                </a:solidFill>
              </a:rPr>
              <a:t>r</a:t>
            </a:r>
            <a:r>
              <a:rPr lang="ro-MD" sz="1600" b="1">
                <a:solidFill>
                  <a:srgbClr val="FF0000"/>
                </a:solidFill>
              </a:rPr>
              <a:t>ezultat</a:t>
            </a:r>
            <a:r>
              <a:rPr lang="en-US" sz="1600" b="1">
                <a:solidFill>
                  <a:srgbClr val="FF0000"/>
                </a:solidFill>
              </a:rPr>
              <a:t> </a:t>
            </a:r>
            <a:r>
              <a:rPr lang="en-US" sz="1600" dirty="0">
                <a:solidFill>
                  <a:srgbClr val="FF0000"/>
                </a:solidFill>
              </a:rPr>
              <a:t>= </a:t>
            </a:r>
            <a:r>
              <a:rPr lang="en-US" sz="1600">
                <a:solidFill>
                  <a:srgbClr val="FF0000"/>
                </a:solidFill>
              </a:rPr>
              <a:t>await </a:t>
            </a:r>
            <a:r>
              <a:rPr lang="ro-RO" sz="1600" b="1">
                <a:solidFill>
                  <a:srgbClr val="FF0000"/>
                </a:solidFill>
              </a:rPr>
              <a:t>f1</a:t>
            </a:r>
            <a:r>
              <a:rPr lang="en-US" sz="1600">
                <a:solidFill>
                  <a:srgbClr val="FF0000"/>
                </a:solidFill>
              </a:rPr>
              <a:t>(</a:t>
            </a:r>
            <a:r>
              <a:rPr lang="ro-MD" sz="1600" dirty="0">
                <a:solidFill>
                  <a:srgbClr val="FF0000"/>
                </a:solidFill>
              </a:rPr>
              <a:t>argumente</a:t>
            </a:r>
            <a:r>
              <a:rPr lang="en-US" sz="1600" dirty="0">
                <a:solidFill>
                  <a:srgbClr val="FF0000"/>
                </a:solidFill>
              </a:rPr>
              <a:t>)</a:t>
            </a:r>
          </a:p>
          <a:p>
            <a:r>
              <a:rPr lang="ro-MD" sz="1600" b="1">
                <a:solidFill>
                  <a:srgbClr val="FF0000"/>
                </a:solidFill>
              </a:rPr>
              <a:t>f2</a:t>
            </a:r>
            <a:r>
              <a:rPr lang="en-US" sz="1600">
                <a:solidFill>
                  <a:srgbClr val="FF0000"/>
                </a:solidFill>
              </a:rPr>
              <a:t>(</a:t>
            </a:r>
            <a:r>
              <a:rPr lang="ro-MD" sz="1600" b="1">
                <a:solidFill>
                  <a:srgbClr val="FF0000"/>
                </a:solidFill>
              </a:rPr>
              <a:t>rezultat</a:t>
            </a:r>
            <a:r>
              <a:rPr lang="en-US" sz="1600">
                <a:solidFill>
                  <a:srgbClr val="FF0000"/>
                </a:solidFill>
              </a:rPr>
              <a:t>)</a:t>
            </a:r>
            <a:endParaRPr lang="en-US" sz="1600" dirty="0">
              <a:solidFill>
                <a:srgbClr val="FF0000"/>
              </a:solidFill>
            </a:endParaRPr>
          </a:p>
          <a:p>
            <a:r>
              <a:rPr lang="en-US" sz="1600">
                <a:solidFill>
                  <a:srgbClr val="FF0000"/>
                </a:solidFill>
              </a:rPr>
              <a:t>function </a:t>
            </a:r>
            <a:r>
              <a:rPr lang="ro-RO" sz="1600" b="1">
                <a:solidFill>
                  <a:srgbClr val="FF0000"/>
                </a:solidFill>
              </a:rPr>
              <a:t>f2</a:t>
            </a:r>
            <a:r>
              <a:rPr lang="en-US" sz="1600">
                <a:solidFill>
                  <a:srgbClr val="FF0000"/>
                </a:solidFill>
              </a:rPr>
              <a:t>(</a:t>
            </a:r>
            <a:r>
              <a:rPr lang="ro-RO" sz="1600">
                <a:solidFill>
                  <a:srgbClr val="FF0000"/>
                </a:solidFill>
              </a:rPr>
              <a:t>rez</a:t>
            </a:r>
            <a:r>
              <a:rPr lang="en-US" sz="1600">
                <a:solidFill>
                  <a:srgbClr val="FF0000"/>
                </a:solidFill>
              </a:rPr>
              <a:t>) </a:t>
            </a:r>
            <a:r>
              <a:rPr lang="en-US" sz="1600" dirty="0">
                <a:solidFill>
                  <a:srgbClr val="FF0000"/>
                </a:solidFill>
              </a:rPr>
              <a:t>{… </a:t>
            </a:r>
            <a:r>
              <a:rPr lang="ro-MD" sz="1600" err="1">
                <a:solidFill>
                  <a:srgbClr val="FF0000"/>
                </a:solidFill>
              </a:rPr>
              <a:t>foloseste</a:t>
            </a:r>
            <a:r>
              <a:rPr lang="ro-MD" sz="1600">
                <a:solidFill>
                  <a:srgbClr val="FF0000"/>
                </a:solidFill>
              </a:rPr>
              <a:t> rezultatul pasat </a:t>
            </a:r>
            <a:r>
              <a:rPr lang="ro-MD" sz="1600" dirty="0">
                <a:solidFill>
                  <a:srgbClr val="FF0000"/>
                </a:solidFill>
              </a:rPr>
              <a:t>in </a:t>
            </a:r>
            <a:r>
              <a:rPr lang="ro-MD" sz="1600">
                <a:solidFill>
                  <a:srgbClr val="FF0000"/>
                </a:solidFill>
              </a:rPr>
              <a:t>stil sincron</a:t>
            </a:r>
            <a:r>
              <a:rPr lang="en-US" sz="1600" dirty="0">
                <a:solidFill>
                  <a:srgbClr val="FF0000"/>
                </a:solidFill>
              </a:rPr>
              <a:t>…}</a:t>
            </a:r>
          </a:p>
        </p:txBody>
      </p:sp>
      <p:sp>
        <p:nvSpPr>
          <p:cNvPr id="6" name="Rectangle 5">
            <a:extLst>
              <a:ext uri="{FF2B5EF4-FFF2-40B4-BE49-F238E27FC236}">
                <a16:creationId xmlns:a16="http://schemas.microsoft.com/office/drawing/2014/main" id="{F335C79D-2B30-471C-B8F3-17C5FCBD43E8}"/>
              </a:ext>
            </a:extLst>
          </p:cNvPr>
          <p:cNvSpPr/>
          <p:nvPr/>
        </p:nvSpPr>
        <p:spPr>
          <a:xfrm>
            <a:off x="1206651" y="2490994"/>
            <a:ext cx="7579330" cy="338554"/>
          </a:xfrm>
          <a:prstGeom prst="rect">
            <a:avLst/>
          </a:prstGeom>
        </p:spPr>
        <p:txBody>
          <a:bodyPr wrap="square">
            <a:spAutoFit/>
          </a:bodyPr>
          <a:lstStyle/>
          <a:p>
            <a:r>
              <a:rPr lang="en-US" sz="1600" b="1">
                <a:solidFill>
                  <a:srgbClr val="FF0000"/>
                </a:solidFill>
              </a:rPr>
              <a:t>f</a:t>
            </a:r>
            <a:r>
              <a:rPr lang="ro-RO" sz="1600" b="1">
                <a:solidFill>
                  <a:srgbClr val="FF0000"/>
                </a:solidFill>
              </a:rPr>
              <a:t>1</a:t>
            </a:r>
            <a:r>
              <a:rPr lang="en-US" sz="1600">
                <a:solidFill>
                  <a:srgbClr val="FF0000"/>
                </a:solidFill>
              </a:rPr>
              <a:t>(</a:t>
            </a:r>
            <a:r>
              <a:rPr lang="ro-RO" sz="1600">
                <a:solidFill>
                  <a:srgbClr val="FF0000"/>
                </a:solidFill>
              </a:rPr>
              <a:t>...</a:t>
            </a:r>
            <a:r>
              <a:rPr lang="en-US" sz="1600">
                <a:solidFill>
                  <a:srgbClr val="FF0000"/>
                </a:solidFill>
              </a:rPr>
              <a:t>, </a:t>
            </a:r>
            <a:r>
              <a:rPr lang="en-US" sz="1600" b="1">
                <a:solidFill>
                  <a:srgbClr val="FF0000"/>
                </a:solidFill>
              </a:rPr>
              <a:t>(r</a:t>
            </a:r>
            <a:r>
              <a:rPr lang="ro-RO" sz="1600" b="1">
                <a:solidFill>
                  <a:srgbClr val="FF0000"/>
                </a:solidFill>
              </a:rPr>
              <a:t>ezultat</a:t>
            </a:r>
            <a:r>
              <a:rPr lang="en-US" sz="1600" b="1">
                <a:solidFill>
                  <a:srgbClr val="FF0000"/>
                </a:solidFill>
              </a:rPr>
              <a:t>)</a:t>
            </a:r>
            <a:r>
              <a:rPr lang="en-US" sz="1600">
                <a:solidFill>
                  <a:srgbClr val="FF0000"/>
                </a:solidFill>
              </a:rPr>
              <a:t>=&gt;{… </a:t>
            </a:r>
            <a:r>
              <a:rPr lang="en-US" sz="1600" err="1">
                <a:solidFill>
                  <a:srgbClr val="FF0000"/>
                </a:solidFill>
              </a:rPr>
              <a:t>foloseste</a:t>
            </a:r>
            <a:r>
              <a:rPr lang="en-US" sz="1600">
                <a:solidFill>
                  <a:srgbClr val="FF0000"/>
                </a:solidFill>
              </a:rPr>
              <a:t> </a:t>
            </a:r>
            <a:r>
              <a:rPr lang="ro-RO" sz="1600">
                <a:solidFill>
                  <a:srgbClr val="FF0000"/>
                </a:solidFill>
              </a:rPr>
              <a:t>rezultatul</a:t>
            </a:r>
            <a:r>
              <a:rPr lang="en-US" sz="1600">
                <a:solidFill>
                  <a:srgbClr val="FF0000"/>
                </a:solidFill>
              </a:rPr>
              <a:t>…})</a:t>
            </a:r>
            <a:endParaRPr lang="en-US" sz="1600" dirty="0">
              <a:solidFill>
                <a:srgbClr val="FF0000"/>
              </a:solidFill>
            </a:endParaRPr>
          </a:p>
        </p:txBody>
      </p:sp>
      <p:sp>
        <p:nvSpPr>
          <p:cNvPr id="7" name="Rectangle 6">
            <a:extLst>
              <a:ext uri="{FF2B5EF4-FFF2-40B4-BE49-F238E27FC236}">
                <a16:creationId xmlns:a16="http://schemas.microsoft.com/office/drawing/2014/main" id="{AA844A91-8337-42BD-B356-5DD0677560B2}"/>
              </a:ext>
            </a:extLst>
          </p:cNvPr>
          <p:cNvSpPr/>
          <p:nvPr/>
        </p:nvSpPr>
        <p:spPr>
          <a:xfrm>
            <a:off x="1193746" y="4797152"/>
            <a:ext cx="7219195" cy="584775"/>
          </a:xfrm>
          <a:prstGeom prst="rect">
            <a:avLst/>
          </a:prstGeom>
        </p:spPr>
        <p:txBody>
          <a:bodyPr wrap="square">
            <a:spAutoFit/>
          </a:bodyPr>
          <a:lstStyle/>
          <a:p>
            <a:r>
              <a:rPr lang="en-US" sz="1600" b="1">
                <a:solidFill>
                  <a:srgbClr val="FF0000"/>
                </a:solidFill>
              </a:rPr>
              <a:t>f</a:t>
            </a:r>
            <a:r>
              <a:rPr lang="ro-RO" sz="1600" b="1">
                <a:solidFill>
                  <a:srgbClr val="FF0000"/>
                </a:solidFill>
              </a:rPr>
              <a:t>1</a:t>
            </a:r>
            <a:r>
              <a:rPr lang="en-US" sz="1600">
                <a:solidFill>
                  <a:srgbClr val="FF0000"/>
                </a:solidFill>
              </a:rPr>
              <a:t>(</a:t>
            </a:r>
            <a:r>
              <a:rPr lang="ro-MD" sz="1600">
                <a:solidFill>
                  <a:srgbClr val="FF0000"/>
                </a:solidFill>
              </a:rPr>
              <a:t>...</a:t>
            </a:r>
            <a:r>
              <a:rPr lang="en-US" sz="1600">
                <a:solidFill>
                  <a:srgbClr val="FF0000"/>
                </a:solidFill>
              </a:rPr>
              <a:t>).then(</a:t>
            </a:r>
            <a:r>
              <a:rPr lang="ro-RO" sz="1600" b="1">
                <a:solidFill>
                  <a:srgbClr val="FF0000"/>
                </a:solidFill>
              </a:rPr>
              <a:t>f2</a:t>
            </a:r>
            <a:r>
              <a:rPr lang="en-US" sz="1600">
                <a:solidFill>
                  <a:srgbClr val="FF0000"/>
                </a:solidFill>
              </a:rPr>
              <a:t>)</a:t>
            </a:r>
            <a:endParaRPr lang="en-US" sz="1600" dirty="0">
              <a:solidFill>
                <a:srgbClr val="FF0000"/>
              </a:solidFill>
            </a:endParaRPr>
          </a:p>
          <a:p>
            <a:r>
              <a:rPr lang="en-US" sz="1600">
                <a:solidFill>
                  <a:srgbClr val="FF0000"/>
                </a:solidFill>
              </a:rPr>
              <a:t>function </a:t>
            </a:r>
            <a:r>
              <a:rPr lang="en-US" sz="1600" b="1">
                <a:solidFill>
                  <a:srgbClr val="FF0000"/>
                </a:solidFill>
              </a:rPr>
              <a:t>f</a:t>
            </a:r>
            <a:r>
              <a:rPr lang="ro-RO" sz="1600" b="1">
                <a:solidFill>
                  <a:srgbClr val="FF0000"/>
                </a:solidFill>
              </a:rPr>
              <a:t>2</a:t>
            </a:r>
            <a:r>
              <a:rPr lang="en-US" sz="1600">
                <a:solidFill>
                  <a:srgbClr val="FF0000"/>
                </a:solidFill>
              </a:rPr>
              <a:t>(</a:t>
            </a:r>
            <a:r>
              <a:rPr lang="ro-MD" sz="1600" b="1">
                <a:solidFill>
                  <a:srgbClr val="FF0000"/>
                </a:solidFill>
              </a:rPr>
              <a:t>rezultat</a:t>
            </a:r>
            <a:r>
              <a:rPr lang="en-US" sz="1600">
                <a:solidFill>
                  <a:srgbClr val="FF0000"/>
                </a:solidFill>
              </a:rPr>
              <a:t>) </a:t>
            </a:r>
            <a:r>
              <a:rPr lang="en-US" sz="1600" dirty="0">
                <a:solidFill>
                  <a:srgbClr val="FF0000"/>
                </a:solidFill>
              </a:rPr>
              <a:t>{… </a:t>
            </a:r>
            <a:r>
              <a:rPr lang="ro-MD" sz="1600" err="1">
                <a:solidFill>
                  <a:srgbClr val="FF0000"/>
                </a:solidFill>
              </a:rPr>
              <a:t>foloseste</a:t>
            </a:r>
            <a:r>
              <a:rPr lang="ro-MD" sz="1600">
                <a:solidFill>
                  <a:srgbClr val="FF0000"/>
                </a:solidFill>
              </a:rPr>
              <a:t> rezultatul </a:t>
            </a:r>
            <a:r>
              <a:rPr lang="en-US" sz="1600" dirty="0">
                <a:solidFill>
                  <a:srgbClr val="FF0000"/>
                </a:solidFill>
              </a:rPr>
              <a:t>…}</a:t>
            </a:r>
          </a:p>
        </p:txBody>
      </p:sp>
      <p:sp>
        <p:nvSpPr>
          <p:cNvPr id="8" name="Rectangle 7">
            <a:extLst>
              <a:ext uri="{FF2B5EF4-FFF2-40B4-BE49-F238E27FC236}">
                <a16:creationId xmlns:a16="http://schemas.microsoft.com/office/drawing/2014/main" id="{384F87C1-F237-4411-BD59-BAE43E3E1D41}"/>
              </a:ext>
            </a:extLst>
          </p:cNvPr>
          <p:cNvSpPr/>
          <p:nvPr/>
        </p:nvSpPr>
        <p:spPr>
          <a:xfrm>
            <a:off x="1206651" y="5689353"/>
            <a:ext cx="7219195" cy="338554"/>
          </a:xfrm>
          <a:prstGeom prst="rect">
            <a:avLst/>
          </a:prstGeom>
        </p:spPr>
        <p:txBody>
          <a:bodyPr wrap="square">
            <a:spAutoFit/>
          </a:bodyPr>
          <a:lstStyle/>
          <a:p>
            <a:r>
              <a:rPr lang="ro-RO" sz="1600" b="1">
                <a:solidFill>
                  <a:srgbClr val="FF0000"/>
                </a:solidFill>
              </a:rPr>
              <a:t>f1</a:t>
            </a:r>
            <a:r>
              <a:rPr lang="en-US" sz="1600">
                <a:solidFill>
                  <a:srgbClr val="FF0000"/>
                </a:solidFill>
              </a:rPr>
              <a:t>(</a:t>
            </a:r>
            <a:r>
              <a:rPr lang="ro-MD" sz="1600">
                <a:solidFill>
                  <a:srgbClr val="FF0000"/>
                </a:solidFill>
              </a:rPr>
              <a:t>...</a:t>
            </a:r>
            <a:r>
              <a:rPr lang="en-US" sz="1600">
                <a:solidFill>
                  <a:srgbClr val="FF0000"/>
                </a:solidFill>
              </a:rPr>
              <a:t>).then(</a:t>
            </a:r>
            <a:r>
              <a:rPr lang="ro-RO" sz="1600">
                <a:solidFill>
                  <a:srgbClr val="FF0000"/>
                </a:solidFill>
              </a:rPr>
              <a:t> </a:t>
            </a:r>
            <a:r>
              <a:rPr lang="en-US" sz="1600" b="1">
                <a:solidFill>
                  <a:srgbClr val="FF0000"/>
                </a:solidFill>
              </a:rPr>
              <a:t>(</a:t>
            </a:r>
            <a:r>
              <a:rPr lang="ro-MD" sz="1600" b="1">
                <a:solidFill>
                  <a:srgbClr val="FF0000"/>
                </a:solidFill>
              </a:rPr>
              <a:t>rezultat</a:t>
            </a:r>
            <a:r>
              <a:rPr lang="en-US" sz="1600" b="1">
                <a:solidFill>
                  <a:srgbClr val="FF0000"/>
                </a:solidFill>
              </a:rPr>
              <a:t>)</a:t>
            </a:r>
            <a:r>
              <a:rPr lang="en-US" sz="1600">
                <a:solidFill>
                  <a:srgbClr val="FF0000"/>
                </a:solidFill>
              </a:rPr>
              <a:t>=&gt;{…</a:t>
            </a:r>
            <a:r>
              <a:rPr lang="ro-MD" sz="1600" err="1">
                <a:solidFill>
                  <a:srgbClr val="FF0000"/>
                </a:solidFill>
              </a:rPr>
              <a:t>foloseste</a:t>
            </a:r>
            <a:r>
              <a:rPr lang="ro-MD" sz="1600">
                <a:solidFill>
                  <a:srgbClr val="FF0000"/>
                </a:solidFill>
              </a:rPr>
              <a:t> rezultatul</a:t>
            </a:r>
            <a:r>
              <a:rPr lang="en-US" sz="1600">
                <a:solidFill>
                  <a:srgbClr val="FF0000"/>
                </a:solidFill>
              </a:rPr>
              <a:t>…}</a:t>
            </a:r>
            <a:r>
              <a:rPr lang="ro-RO" sz="1600">
                <a:solidFill>
                  <a:srgbClr val="FF0000"/>
                </a:solidFill>
              </a:rPr>
              <a:t> </a:t>
            </a:r>
            <a:r>
              <a:rPr lang="en-US" sz="1600">
                <a:solidFill>
                  <a:srgbClr val="FF0000"/>
                </a:solidFill>
              </a:rPr>
              <a:t>)</a:t>
            </a:r>
            <a:endParaRPr lang="en-US" sz="1600" dirty="0">
              <a:solidFill>
                <a:srgbClr val="FF0000"/>
              </a:solidFill>
            </a:endParaRPr>
          </a:p>
        </p:txBody>
      </p:sp>
    </p:spTree>
    <p:extLst>
      <p:ext uri="{BB962C8B-B14F-4D97-AF65-F5344CB8AC3E}">
        <p14:creationId xmlns:p14="http://schemas.microsoft.com/office/powerpoint/2010/main" val="147347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2354-A890-40BB-9B3F-498B4991462B}"/>
              </a:ext>
            </a:extLst>
          </p:cNvPr>
          <p:cNvSpPr>
            <a:spLocks noGrp="1"/>
          </p:cNvSpPr>
          <p:nvPr>
            <p:ph type="title"/>
          </p:nvPr>
        </p:nvSpPr>
        <p:spPr>
          <a:xfrm>
            <a:off x="457200" y="274638"/>
            <a:ext cx="8229600" cy="562074"/>
          </a:xfrm>
        </p:spPr>
        <p:txBody>
          <a:bodyPr>
            <a:normAutofit fontScale="90000"/>
          </a:bodyPr>
          <a:lstStyle/>
          <a:p>
            <a:r>
              <a:rPr lang="ro-RO"/>
              <a:t>În JQuery ar arăta astfel</a:t>
            </a:r>
            <a:r>
              <a:rPr lang="en-US"/>
              <a:t>:</a:t>
            </a:r>
          </a:p>
        </p:txBody>
      </p:sp>
      <p:sp>
        <p:nvSpPr>
          <p:cNvPr id="5" name="Content Placeholder 2">
            <a:extLst>
              <a:ext uri="{FF2B5EF4-FFF2-40B4-BE49-F238E27FC236}">
                <a16:creationId xmlns:a16="http://schemas.microsoft.com/office/drawing/2014/main" id="{E49D921B-852B-4006-872F-F754574211F6}"/>
              </a:ext>
            </a:extLst>
          </p:cNvPr>
          <p:cNvSpPr txBox="1">
            <a:spLocks/>
          </p:cNvSpPr>
          <p:nvPr/>
        </p:nvSpPr>
        <p:spPr>
          <a:xfrm>
            <a:off x="251520" y="1556792"/>
            <a:ext cx="8748464" cy="23042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o-RO" sz="1500">
                <a:solidFill>
                  <a:srgbClr val="FF0000"/>
                </a:solidFill>
              </a:rPr>
              <a:t>$.get(adresa</a:t>
            </a:r>
            <a:r>
              <a:rPr lang="en-US" sz="1500">
                <a:solidFill>
                  <a:srgbClr val="FF0000"/>
                </a:solidFill>
              </a:rPr>
              <a:t>URL</a:t>
            </a:r>
            <a:r>
              <a:rPr lang="ro-RO" sz="1500">
                <a:solidFill>
                  <a:srgbClr val="FF0000"/>
                </a:solidFill>
              </a:rPr>
              <a:t>, procesareRaspuns)</a:t>
            </a:r>
          </a:p>
          <a:p>
            <a:pPr marL="0" indent="0">
              <a:buFont typeface="Arial" panose="020B0604020202020204" pitchFamily="34" charset="0"/>
              <a:buNone/>
            </a:pPr>
            <a:r>
              <a:rPr lang="ro-RO" sz="1500">
                <a:solidFill>
                  <a:srgbClr val="FF0000"/>
                </a:solidFill>
              </a:rPr>
              <a:t>function procesareRaspuns(rezultat) </a:t>
            </a:r>
            <a:r>
              <a:rPr lang="en-US" sz="1500">
                <a:solidFill>
                  <a:srgbClr val="FF0000"/>
                </a:solidFill>
              </a:rPr>
              <a:t>{…..}</a:t>
            </a:r>
            <a:endParaRPr lang="ro-RO" sz="1500">
              <a:solidFill>
                <a:srgbClr val="FF0000"/>
              </a:solidFill>
            </a:endParaRPr>
          </a:p>
          <a:p>
            <a:pPr marL="0" indent="0">
              <a:buFont typeface="Arial" panose="020B0604020202020204" pitchFamily="34" charset="0"/>
              <a:buNone/>
            </a:pPr>
            <a:endParaRPr lang="en-US" sz="1500">
              <a:solidFill>
                <a:srgbClr val="FF0000"/>
              </a:solidFill>
            </a:endParaRPr>
          </a:p>
          <a:p>
            <a:r>
              <a:rPr lang="ro-RO" sz="1500" b="1"/>
              <a:t>Funcția f1 (cu succes incert) e $.get </a:t>
            </a:r>
            <a:r>
              <a:rPr lang="ro-RO" sz="1500"/>
              <a:t>(cererea HTTP)</a:t>
            </a:r>
          </a:p>
          <a:p>
            <a:r>
              <a:rPr lang="ro-RO" sz="1500" b="1"/>
              <a:t>Funcția f2 (callback) e procesareRaspuns</a:t>
            </a:r>
          </a:p>
          <a:p>
            <a:endParaRPr lang="ro-MD" sz="1500"/>
          </a:p>
          <a:p>
            <a:pPr marL="0" indent="0">
              <a:buNone/>
            </a:pPr>
            <a:r>
              <a:rPr lang="ro-MD" sz="1500"/>
              <a:t>Dacă am forța o returnare sincronă din $.get...</a:t>
            </a:r>
          </a:p>
          <a:p>
            <a:pPr marL="0" indent="0">
              <a:buNone/>
            </a:pPr>
            <a:r>
              <a:rPr lang="ro-MD" sz="1500">
                <a:solidFill>
                  <a:srgbClr val="FF0000"/>
                </a:solidFill>
              </a:rPr>
              <a:t>cerere=$.get(adresa</a:t>
            </a:r>
            <a:r>
              <a:rPr lang="en-US" sz="1500">
                <a:solidFill>
                  <a:srgbClr val="FF0000"/>
                </a:solidFill>
              </a:rPr>
              <a:t>URL</a:t>
            </a:r>
            <a:r>
              <a:rPr lang="ro-MD" sz="1500">
                <a:solidFill>
                  <a:srgbClr val="FF0000"/>
                </a:solidFill>
              </a:rPr>
              <a:t>,procesareRaspuns)</a:t>
            </a:r>
          </a:p>
          <a:p>
            <a:pPr marL="0" indent="0">
              <a:buNone/>
            </a:pPr>
            <a:r>
              <a:rPr lang="ro-MD" sz="1500"/>
              <a:t> ...nu se returnează Răspunsul, ci Cererea! (dacă vrem să o mai analizăm după ce s-a trimis)</a:t>
            </a:r>
          </a:p>
          <a:p>
            <a:pPr marL="0" indent="0">
              <a:buNone/>
            </a:pPr>
            <a:endParaRPr lang="ro-MD" sz="1500">
              <a:solidFill>
                <a:srgbClr val="FF0000"/>
              </a:solidFill>
            </a:endParaRPr>
          </a:p>
          <a:p>
            <a:pPr marL="0" indent="0">
              <a:buNone/>
            </a:pPr>
            <a:r>
              <a:rPr lang="ro-MD" sz="1500"/>
              <a:t>Prin tutoriale on-line se vor găsi adesea alternativele sintactice mai concise:</a:t>
            </a:r>
          </a:p>
          <a:p>
            <a:pPr marL="0" indent="0">
              <a:buNone/>
            </a:pPr>
            <a:r>
              <a:rPr lang="ro-MD" sz="1500">
                <a:solidFill>
                  <a:srgbClr val="FF0000"/>
                </a:solidFill>
              </a:rPr>
              <a:t>$.get(adresa</a:t>
            </a:r>
            <a:r>
              <a:rPr lang="en-US" sz="1500">
                <a:solidFill>
                  <a:srgbClr val="FF0000"/>
                </a:solidFill>
              </a:rPr>
              <a:t>URL</a:t>
            </a:r>
            <a:r>
              <a:rPr lang="ro-MD" sz="1500">
                <a:solidFill>
                  <a:srgbClr val="FF0000"/>
                </a:solidFill>
              </a:rPr>
              <a:t>, (raspuns)=</a:t>
            </a:r>
            <a:r>
              <a:rPr lang="en-US" sz="1500">
                <a:solidFill>
                  <a:srgbClr val="FF0000"/>
                </a:solidFill>
              </a:rPr>
              <a:t>&gt; {….})</a:t>
            </a:r>
          </a:p>
          <a:p>
            <a:pPr marL="0" indent="0">
              <a:buNone/>
            </a:pPr>
            <a:r>
              <a:rPr lang="ro-MD" sz="1500"/>
              <a:t>(sintaxa cu callback anonim)</a:t>
            </a:r>
          </a:p>
          <a:p>
            <a:pPr marL="0" indent="0">
              <a:buNone/>
            </a:pPr>
            <a:r>
              <a:rPr lang="en-US" sz="1500">
                <a:solidFill>
                  <a:srgbClr val="FF0000"/>
                </a:solidFill>
              </a:rPr>
              <a:t>$.get(adresaURL)</a:t>
            </a:r>
            <a:r>
              <a:rPr lang="ro-RO" sz="1500">
                <a:solidFill>
                  <a:srgbClr val="FF0000"/>
                </a:solidFill>
              </a:rPr>
              <a:t>.then(</a:t>
            </a:r>
            <a:r>
              <a:rPr lang="ro-MD" sz="1500">
                <a:solidFill>
                  <a:srgbClr val="FF0000"/>
                </a:solidFill>
              </a:rPr>
              <a:t>(raspuns)=</a:t>
            </a:r>
            <a:r>
              <a:rPr lang="en-US" sz="1500">
                <a:solidFill>
                  <a:srgbClr val="FF0000"/>
                </a:solidFill>
              </a:rPr>
              <a:t>&gt; {….}</a:t>
            </a:r>
            <a:r>
              <a:rPr lang="ro-RO" sz="1500">
                <a:solidFill>
                  <a:srgbClr val="FF0000"/>
                </a:solidFill>
              </a:rPr>
              <a:t>)</a:t>
            </a:r>
          </a:p>
          <a:p>
            <a:pPr marL="0" indent="0">
              <a:buNone/>
            </a:pPr>
            <a:r>
              <a:rPr lang="ro-MD" sz="1500"/>
              <a:t>(sintaxa cu promisiune)</a:t>
            </a:r>
            <a:endParaRPr lang="ro-RO" sz="1500">
              <a:solidFill>
                <a:srgbClr val="FF0000"/>
              </a:solidFill>
            </a:endParaRPr>
          </a:p>
          <a:p>
            <a:pPr marL="0" indent="0">
              <a:buNone/>
            </a:pPr>
            <a:r>
              <a:rPr lang="ro-RO" sz="1500">
                <a:solidFill>
                  <a:srgbClr val="FF0000"/>
                </a:solidFill>
              </a:rPr>
              <a:t>raspuns = await $.get(adresaURL).then()</a:t>
            </a:r>
          </a:p>
          <a:p>
            <a:pPr marL="0" indent="0">
              <a:buNone/>
            </a:pPr>
            <a:r>
              <a:rPr lang="ro-RO" sz="1500">
                <a:solidFill>
                  <a:srgbClr val="FF0000"/>
                </a:solidFill>
              </a:rPr>
              <a:t>procesareRaspuns(raspuns)</a:t>
            </a:r>
          </a:p>
          <a:p>
            <a:pPr marL="0" indent="0">
              <a:buNone/>
            </a:pPr>
            <a:r>
              <a:rPr lang="ro-MD" sz="1500"/>
              <a:t>(sintaxa pseudo-sincronă cu atribuire directă a răspunsului)</a:t>
            </a:r>
            <a:endParaRPr lang="ro-RO" sz="1500">
              <a:solidFill>
                <a:srgbClr val="FF0000"/>
              </a:solidFill>
            </a:endParaRPr>
          </a:p>
        </p:txBody>
      </p:sp>
    </p:spTree>
    <p:extLst>
      <p:ext uri="{BB962C8B-B14F-4D97-AF65-F5344CB8AC3E}">
        <p14:creationId xmlns:p14="http://schemas.microsoft.com/office/powerpoint/2010/main" val="361044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fade">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fade">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Effect transition="in" filter="fade">
                                      <p:cBhvr>
                                        <p:cTn id="57" dur="500"/>
                                        <p:tgtEl>
                                          <p:spTgt spid="5">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3" end="13"/>
                                            </p:txEl>
                                          </p:spTgt>
                                        </p:tgtEl>
                                        <p:attrNameLst>
                                          <p:attrName>style.visibility</p:attrName>
                                        </p:attrNameLst>
                                      </p:cBhvr>
                                      <p:to>
                                        <p:strVal val="visible"/>
                                      </p:to>
                                    </p:set>
                                    <p:animEffect transition="in" filter="fade">
                                      <p:cBhvr>
                                        <p:cTn id="62" dur="500"/>
                                        <p:tgtEl>
                                          <p:spTgt spid="5">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animEffect transition="in" filter="fade">
                                      <p:cBhvr>
                                        <p:cTn id="67" dur="500"/>
                                        <p:tgtEl>
                                          <p:spTgt spid="5">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15" end="15"/>
                                            </p:txEl>
                                          </p:spTgt>
                                        </p:tgtEl>
                                        <p:attrNameLst>
                                          <p:attrName>style.visibility</p:attrName>
                                        </p:attrNameLst>
                                      </p:cBhvr>
                                      <p:to>
                                        <p:strVal val="visible"/>
                                      </p:to>
                                    </p:set>
                                    <p:animEffect transition="in" filter="fade">
                                      <p:cBhvr>
                                        <p:cTn id="72" dur="500"/>
                                        <p:tgtEl>
                                          <p:spTgt spid="5">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16" end="16"/>
                                            </p:txEl>
                                          </p:spTgt>
                                        </p:tgtEl>
                                        <p:attrNameLst>
                                          <p:attrName>style.visibility</p:attrName>
                                        </p:attrNameLst>
                                      </p:cBhvr>
                                      <p:to>
                                        <p:strVal val="visible"/>
                                      </p:to>
                                    </p:set>
                                    <p:animEffect transition="in" filter="fade">
                                      <p:cBhvr>
                                        <p:cTn id="77" dur="500"/>
                                        <p:tgtEl>
                                          <p:spTgt spid="5">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17" end="17"/>
                                            </p:txEl>
                                          </p:spTgt>
                                        </p:tgtEl>
                                        <p:attrNameLst>
                                          <p:attrName>style.visibility</p:attrName>
                                        </p:attrNameLst>
                                      </p:cBhvr>
                                      <p:to>
                                        <p:strVal val="visible"/>
                                      </p:to>
                                    </p:set>
                                    <p:animEffect transition="in" filter="fade">
                                      <p:cBhvr>
                                        <p:cTn id="82"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806A-C0AE-4AE1-A196-6D5086D6C2FE}"/>
              </a:ext>
            </a:extLst>
          </p:cNvPr>
          <p:cNvSpPr>
            <a:spLocks noGrp="1"/>
          </p:cNvSpPr>
          <p:nvPr>
            <p:ph type="title"/>
          </p:nvPr>
        </p:nvSpPr>
        <p:spPr/>
        <p:txBody>
          <a:bodyPr/>
          <a:lstStyle/>
          <a:p>
            <a:r>
              <a:rPr lang="ro-MD"/>
              <a:t>Sumar</a:t>
            </a:r>
            <a:endParaRPr lang="en-US"/>
          </a:p>
        </p:txBody>
      </p:sp>
      <p:sp>
        <p:nvSpPr>
          <p:cNvPr id="3" name="Content Placeholder 2">
            <a:extLst>
              <a:ext uri="{FF2B5EF4-FFF2-40B4-BE49-F238E27FC236}">
                <a16:creationId xmlns:a16="http://schemas.microsoft.com/office/drawing/2014/main" id="{16EF5B41-8D8B-4E51-AEB8-7300795E0733}"/>
              </a:ext>
            </a:extLst>
          </p:cNvPr>
          <p:cNvSpPr>
            <a:spLocks noGrp="1"/>
          </p:cNvSpPr>
          <p:nvPr>
            <p:ph idx="1"/>
          </p:nvPr>
        </p:nvSpPr>
        <p:spPr>
          <a:xfrm>
            <a:off x="457200" y="1600200"/>
            <a:ext cx="8229600" cy="4925144"/>
          </a:xfrm>
        </p:spPr>
        <p:txBody>
          <a:bodyPr>
            <a:normAutofit fontScale="70000" lnSpcReduction="20000"/>
          </a:bodyPr>
          <a:lstStyle/>
          <a:p>
            <a:pPr marL="0" indent="0">
              <a:buNone/>
            </a:pPr>
            <a:r>
              <a:rPr lang="ro-MD" sz="2400">
                <a:solidFill>
                  <a:srgbClr val="FF0000"/>
                </a:solidFill>
              </a:rPr>
              <a:t>procesareRaspuns() </a:t>
            </a:r>
            <a:r>
              <a:rPr lang="ro-MD" sz="2400"/>
              <a:t>e o funcție de tip </a:t>
            </a:r>
            <a:r>
              <a:rPr lang="ro-MD" sz="2400" b="1"/>
              <a:t>callback</a:t>
            </a:r>
            <a:r>
              <a:rPr lang="ro-MD" sz="2400"/>
              <a:t>, caracterizată de:</a:t>
            </a:r>
          </a:p>
          <a:p>
            <a:pPr lvl="1"/>
            <a:endParaRPr lang="ro-MD" sz="2400"/>
          </a:p>
          <a:p>
            <a:pPr lvl="1"/>
            <a:r>
              <a:rPr lang="ro-MD" sz="2400" b="1"/>
              <a:t>nu se apelează de programator, ci se rezervă </a:t>
            </a:r>
            <a:r>
              <a:rPr lang="ro-MD" sz="2400"/>
              <a:t>(fără paranteze, deci fără argumente)</a:t>
            </a:r>
          </a:p>
          <a:p>
            <a:pPr lvl="1"/>
            <a:endParaRPr lang="ro-MD" sz="2400"/>
          </a:p>
          <a:p>
            <a:pPr lvl="1"/>
            <a:r>
              <a:rPr lang="ro-MD" sz="2400" b="1"/>
              <a:t>primește automat argumente default, predefinite</a:t>
            </a:r>
            <a:r>
              <a:rPr lang="ro-MD" sz="2400"/>
              <a:t> (în cazul HTTP, e Răspunsul)</a:t>
            </a:r>
          </a:p>
          <a:p>
            <a:pPr lvl="2"/>
            <a:r>
              <a:rPr lang="ro-MD" sz="2000"/>
              <a:t>pot fi mai multe argumente, recunoscute prin poziție nu prin nume!</a:t>
            </a:r>
          </a:p>
          <a:p>
            <a:pPr lvl="2"/>
            <a:r>
              <a:rPr lang="ro-MD" sz="2000"/>
              <a:t>există trucuri de a injecta argumente suplimentare non-default (bind sau o funcție wrapper care returnează funcția callback)</a:t>
            </a:r>
          </a:p>
          <a:p>
            <a:pPr lvl="1"/>
            <a:endParaRPr lang="ro-MD" sz="2400"/>
          </a:p>
          <a:p>
            <a:pPr lvl="1"/>
            <a:r>
              <a:rPr lang="ro-MD" sz="2400" b="1"/>
              <a:t>momentul execuției nu e dat de linia de cod pe care apare, ci de un eveniment incert, imprevizibil </a:t>
            </a:r>
            <a:r>
              <a:rPr lang="ro-MD" sz="2400"/>
              <a:t>(în cazul HTTP, sosirea Răspunsului)</a:t>
            </a:r>
          </a:p>
          <a:p>
            <a:pPr marL="457200" lvl="1" indent="0">
              <a:buNone/>
            </a:pPr>
            <a:endParaRPr lang="ro-MD" sz="2400"/>
          </a:p>
          <a:p>
            <a:pPr lvl="1"/>
            <a:r>
              <a:rPr lang="ro-MD" sz="2400" b="1"/>
              <a:t>nu returnează nimic </a:t>
            </a:r>
            <a:r>
              <a:rPr lang="ro-MD" sz="2400"/>
              <a:t>(nu i s-ar putea prelua valoarea returnată)</a:t>
            </a:r>
          </a:p>
          <a:p>
            <a:pPr lvl="2"/>
            <a:r>
              <a:rPr lang="ro-MD" sz="2000"/>
              <a:t>se poate folosi un return gol pentru a forța oprirea execuției sale</a:t>
            </a:r>
          </a:p>
          <a:p>
            <a:pPr marL="457200" lvl="1" indent="0">
              <a:buNone/>
            </a:pPr>
            <a:endParaRPr lang="ro-MD" sz="2400"/>
          </a:p>
          <a:p>
            <a:pPr marL="0" lvl="1" indent="0">
              <a:buNone/>
            </a:pPr>
            <a:r>
              <a:rPr lang="ro-MD" sz="2400"/>
              <a:t>Apelarea asincronă de funcții callback garantează că:</a:t>
            </a:r>
          </a:p>
          <a:p>
            <a:pPr marL="342900" lvl="1" indent="-342900"/>
            <a:r>
              <a:rPr lang="ro-MD" sz="2400"/>
              <a:t>procesareRaspuns nu se apelează prea devreme</a:t>
            </a:r>
          </a:p>
          <a:p>
            <a:pPr marL="342900" lvl="1" indent="-342900"/>
            <a:r>
              <a:rPr lang="ro-MD" sz="2400"/>
              <a:t>restul programului continuă să funcționeze indiferent cât întârzie Răspunsul, sau dacă se soldează cu succes, eșec etc.</a:t>
            </a:r>
            <a:endParaRPr lang="en-US" sz="2400"/>
          </a:p>
        </p:txBody>
      </p:sp>
    </p:spTree>
    <p:extLst>
      <p:ext uri="{BB962C8B-B14F-4D97-AF65-F5344CB8AC3E}">
        <p14:creationId xmlns:p14="http://schemas.microsoft.com/office/powerpoint/2010/main" val="197983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fade">
                                      <p:cBhvr>
                                        <p:cTn id="48" dur="500"/>
                                        <p:tgtEl>
                                          <p:spTgt spid="3">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animEffect transition="in" filter="fade">
                                      <p:cBhvr>
                                        <p:cTn id="53"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D1CD-78CF-418A-8FB3-3393BA232C16}"/>
              </a:ext>
            </a:extLst>
          </p:cNvPr>
          <p:cNvSpPr>
            <a:spLocks noGrp="1"/>
          </p:cNvSpPr>
          <p:nvPr>
            <p:ph type="title"/>
          </p:nvPr>
        </p:nvSpPr>
        <p:spPr/>
        <p:txBody>
          <a:bodyPr>
            <a:normAutofit/>
          </a:bodyPr>
          <a:lstStyle/>
          <a:p>
            <a:r>
              <a:rPr lang="ro-RO" sz="3000"/>
              <a:t>Să nu se înțeleagă echivalența</a:t>
            </a:r>
            <a:br>
              <a:rPr lang="ro-RO" sz="3000"/>
            </a:br>
            <a:r>
              <a:rPr lang="ro-RO" sz="3000">
                <a:solidFill>
                  <a:srgbClr val="FF0000"/>
                </a:solidFill>
              </a:rPr>
              <a:t>Cerere HTTP = Programare Asincronă</a:t>
            </a:r>
            <a:endParaRPr lang="en-US" sz="3000" dirty="0">
              <a:solidFill>
                <a:srgbClr val="FF0000"/>
              </a:solidFill>
            </a:endParaRPr>
          </a:p>
        </p:txBody>
      </p:sp>
      <p:sp>
        <p:nvSpPr>
          <p:cNvPr id="3" name="Content Placeholder 2">
            <a:extLst>
              <a:ext uri="{FF2B5EF4-FFF2-40B4-BE49-F238E27FC236}">
                <a16:creationId xmlns:a16="http://schemas.microsoft.com/office/drawing/2014/main" id="{C622D443-4D52-48CF-802C-00532BBEE20D}"/>
              </a:ext>
            </a:extLst>
          </p:cNvPr>
          <p:cNvSpPr>
            <a:spLocks noGrp="1"/>
          </p:cNvSpPr>
          <p:nvPr>
            <p:ph idx="1"/>
          </p:nvPr>
        </p:nvSpPr>
        <p:spPr/>
        <p:txBody>
          <a:bodyPr>
            <a:normAutofit fontScale="55000" lnSpcReduction="20000"/>
          </a:bodyPr>
          <a:lstStyle/>
          <a:p>
            <a:pPr marL="0" indent="0" algn="just">
              <a:buNone/>
            </a:pPr>
            <a:endParaRPr lang="ro-RO" dirty="0"/>
          </a:p>
          <a:p>
            <a:pPr algn="just"/>
            <a:r>
              <a:rPr lang="ro-RO"/>
              <a:t>putem </a:t>
            </a:r>
            <a:r>
              <a:rPr lang="ro-RO" dirty="0"/>
              <a:t>programa și </a:t>
            </a:r>
            <a:r>
              <a:rPr lang="ro-RO" b="1"/>
              <a:t>cereri HTTP sincrone</a:t>
            </a:r>
            <a:r>
              <a:rPr lang="ro-RO"/>
              <a:t>, dacă nu ne deranjează așteptarea răspunsului</a:t>
            </a:r>
          </a:p>
          <a:p>
            <a:pPr lvl="1" algn="just"/>
            <a:r>
              <a:rPr lang="ro-RO"/>
              <a:t>se practică acolo unde nu există un front-end al cărui întreruperi să deranjeze utilizatorul, de exemplu la: Web scraping, colectare de date, muncă de DevOps)</a:t>
            </a:r>
          </a:p>
          <a:p>
            <a:pPr algn="just"/>
            <a:endParaRPr lang="ro-RO"/>
          </a:p>
          <a:p>
            <a:pPr algn="just"/>
            <a:endParaRPr lang="ro-RO"/>
          </a:p>
          <a:p>
            <a:pPr algn="just"/>
            <a:endParaRPr lang="ro-RO" dirty="0"/>
          </a:p>
          <a:p>
            <a:pPr algn="just"/>
            <a:r>
              <a:rPr lang="ro-RO"/>
              <a:t>unele medii (NodeJS) folosesc </a:t>
            </a:r>
            <a:r>
              <a:rPr lang="ro-RO" b="1" dirty="0"/>
              <a:t>Programare </a:t>
            </a:r>
            <a:r>
              <a:rPr lang="ro-RO" b="1"/>
              <a:t>Asincronă pentru </a:t>
            </a:r>
            <a:r>
              <a:rPr lang="ro-RO" b="1" dirty="0"/>
              <a:t>orice interacțiune </a:t>
            </a:r>
            <a:r>
              <a:rPr lang="ro-RO" b="1"/>
              <a:t>cu o interfață externă</a:t>
            </a:r>
            <a:r>
              <a:rPr lang="ro-RO"/>
              <a:t>, nu doar pentru HTTP:</a:t>
            </a:r>
            <a:endParaRPr lang="ro-RO" dirty="0"/>
          </a:p>
          <a:p>
            <a:pPr lvl="1" algn="just"/>
            <a:r>
              <a:rPr lang="ro-RO"/>
              <a:t>tot asincron execută și citirea de fișiere de pe disc, interogări SQL etc.</a:t>
            </a:r>
          </a:p>
          <a:p>
            <a:pPr lvl="1" algn="just"/>
            <a:r>
              <a:rPr lang="ro-RO"/>
              <a:t>uzual folosită în Internet of Things, unde comunicarea cu senzori fizici e adesea incertă</a:t>
            </a:r>
            <a:endParaRPr lang="ro-RO" dirty="0"/>
          </a:p>
          <a:p>
            <a:pPr algn="just"/>
            <a:endParaRPr lang="ro-RO"/>
          </a:p>
          <a:p>
            <a:pPr algn="just"/>
            <a:endParaRPr lang="ro-RO"/>
          </a:p>
          <a:p>
            <a:pPr algn="just"/>
            <a:endParaRPr lang="ro-RO" dirty="0"/>
          </a:p>
          <a:p>
            <a:pPr algn="just"/>
            <a:r>
              <a:rPr lang="ro-RO"/>
              <a:t>putem </a:t>
            </a:r>
            <a:r>
              <a:rPr lang="ro-RO" dirty="0"/>
              <a:t>converti funcții obișnuite în funcții cu </a:t>
            </a:r>
            <a:r>
              <a:rPr lang="ro-RO"/>
              <a:t>comportament asincron</a:t>
            </a:r>
          </a:p>
          <a:p>
            <a:pPr lvl="1" algn="just"/>
            <a:r>
              <a:rPr lang="ro-RO"/>
              <a:t>mecanismul </a:t>
            </a:r>
            <a:r>
              <a:rPr lang="en-US" dirty="0"/>
              <a:t>"</a:t>
            </a:r>
            <a:r>
              <a:rPr lang="en-US" err="1"/>
              <a:t>Promisiunilor</a:t>
            </a:r>
            <a:r>
              <a:rPr lang="en-US"/>
              <a:t>"</a:t>
            </a:r>
            <a:r>
              <a:rPr lang="ro-MD"/>
              <a:t>, </a:t>
            </a:r>
            <a:r>
              <a:rPr lang="ro-RO"/>
              <a:t>folosit adesea de cei care preferă sintaxa await/async sau înlănțuirea cu then()</a:t>
            </a:r>
            <a:endParaRPr lang="en-US" dirty="0"/>
          </a:p>
        </p:txBody>
      </p:sp>
    </p:spTree>
    <p:extLst>
      <p:ext uri="{BB962C8B-B14F-4D97-AF65-F5344CB8AC3E}">
        <p14:creationId xmlns:p14="http://schemas.microsoft.com/office/powerpoint/2010/main" val="365262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fade">
                                      <p:cBhvr>
                                        <p:cTn id="26" dur="500"/>
                                        <p:tgtEl>
                                          <p:spTgt spid="3">
                                            <p:txEl>
                                              <p:pRg st="12" end="1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animEffect transition="in" filter="fade">
                                      <p:cBhvr>
                                        <p:cTn id="2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DF4E9-7023-468C-B8C4-F3446618D512}"/>
              </a:ext>
            </a:extLst>
          </p:cNvPr>
          <p:cNvSpPr>
            <a:spLocks noGrp="1"/>
          </p:cNvSpPr>
          <p:nvPr>
            <p:ph type="title"/>
          </p:nvPr>
        </p:nvSpPr>
        <p:spPr>
          <a:xfrm>
            <a:off x="656183" y="3684066"/>
            <a:ext cx="7772400" cy="1362075"/>
          </a:xfrm>
        </p:spPr>
        <p:txBody>
          <a:bodyPr>
            <a:normAutofit/>
          </a:bodyPr>
          <a:lstStyle/>
          <a:p>
            <a:r>
              <a:rPr lang="ro-RO"/>
              <a:t>Obstacole </a:t>
            </a:r>
            <a:r>
              <a:rPr lang="ro-RO" dirty="0"/>
              <a:t>ale </a:t>
            </a:r>
            <a:r>
              <a:rPr lang="ro-RO"/>
              <a:t>cererilor http</a:t>
            </a:r>
            <a:br>
              <a:rPr lang="ro-RO"/>
            </a:br>
            <a:endParaRPr lang="en-US" dirty="0"/>
          </a:p>
        </p:txBody>
      </p:sp>
      <p:sp>
        <p:nvSpPr>
          <p:cNvPr id="2" name="Text Placeholder 1">
            <a:extLst>
              <a:ext uri="{FF2B5EF4-FFF2-40B4-BE49-F238E27FC236}">
                <a16:creationId xmlns:a16="http://schemas.microsoft.com/office/drawing/2014/main" id="{D8D6D642-3B3A-4073-AA0D-AB9F9B498929}"/>
              </a:ext>
            </a:extLst>
          </p:cNvPr>
          <p:cNvSpPr>
            <a:spLocks noGrp="1"/>
          </p:cNvSpPr>
          <p:nvPr>
            <p:ph type="body" idx="1"/>
          </p:nvPr>
        </p:nvSpPr>
        <p:spPr>
          <a:xfrm>
            <a:off x="656183" y="4365104"/>
            <a:ext cx="7772400" cy="1284163"/>
          </a:xfrm>
        </p:spPr>
        <p:txBody>
          <a:bodyPr/>
          <a:lstStyle/>
          <a:p>
            <a:pPr marL="342900" indent="-342900">
              <a:buFont typeface="Arial" panose="020B0604020202020204" pitchFamily="34" charset="0"/>
              <a:buChar char="•"/>
            </a:pPr>
            <a:r>
              <a:rPr lang="ro-MD"/>
              <a:t>Cross-domain AJAX</a:t>
            </a:r>
          </a:p>
          <a:p>
            <a:pPr marL="342900" indent="-342900">
              <a:buFont typeface="Arial" panose="020B0604020202020204" pitchFamily="34" charset="0"/>
              <a:buChar char="•"/>
            </a:pPr>
            <a:r>
              <a:rPr lang="ro-MD"/>
              <a:t>Reverse AJAX</a:t>
            </a:r>
          </a:p>
          <a:p>
            <a:pPr marL="342900" indent="-342900">
              <a:buFont typeface="Arial" panose="020B0604020202020204" pitchFamily="34" charset="0"/>
              <a:buChar char="•"/>
            </a:pPr>
            <a:r>
              <a:rPr lang="ro-MD"/>
              <a:t>Alternative la HTTP</a:t>
            </a:r>
            <a:endParaRPr lang="en-US"/>
          </a:p>
        </p:txBody>
      </p:sp>
    </p:spTree>
    <p:extLst>
      <p:ext uri="{BB962C8B-B14F-4D97-AF65-F5344CB8AC3E}">
        <p14:creationId xmlns:p14="http://schemas.microsoft.com/office/powerpoint/2010/main" val="37472268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MD" b="1"/>
              <a:t>C</a:t>
            </a:r>
            <a:r>
              <a:rPr lang="ro-RO" b="1"/>
              <a:t>ross-domain AJAX</a:t>
            </a:r>
            <a:br>
              <a:rPr lang="ro-RO" b="1"/>
            </a:br>
            <a:r>
              <a:rPr lang="ro-RO" sz="2200"/>
              <a:t>= când JS din front-end trimite cereri spre alt site/domeniu </a:t>
            </a:r>
            <a:br>
              <a:rPr lang="ro-RO" sz="2200"/>
            </a:br>
            <a:r>
              <a:rPr lang="ro-RO" sz="2200"/>
              <a:t>(decât cel care găzduiește front-endul)</a:t>
            </a:r>
            <a:endParaRPr lang="de-AT" sz="2200" dirty="0"/>
          </a:p>
        </p:txBody>
      </p:sp>
      <p:sp>
        <p:nvSpPr>
          <p:cNvPr id="3" name="Content Placeholder 2"/>
          <p:cNvSpPr>
            <a:spLocks noGrp="1"/>
          </p:cNvSpPr>
          <p:nvPr>
            <p:ph idx="1"/>
          </p:nvPr>
        </p:nvSpPr>
        <p:spPr>
          <a:xfrm>
            <a:off x="457200" y="1600200"/>
            <a:ext cx="8507288" cy="4525963"/>
          </a:xfrm>
        </p:spPr>
        <p:txBody>
          <a:bodyPr>
            <a:normAutofit/>
          </a:bodyPr>
          <a:lstStyle/>
          <a:p>
            <a:pPr marL="0" indent="0" algn="ctr">
              <a:buNone/>
            </a:pPr>
            <a:r>
              <a:rPr lang="ro-RO" sz="2000" b="1"/>
              <a:t>Bariera </a:t>
            </a:r>
            <a:r>
              <a:rPr lang="ro-RO" sz="2000" b="1" i="1"/>
              <a:t>same-origin</a:t>
            </a:r>
            <a:r>
              <a:rPr lang="ro-RO" sz="2000" b="1"/>
              <a:t> </a:t>
            </a:r>
            <a:r>
              <a:rPr lang="ro-RO" sz="2000"/>
              <a:t>= browserul blochează cereri JS spre alte servere</a:t>
            </a:r>
            <a:endParaRPr lang="de-AT" sz="200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3620" y="5327706"/>
            <a:ext cx="1593980" cy="98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74409" y="3023450"/>
            <a:ext cx="4392488" cy="352839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Box 5"/>
          <p:cNvSpPr txBox="1"/>
          <p:nvPr/>
        </p:nvSpPr>
        <p:spPr>
          <a:xfrm>
            <a:off x="372729" y="2654118"/>
            <a:ext cx="1380891" cy="369332"/>
          </a:xfrm>
          <a:prstGeom prst="rect">
            <a:avLst/>
          </a:prstGeom>
          <a:noFill/>
        </p:spPr>
        <p:txBody>
          <a:bodyPr wrap="none" rtlCol="0">
            <a:spAutoFit/>
          </a:bodyPr>
          <a:lstStyle/>
          <a:p>
            <a:r>
              <a:rPr lang="ro-RO" b="1"/>
              <a:t>Server1.com</a:t>
            </a:r>
            <a:endParaRPr lang="de-AT" b="1"/>
          </a:p>
        </p:txBody>
      </p:sp>
      <p:sp>
        <p:nvSpPr>
          <p:cNvPr id="7" name="Rectangle 6"/>
          <p:cNvSpPr/>
          <p:nvPr/>
        </p:nvSpPr>
        <p:spPr>
          <a:xfrm>
            <a:off x="4766897" y="3023450"/>
            <a:ext cx="4248472" cy="352839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TextBox 7"/>
          <p:cNvSpPr txBox="1"/>
          <p:nvPr/>
        </p:nvSpPr>
        <p:spPr>
          <a:xfrm>
            <a:off x="4766897" y="2654118"/>
            <a:ext cx="1380891" cy="369332"/>
          </a:xfrm>
          <a:prstGeom prst="rect">
            <a:avLst/>
          </a:prstGeom>
          <a:noFill/>
        </p:spPr>
        <p:txBody>
          <a:bodyPr wrap="none" rtlCol="0">
            <a:spAutoFit/>
          </a:bodyPr>
          <a:lstStyle/>
          <a:p>
            <a:r>
              <a:rPr lang="ro-RO" b="1"/>
              <a:t>Server2.com</a:t>
            </a:r>
            <a:endParaRPr lang="de-AT" b="1"/>
          </a:p>
        </p:txBody>
      </p:sp>
      <p:sp>
        <p:nvSpPr>
          <p:cNvPr id="9" name="TextBox 8"/>
          <p:cNvSpPr txBox="1"/>
          <p:nvPr/>
        </p:nvSpPr>
        <p:spPr>
          <a:xfrm>
            <a:off x="374409" y="6237569"/>
            <a:ext cx="4515916" cy="369332"/>
          </a:xfrm>
          <a:prstGeom prst="rect">
            <a:avLst/>
          </a:prstGeom>
          <a:noFill/>
        </p:spPr>
        <p:txBody>
          <a:bodyPr wrap="none" rtlCol="0">
            <a:spAutoFit/>
          </a:bodyPr>
          <a:lstStyle/>
          <a:p>
            <a:r>
              <a:rPr lang="en-GB" i="1"/>
              <a:t>Pagina c</a:t>
            </a:r>
            <a:r>
              <a:rPr lang="ro-RO" i="1"/>
              <a:t>lient: http:</a:t>
            </a:r>
            <a:r>
              <a:rPr lang="en-GB" i="1"/>
              <a:t>//server1.com/pagina.html</a:t>
            </a:r>
            <a:endParaRPr lang="de-AT" i="1"/>
          </a:p>
        </p:txBody>
      </p:sp>
      <p:sp>
        <p:nvSpPr>
          <p:cNvPr id="10" name="TextBox 9"/>
          <p:cNvSpPr txBox="1"/>
          <p:nvPr/>
        </p:nvSpPr>
        <p:spPr>
          <a:xfrm>
            <a:off x="401042" y="3056668"/>
            <a:ext cx="4290726" cy="369332"/>
          </a:xfrm>
          <a:prstGeom prst="rect">
            <a:avLst/>
          </a:prstGeom>
          <a:noFill/>
        </p:spPr>
        <p:txBody>
          <a:bodyPr wrap="none" rtlCol="0">
            <a:spAutoFit/>
          </a:bodyPr>
          <a:lstStyle/>
          <a:p>
            <a:r>
              <a:rPr lang="en-GB" i="1"/>
              <a:t>Script server</a:t>
            </a:r>
            <a:r>
              <a:rPr lang="ro-RO" i="1"/>
              <a:t>: http:</a:t>
            </a:r>
            <a:r>
              <a:rPr lang="en-GB" i="1"/>
              <a:t>//server1.com/script.php</a:t>
            </a:r>
            <a:endParaRPr lang="de-AT" i="1"/>
          </a:p>
        </p:txBody>
      </p:sp>
      <p:sp>
        <p:nvSpPr>
          <p:cNvPr id="11" name="TextBox 10"/>
          <p:cNvSpPr txBox="1"/>
          <p:nvPr/>
        </p:nvSpPr>
        <p:spPr>
          <a:xfrm>
            <a:off x="4766897" y="3028310"/>
            <a:ext cx="4290726" cy="369332"/>
          </a:xfrm>
          <a:prstGeom prst="rect">
            <a:avLst/>
          </a:prstGeom>
          <a:noFill/>
        </p:spPr>
        <p:txBody>
          <a:bodyPr wrap="none" rtlCol="0">
            <a:spAutoFit/>
          </a:bodyPr>
          <a:lstStyle/>
          <a:p>
            <a:r>
              <a:rPr lang="en-GB" i="1"/>
              <a:t>Script server</a:t>
            </a:r>
            <a:r>
              <a:rPr lang="ro-RO" i="1"/>
              <a:t>: http:</a:t>
            </a:r>
            <a:r>
              <a:rPr lang="en-GB" i="1"/>
              <a:t>//server2.com/script.php</a:t>
            </a:r>
            <a:endParaRPr lang="de-AT" i="1"/>
          </a:p>
        </p:txBody>
      </p:sp>
      <p:sp>
        <p:nvSpPr>
          <p:cNvPr id="12" name="TextBox 11"/>
          <p:cNvSpPr txBox="1"/>
          <p:nvPr/>
        </p:nvSpPr>
        <p:spPr>
          <a:xfrm>
            <a:off x="2321465" y="4356416"/>
            <a:ext cx="1927579" cy="738664"/>
          </a:xfrm>
          <a:prstGeom prst="rect">
            <a:avLst/>
          </a:prstGeom>
          <a:noFill/>
        </p:spPr>
        <p:txBody>
          <a:bodyPr wrap="none" rtlCol="0">
            <a:spAutoFit/>
          </a:bodyPr>
          <a:lstStyle/>
          <a:p>
            <a:r>
              <a:rPr lang="en-GB" sz="1400" i="1"/>
              <a:t>cereri HTTP locale</a:t>
            </a:r>
          </a:p>
          <a:p>
            <a:r>
              <a:rPr lang="en-GB" sz="1400" i="1"/>
              <a:t>(</a:t>
            </a:r>
            <a:r>
              <a:rPr lang="ro-RO" sz="1400" i="1"/>
              <a:t>trimise la </a:t>
            </a:r>
            <a:r>
              <a:rPr lang="en-GB" sz="1400" i="1"/>
              <a:t>adresa</a:t>
            </a:r>
            <a:r>
              <a:rPr lang="ro-RO" sz="1400" i="1"/>
              <a:t> locală</a:t>
            </a:r>
          </a:p>
          <a:p>
            <a:r>
              <a:rPr lang="en-GB" sz="1400" i="1"/>
              <a:t> </a:t>
            </a:r>
            <a:r>
              <a:rPr lang="en-GB" sz="1400" i="1">
                <a:solidFill>
                  <a:srgbClr val="FF0000"/>
                </a:solidFill>
              </a:rPr>
              <a:t>script.php</a:t>
            </a:r>
            <a:r>
              <a:rPr lang="en-GB" sz="1400" i="1"/>
              <a:t>)</a:t>
            </a:r>
          </a:p>
        </p:txBody>
      </p:sp>
      <p:sp>
        <p:nvSpPr>
          <p:cNvPr id="13" name="server"/>
          <p:cNvSpPr>
            <a:spLocks noEditPoints="1" noChangeArrowheads="1"/>
          </p:cNvSpPr>
          <p:nvPr/>
        </p:nvSpPr>
        <p:spPr bwMode="auto">
          <a:xfrm>
            <a:off x="1857037" y="3412646"/>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p>
        </p:txBody>
      </p:sp>
      <p:sp>
        <p:nvSpPr>
          <p:cNvPr id="14" name="server"/>
          <p:cNvSpPr>
            <a:spLocks noEditPoints="1" noChangeArrowheads="1"/>
          </p:cNvSpPr>
          <p:nvPr/>
        </p:nvSpPr>
        <p:spPr bwMode="auto">
          <a:xfrm>
            <a:off x="6147788" y="3397642"/>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p>
        </p:txBody>
      </p:sp>
      <p:sp>
        <p:nvSpPr>
          <p:cNvPr id="15" name="Up-Down Arrow 14"/>
          <p:cNvSpPr/>
          <p:nvPr/>
        </p:nvSpPr>
        <p:spPr>
          <a:xfrm>
            <a:off x="2061773" y="4196380"/>
            <a:ext cx="259692" cy="97925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Up-Down Arrow 15"/>
          <p:cNvSpPr/>
          <p:nvPr/>
        </p:nvSpPr>
        <p:spPr>
          <a:xfrm rot="3398786">
            <a:off x="4618067" y="3292175"/>
            <a:ext cx="290589" cy="319858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TextBox 16"/>
          <p:cNvSpPr txBox="1"/>
          <p:nvPr/>
        </p:nvSpPr>
        <p:spPr>
          <a:xfrm>
            <a:off x="5630993" y="4356416"/>
            <a:ext cx="2406877" cy="738664"/>
          </a:xfrm>
          <a:prstGeom prst="rect">
            <a:avLst/>
          </a:prstGeom>
          <a:noFill/>
        </p:spPr>
        <p:txBody>
          <a:bodyPr wrap="none" rtlCol="0">
            <a:spAutoFit/>
          </a:bodyPr>
          <a:lstStyle/>
          <a:p>
            <a:r>
              <a:rPr lang="en-GB" sz="1400" i="1"/>
              <a:t>cereri HTTP cross-domain</a:t>
            </a:r>
          </a:p>
          <a:p>
            <a:r>
              <a:rPr lang="en-GB" sz="1400" i="1"/>
              <a:t>(</a:t>
            </a:r>
            <a:r>
              <a:rPr lang="ro-RO" sz="1400" i="1"/>
              <a:t>trimise la </a:t>
            </a:r>
            <a:r>
              <a:rPr lang="en-GB" sz="1400" i="1"/>
              <a:t>adresa absolut</a:t>
            </a:r>
            <a:r>
              <a:rPr lang="ro-RO" sz="1400" i="1"/>
              <a:t>ă</a:t>
            </a:r>
          </a:p>
          <a:p>
            <a:r>
              <a:rPr lang="ro-RO" sz="1400" i="1">
                <a:solidFill>
                  <a:srgbClr val="FF0000"/>
                </a:solidFill>
              </a:rPr>
              <a:t>http:</a:t>
            </a:r>
            <a:r>
              <a:rPr lang="en-GB" sz="1400" i="1">
                <a:solidFill>
                  <a:srgbClr val="FF0000"/>
                </a:solidFill>
              </a:rPr>
              <a:t>//server2.com/script.php</a:t>
            </a:r>
            <a:r>
              <a:rPr lang="en-GB" sz="1400" i="1"/>
              <a:t>)</a:t>
            </a:r>
          </a:p>
        </p:txBody>
      </p:sp>
      <p:sp>
        <p:nvSpPr>
          <p:cNvPr id="18" name="Multiply 17"/>
          <p:cNvSpPr/>
          <p:nvPr/>
        </p:nvSpPr>
        <p:spPr>
          <a:xfrm>
            <a:off x="4309697" y="4355682"/>
            <a:ext cx="914400" cy="914400"/>
          </a:xfrm>
          <a:prstGeom prst="mathMultiply">
            <a:avLst>
              <a:gd name="adj1" fmla="val 798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427483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16" grpId="0" animBg="1"/>
      <p:bldP spid="17" grpId="0"/>
      <p:bldP spid="1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3000"/>
              <a:t>Soluţia 1:</a:t>
            </a:r>
            <a:br>
              <a:rPr lang="ro-RO" sz="3000"/>
            </a:br>
            <a:r>
              <a:rPr lang="ro-RO" sz="3000" b="1"/>
              <a:t>intermediere back-end ("proxy")</a:t>
            </a:r>
            <a:endParaRPr lang="de-AT" sz="3000" b="1"/>
          </a:p>
        </p:txBody>
      </p:sp>
      <p:sp>
        <p:nvSpPr>
          <p:cNvPr id="3" name="Content Placeholder 2"/>
          <p:cNvSpPr>
            <a:spLocks noGrp="1"/>
          </p:cNvSpPr>
          <p:nvPr>
            <p:ph idx="1"/>
          </p:nvPr>
        </p:nvSpPr>
        <p:spPr>
          <a:xfrm>
            <a:off x="352134" y="1484784"/>
            <a:ext cx="8229600" cy="4354965"/>
          </a:xfrm>
        </p:spPr>
        <p:txBody>
          <a:bodyPr>
            <a:normAutofit/>
          </a:bodyPr>
          <a:lstStyle/>
          <a:p>
            <a:pPr marL="0" indent="0">
              <a:buNone/>
            </a:pPr>
            <a:r>
              <a:rPr lang="ro-RO" sz="2000">
                <a:solidFill>
                  <a:srgbClr val="FF0000"/>
                </a:solidFill>
              </a:rPr>
              <a:t>Serverul propriu acţionează ca intermediar între front-end şi celălalt site</a:t>
            </a:r>
            <a:endParaRPr lang="de-AT" sz="2000">
              <a:solidFill>
                <a:srgbClr val="FF0000"/>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712" y="4725144"/>
            <a:ext cx="1593980" cy="98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5501" y="2440964"/>
            <a:ext cx="4392488" cy="352839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Box 5"/>
          <p:cNvSpPr txBox="1"/>
          <p:nvPr/>
        </p:nvSpPr>
        <p:spPr>
          <a:xfrm>
            <a:off x="323821" y="2071632"/>
            <a:ext cx="1380891" cy="369332"/>
          </a:xfrm>
          <a:prstGeom prst="rect">
            <a:avLst/>
          </a:prstGeom>
          <a:noFill/>
        </p:spPr>
        <p:txBody>
          <a:bodyPr wrap="none" rtlCol="0">
            <a:spAutoFit/>
          </a:bodyPr>
          <a:lstStyle/>
          <a:p>
            <a:r>
              <a:rPr lang="ro-RO" b="1"/>
              <a:t>Server1.com</a:t>
            </a:r>
            <a:endParaRPr lang="de-AT" b="1"/>
          </a:p>
        </p:txBody>
      </p:sp>
      <p:sp>
        <p:nvSpPr>
          <p:cNvPr id="7" name="Rectangle 6"/>
          <p:cNvSpPr/>
          <p:nvPr/>
        </p:nvSpPr>
        <p:spPr>
          <a:xfrm>
            <a:off x="4717989" y="2440964"/>
            <a:ext cx="4248472" cy="352839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TextBox 7"/>
          <p:cNvSpPr txBox="1"/>
          <p:nvPr/>
        </p:nvSpPr>
        <p:spPr>
          <a:xfrm>
            <a:off x="4717989" y="2071632"/>
            <a:ext cx="1380891" cy="369332"/>
          </a:xfrm>
          <a:prstGeom prst="rect">
            <a:avLst/>
          </a:prstGeom>
          <a:noFill/>
        </p:spPr>
        <p:txBody>
          <a:bodyPr wrap="none" rtlCol="0">
            <a:spAutoFit/>
          </a:bodyPr>
          <a:lstStyle/>
          <a:p>
            <a:r>
              <a:rPr lang="ro-RO" b="1"/>
              <a:t>Server2.com</a:t>
            </a:r>
            <a:endParaRPr lang="de-AT" b="1"/>
          </a:p>
        </p:txBody>
      </p:sp>
      <p:sp>
        <p:nvSpPr>
          <p:cNvPr id="9" name="TextBox 8"/>
          <p:cNvSpPr txBox="1"/>
          <p:nvPr/>
        </p:nvSpPr>
        <p:spPr>
          <a:xfrm>
            <a:off x="325501" y="5655083"/>
            <a:ext cx="4515916" cy="369332"/>
          </a:xfrm>
          <a:prstGeom prst="rect">
            <a:avLst/>
          </a:prstGeom>
          <a:noFill/>
        </p:spPr>
        <p:txBody>
          <a:bodyPr wrap="none" rtlCol="0">
            <a:spAutoFit/>
          </a:bodyPr>
          <a:lstStyle/>
          <a:p>
            <a:r>
              <a:rPr lang="en-GB" i="1"/>
              <a:t>Pagina c</a:t>
            </a:r>
            <a:r>
              <a:rPr lang="ro-RO" i="1"/>
              <a:t>lient: http:</a:t>
            </a:r>
            <a:r>
              <a:rPr lang="en-GB" i="1"/>
              <a:t>//server1.com/pagina.html</a:t>
            </a:r>
            <a:endParaRPr lang="de-AT" i="1"/>
          </a:p>
        </p:txBody>
      </p:sp>
      <p:sp>
        <p:nvSpPr>
          <p:cNvPr id="10" name="TextBox 9"/>
          <p:cNvSpPr txBox="1"/>
          <p:nvPr/>
        </p:nvSpPr>
        <p:spPr>
          <a:xfrm>
            <a:off x="352134" y="2474182"/>
            <a:ext cx="4290726" cy="369332"/>
          </a:xfrm>
          <a:prstGeom prst="rect">
            <a:avLst/>
          </a:prstGeom>
          <a:noFill/>
        </p:spPr>
        <p:txBody>
          <a:bodyPr wrap="none" rtlCol="0">
            <a:spAutoFit/>
          </a:bodyPr>
          <a:lstStyle/>
          <a:p>
            <a:r>
              <a:rPr lang="en-GB" i="1"/>
              <a:t>Script server</a:t>
            </a:r>
            <a:r>
              <a:rPr lang="ro-RO" i="1"/>
              <a:t>: http:</a:t>
            </a:r>
            <a:r>
              <a:rPr lang="en-GB" i="1"/>
              <a:t>//server1.com/script.php</a:t>
            </a:r>
            <a:endParaRPr lang="de-AT" i="1"/>
          </a:p>
        </p:txBody>
      </p:sp>
      <p:sp>
        <p:nvSpPr>
          <p:cNvPr id="11" name="TextBox 10"/>
          <p:cNvSpPr txBox="1"/>
          <p:nvPr/>
        </p:nvSpPr>
        <p:spPr>
          <a:xfrm>
            <a:off x="4717989" y="2445824"/>
            <a:ext cx="4290726" cy="369332"/>
          </a:xfrm>
          <a:prstGeom prst="rect">
            <a:avLst/>
          </a:prstGeom>
          <a:noFill/>
        </p:spPr>
        <p:txBody>
          <a:bodyPr wrap="none" rtlCol="0">
            <a:spAutoFit/>
          </a:bodyPr>
          <a:lstStyle/>
          <a:p>
            <a:r>
              <a:rPr lang="en-GB" i="1"/>
              <a:t>Script server</a:t>
            </a:r>
            <a:r>
              <a:rPr lang="ro-RO" i="1"/>
              <a:t>: http:</a:t>
            </a:r>
            <a:r>
              <a:rPr lang="en-GB" i="1"/>
              <a:t>//server2.com/script.php</a:t>
            </a:r>
            <a:endParaRPr lang="de-AT" i="1"/>
          </a:p>
        </p:txBody>
      </p:sp>
      <p:sp>
        <p:nvSpPr>
          <p:cNvPr id="12" name="TextBox 11"/>
          <p:cNvSpPr txBox="1"/>
          <p:nvPr/>
        </p:nvSpPr>
        <p:spPr>
          <a:xfrm>
            <a:off x="352134" y="3863136"/>
            <a:ext cx="1637660" cy="738664"/>
          </a:xfrm>
          <a:prstGeom prst="rect">
            <a:avLst/>
          </a:prstGeom>
          <a:noFill/>
        </p:spPr>
        <p:txBody>
          <a:bodyPr wrap="square" rtlCol="0">
            <a:spAutoFit/>
          </a:bodyPr>
          <a:lstStyle/>
          <a:p>
            <a:r>
              <a:rPr lang="ro-RO" sz="1400" i="1"/>
              <a:t>Clientul JS vorbește doar cu propriu server</a:t>
            </a:r>
            <a:r>
              <a:rPr lang="en-GB" sz="1400" i="1"/>
              <a:t>)</a:t>
            </a:r>
          </a:p>
        </p:txBody>
      </p:sp>
      <p:sp>
        <p:nvSpPr>
          <p:cNvPr id="13" name="server"/>
          <p:cNvSpPr>
            <a:spLocks noEditPoints="1" noChangeArrowheads="1"/>
          </p:cNvSpPr>
          <p:nvPr/>
        </p:nvSpPr>
        <p:spPr bwMode="auto">
          <a:xfrm>
            <a:off x="1808129" y="2830160"/>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p>
        </p:txBody>
      </p:sp>
      <p:sp>
        <p:nvSpPr>
          <p:cNvPr id="14" name="server"/>
          <p:cNvSpPr>
            <a:spLocks noEditPoints="1" noChangeArrowheads="1"/>
          </p:cNvSpPr>
          <p:nvPr/>
        </p:nvSpPr>
        <p:spPr bwMode="auto">
          <a:xfrm>
            <a:off x="6075163" y="2829411"/>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p>
        </p:txBody>
      </p:sp>
      <p:sp>
        <p:nvSpPr>
          <p:cNvPr id="15" name="Up-Down Arrow 14"/>
          <p:cNvSpPr/>
          <p:nvPr/>
        </p:nvSpPr>
        <p:spPr>
          <a:xfrm>
            <a:off x="2214365" y="3622543"/>
            <a:ext cx="259692" cy="97925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Up-Down Arrow 15"/>
          <p:cNvSpPr/>
          <p:nvPr/>
        </p:nvSpPr>
        <p:spPr>
          <a:xfrm rot="5400000">
            <a:off x="4246851" y="1429714"/>
            <a:ext cx="290589" cy="319858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TextBox 18"/>
          <p:cNvSpPr txBox="1"/>
          <p:nvPr/>
        </p:nvSpPr>
        <p:spPr>
          <a:xfrm>
            <a:off x="2940306" y="3095715"/>
            <a:ext cx="4081222" cy="523220"/>
          </a:xfrm>
          <a:prstGeom prst="rect">
            <a:avLst/>
          </a:prstGeom>
          <a:noFill/>
        </p:spPr>
        <p:txBody>
          <a:bodyPr wrap="square" rtlCol="0">
            <a:spAutoFit/>
          </a:bodyPr>
          <a:lstStyle/>
          <a:p>
            <a:r>
              <a:rPr lang="ro-RO" sz="1400" i="1">
                <a:solidFill>
                  <a:srgbClr val="FF0000"/>
                </a:solidFill>
              </a:rPr>
              <a:t>Cererile între componente back-end nu</a:t>
            </a:r>
          </a:p>
          <a:p>
            <a:r>
              <a:rPr lang="ro-RO" sz="1400" i="1">
                <a:solidFill>
                  <a:srgbClr val="FF0000"/>
                </a:solidFill>
              </a:rPr>
              <a:t>suferă limitarea same-origin</a:t>
            </a:r>
            <a:endParaRPr lang="en-GB" sz="1400" i="1"/>
          </a:p>
        </p:txBody>
      </p:sp>
    </p:spTree>
    <p:extLst>
      <p:ext uri="{BB962C8B-B14F-4D97-AF65-F5344CB8AC3E}">
        <p14:creationId xmlns:p14="http://schemas.microsoft.com/office/powerpoint/2010/main" val="6087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16" grpId="0" animBg="1"/>
      <p:bldP spid="1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000"/>
              <a:t>Cereri trimise din PHP</a:t>
            </a:r>
            <a:endParaRPr lang="de-AT" sz="3000"/>
          </a:p>
        </p:txBody>
      </p:sp>
      <p:sp>
        <p:nvSpPr>
          <p:cNvPr id="3" name="Content Placeholder 2"/>
          <p:cNvSpPr>
            <a:spLocks noGrp="1"/>
          </p:cNvSpPr>
          <p:nvPr>
            <p:ph idx="1"/>
          </p:nvPr>
        </p:nvSpPr>
        <p:spPr>
          <a:xfrm>
            <a:off x="457200" y="1124744"/>
            <a:ext cx="8435280" cy="5256584"/>
          </a:xfrm>
        </p:spPr>
        <p:txBody>
          <a:bodyPr>
            <a:normAutofit/>
          </a:bodyPr>
          <a:lstStyle/>
          <a:p>
            <a:r>
              <a:rPr lang="ro-RO" sz="1900" b="1"/>
              <a:t>cURL</a:t>
            </a:r>
            <a:r>
              <a:rPr lang="ro-RO" sz="1900"/>
              <a:t>:</a:t>
            </a:r>
          </a:p>
          <a:p>
            <a:pPr marL="0" indent="0">
              <a:buNone/>
            </a:pPr>
            <a:endParaRPr lang="ro-RO" sz="1900"/>
          </a:p>
          <a:p>
            <a:pPr marL="800100" lvl="2" indent="0">
              <a:buNone/>
            </a:pPr>
            <a:r>
              <a:rPr lang="ro-RO" sz="1200">
                <a:solidFill>
                  <a:srgbClr val="FF0000"/>
                </a:solidFill>
              </a:rPr>
              <a:t>$cerere=curl_init();</a:t>
            </a:r>
            <a:endParaRPr lang="de-AT" sz="1200">
              <a:solidFill>
                <a:srgbClr val="FF0000"/>
              </a:solidFill>
            </a:endParaRPr>
          </a:p>
          <a:p>
            <a:pPr marL="800100" lvl="2" indent="0">
              <a:buNone/>
            </a:pPr>
            <a:r>
              <a:rPr lang="ro-RO" sz="1200">
                <a:solidFill>
                  <a:srgbClr val="FF0000"/>
                </a:solidFill>
              </a:rPr>
              <a:t>$configurari=array(CURLOPT_RETURNTRANSFER=&gt;1,</a:t>
            </a:r>
            <a:endParaRPr lang="de-AT" sz="1200">
              <a:solidFill>
                <a:srgbClr val="FF0000"/>
              </a:solidFill>
            </a:endParaRPr>
          </a:p>
          <a:p>
            <a:pPr marL="800100" lvl="2" indent="0">
              <a:buNone/>
            </a:pPr>
            <a:r>
              <a:rPr lang="ro-RO" sz="1200">
                <a:solidFill>
                  <a:srgbClr val="FF0000"/>
                </a:solidFill>
              </a:rPr>
              <a:t>		CURLOPT_URL=&gt;"http://server2.com/script.php",</a:t>
            </a:r>
            <a:endParaRPr lang="de-AT" sz="1200">
              <a:solidFill>
                <a:srgbClr val="FF0000"/>
              </a:solidFill>
            </a:endParaRPr>
          </a:p>
          <a:p>
            <a:pPr marL="800100" lvl="2" indent="0">
              <a:buNone/>
            </a:pPr>
            <a:r>
              <a:rPr lang="ro-RO" sz="1200" b="1">
                <a:solidFill>
                  <a:srgbClr val="FF0000"/>
                </a:solidFill>
              </a:rPr>
              <a:t>		CURLOPT_POST=&gt;1,</a:t>
            </a:r>
            <a:endParaRPr lang="de-AT" sz="1200">
              <a:solidFill>
                <a:srgbClr val="FF0000"/>
              </a:solidFill>
            </a:endParaRPr>
          </a:p>
          <a:p>
            <a:pPr marL="800100" lvl="2" indent="0">
              <a:buNone/>
            </a:pPr>
            <a:r>
              <a:rPr lang="ro-RO" sz="1200" b="1">
                <a:solidFill>
                  <a:srgbClr val="FF0000"/>
                </a:solidFill>
              </a:rPr>
              <a:t>		CURLOPT_POSTFIELDS=&gt;"nume=valoare");</a:t>
            </a:r>
            <a:endParaRPr lang="de-AT" sz="1200">
              <a:solidFill>
                <a:srgbClr val="FF0000"/>
              </a:solidFill>
            </a:endParaRPr>
          </a:p>
          <a:p>
            <a:pPr marL="800100" lvl="2" indent="0">
              <a:buNone/>
            </a:pPr>
            <a:r>
              <a:rPr lang="ro-RO" sz="1200">
                <a:solidFill>
                  <a:srgbClr val="FF0000"/>
                </a:solidFill>
              </a:rPr>
              <a:t>curl_setopt_array($cerere,$configurari);</a:t>
            </a:r>
            <a:endParaRPr lang="de-AT" sz="1200">
              <a:solidFill>
                <a:srgbClr val="FF0000"/>
              </a:solidFill>
            </a:endParaRPr>
          </a:p>
          <a:p>
            <a:pPr marL="800100" lvl="2" indent="0">
              <a:buNone/>
            </a:pPr>
            <a:r>
              <a:rPr lang="ro-RO" sz="1200">
                <a:solidFill>
                  <a:srgbClr val="FF0000"/>
                </a:solidFill>
              </a:rPr>
              <a:t>$rezultat=curl_exec($cerere);</a:t>
            </a:r>
            <a:endParaRPr lang="de-AT" sz="1200">
              <a:solidFill>
                <a:srgbClr val="FF0000"/>
              </a:solidFill>
            </a:endParaRPr>
          </a:p>
          <a:p>
            <a:endParaRPr lang="ro-RO" sz="1800"/>
          </a:p>
          <a:p>
            <a:r>
              <a:rPr lang="ro-RO" sz="1800" b="1"/>
              <a:t>GuzzleHttp</a:t>
            </a:r>
            <a:r>
              <a:rPr lang="ro-RO" sz="1800"/>
              <a:t> (permite paralelizare de cereri asincrone):</a:t>
            </a:r>
          </a:p>
          <a:p>
            <a:endParaRPr lang="ro-RO" sz="1800"/>
          </a:p>
          <a:p>
            <a:pPr marL="800100" lvl="2" indent="0">
              <a:buNone/>
            </a:pPr>
            <a:r>
              <a:rPr lang="en-GB" sz="1200">
                <a:solidFill>
                  <a:srgbClr val="FF0000"/>
                </a:solidFill>
              </a:rPr>
              <a:t>$client=new \GuzzleHttp\Client();</a:t>
            </a:r>
            <a:endParaRPr lang="de-AT" sz="1200">
              <a:solidFill>
                <a:srgbClr val="FF0000"/>
              </a:solidFill>
            </a:endParaRPr>
          </a:p>
          <a:p>
            <a:pPr marL="800100" lvl="2" indent="0">
              <a:buNone/>
            </a:pPr>
            <a:r>
              <a:rPr lang="en-GB" sz="1200">
                <a:solidFill>
                  <a:srgbClr val="FF0000"/>
                </a:solidFill>
              </a:rPr>
              <a:t>$cereri=[</a:t>
            </a:r>
            <a:endParaRPr lang="de-AT" sz="1200">
              <a:solidFill>
                <a:srgbClr val="FF0000"/>
              </a:solidFill>
            </a:endParaRPr>
          </a:p>
          <a:p>
            <a:pPr marL="800100" lvl="2" indent="0">
              <a:buNone/>
            </a:pPr>
            <a:r>
              <a:rPr lang="en-GB" sz="1200">
                <a:solidFill>
                  <a:srgbClr val="FF0000"/>
                </a:solidFill>
              </a:rPr>
              <a:t>	"cerere1"=&gt;$client-&gt;getAsync("http://</a:t>
            </a:r>
            <a:r>
              <a:rPr lang="ro-RO" sz="1200">
                <a:solidFill>
                  <a:srgbClr val="FF0000"/>
                </a:solidFill>
              </a:rPr>
              <a:t>server</a:t>
            </a:r>
            <a:r>
              <a:rPr lang="en-GB" sz="1200">
                <a:solidFill>
                  <a:srgbClr val="FF0000"/>
                </a:solidFill>
              </a:rPr>
              <a:t>2.com/</a:t>
            </a:r>
            <a:r>
              <a:rPr lang="ro-RO" sz="1200">
                <a:solidFill>
                  <a:srgbClr val="FF0000"/>
                </a:solidFill>
              </a:rPr>
              <a:t>script</a:t>
            </a:r>
            <a:r>
              <a:rPr lang="en-GB" sz="1200">
                <a:solidFill>
                  <a:srgbClr val="FF0000"/>
                </a:solidFill>
              </a:rPr>
              <a:t>.php"),</a:t>
            </a:r>
            <a:endParaRPr lang="de-AT" sz="1200">
              <a:solidFill>
                <a:srgbClr val="FF0000"/>
              </a:solidFill>
            </a:endParaRPr>
          </a:p>
          <a:p>
            <a:pPr marL="800100" lvl="2" indent="0">
              <a:buNone/>
            </a:pPr>
            <a:r>
              <a:rPr lang="en-GB" sz="1200">
                <a:solidFill>
                  <a:srgbClr val="FF0000"/>
                </a:solidFill>
              </a:rPr>
              <a:t>	"cerere2"=&gt;$client-&gt;getAsync("http://</a:t>
            </a:r>
            <a:r>
              <a:rPr lang="ro-RO" sz="1200">
                <a:solidFill>
                  <a:srgbClr val="FF0000"/>
                </a:solidFill>
              </a:rPr>
              <a:t>server3.com</a:t>
            </a:r>
            <a:r>
              <a:rPr lang="en-GB" sz="1200">
                <a:solidFill>
                  <a:srgbClr val="FF0000"/>
                </a:solidFill>
              </a:rPr>
              <a:t>/</a:t>
            </a:r>
            <a:r>
              <a:rPr lang="ro-RO" sz="1200">
                <a:solidFill>
                  <a:srgbClr val="FF0000"/>
                </a:solidFill>
              </a:rPr>
              <a:t>script.php</a:t>
            </a:r>
            <a:r>
              <a:rPr lang="en-GB" sz="1200">
                <a:solidFill>
                  <a:srgbClr val="FF0000"/>
                </a:solidFill>
              </a:rPr>
              <a:t>")</a:t>
            </a:r>
            <a:endParaRPr lang="de-AT" sz="1200">
              <a:solidFill>
                <a:srgbClr val="FF0000"/>
              </a:solidFill>
            </a:endParaRPr>
          </a:p>
          <a:p>
            <a:pPr marL="800100" lvl="2" indent="0">
              <a:buNone/>
            </a:pPr>
            <a:r>
              <a:rPr lang="en-GB" sz="1200">
                <a:solidFill>
                  <a:srgbClr val="FF0000"/>
                </a:solidFill>
              </a:rPr>
              <a:t>	];</a:t>
            </a:r>
            <a:endParaRPr lang="de-AT" sz="1200">
              <a:solidFill>
                <a:srgbClr val="FF0000"/>
              </a:solidFill>
            </a:endParaRPr>
          </a:p>
          <a:p>
            <a:pPr marL="800100" lvl="2" indent="0">
              <a:buNone/>
            </a:pPr>
            <a:r>
              <a:rPr lang="en-GB" sz="1200">
                <a:solidFill>
                  <a:srgbClr val="FF0000"/>
                </a:solidFill>
              </a:rPr>
              <a:t>$rezultate=\GuzzleHttp\Promise\unwrap($cereri);</a:t>
            </a:r>
            <a:endParaRPr lang="de-AT" sz="1200">
              <a:solidFill>
                <a:srgbClr val="FF0000"/>
              </a:solidFill>
            </a:endParaRPr>
          </a:p>
          <a:p>
            <a:pPr marL="800100" lvl="2" indent="0">
              <a:buNone/>
            </a:pPr>
            <a:r>
              <a:rPr lang="en-GB" sz="1200">
                <a:solidFill>
                  <a:srgbClr val="FF0000"/>
                </a:solidFill>
              </a:rPr>
              <a:t>print $rezultate["cerere1"]-&gt;getBody();</a:t>
            </a:r>
            <a:endParaRPr lang="de-AT" sz="1200">
              <a:solidFill>
                <a:srgbClr val="FF0000"/>
              </a:solidFill>
            </a:endParaRPr>
          </a:p>
          <a:p>
            <a:pPr marL="800100" lvl="2" indent="0">
              <a:buNone/>
            </a:pPr>
            <a:r>
              <a:rPr lang="en-GB" sz="1200">
                <a:solidFill>
                  <a:srgbClr val="FF0000"/>
                </a:solidFill>
              </a:rPr>
              <a:t>print $rezultate["cerere2"]-&gt;getBody();</a:t>
            </a:r>
            <a:endParaRPr lang="de-AT" sz="1200">
              <a:solidFill>
                <a:srgbClr val="FF0000"/>
              </a:solidFill>
            </a:endParaRPr>
          </a:p>
          <a:p>
            <a:endParaRPr lang="de-AT" sz="2400"/>
          </a:p>
        </p:txBody>
      </p:sp>
      <p:sp>
        <p:nvSpPr>
          <p:cNvPr id="4" name="TextBox 3"/>
          <p:cNvSpPr txBox="1"/>
          <p:nvPr/>
        </p:nvSpPr>
        <p:spPr>
          <a:xfrm>
            <a:off x="251520" y="6309320"/>
            <a:ext cx="184731" cy="369332"/>
          </a:xfrm>
          <a:prstGeom prst="rect">
            <a:avLst/>
          </a:prstGeom>
          <a:noFill/>
        </p:spPr>
        <p:txBody>
          <a:bodyPr wrap="none" rtlCol="0">
            <a:spAutoFit/>
          </a:bodyPr>
          <a:lstStyle/>
          <a:p>
            <a:endParaRPr lang="de-AT"/>
          </a:p>
        </p:txBody>
      </p:sp>
    </p:spTree>
    <p:extLst>
      <p:ext uri="{BB962C8B-B14F-4D97-AF65-F5344CB8AC3E}">
        <p14:creationId xmlns:p14="http://schemas.microsoft.com/office/powerpoint/2010/main" val="36940651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000"/>
              <a:t>Soluţia 2:</a:t>
            </a:r>
            <a:br>
              <a:rPr lang="ro-RO" sz="3000"/>
            </a:br>
            <a:r>
              <a:rPr lang="en-GB" sz="3000" b="1"/>
              <a:t>cereri JSON-P</a:t>
            </a:r>
            <a:endParaRPr lang="de-AT" sz="3000" b="1"/>
          </a:p>
        </p:txBody>
      </p:sp>
      <p:sp>
        <p:nvSpPr>
          <p:cNvPr id="3" name="Content Placeholder 2"/>
          <p:cNvSpPr>
            <a:spLocks noGrp="1"/>
          </p:cNvSpPr>
          <p:nvPr>
            <p:ph idx="1"/>
          </p:nvPr>
        </p:nvSpPr>
        <p:spPr>
          <a:xfrm>
            <a:off x="422169" y="1324186"/>
            <a:ext cx="8229600" cy="4525963"/>
          </a:xfrm>
        </p:spPr>
        <p:txBody>
          <a:bodyPr>
            <a:normAutofit/>
          </a:bodyPr>
          <a:lstStyle/>
          <a:p>
            <a:pPr marL="0" indent="0">
              <a:buNone/>
            </a:pPr>
            <a:endParaRPr lang="ro-RO" sz="2000">
              <a:solidFill>
                <a:srgbClr val="FF0000"/>
              </a:solidFill>
            </a:endParaRPr>
          </a:p>
          <a:p>
            <a:pPr marL="0" indent="0">
              <a:buNone/>
            </a:pPr>
            <a:r>
              <a:rPr lang="ro-RO" sz="2000">
                <a:solidFill>
                  <a:srgbClr val="FF0000"/>
                </a:solidFill>
              </a:rPr>
              <a:t>Cererea nu e trimisă din JavaScript, ci de atributul SRC din HTML!</a:t>
            </a:r>
            <a:endParaRPr lang="de-AT" sz="2000">
              <a:solidFill>
                <a:srgbClr val="FF0000"/>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3620" y="4958374"/>
            <a:ext cx="1593980" cy="98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44409" y="2654118"/>
            <a:ext cx="4392488" cy="352839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Box 5"/>
          <p:cNvSpPr txBox="1"/>
          <p:nvPr/>
        </p:nvSpPr>
        <p:spPr>
          <a:xfrm>
            <a:off x="342729" y="2284786"/>
            <a:ext cx="1380891" cy="369332"/>
          </a:xfrm>
          <a:prstGeom prst="rect">
            <a:avLst/>
          </a:prstGeom>
          <a:noFill/>
        </p:spPr>
        <p:txBody>
          <a:bodyPr wrap="none" rtlCol="0">
            <a:spAutoFit/>
          </a:bodyPr>
          <a:lstStyle/>
          <a:p>
            <a:r>
              <a:rPr lang="ro-RO" b="1"/>
              <a:t>Server1.com</a:t>
            </a:r>
            <a:endParaRPr lang="de-AT" b="1"/>
          </a:p>
        </p:txBody>
      </p:sp>
      <p:sp>
        <p:nvSpPr>
          <p:cNvPr id="7" name="Rectangle 6"/>
          <p:cNvSpPr/>
          <p:nvPr/>
        </p:nvSpPr>
        <p:spPr>
          <a:xfrm>
            <a:off x="4736897" y="2654118"/>
            <a:ext cx="4248472" cy="352839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TextBox 7"/>
          <p:cNvSpPr txBox="1"/>
          <p:nvPr/>
        </p:nvSpPr>
        <p:spPr>
          <a:xfrm>
            <a:off x="4736897" y="2284786"/>
            <a:ext cx="1380891" cy="369332"/>
          </a:xfrm>
          <a:prstGeom prst="rect">
            <a:avLst/>
          </a:prstGeom>
          <a:noFill/>
        </p:spPr>
        <p:txBody>
          <a:bodyPr wrap="none" rtlCol="0">
            <a:spAutoFit/>
          </a:bodyPr>
          <a:lstStyle/>
          <a:p>
            <a:r>
              <a:rPr lang="ro-RO" b="1"/>
              <a:t>Server2.com</a:t>
            </a:r>
            <a:endParaRPr lang="de-AT" b="1"/>
          </a:p>
        </p:txBody>
      </p:sp>
      <p:sp>
        <p:nvSpPr>
          <p:cNvPr id="9" name="TextBox 8"/>
          <p:cNvSpPr txBox="1"/>
          <p:nvPr/>
        </p:nvSpPr>
        <p:spPr>
          <a:xfrm>
            <a:off x="344409" y="5868237"/>
            <a:ext cx="4515916" cy="369332"/>
          </a:xfrm>
          <a:prstGeom prst="rect">
            <a:avLst/>
          </a:prstGeom>
          <a:noFill/>
        </p:spPr>
        <p:txBody>
          <a:bodyPr wrap="none" rtlCol="0">
            <a:spAutoFit/>
          </a:bodyPr>
          <a:lstStyle/>
          <a:p>
            <a:r>
              <a:rPr lang="en-GB" i="1"/>
              <a:t>Pagina c</a:t>
            </a:r>
            <a:r>
              <a:rPr lang="ro-RO" i="1"/>
              <a:t>lient: http:</a:t>
            </a:r>
            <a:r>
              <a:rPr lang="en-GB" i="1"/>
              <a:t>//server1.com/pagina.html</a:t>
            </a:r>
            <a:endParaRPr lang="de-AT" i="1"/>
          </a:p>
        </p:txBody>
      </p:sp>
      <p:sp>
        <p:nvSpPr>
          <p:cNvPr id="10" name="TextBox 9"/>
          <p:cNvSpPr txBox="1"/>
          <p:nvPr/>
        </p:nvSpPr>
        <p:spPr>
          <a:xfrm>
            <a:off x="371042" y="2687336"/>
            <a:ext cx="4290726" cy="369332"/>
          </a:xfrm>
          <a:prstGeom prst="rect">
            <a:avLst/>
          </a:prstGeom>
          <a:noFill/>
        </p:spPr>
        <p:txBody>
          <a:bodyPr wrap="none" rtlCol="0">
            <a:spAutoFit/>
          </a:bodyPr>
          <a:lstStyle/>
          <a:p>
            <a:r>
              <a:rPr lang="en-GB" i="1"/>
              <a:t>Script server</a:t>
            </a:r>
            <a:r>
              <a:rPr lang="ro-RO" i="1"/>
              <a:t>: http:</a:t>
            </a:r>
            <a:r>
              <a:rPr lang="en-GB" i="1"/>
              <a:t>//server1.com/script.php</a:t>
            </a:r>
            <a:endParaRPr lang="de-AT" i="1"/>
          </a:p>
        </p:txBody>
      </p:sp>
      <p:sp>
        <p:nvSpPr>
          <p:cNvPr id="11" name="TextBox 10"/>
          <p:cNvSpPr txBox="1"/>
          <p:nvPr/>
        </p:nvSpPr>
        <p:spPr>
          <a:xfrm>
            <a:off x="4736897" y="2658978"/>
            <a:ext cx="4290726" cy="369332"/>
          </a:xfrm>
          <a:prstGeom prst="rect">
            <a:avLst/>
          </a:prstGeom>
          <a:noFill/>
        </p:spPr>
        <p:txBody>
          <a:bodyPr wrap="none" rtlCol="0">
            <a:spAutoFit/>
          </a:bodyPr>
          <a:lstStyle/>
          <a:p>
            <a:r>
              <a:rPr lang="en-GB" i="1"/>
              <a:t>Script server</a:t>
            </a:r>
            <a:r>
              <a:rPr lang="ro-RO" i="1"/>
              <a:t>: http:</a:t>
            </a:r>
            <a:r>
              <a:rPr lang="en-GB" i="1"/>
              <a:t>//server2.com/script.php</a:t>
            </a:r>
            <a:endParaRPr lang="de-AT" i="1"/>
          </a:p>
        </p:txBody>
      </p:sp>
      <p:sp>
        <p:nvSpPr>
          <p:cNvPr id="13" name="server"/>
          <p:cNvSpPr>
            <a:spLocks noEditPoints="1" noChangeArrowheads="1"/>
          </p:cNvSpPr>
          <p:nvPr/>
        </p:nvSpPr>
        <p:spPr bwMode="auto">
          <a:xfrm>
            <a:off x="2219294" y="3115851"/>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p>
        </p:txBody>
      </p:sp>
      <p:sp>
        <p:nvSpPr>
          <p:cNvPr id="14" name="server"/>
          <p:cNvSpPr>
            <a:spLocks noEditPoints="1" noChangeArrowheads="1"/>
          </p:cNvSpPr>
          <p:nvPr/>
        </p:nvSpPr>
        <p:spPr bwMode="auto">
          <a:xfrm>
            <a:off x="6117788" y="3028310"/>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p>
        </p:txBody>
      </p:sp>
      <p:sp>
        <p:nvSpPr>
          <p:cNvPr id="15" name="Up-Down Arrow 14"/>
          <p:cNvSpPr/>
          <p:nvPr/>
        </p:nvSpPr>
        <p:spPr>
          <a:xfrm>
            <a:off x="2553876" y="3827048"/>
            <a:ext cx="259692" cy="979257"/>
          </a:xfrm>
          <a:prstGeom prst="upDownArrow">
            <a:avLst/>
          </a:prstGeom>
          <a:solidFill>
            <a:schemeClr val="accent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Up-Down Arrow 15"/>
          <p:cNvSpPr/>
          <p:nvPr/>
        </p:nvSpPr>
        <p:spPr>
          <a:xfrm rot="3398786">
            <a:off x="4588067" y="2922843"/>
            <a:ext cx="290589" cy="319858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TextBox 18"/>
          <p:cNvSpPr txBox="1"/>
          <p:nvPr/>
        </p:nvSpPr>
        <p:spPr>
          <a:xfrm>
            <a:off x="5004048" y="4316676"/>
            <a:ext cx="3888432" cy="1569660"/>
          </a:xfrm>
          <a:prstGeom prst="rect">
            <a:avLst/>
          </a:prstGeom>
          <a:noFill/>
        </p:spPr>
        <p:txBody>
          <a:bodyPr wrap="square" rtlCol="0">
            <a:spAutoFit/>
          </a:bodyPr>
          <a:lstStyle/>
          <a:p>
            <a:r>
              <a:rPr lang="ro-RO" sz="1200" i="1">
                <a:solidFill>
                  <a:srgbClr val="FF0000"/>
                </a:solidFill>
              </a:rPr>
              <a:t>În loc de XMLHttpRequest folosim un tag SCRIPT gol</a:t>
            </a:r>
          </a:p>
          <a:p>
            <a:r>
              <a:rPr lang="ro-RO" sz="1200" i="1">
                <a:solidFill>
                  <a:srgbClr val="FF0000"/>
                </a:solidFill>
              </a:rPr>
              <a:t>căruia i se manipulează atributul SRC</a:t>
            </a:r>
          </a:p>
          <a:p>
            <a:r>
              <a:rPr lang="fr-FR" sz="1200" b="1">
                <a:solidFill>
                  <a:srgbClr val="FF0000"/>
                </a:solidFill>
              </a:rPr>
              <a:t>&lt;script type="application/javascript"</a:t>
            </a:r>
            <a:r>
              <a:rPr lang="ro-RO" sz="1200" b="1">
                <a:solidFill>
                  <a:srgbClr val="FF0000"/>
                </a:solidFill>
              </a:rPr>
              <a:t> </a:t>
            </a:r>
            <a:r>
              <a:rPr lang="fr-FR" sz="1200" b="1">
                <a:solidFill>
                  <a:srgbClr val="FF0000"/>
                </a:solidFill>
              </a:rPr>
              <a:t>src=""&gt;&lt;/script&gt;</a:t>
            </a:r>
            <a:endParaRPr lang="ro-MD" sz="1200" b="1">
              <a:solidFill>
                <a:srgbClr val="FF0000"/>
              </a:solidFill>
            </a:endParaRPr>
          </a:p>
          <a:p>
            <a:endParaRPr lang="ro-MD" sz="1200" b="1">
              <a:solidFill>
                <a:srgbClr val="FF0000"/>
              </a:solidFill>
            </a:endParaRPr>
          </a:p>
          <a:p>
            <a:r>
              <a:rPr lang="ro-MD" sz="1200" b="1">
                <a:solidFill>
                  <a:srgbClr val="FF0000"/>
                </a:solidFill>
              </a:rPr>
              <a:t>Răspunsul nu poate consta doar în date, trebuie să fie cod JavaScript (care conține datele)</a:t>
            </a:r>
          </a:p>
          <a:p>
            <a:r>
              <a:rPr lang="ro-MD" sz="1200">
                <a:solidFill>
                  <a:srgbClr val="FF0000"/>
                </a:solidFill>
              </a:rPr>
              <a:t>=</a:t>
            </a:r>
            <a:r>
              <a:rPr lang="en-US" sz="1200">
                <a:solidFill>
                  <a:srgbClr val="FF0000"/>
                </a:solidFill>
              </a:rPr>
              <a:t>&gt; </a:t>
            </a:r>
            <a:r>
              <a:rPr lang="ro-MD" sz="1200">
                <a:solidFill>
                  <a:srgbClr val="FF0000"/>
                </a:solidFill>
              </a:rPr>
              <a:t>e</a:t>
            </a:r>
            <a:r>
              <a:rPr lang="en-US" sz="1200">
                <a:solidFill>
                  <a:srgbClr val="FF0000"/>
                </a:solidFill>
              </a:rPr>
              <a:t> o form</a:t>
            </a:r>
            <a:r>
              <a:rPr lang="ro-MD" sz="1200">
                <a:solidFill>
                  <a:srgbClr val="FF0000"/>
                </a:solidFill>
              </a:rPr>
              <a:t>ă de script injection în care clientul e vulnerabil în fața serverului străin (vezi serviciile GoogleMaps)</a:t>
            </a:r>
            <a:endParaRPr lang="ro-RO" sz="1200">
              <a:solidFill>
                <a:srgbClr val="FF0000"/>
              </a:solidFill>
            </a:endParaRPr>
          </a:p>
        </p:txBody>
      </p:sp>
    </p:spTree>
    <p:extLst>
      <p:ext uri="{BB962C8B-B14F-4D97-AF65-F5344CB8AC3E}">
        <p14:creationId xmlns:p14="http://schemas.microsoft.com/office/powerpoint/2010/main" val="277426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p:nvPr>
        </p:nvSpPr>
        <p:spPr>
          <a:xfrm>
            <a:off x="467544" y="116632"/>
            <a:ext cx="8229600" cy="1143000"/>
          </a:xfrm>
        </p:spPr>
        <p:txBody>
          <a:bodyPr/>
          <a:lstStyle/>
          <a:p>
            <a:r>
              <a:rPr lang="ro-RO" altLang="de-DE"/>
              <a:t>Comparație XML - JSON</a:t>
            </a:r>
            <a:endParaRPr lang="en-US" altLang="de-DE"/>
          </a:p>
        </p:txBody>
      </p:sp>
      <p:sp>
        <p:nvSpPr>
          <p:cNvPr id="3" name="Content Placeholder 2"/>
          <p:cNvSpPr>
            <a:spLocks noGrp="1"/>
          </p:cNvSpPr>
          <p:nvPr>
            <p:ph idx="1"/>
          </p:nvPr>
        </p:nvSpPr>
        <p:spPr>
          <a:xfrm>
            <a:off x="107504" y="1124744"/>
            <a:ext cx="9144000" cy="5638800"/>
          </a:xfrm>
        </p:spPr>
        <p:txBody>
          <a:bodyPr rtlCol="0">
            <a:normAutofit fontScale="92500" lnSpcReduction="10000"/>
          </a:bodyPr>
          <a:lstStyle/>
          <a:p>
            <a:pPr marL="0" indent="0" fontAlgn="auto">
              <a:spcAft>
                <a:spcPts val="0"/>
              </a:spcAft>
              <a:buFont typeface="Arial" pitchFamily="34" charset="0"/>
              <a:buNone/>
              <a:defRPr/>
            </a:pPr>
            <a:r>
              <a:rPr lang="ro-RO" sz="2000" dirty="0"/>
              <a:t>Ambele pot </a:t>
            </a:r>
            <a:r>
              <a:rPr lang="en-US" sz="2000" dirty="0" err="1"/>
              <a:t>serializa</a:t>
            </a:r>
            <a:r>
              <a:rPr lang="ro-RO" sz="2000" dirty="0"/>
              <a:t> aceleași structuri de date</a:t>
            </a:r>
            <a:r>
              <a:rPr lang="en-US" sz="2000" dirty="0"/>
              <a:t> (</a:t>
            </a:r>
            <a:r>
              <a:rPr lang="en-US" sz="2000" dirty="0" err="1"/>
              <a:t>matrici</a:t>
            </a:r>
            <a:r>
              <a:rPr lang="en-US" sz="2000" dirty="0"/>
              <a:t>, </a:t>
            </a:r>
            <a:r>
              <a:rPr lang="en-US" sz="2000" dirty="0" err="1"/>
              <a:t>arbori</a:t>
            </a:r>
            <a:r>
              <a:rPr lang="en-US" sz="2000" dirty="0"/>
              <a:t>, </a:t>
            </a:r>
            <a:r>
              <a:rPr lang="en-US" sz="2000" dirty="0" err="1"/>
              <a:t>liste</a:t>
            </a:r>
            <a:r>
              <a:rPr lang="en-US" sz="2000" dirty="0"/>
              <a:t>, </a:t>
            </a:r>
            <a:r>
              <a:rPr lang="en-US" sz="2000" dirty="0" err="1"/>
              <a:t>tabele</a:t>
            </a:r>
            <a:r>
              <a:rPr lang="en-US" sz="2000" dirty="0"/>
              <a:t> etc.), </a:t>
            </a:r>
            <a:r>
              <a:rPr lang="ro-RO" sz="2000" dirty="0"/>
              <a:t>însă JSON se bazează doar </a:t>
            </a:r>
            <a:r>
              <a:rPr lang="ro-RO" sz="2000"/>
              <a:t>pe delimitatori inspirați de JavaScript</a:t>
            </a:r>
            <a:r>
              <a:rPr lang="en-GB" sz="2000"/>
              <a:t> </a:t>
            </a:r>
            <a:endParaRPr lang="ro-RO" sz="2000" dirty="0"/>
          </a:p>
          <a:p>
            <a:pPr marL="0" indent="0" fontAlgn="auto">
              <a:spcAft>
                <a:spcPts val="0"/>
              </a:spcAft>
              <a:buFont typeface="Arial" pitchFamily="34" charset="0"/>
              <a:buNone/>
              <a:defRPr/>
            </a:pPr>
            <a:r>
              <a:rPr lang="en-GB" sz="1600" i="1" dirty="0"/>
              <a:t>(</a:t>
            </a:r>
            <a:r>
              <a:rPr lang="en-GB" sz="1600" i="1" dirty="0" err="1"/>
              <a:t>asta</a:t>
            </a:r>
            <a:r>
              <a:rPr lang="en-GB" sz="1600" i="1" dirty="0"/>
              <a:t> nu </a:t>
            </a:r>
            <a:r>
              <a:rPr lang="ro-RO" sz="1600" i="1" dirty="0"/>
              <a:t>înseamnă că JSON e o tehnologie specifică JS, e doar </a:t>
            </a:r>
            <a:r>
              <a:rPr lang="de-AT" sz="1600" i="1" dirty="0"/>
              <a:t>"inspirat sintactic" de acolo)</a:t>
            </a:r>
            <a:r>
              <a:rPr lang="ro-RO" sz="2000" dirty="0"/>
              <a:t>:</a:t>
            </a:r>
          </a:p>
          <a:p>
            <a:pPr fontAlgn="auto">
              <a:spcAft>
                <a:spcPts val="0"/>
              </a:spcAft>
              <a:buFont typeface="Arial" pitchFamily="34" charset="0"/>
              <a:buNone/>
              <a:defRPr/>
            </a:pPr>
            <a:r>
              <a:rPr lang="ro-RO" sz="2000" dirty="0">
                <a:solidFill>
                  <a:srgbClr val="FF0000"/>
                </a:solidFill>
              </a:rPr>
              <a:t>&lt;produse&gt;</a:t>
            </a:r>
            <a:endParaRPr lang="en-US" sz="2000" dirty="0">
              <a:solidFill>
                <a:srgbClr val="FF0000"/>
              </a:solidFill>
            </a:endParaRPr>
          </a:p>
          <a:p>
            <a:pPr fontAlgn="auto">
              <a:spcAft>
                <a:spcPts val="0"/>
              </a:spcAft>
              <a:buFont typeface="Arial" pitchFamily="34" charset="0"/>
              <a:buNone/>
              <a:defRPr/>
            </a:pPr>
            <a:r>
              <a:rPr lang="ro-RO" sz="2000" dirty="0">
                <a:solidFill>
                  <a:srgbClr val="FF0000"/>
                </a:solidFill>
              </a:rPr>
              <a:t>	&lt;produs </a:t>
            </a:r>
            <a:r>
              <a:rPr lang="ro-RO" sz="2000" dirty="0" err="1">
                <a:solidFill>
                  <a:srgbClr val="FF0000"/>
                </a:solidFill>
              </a:rPr>
              <a:t>id</a:t>
            </a:r>
            <a:r>
              <a:rPr lang="ro-RO" sz="2000" dirty="0">
                <a:solidFill>
                  <a:srgbClr val="FF0000"/>
                </a:solidFill>
              </a:rPr>
              <a:t>="p1" denumire="Televizor" </a:t>
            </a:r>
            <a:r>
              <a:rPr lang="ro-RO" sz="2000" dirty="0" err="1">
                <a:solidFill>
                  <a:srgbClr val="FF0000"/>
                </a:solidFill>
              </a:rPr>
              <a:t>pret</a:t>
            </a:r>
            <a:r>
              <a:rPr lang="ro-RO" sz="2000" dirty="0">
                <a:solidFill>
                  <a:srgbClr val="FF0000"/>
                </a:solidFill>
              </a:rPr>
              <a:t>="100" /&gt;</a:t>
            </a:r>
            <a:endParaRPr lang="en-US" sz="2000" dirty="0">
              <a:solidFill>
                <a:srgbClr val="FF0000"/>
              </a:solidFill>
            </a:endParaRPr>
          </a:p>
          <a:p>
            <a:pPr fontAlgn="auto">
              <a:spcAft>
                <a:spcPts val="0"/>
              </a:spcAft>
              <a:buFont typeface="Arial" pitchFamily="34" charset="0"/>
              <a:buNone/>
              <a:defRPr/>
            </a:pPr>
            <a:r>
              <a:rPr lang="ro-RO" sz="2000" dirty="0">
                <a:solidFill>
                  <a:srgbClr val="FF0000"/>
                </a:solidFill>
              </a:rPr>
              <a:t>	&lt;produs </a:t>
            </a:r>
            <a:r>
              <a:rPr lang="ro-RO" sz="2000" dirty="0" err="1">
                <a:solidFill>
                  <a:srgbClr val="FF0000"/>
                </a:solidFill>
              </a:rPr>
              <a:t>id</a:t>
            </a:r>
            <a:r>
              <a:rPr lang="ro-RO" sz="2000" dirty="0">
                <a:solidFill>
                  <a:srgbClr val="FF0000"/>
                </a:solidFill>
              </a:rPr>
              <a:t>="p2" denumire="Calculator" </a:t>
            </a:r>
            <a:r>
              <a:rPr lang="ro-RO" sz="2000" dirty="0" err="1">
                <a:solidFill>
                  <a:srgbClr val="FF0000"/>
                </a:solidFill>
              </a:rPr>
              <a:t>pret</a:t>
            </a:r>
            <a:r>
              <a:rPr lang="ro-RO" sz="2000" dirty="0">
                <a:solidFill>
                  <a:srgbClr val="FF0000"/>
                </a:solidFill>
              </a:rPr>
              <a:t>="200" /&gt;</a:t>
            </a:r>
            <a:endParaRPr lang="en-US" sz="2000" dirty="0">
              <a:solidFill>
                <a:srgbClr val="FF0000"/>
              </a:solidFill>
            </a:endParaRPr>
          </a:p>
          <a:p>
            <a:pPr fontAlgn="auto">
              <a:spcAft>
                <a:spcPts val="0"/>
              </a:spcAft>
              <a:buFont typeface="Arial" pitchFamily="34" charset="0"/>
              <a:buNone/>
              <a:defRPr/>
            </a:pPr>
            <a:r>
              <a:rPr lang="ro-RO" sz="2000" dirty="0">
                <a:solidFill>
                  <a:srgbClr val="FF0000"/>
                </a:solidFill>
              </a:rPr>
              <a:t>&lt;/produse&gt;</a:t>
            </a:r>
          </a:p>
          <a:p>
            <a:pPr fontAlgn="auto">
              <a:spcAft>
                <a:spcPts val="0"/>
              </a:spcAft>
              <a:buFont typeface="Arial" pitchFamily="34" charset="0"/>
              <a:buNone/>
              <a:defRPr/>
            </a:pPr>
            <a:endParaRPr lang="ro-RO" sz="2000" dirty="0"/>
          </a:p>
          <a:p>
            <a:pPr fontAlgn="auto">
              <a:spcAft>
                <a:spcPts val="0"/>
              </a:spcAft>
              <a:buFont typeface="Arial" pitchFamily="34" charset="0"/>
              <a:buNone/>
              <a:defRPr/>
            </a:pPr>
            <a:r>
              <a:rPr lang="ro-RO" sz="2000" dirty="0">
                <a:solidFill>
                  <a:srgbClr val="FF0000"/>
                </a:solidFill>
              </a:rPr>
              <a:t>{ "produse":</a:t>
            </a:r>
            <a:endParaRPr lang="en-US" sz="2000" dirty="0">
              <a:solidFill>
                <a:srgbClr val="FF0000"/>
              </a:solidFill>
            </a:endParaRPr>
          </a:p>
          <a:p>
            <a:pPr fontAlgn="auto">
              <a:spcAft>
                <a:spcPts val="0"/>
              </a:spcAft>
              <a:buFont typeface="Arial" pitchFamily="34" charset="0"/>
              <a:buNone/>
              <a:defRPr/>
            </a:pPr>
            <a:r>
              <a:rPr lang="en-US" sz="2000" dirty="0">
                <a:solidFill>
                  <a:srgbClr val="FF0000"/>
                </a:solidFill>
              </a:rPr>
              <a:t>	</a:t>
            </a:r>
            <a:r>
              <a:rPr lang="ro-RO" sz="2000" dirty="0">
                <a:solidFill>
                  <a:srgbClr val="FF0000"/>
                </a:solidFill>
              </a:rPr>
              <a:t>[{"id":"p1","denumire":"Televizor","pret":100},</a:t>
            </a:r>
            <a:endParaRPr lang="en-US" sz="2000" dirty="0">
              <a:solidFill>
                <a:srgbClr val="FF0000"/>
              </a:solidFill>
            </a:endParaRPr>
          </a:p>
          <a:p>
            <a:pPr fontAlgn="auto">
              <a:spcAft>
                <a:spcPts val="0"/>
              </a:spcAft>
              <a:buFont typeface="Arial" pitchFamily="34" charset="0"/>
              <a:buNone/>
              <a:defRPr/>
            </a:pPr>
            <a:r>
              <a:rPr lang="en-US" sz="2000" dirty="0">
                <a:solidFill>
                  <a:srgbClr val="FF0000"/>
                </a:solidFill>
              </a:rPr>
              <a:t>	</a:t>
            </a:r>
            <a:r>
              <a:rPr lang="ro-RO" sz="2000" dirty="0">
                <a:solidFill>
                  <a:srgbClr val="FF0000"/>
                </a:solidFill>
              </a:rPr>
              <a:t>{"id":"p2","denumire":"Calculator","pret":200}]</a:t>
            </a:r>
            <a:endParaRPr lang="en-US" sz="2000" dirty="0">
              <a:solidFill>
                <a:srgbClr val="FF0000"/>
              </a:solidFill>
            </a:endParaRPr>
          </a:p>
          <a:p>
            <a:pPr fontAlgn="auto">
              <a:spcAft>
                <a:spcPts val="0"/>
              </a:spcAft>
              <a:buFont typeface="Arial" pitchFamily="34" charset="0"/>
              <a:buNone/>
              <a:defRPr/>
            </a:pPr>
            <a:r>
              <a:rPr lang="ro-RO" sz="2000" dirty="0">
                <a:solidFill>
                  <a:srgbClr val="FF0000"/>
                </a:solidFill>
              </a:rPr>
              <a:t>}</a:t>
            </a:r>
            <a:endParaRPr lang="en-US" sz="2000" dirty="0">
              <a:solidFill>
                <a:srgbClr val="FF0000"/>
              </a:solidFill>
            </a:endParaRPr>
          </a:p>
          <a:p>
            <a:pPr marL="0" indent="0" fontAlgn="auto">
              <a:spcAft>
                <a:spcPts val="0"/>
              </a:spcAft>
              <a:buNone/>
              <a:defRPr/>
            </a:pPr>
            <a:r>
              <a:rPr lang="en-US" sz="2000" dirty="0"/>
              <a:t>		SAU</a:t>
            </a:r>
          </a:p>
          <a:p>
            <a:pPr>
              <a:buNone/>
              <a:defRPr/>
            </a:pPr>
            <a:r>
              <a:rPr lang="ro-RO" sz="2000" dirty="0">
                <a:solidFill>
                  <a:srgbClr val="FF0000"/>
                </a:solidFill>
              </a:rPr>
              <a:t>{ "produse":</a:t>
            </a:r>
            <a:endParaRPr lang="en-US" sz="2000" dirty="0">
              <a:solidFill>
                <a:srgbClr val="FF0000"/>
              </a:solidFill>
            </a:endParaRPr>
          </a:p>
          <a:p>
            <a:pPr>
              <a:buNone/>
              <a:defRPr/>
            </a:pPr>
            <a:r>
              <a:rPr lang="en-US" sz="2000" dirty="0">
                <a:solidFill>
                  <a:srgbClr val="FF0000"/>
                </a:solidFill>
              </a:rPr>
              <a:t>	</a:t>
            </a:r>
            <a:r>
              <a:rPr lang="en-GB" sz="2000" dirty="0">
                <a:solidFill>
                  <a:srgbClr val="FF0000"/>
                </a:solidFill>
              </a:rPr>
              <a:t>{"p1":</a:t>
            </a:r>
            <a:r>
              <a:rPr lang="ro-RO" sz="2000" dirty="0">
                <a:solidFill>
                  <a:srgbClr val="FF0000"/>
                </a:solidFill>
              </a:rPr>
              <a:t>{"denumire":"Televizor","pret":100},</a:t>
            </a:r>
            <a:endParaRPr lang="en-US" sz="2000" dirty="0">
              <a:solidFill>
                <a:srgbClr val="FF0000"/>
              </a:solidFill>
            </a:endParaRPr>
          </a:p>
          <a:p>
            <a:pPr>
              <a:buNone/>
              <a:defRPr/>
            </a:pPr>
            <a:r>
              <a:rPr lang="en-US" sz="2000" dirty="0">
                <a:solidFill>
                  <a:srgbClr val="FF0000"/>
                </a:solidFill>
              </a:rPr>
              <a:t>	"p2":</a:t>
            </a:r>
            <a:r>
              <a:rPr lang="ro-RO" sz="2000" dirty="0">
                <a:solidFill>
                  <a:srgbClr val="FF0000"/>
                </a:solidFill>
              </a:rPr>
              <a:t>{"denumire":"Calculator","pret":200}</a:t>
            </a:r>
            <a:r>
              <a:rPr lang="en-GB" sz="2000" dirty="0">
                <a:solidFill>
                  <a:srgbClr val="FF0000"/>
                </a:solidFill>
              </a:rPr>
              <a:t>}</a:t>
            </a:r>
            <a:endParaRPr lang="en-US" sz="2000" dirty="0">
              <a:solidFill>
                <a:srgbClr val="FF0000"/>
              </a:solidFill>
            </a:endParaRPr>
          </a:p>
          <a:p>
            <a:pPr>
              <a:buNone/>
              <a:defRPr/>
            </a:pPr>
            <a:r>
              <a:rPr lang="ro-RO" sz="2000" dirty="0">
                <a:solidFill>
                  <a:srgbClr val="FF0000"/>
                </a:solidFill>
              </a:rPr>
              <a:t>}</a:t>
            </a:r>
            <a:endParaRPr lang="en-US" sz="2000" dirty="0">
              <a:solidFill>
                <a:srgbClr val="FF0000"/>
              </a:solidFill>
            </a:endParaRPr>
          </a:p>
          <a:p>
            <a:endParaRPr lang="de-AT" sz="2000" dirty="0"/>
          </a:p>
          <a:p>
            <a:pPr marL="0" indent="0" fontAlgn="auto">
              <a:spcAft>
                <a:spcPts val="0"/>
              </a:spcAft>
              <a:buNone/>
              <a:defRPr/>
            </a:pPr>
            <a:endParaRPr lang="en-US" sz="2000" dirty="0"/>
          </a:p>
        </p:txBody>
      </p:sp>
      <p:sp>
        <p:nvSpPr>
          <p:cNvPr id="5" name="TextBox 4"/>
          <p:cNvSpPr txBox="1"/>
          <p:nvPr/>
        </p:nvSpPr>
        <p:spPr>
          <a:xfrm>
            <a:off x="6372200" y="2256927"/>
            <a:ext cx="2568174" cy="707886"/>
          </a:xfrm>
          <a:prstGeom prst="rect">
            <a:avLst/>
          </a:prstGeom>
          <a:noFill/>
        </p:spPr>
        <p:txBody>
          <a:bodyPr wrap="square" rtlCol="0">
            <a:spAutoFit/>
          </a:bodyPr>
          <a:lstStyle/>
          <a:p>
            <a:r>
              <a:rPr lang="en-GB"/>
              <a:t>XML</a:t>
            </a:r>
            <a:endParaRPr lang="ro-RO"/>
          </a:p>
          <a:p>
            <a:r>
              <a:rPr lang="ro-RO" sz="1100"/>
              <a:t>Extragerea datelor se va face cu XPath, funcţii DOM, SAX etc.</a:t>
            </a:r>
            <a:endParaRPr lang="de-AT" sz="1100"/>
          </a:p>
        </p:txBody>
      </p:sp>
      <p:sp>
        <p:nvSpPr>
          <p:cNvPr id="7" name="TextBox 6"/>
          <p:cNvSpPr txBox="1"/>
          <p:nvPr/>
        </p:nvSpPr>
        <p:spPr>
          <a:xfrm>
            <a:off x="5844030" y="3717032"/>
            <a:ext cx="3096344" cy="1107996"/>
          </a:xfrm>
          <a:prstGeom prst="rect">
            <a:avLst/>
          </a:prstGeom>
          <a:noFill/>
        </p:spPr>
        <p:txBody>
          <a:bodyPr wrap="square" rtlCol="0">
            <a:spAutoFit/>
          </a:bodyPr>
          <a:lstStyle/>
          <a:p>
            <a:r>
              <a:rPr lang="en-GB" sz="1200"/>
              <a:t>JSON</a:t>
            </a:r>
            <a:endParaRPr lang="ro-RO" sz="1200"/>
          </a:p>
          <a:p>
            <a:r>
              <a:rPr lang="en-GB" sz="1200"/>
              <a:t>variant</a:t>
            </a:r>
            <a:r>
              <a:rPr lang="ro-RO" sz="1200"/>
              <a:t>ă</a:t>
            </a:r>
            <a:r>
              <a:rPr lang="en-GB" sz="1200"/>
              <a:t> cu </a:t>
            </a:r>
            <a:r>
              <a:rPr lang="ro-RO" sz="1200"/>
              <a:t>vector şi câmpuri </a:t>
            </a:r>
            <a:r>
              <a:rPr lang="en-GB" sz="1200"/>
              <a:t>ID</a:t>
            </a:r>
            <a:r>
              <a:rPr lang="ro-RO" sz="1200"/>
              <a:t>; extragerea datelor se bazează pe poziţia "înregistrărilor" în vector:</a:t>
            </a:r>
          </a:p>
          <a:p>
            <a:r>
              <a:rPr lang="ro-RO" b="1" i="1"/>
              <a:t>produse</a:t>
            </a:r>
            <a:r>
              <a:rPr lang="en-GB" b="1" i="1"/>
              <a:t>[0].denumire</a:t>
            </a:r>
            <a:endParaRPr lang="de-AT" b="1" i="1"/>
          </a:p>
        </p:txBody>
      </p:sp>
      <p:sp>
        <p:nvSpPr>
          <p:cNvPr id="11" name="TextBox 10"/>
          <p:cNvSpPr txBox="1"/>
          <p:nvPr/>
        </p:nvSpPr>
        <p:spPr>
          <a:xfrm>
            <a:off x="5844030" y="5223277"/>
            <a:ext cx="3096344" cy="1292662"/>
          </a:xfrm>
          <a:prstGeom prst="rect">
            <a:avLst/>
          </a:prstGeom>
          <a:noFill/>
        </p:spPr>
        <p:txBody>
          <a:bodyPr wrap="square" rtlCol="0">
            <a:spAutoFit/>
          </a:bodyPr>
          <a:lstStyle/>
          <a:p>
            <a:r>
              <a:rPr lang="en-GB" sz="1200"/>
              <a:t>JSON</a:t>
            </a:r>
            <a:endParaRPr lang="ro-RO" sz="1200"/>
          </a:p>
          <a:p>
            <a:r>
              <a:rPr lang="en-GB" sz="1200"/>
              <a:t>variant</a:t>
            </a:r>
            <a:r>
              <a:rPr lang="ro-RO" sz="1200"/>
              <a:t>ă</a:t>
            </a:r>
            <a:r>
              <a:rPr lang="en-GB" sz="1200"/>
              <a:t> cu ID</a:t>
            </a:r>
            <a:r>
              <a:rPr lang="ro-RO" sz="1200"/>
              <a:t>-uri ca etichete; extragerea datelor după ID devine mai facilă:</a:t>
            </a:r>
          </a:p>
          <a:p>
            <a:r>
              <a:rPr lang="ro-RO" b="1" i="1"/>
              <a:t>produse.p1</a:t>
            </a:r>
            <a:r>
              <a:rPr lang="en-GB" b="1" i="1"/>
              <a:t>.denumire</a:t>
            </a:r>
            <a:endParaRPr lang="ro-RO" b="1" i="1"/>
          </a:p>
          <a:p>
            <a:r>
              <a:rPr lang="ro-RO" sz="1200"/>
              <a:t>(dar ordinea "înregistrărilor" se </a:t>
            </a:r>
            <a:r>
              <a:rPr lang="de-AT" sz="1200"/>
              <a:t>poate </a:t>
            </a:r>
            <a:r>
              <a:rPr lang="ro-RO" sz="1200"/>
              <a:t>pierde)</a:t>
            </a:r>
            <a:endParaRPr lang="de-AT" sz="1200"/>
          </a:p>
          <a:p>
            <a:endParaRPr lang="de-AT" sz="1200"/>
          </a:p>
        </p:txBody>
      </p:sp>
    </p:spTree>
    <p:extLst>
      <p:ext uri="{BB962C8B-B14F-4D97-AF65-F5344CB8AC3E}">
        <p14:creationId xmlns:p14="http://schemas.microsoft.com/office/powerpoint/2010/main" val="31860332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94505" y="650546"/>
            <a:ext cx="1596121" cy="980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70129" y="1652807"/>
            <a:ext cx="2966197" cy="738664"/>
          </a:xfrm>
          <a:prstGeom prst="rect">
            <a:avLst/>
          </a:prstGeom>
          <a:noFill/>
        </p:spPr>
        <p:txBody>
          <a:bodyPr wrap="none" rtlCol="0">
            <a:spAutoFit/>
          </a:bodyPr>
          <a:lstStyle/>
          <a:p>
            <a:pPr algn="ctr"/>
            <a:r>
              <a:rPr lang="en-GB" i="1"/>
              <a:t>Pagina c</a:t>
            </a:r>
            <a:r>
              <a:rPr lang="ro-RO" i="1"/>
              <a:t>lient</a:t>
            </a:r>
            <a:endParaRPr lang="en-GB" i="1"/>
          </a:p>
          <a:p>
            <a:r>
              <a:rPr lang="en-GB" sz="1200"/>
              <a:t>Atributul SRC </a:t>
            </a:r>
            <a:r>
              <a:rPr lang="ro-MD" sz="1200"/>
              <a:t>primește din JS</a:t>
            </a:r>
            <a:r>
              <a:rPr lang="ro-RO" sz="1200"/>
              <a:t> valori de forma</a:t>
            </a:r>
          </a:p>
          <a:p>
            <a:pPr algn="ctr"/>
            <a:r>
              <a:rPr lang="ro-RO" sz="1200"/>
              <a:t>de mai jos:</a:t>
            </a:r>
            <a:endParaRPr lang="de-AT" sz="1200"/>
          </a:p>
        </p:txBody>
      </p:sp>
      <p:grpSp>
        <p:nvGrpSpPr>
          <p:cNvPr id="28" name="Group 27"/>
          <p:cNvGrpSpPr/>
          <p:nvPr/>
        </p:nvGrpSpPr>
        <p:grpSpPr>
          <a:xfrm>
            <a:off x="467544" y="3253181"/>
            <a:ext cx="5760640" cy="1754326"/>
            <a:chOff x="618998" y="3253181"/>
            <a:chExt cx="5760640" cy="1754326"/>
          </a:xfrm>
        </p:grpSpPr>
        <p:sp>
          <p:nvSpPr>
            <p:cNvPr id="6" name="TextBox 5"/>
            <p:cNvSpPr txBox="1"/>
            <p:nvPr/>
          </p:nvSpPr>
          <p:spPr>
            <a:xfrm>
              <a:off x="618998" y="3253181"/>
              <a:ext cx="5760640" cy="1754326"/>
            </a:xfrm>
            <a:prstGeom prst="rect">
              <a:avLst/>
            </a:prstGeom>
            <a:noFill/>
          </p:spPr>
          <p:txBody>
            <a:bodyPr wrap="square" rtlCol="0">
              <a:spAutoFit/>
            </a:bodyPr>
            <a:lstStyle/>
            <a:p>
              <a:r>
                <a:rPr lang="fr-FR" sz="1200" dirty="0">
                  <a:solidFill>
                    <a:srgbClr val="FF0000"/>
                  </a:solidFill>
                </a:rPr>
                <a:t>&lt;script type="application/javascript"</a:t>
              </a:r>
              <a:endParaRPr lang="en-GB" sz="1200" dirty="0">
                <a:solidFill>
                  <a:srgbClr val="FF0000"/>
                </a:solidFill>
              </a:endParaRPr>
            </a:p>
            <a:p>
              <a:r>
                <a:rPr lang="fr-FR" sz="1200" dirty="0">
                  <a:solidFill>
                    <a:srgbClr val="FF0000"/>
                  </a:solidFill>
                </a:rPr>
                <a:t>src="http://server</a:t>
              </a:r>
              <a:r>
                <a:rPr lang="ro-RO" sz="1200" dirty="0">
                  <a:solidFill>
                    <a:srgbClr val="FF0000"/>
                  </a:solidFill>
                </a:rPr>
                <a:t>2</a:t>
              </a:r>
              <a:r>
                <a:rPr lang="fr-FR" sz="1200" dirty="0">
                  <a:solidFill>
                    <a:srgbClr val="FF0000"/>
                  </a:solidFill>
                </a:rPr>
                <a:t>.</a:t>
              </a:r>
              <a:r>
                <a:rPr lang="ro-RO" sz="1200" dirty="0" err="1">
                  <a:solidFill>
                    <a:srgbClr val="FF0000"/>
                  </a:solidFill>
                </a:rPr>
                <a:t>com</a:t>
              </a:r>
              <a:r>
                <a:rPr lang="en-GB" sz="1200" dirty="0">
                  <a:solidFill>
                    <a:srgbClr val="FF0000"/>
                  </a:solidFill>
                </a:rPr>
                <a:t>/</a:t>
              </a:r>
              <a:r>
                <a:rPr lang="en-GB" sz="1200" dirty="0" err="1">
                  <a:solidFill>
                    <a:srgbClr val="FF0000"/>
                  </a:solidFill>
                </a:rPr>
                <a:t>script.php</a:t>
              </a:r>
              <a:r>
                <a:rPr lang="en-GB" sz="1200" dirty="0">
                  <a:solidFill>
                    <a:srgbClr val="FF0000"/>
                  </a:solidFill>
                </a:rPr>
                <a:t>?                                                  </a:t>
              </a:r>
              <a:r>
                <a:rPr lang="ro-RO" sz="1200" dirty="0">
                  <a:solidFill>
                    <a:srgbClr val="FF0000"/>
                  </a:solidFill>
                </a:rPr>
                <a:t>&amp;... </a:t>
              </a:r>
              <a:r>
                <a:rPr lang="fr-FR" sz="1200" dirty="0">
                  <a:solidFill>
                    <a:srgbClr val="FF0000"/>
                  </a:solidFill>
                </a:rPr>
                <a:t>"&gt;</a:t>
              </a:r>
            </a:p>
            <a:p>
              <a:r>
                <a:rPr lang="fr-FR" sz="1200" dirty="0">
                  <a:solidFill>
                    <a:srgbClr val="FF0000"/>
                  </a:solidFill>
                </a:rPr>
                <a:t>&lt;/script&gt;</a:t>
              </a:r>
              <a:endParaRPr lang="ro-RO" sz="1200" dirty="0">
                <a:solidFill>
                  <a:srgbClr val="FF0000"/>
                </a:solidFill>
              </a:endParaRPr>
            </a:p>
            <a:p>
              <a:endParaRPr lang="ro-RO" sz="1200" i="1" dirty="0">
                <a:solidFill>
                  <a:srgbClr val="FF0000"/>
                </a:solidFill>
              </a:endParaRPr>
            </a:p>
            <a:p>
              <a:endParaRPr lang="ro-RO" sz="1200" i="1" dirty="0">
                <a:solidFill>
                  <a:srgbClr val="FF0000"/>
                </a:solidFill>
              </a:endParaRPr>
            </a:p>
            <a:p>
              <a:r>
                <a:rPr lang="en-GB" sz="1200" i="1" dirty="0">
                  <a:solidFill>
                    <a:srgbClr val="FF0000"/>
                  </a:solidFill>
                </a:rPr>
                <a:t>&lt;script&gt;</a:t>
              </a:r>
              <a:endParaRPr lang="ro-RO" sz="1200" i="1" dirty="0">
                <a:solidFill>
                  <a:srgbClr val="FF0000"/>
                </a:solidFill>
              </a:endParaRPr>
            </a:p>
            <a:p>
              <a:r>
                <a:rPr lang="ro-RO" sz="1200" i="1" dirty="0" err="1">
                  <a:solidFill>
                    <a:srgbClr val="FF0000"/>
                  </a:solidFill>
                </a:rPr>
                <a:t>function</a:t>
              </a:r>
              <a:r>
                <a:rPr lang="ro-RO" sz="1200" i="1" dirty="0">
                  <a:solidFill>
                    <a:srgbClr val="FF0000"/>
                  </a:solidFill>
                </a:rPr>
                <a:t> </a:t>
              </a:r>
              <a:r>
                <a:rPr lang="ro-RO" sz="1200" b="1" i="1" dirty="0" err="1">
                  <a:solidFill>
                    <a:srgbClr val="FF0000"/>
                  </a:solidFill>
                </a:rPr>
                <a:t>procesareRaspuns</a:t>
              </a:r>
              <a:r>
                <a:rPr lang="ro-RO" sz="1200" b="1" i="1" dirty="0">
                  <a:solidFill>
                    <a:srgbClr val="FF0000"/>
                  </a:solidFill>
                </a:rPr>
                <a:t>(date)</a:t>
              </a:r>
              <a:r>
                <a:rPr lang="en-GB" sz="1200" i="1" dirty="0">
                  <a:solidFill>
                    <a:srgbClr val="FF0000"/>
                  </a:solidFill>
                </a:rPr>
                <a:t> {…………………}</a:t>
              </a:r>
              <a:endParaRPr lang="ro-RO" sz="1200" i="1" dirty="0">
                <a:solidFill>
                  <a:srgbClr val="FF0000"/>
                </a:solidFill>
              </a:endParaRPr>
            </a:p>
            <a:p>
              <a:r>
                <a:rPr lang="en-GB" sz="1200" i="1" dirty="0">
                  <a:solidFill>
                    <a:srgbClr val="FF0000"/>
                  </a:solidFill>
                </a:rPr>
                <a:t>&lt;/script&gt;</a:t>
              </a:r>
            </a:p>
            <a:p>
              <a:endParaRPr lang="ro-RO" sz="1200" i="1" dirty="0">
                <a:solidFill>
                  <a:srgbClr val="FF0000"/>
                </a:solidFill>
              </a:endParaRPr>
            </a:p>
          </p:txBody>
        </p:sp>
        <p:sp>
          <p:nvSpPr>
            <p:cNvPr id="7" name="TextBox 6"/>
            <p:cNvSpPr txBox="1"/>
            <p:nvPr/>
          </p:nvSpPr>
          <p:spPr>
            <a:xfrm>
              <a:off x="2840758" y="3434047"/>
              <a:ext cx="2009466" cy="276999"/>
            </a:xfrm>
            <a:prstGeom prst="rect">
              <a:avLst/>
            </a:prstGeom>
            <a:noFill/>
          </p:spPr>
          <p:txBody>
            <a:bodyPr wrap="square" rtlCol="0">
              <a:spAutoFit/>
            </a:bodyPr>
            <a:lstStyle/>
            <a:p>
              <a:r>
                <a:rPr lang="en-GB" sz="1200" b="1">
                  <a:solidFill>
                    <a:srgbClr val="FF0000"/>
                  </a:solidFill>
                </a:rPr>
                <a:t>callback=procesareRaspuns</a:t>
              </a:r>
              <a:r>
                <a:rPr lang="ro-RO" sz="1200" b="1">
                  <a:solidFill>
                    <a:srgbClr val="FF0000"/>
                  </a:solidFill>
                </a:rPr>
                <a:t>  </a:t>
              </a:r>
              <a:r>
                <a:rPr lang="en-GB" sz="1200" b="1">
                  <a:solidFill>
                    <a:srgbClr val="FF0000"/>
                  </a:solidFill>
                </a:rPr>
                <a:t> </a:t>
              </a:r>
              <a:endParaRPr lang="en-GB" sz="1200" i="1">
                <a:solidFill>
                  <a:srgbClr val="FF0000"/>
                </a:solidFill>
              </a:endParaRPr>
            </a:p>
          </p:txBody>
        </p:sp>
      </p:grpSp>
      <p:sp>
        <p:nvSpPr>
          <p:cNvPr id="9" name="TextBox 8"/>
          <p:cNvSpPr txBox="1"/>
          <p:nvPr/>
        </p:nvSpPr>
        <p:spPr>
          <a:xfrm>
            <a:off x="5360040" y="1375808"/>
            <a:ext cx="3106236" cy="646331"/>
          </a:xfrm>
          <a:prstGeom prst="rect">
            <a:avLst/>
          </a:prstGeom>
          <a:noFill/>
        </p:spPr>
        <p:txBody>
          <a:bodyPr wrap="none" rtlCol="0">
            <a:spAutoFit/>
          </a:bodyPr>
          <a:lstStyle/>
          <a:p>
            <a:pPr algn="ctr"/>
            <a:r>
              <a:rPr lang="en-GB" i="1"/>
              <a:t>Script server</a:t>
            </a:r>
            <a:endParaRPr lang="ro-RO" i="1"/>
          </a:p>
          <a:p>
            <a:pPr algn="ctr"/>
            <a:r>
              <a:rPr lang="ro-RO" i="1"/>
              <a:t>(http:</a:t>
            </a:r>
            <a:r>
              <a:rPr lang="en-GB" i="1"/>
              <a:t>//server2.com/script.php</a:t>
            </a:r>
            <a:r>
              <a:rPr lang="ro-RO" i="1"/>
              <a:t>)</a:t>
            </a:r>
            <a:endParaRPr lang="de-AT" i="1"/>
          </a:p>
        </p:txBody>
      </p:sp>
      <p:sp>
        <p:nvSpPr>
          <p:cNvPr id="10" name="server"/>
          <p:cNvSpPr>
            <a:spLocks noEditPoints="1" noChangeArrowheads="1"/>
          </p:cNvSpPr>
          <p:nvPr/>
        </p:nvSpPr>
        <p:spPr bwMode="auto">
          <a:xfrm>
            <a:off x="6276106" y="650546"/>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p>
        </p:txBody>
      </p:sp>
      <p:sp>
        <p:nvSpPr>
          <p:cNvPr id="12" name="TextBox 11"/>
          <p:cNvSpPr txBox="1"/>
          <p:nvPr/>
        </p:nvSpPr>
        <p:spPr>
          <a:xfrm>
            <a:off x="114262" y="4797152"/>
            <a:ext cx="20094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o-RO" sz="1200" b="1" i="1"/>
              <a:t>Pas1. </a:t>
            </a:r>
            <a:r>
              <a:rPr lang="ro-RO" sz="1200" i="1"/>
              <a:t>Pagina client trebuie să aibă pregătită o funcție de procesare a răspunsului</a:t>
            </a:r>
            <a:endParaRPr lang="en-GB" sz="1200" i="1"/>
          </a:p>
        </p:txBody>
      </p:sp>
      <p:sp>
        <p:nvSpPr>
          <p:cNvPr id="18" name="Title 1"/>
          <p:cNvSpPr>
            <a:spLocks noGrp="1"/>
          </p:cNvSpPr>
          <p:nvPr>
            <p:ph type="title"/>
          </p:nvPr>
        </p:nvSpPr>
        <p:spPr>
          <a:xfrm>
            <a:off x="558278" y="-315416"/>
            <a:ext cx="8229600" cy="1143000"/>
          </a:xfrm>
        </p:spPr>
        <p:txBody>
          <a:bodyPr>
            <a:normAutofit/>
          </a:bodyPr>
          <a:lstStyle/>
          <a:p>
            <a:r>
              <a:rPr lang="ro-RO" sz="3000"/>
              <a:t>Pașii tehnicii JSON-P</a:t>
            </a:r>
            <a:endParaRPr lang="de-AT" sz="3000"/>
          </a:p>
        </p:txBody>
      </p:sp>
      <p:cxnSp>
        <p:nvCxnSpPr>
          <p:cNvPr id="3" name="Straight Arrow Connector 2"/>
          <p:cNvCxnSpPr/>
          <p:nvPr/>
        </p:nvCxnSpPr>
        <p:spPr>
          <a:xfrm flipV="1">
            <a:off x="1118995" y="4621177"/>
            <a:ext cx="572685" cy="1759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nvGrpSpPr>
          <p:cNvPr id="25" name="Group 24"/>
          <p:cNvGrpSpPr/>
          <p:nvPr/>
        </p:nvGrpSpPr>
        <p:grpSpPr>
          <a:xfrm>
            <a:off x="3704525" y="2115245"/>
            <a:ext cx="3968943" cy="1602996"/>
            <a:chOff x="3704525" y="2115245"/>
            <a:chExt cx="3968943" cy="1602996"/>
          </a:xfrm>
        </p:grpSpPr>
        <p:sp>
          <p:nvSpPr>
            <p:cNvPr id="11" name="TextBox 10"/>
            <p:cNvSpPr txBox="1"/>
            <p:nvPr/>
          </p:nvSpPr>
          <p:spPr>
            <a:xfrm>
              <a:off x="5664002" y="3441242"/>
              <a:ext cx="2009466" cy="276999"/>
            </a:xfrm>
            <a:prstGeom prst="rect">
              <a:avLst/>
            </a:prstGeom>
            <a:noFill/>
          </p:spPr>
          <p:txBody>
            <a:bodyPr wrap="square" rtlCol="0">
              <a:spAutoFit/>
            </a:bodyPr>
            <a:lstStyle/>
            <a:p>
              <a:r>
                <a:rPr lang="de-AT" sz="1200" b="1" dirty="0">
                  <a:solidFill>
                    <a:srgbClr val="FF0000"/>
                  </a:solidFill>
                </a:rPr>
                <a:t>$_</a:t>
              </a:r>
              <a:r>
                <a:rPr lang="ro-RO" sz="1200" b="1" dirty="0">
                  <a:solidFill>
                    <a:srgbClr val="FF0000"/>
                  </a:solidFill>
                </a:rPr>
                <a:t>GET</a:t>
              </a:r>
              <a:r>
                <a:rPr lang="en-GB" sz="1200" b="1" dirty="0">
                  <a:solidFill>
                    <a:srgbClr val="FF0000"/>
                  </a:solidFill>
                </a:rPr>
                <a:t>["</a:t>
              </a:r>
              <a:r>
                <a:rPr lang="en-GB" sz="1200" b="1" dirty="0" err="1">
                  <a:solidFill>
                    <a:srgbClr val="FF0000"/>
                  </a:solidFill>
                </a:rPr>
                <a:t>callback</a:t>
              </a:r>
              <a:r>
                <a:rPr lang="en-GB" sz="1200" b="1" dirty="0">
                  <a:solidFill>
                    <a:srgbClr val="FF0000"/>
                  </a:solidFill>
                </a:rPr>
                <a:t>"]</a:t>
              </a:r>
              <a:endParaRPr lang="en-GB" sz="1200" b="1" i="1" dirty="0">
                <a:solidFill>
                  <a:srgbClr val="FF0000"/>
                </a:solidFill>
              </a:endParaRPr>
            </a:p>
          </p:txBody>
        </p:sp>
        <p:sp>
          <p:nvSpPr>
            <p:cNvPr id="14" name="TextBox 13"/>
            <p:cNvSpPr txBox="1"/>
            <p:nvPr/>
          </p:nvSpPr>
          <p:spPr>
            <a:xfrm>
              <a:off x="3888543" y="2115245"/>
              <a:ext cx="2631924"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de-DE"/>
              </a:defPPr>
              <a:lvl1pPr>
                <a:defRPr sz="1200" b="1" i="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ro-RO"/>
                <a:t>Pas2. </a:t>
              </a:r>
              <a:r>
                <a:rPr lang="ro-RO" b="0"/>
                <a:t>Numele funcției e transmis serverului printr-un parametru cu nume standardizat: </a:t>
              </a:r>
              <a:r>
                <a:rPr lang="ro-RO"/>
                <a:t>callback</a:t>
              </a:r>
            </a:p>
            <a:p>
              <a:r>
                <a:rPr lang="ro-RO" b="0"/>
                <a:t>(</a:t>
              </a:r>
              <a:r>
                <a:rPr lang="de-AT" b="0"/>
                <a:t>"server compatibil JSON-P" </a:t>
              </a:r>
              <a:r>
                <a:rPr lang="ro-RO" b="0"/>
                <a:t>=</a:t>
              </a:r>
              <a:r>
                <a:rPr lang="de-AT" b="0"/>
                <a:t> un server ce a</a:t>
              </a:r>
              <a:r>
                <a:rPr lang="ro-RO" b="0"/>
                <a:t>șteaptă acest parametru)</a:t>
              </a:r>
              <a:endParaRPr lang="en-GB" b="0"/>
            </a:p>
          </p:txBody>
        </p:sp>
        <p:cxnSp>
          <p:nvCxnSpPr>
            <p:cNvPr id="19" name="Straight Arrow Connector 18"/>
            <p:cNvCxnSpPr/>
            <p:nvPr/>
          </p:nvCxnSpPr>
          <p:spPr>
            <a:xfrm flipH="1">
              <a:off x="3704525" y="3139227"/>
              <a:ext cx="435427" cy="30201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22" name="Straight Arrow Connector 21"/>
            <p:cNvCxnSpPr/>
            <p:nvPr/>
          </p:nvCxnSpPr>
          <p:spPr>
            <a:xfrm>
              <a:off x="6010470" y="3139227"/>
              <a:ext cx="217714" cy="30201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cxnSp>
        <p:nvCxnSpPr>
          <p:cNvPr id="27" name="Straight Connector 26"/>
          <p:cNvCxnSpPr/>
          <p:nvPr/>
        </p:nvCxnSpPr>
        <p:spPr>
          <a:xfrm>
            <a:off x="4673078" y="548680"/>
            <a:ext cx="0" cy="6048672"/>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4848534" y="3421539"/>
            <a:ext cx="4572000" cy="1238146"/>
            <a:chOff x="4848534" y="3421539"/>
            <a:chExt cx="4572000" cy="1238146"/>
          </a:xfrm>
        </p:grpSpPr>
        <p:sp>
          <p:nvSpPr>
            <p:cNvPr id="8" name="Rectangle 7"/>
            <p:cNvSpPr/>
            <p:nvPr/>
          </p:nvSpPr>
          <p:spPr>
            <a:xfrm>
              <a:off x="4848534" y="4382686"/>
              <a:ext cx="4572000" cy="276999"/>
            </a:xfrm>
            <a:prstGeom prst="rect">
              <a:avLst/>
            </a:prstGeom>
          </p:spPr>
          <p:txBody>
            <a:bodyPr>
              <a:spAutoFit/>
            </a:bodyPr>
            <a:lstStyle/>
            <a:p>
              <a:pPr lvl="2"/>
              <a:r>
                <a:rPr lang="ro-RO" sz="1200" dirty="0" err="1">
                  <a:solidFill>
                    <a:srgbClr val="FF0000"/>
                  </a:solidFill>
                </a:rPr>
                <a:t>echo</a:t>
              </a:r>
              <a:r>
                <a:rPr lang="ro-RO" sz="1200" dirty="0">
                  <a:solidFill>
                    <a:srgbClr val="FF0000"/>
                  </a:solidFill>
                </a:rPr>
                <a:t> </a:t>
              </a:r>
              <a:r>
                <a:rPr lang="en-GB" sz="1200" b="1" dirty="0">
                  <a:solidFill>
                    <a:srgbClr val="FF0000"/>
                  </a:solidFill>
                </a:rPr>
                <a:t>"</a:t>
              </a:r>
              <a:r>
                <a:rPr lang="en-GB" sz="1200" b="1" dirty="0" err="1">
                  <a:solidFill>
                    <a:srgbClr val="FF0000"/>
                  </a:solidFill>
                </a:rPr>
                <a:t>procesareRaspuns</a:t>
              </a:r>
              <a:r>
                <a:rPr lang="en-GB" sz="1200" b="1" dirty="0">
                  <a:solidFill>
                    <a:srgbClr val="FF0000"/>
                  </a:solidFill>
                </a:rPr>
                <a:t>(".$</a:t>
              </a:r>
              <a:r>
                <a:rPr lang="en-GB" sz="1200" b="1" dirty="0" err="1">
                  <a:solidFill>
                    <a:srgbClr val="FF0000"/>
                  </a:solidFill>
                </a:rPr>
                <a:t>dateJSON</a:t>
              </a:r>
              <a:r>
                <a:rPr lang="en-GB" sz="1200" b="1" dirty="0">
                  <a:solidFill>
                    <a:srgbClr val="FF0000"/>
                  </a:solidFill>
                </a:rPr>
                <a:t>.")"</a:t>
              </a:r>
              <a:r>
                <a:rPr lang="en-GB" sz="1200" dirty="0">
                  <a:solidFill>
                    <a:srgbClr val="FF0000"/>
                  </a:solidFill>
                </a:rPr>
                <a:t>;</a:t>
              </a:r>
            </a:p>
          </p:txBody>
        </p:sp>
        <p:grpSp>
          <p:nvGrpSpPr>
            <p:cNvPr id="40" name="Group 39"/>
            <p:cNvGrpSpPr/>
            <p:nvPr/>
          </p:nvGrpSpPr>
          <p:grpSpPr>
            <a:xfrm>
              <a:off x="6372200" y="3421539"/>
              <a:ext cx="2849638" cy="961147"/>
              <a:chOff x="6372200" y="3421539"/>
              <a:chExt cx="2849638" cy="961147"/>
            </a:xfrm>
          </p:grpSpPr>
          <p:cxnSp>
            <p:nvCxnSpPr>
              <p:cNvPr id="29" name="Straight Arrow Connector 28"/>
              <p:cNvCxnSpPr/>
              <p:nvPr/>
            </p:nvCxnSpPr>
            <p:spPr>
              <a:xfrm>
                <a:off x="6372200" y="3711046"/>
                <a:ext cx="296535" cy="67164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4" name="Straight Arrow Connector 33"/>
              <p:cNvCxnSpPr/>
              <p:nvPr/>
            </p:nvCxnSpPr>
            <p:spPr>
              <a:xfrm flipH="1">
                <a:off x="7916239" y="3711046"/>
                <a:ext cx="328169" cy="67164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6" name="TextBox 35"/>
              <p:cNvSpPr txBox="1"/>
              <p:nvPr/>
            </p:nvSpPr>
            <p:spPr>
              <a:xfrm>
                <a:off x="7266977" y="3421539"/>
                <a:ext cx="1954861" cy="276999"/>
              </a:xfrm>
              <a:prstGeom prst="rect">
                <a:avLst/>
              </a:prstGeom>
              <a:noFill/>
            </p:spPr>
            <p:txBody>
              <a:bodyPr wrap="square" rtlCol="0">
                <a:spAutoFit/>
              </a:bodyPr>
              <a:lstStyle/>
              <a:p>
                <a:pPr algn="ctr"/>
                <a:r>
                  <a:rPr lang="ro-RO" sz="1200" b="1" i="1"/>
                  <a:t>Date</a:t>
                </a:r>
                <a:endParaRPr lang="en-GB" sz="1200" i="1"/>
              </a:p>
            </p:txBody>
          </p:sp>
        </p:grpSp>
      </p:grpSp>
      <p:grpSp>
        <p:nvGrpSpPr>
          <p:cNvPr id="41" name="Group 40"/>
          <p:cNvGrpSpPr/>
          <p:nvPr/>
        </p:nvGrpSpPr>
        <p:grpSpPr>
          <a:xfrm>
            <a:off x="6933882" y="4659685"/>
            <a:ext cx="2009466" cy="1302323"/>
            <a:chOff x="6933882" y="4659685"/>
            <a:chExt cx="2009466" cy="1302323"/>
          </a:xfrm>
        </p:grpSpPr>
        <p:sp>
          <p:nvSpPr>
            <p:cNvPr id="15" name="TextBox 14"/>
            <p:cNvSpPr txBox="1"/>
            <p:nvPr/>
          </p:nvSpPr>
          <p:spPr>
            <a:xfrm>
              <a:off x="6933882" y="4946345"/>
              <a:ext cx="2009466"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de-DE"/>
              </a:defPPr>
              <a:lvl1pPr>
                <a:defRPr sz="1200" b="1" i="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ro-RO" dirty="0"/>
                <a:t>Pas3. </a:t>
              </a:r>
              <a:r>
                <a:rPr lang="ro-RO" b="0" dirty="0"/>
                <a:t>Serverul trebuie să </a:t>
              </a:r>
              <a:r>
                <a:rPr lang="ro-RO" dirty="0"/>
                <a:t>construiască o linie de cod </a:t>
              </a:r>
              <a:r>
                <a:rPr lang="ro-RO" dirty="0" err="1"/>
                <a:t>JavaScript</a:t>
              </a:r>
              <a:r>
                <a:rPr lang="ro-RO" dirty="0"/>
                <a:t> cu apelul acelei funcții </a:t>
              </a:r>
              <a:r>
                <a:rPr lang="ro-RO" b="0" dirty="0"/>
                <a:t>(în care concatenează datele solicitate)</a:t>
              </a:r>
              <a:endParaRPr lang="en-GB" b="0" dirty="0"/>
            </a:p>
          </p:txBody>
        </p:sp>
        <p:cxnSp>
          <p:nvCxnSpPr>
            <p:cNvPr id="37" name="Straight Arrow Connector 36"/>
            <p:cNvCxnSpPr>
              <a:stCxn id="15" idx="0"/>
            </p:cNvCxnSpPr>
            <p:nvPr/>
          </p:nvCxnSpPr>
          <p:spPr>
            <a:xfrm flipH="1" flipV="1">
              <a:off x="7266979" y="4659685"/>
              <a:ext cx="671636" cy="28666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grpSp>
        <p:nvGrpSpPr>
          <p:cNvPr id="55" name="Group 54"/>
          <p:cNvGrpSpPr/>
          <p:nvPr/>
        </p:nvGrpSpPr>
        <p:grpSpPr>
          <a:xfrm>
            <a:off x="1187624" y="3718241"/>
            <a:ext cx="4581182" cy="1427765"/>
            <a:chOff x="1187624" y="3718241"/>
            <a:chExt cx="4581182" cy="1427765"/>
          </a:xfrm>
        </p:grpSpPr>
        <p:sp>
          <p:nvSpPr>
            <p:cNvPr id="16" name="TextBox 15"/>
            <p:cNvSpPr txBox="1"/>
            <p:nvPr/>
          </p:nvSpPr>
          <p:spPr>
            <a:xfrm>
              <a:off x="3633821" y="4684341"/>
              <a:ext cx="200946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de-DE"/>
              </a:defPPr>
              <a:lvl1pPr>
                <a:defRPr sz="1200" b="1" i="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ro-RO"/>
                <a:t>Pas4. </a:t>
              </a:r>
              <a:r>
                <a:rPr lang="ro-RO" b="0"/>
                <a:t>Linia de cod JavaScript e returnată spre browser</a:t>
              </a:r>
              <a:endParaRPr lang="en-GB" b="0"/>
            </a:p>
          </p:txBody>
        </p:sp>
        <p:cxnSp>
          <p:nvCxnSpPr>
            <p:cNvPr id="42" name="Straight Arrow Connector 41"/>
            <p:cNvCxnSpPr/>
            <p:nvPr/>
          </p:nvCxnSpPr>
          <p:spPr>
            <a:xfrm flipV="1">
              <a:off x="5056389" y="4521186"/>
              <a:ext cx="712417" cy="16728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5" name="Straight Arrow Connector 44"/>
            <p:cNvCxnSpPr/>
            <p:nvPr/>
          </p:nvCxnSpPr>
          <p:spPr>
            <a:xfrm flipH="1" flipV="1">
              <a:off x="1187624" y="3718241"/>
              <a:ext cx="2948493" cy="970233"/>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grpSp>
        <p:nvGrpSpPr>
          <p:cNvPr id="56" name="Group 55"/>
          <p:cNvGrpSpPr/>
          <p:nvPr/>
        </p:nvGrpSpPr>
        <p:grpSpPr>
          <a:xfrm>
            <a:off x="-1" y="2530744"/>
            <a:ext cx="3335685" cy="1990441"/>
            <a:chOff x="-1" y="2530744"/>
            <a:chExt cx="3335685" cy="1990441"/>
          </a:xfrm>
        </p:grpSpPr>
        <p:sp>
          <p:nvSpPr>
            <p:cNvPr id="17" name="TextBox 16"/>
            <p:cNvSpPr txBox="1"/>
            <p:nvPr/>
          </p:nvSpPr>
          <p:spPr>
            <a:xfrm>
              <a:off x="-1" y="2530744"/>
              <a:ext cx="333568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de-DE"/>
              </a:defPPr>
              <a:lvl1pPr>
                <a:defRPr sz="1200" b="1" i="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ro-RO"/>
                <a:t>Pas5. </a:t>
              </a:r>
              <a:r>
                <a:rPr lang="ro-RO" b="0"/>
                <a:t>La sosire, SCRIPT va executa linia de cod JS primită de la server</a:t>
              </a:r>
              <a:r>
                <a:rPr lang="ro-MD" b="0"/>
                <a:t>,</a:t>
              </a:r>
              <a:r>
                <a:rPr lang="ro-RO" b="0"/>
                <a:t> apel</a:t>
              </a:r>
              <a:r>
                <a:rPr lang="ro-MD" b="0"/>
                <a:t>ând astfel</a:t>
              </a:r>
              <a:r>
                <a:rPr lang="ro-RO" b="0"/>
                <a:t> funcția pregătită cu datele sosite</a:t>
              </a:r>
              <a:endParaRPr lang="en-GB" b="0"/>
            </a:p>
          </p:txBody>
        </p:sp>
        <p:cxnSp>
          <p:nvCxnSpPr>
            <p:cNvPr id="47" name="Straight Arrow Connector 46"/>
            <p:cNvCxnSpPr/>
            <p:nvPr/>
          </p:nvCxnSpPr>
          <p:spPr>
            <a:xfrm>
              <a:off x="323528" y="3177075"/>
              <a:ext cx="216024" cy="53397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0" name="Straight Arrow Connector 49"/>
            <p:cNvCxnSpPr/>
            <p:nvPr/>
          </p:nvCxnSpPr>
          <p:spPr>
            <a:xfrm>
              <a:off x="323528" y="3177075"/>
              <a:ext cx="167216" cy="134411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5597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up)">
                                      <p:cBhvr>
                                        <p:cTn id="20" dur="500"/>
                                        <p:tgtEl>
                                          <p:spTgt spid="5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right)">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Limitări și beneficii</a:t>
            </a:r>
            <a:endParaRPr lang="de-AT"/>
          </a:p>
        </p:txBody>
      </p:sp>
      <p:sp>
        <p:nvSpPr>
          <p:cNvPr id="3" name="Content Placeholder 2"/>
          <p:cNvSpPr>
            <a:spLocks noGrp="1"/>
          </p:cNvSpPr>
          <p:nvPr>
            <p:ph idx="1"/>
          </p:nvPr>
        </p:nvSpPr>
        <p:spPr/>
        <p:txBody>
          <a:bodyPr>
            <a:noAutofit/>
          </a:bodyPr>
          <a:lstStyle/>
          <a:p>
            <a:r>
              <a:rPr lang="ro-RO" sz="2000" b="1"/>
              <a:t>Limitări JSON-P:</a:t>
            </a:r>
          </a:p>
          <a:p>
            <a:pPr lvl="1"/>
            <a:r>
              <a:rPr lang="ro-RO" sz="2000"/>
              <a:t>permite doar cereri GET, cu toate limitările ce vin din asta</a:t>
            </a:r>
          </a:p>
          <a:p>
            <a:pPr lvl="1"/>
            <a:r>
              <a:rPr lang="ro-RO" sz="2000"/>
              <a:t>e o formă de </a:t>
            </a:r>
            <a:r>
              <a:rPr lang="ro-RO" sz="2000" i="1"/>
              <a:t>script injection</a:t>
            </a:r>
            <a:r>
              <a:rPr lang="ro-RO" sz="2000"/>
              <a:t>, clientul e vulnerabil față de server care poate returna orice cod JavaScript (nu neapărat limitat la o linie de cod, poate injecta multiple funcții)</a:t>
            </a:r>
          </a:p>
          <a:p>
            <a:pPr lvl="1"/>
            <a:endParaRPr lang="ro-RO" sz="2000"/>
          </a:p>
          <a:p>
            <a:r>
              <a:rPr lang="ro-RO" sz="2000" b="1"/>
              <a:t>Beneficii JSON-P:</a:t>
            </a:r>
          </a:p>
          <a:p>
            <a:pPr lvl="1"/>
            <a:r>
              <a:rPr lang="ro-RO" sz="2000"/>
              <a:t>performanță</a:t>
            </a:r>
          </a:p>
          <a:p>
            <a:pPr lvl="1"/>
            <a:r>
              <a:rPr lang="ro-RO" sz="2000"/>
              <a:t>e un mod de a accesa API-uri care returnează nu doar date, ci scripturi gata de executat (vezi API-urile Google Maps)</a:t>
            </a:r>
          </a:p>
          <a:p>
            <a:pPr lvl="1"/>
            <a:r>
              <a:rPr lang="ro-RO" sz="2000"/>
              <a:t>JQuery oferă o funcție convenabilă ($.getJSON) și o opțiune (datatype:</a:t>
            </a:r>
            <a:r>
              <a:rPr lang="en-US" sz="2000"/>
              <a:t>"</a:t>
            </a:r>
            <a:r>
              <a:rPr lang="ro-RO" sz="2000"/>
              <a:t>jsonp</a:t>
            </a:r>
            <a:r>
              <a:rPr lang="en-US" sz="2000"/>
              <a:t>"</a:t>
            </a:r>
            <a:r>
              <a:rPr lang="ro-RO" sz="2000"/>
              <a:t>) ce maschează detaliile de implementare JSON-P</a:t>
            </a:r>
            <a:endParaRPr lang="en-GB" sz="2000"/>
          </a:p>
          <a:p>
            <a:endParaRPr lang="de-AT" sz="2000"/>
          </a:p>
        </p:txBody>
      </p:sp>
    </p:spTree>
    <p:extLst>
      <p:ext uri="{BB962C8B-B14F-4D97-AF65-F5344CB8AC3E}">
        <p14:creationId xmlns:p14="http://schemas.microsoft.com/office/powerpoint/2010/main" val="85436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000"/>
              <a:t>Soluţia 3:</a:t>
            </a:r>
            <a:br>
              <a:rPr lang="ro-RO" sz="3000"/>
            </a:br>
            <a:r>
              <a:rPr lang="ro-RO" sz="3000" b="1"/>
              <a:t>c</a:t>
            </a:r>
            <a:r>
              <a:rPr lang="en-GB" sz="3000" b="1"/>
              <a:t>ereri CORS</a:t>
            </a:r>
            <a:endParaRPr lang="de-AT" sz="3000" b="1"/>
          </a:p>
        </p:txBody>
      </p:sp>
      <p:sp>
        <p:nvSpPr>
          <p:cNvPr id="3" name="Content Placeholder 2"/>
          <p:cNvSpPr>
            <a:spLocks noGrp="1"/>
          </p:cNvSpPr>
          <p:nvPr>
            <p:ph idx="1"/>
          </p:nvPr>
        </p:nvSpPr>
        <p:spPr>
          <a:xfrm>
            <a:off x="207223" y="1481435"/>
            <a:ext cx="8936777" cy="4525963"/>
          </a:xfrm>
        </p:spPr>
        <p:txBody>
          <a:bodyPr>
            <a:normAutofit/>
          </a:bodyPr>
          <a:lstStyle/>
          <a:p>
            <a:pPr marL="0" indent="0">
              <a:buNone/>
            </a:pPr>
            <a:r>
              <a:rPr lang="ro-RO" sz="1800">
                <a:solidFill>
                  <a:srgbClr val="FF0000"/>
                </a:solidFill>
              </a:rPr>
              <a:t>Cererile directe sunt totuşi posibile, pentru versiuni recente ale clasei XMLHttpRequest (în versiuni recente ale browserelor, ce oferă suport pentru protocolul CORS)</a:t>
            </a:r>
            <a:endParaRPr lang="de-AT" sz="1800">
              <a:solidFill>
                <a:srgbClr val="FF0000"/>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747" y="5517232"/>
            <a:ext cx="1593980" cy="98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5536" y="3212976"/>
            <a:ext cx="4392488" cy="352839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Box 5"/>
          <p:cNvSpPr txBox="1"/>
          <p:nvPr/>
        </p:nvSpPr>
        <p:spPr>
          <a:xfrm>
            <a:off x="393856" y="2843644"/>
            <a:ext cx="1380891" cy="369332"/>
          </a:xfrm>
          <a:prstGeom prst="rect">
            <a:avLst/>
          </a:prstGeom>
          <a:noFill/>
        </p:spPr>
        <p:txBody>
          <a:bodyPr wrap="none" rtlCol="0">
            <a:spAutoFit/>
          </a:bodyPr>
          <a:lstStyle/>
          <a:p>
            <a:r>
              <a:rPr lang="ro-RO" b="1"/>
              <a:t>Server1.com</a:t>
            </a:r>
            <a:endParaRPr lang="de-AT" b="1"/>
          </a:p>
        </p:txBody>
      </p:sp>
      <p:sp>
        <p:nvSpPr>
          <p:cNvPr id="7" name="Rectangle 6"/>
          <p:cNvSpPr/>
          <p:nvPr/>
        </p:nvSpPr>
        <p:spPr>
          <a:xfrm>
            <a:off x="4788024" y="3212976"/>
            <a:ext cx="4248472" cy="352839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TextBox 7"/>
          <p:cNvSpPr txBox="1"/>
          <p:nvPr/>
        </p:nvSpPr>
        <p:spPr>
          <a:xfrm>
            <a:off x="4788024" y="2843644"/>
            <a:ext cx="1380891" cy="369332"/>
          </a:xfrm>
          <a:prstGeom prst="rect">
            <a:avLst/>
          </a:prstGeom>
          <a:noFill/>
        </p:spPr>
        <p:txBody>
          <a:bodyPr wrap="none" rtlCol="0">
            <a:spAutoFit/>
          </a:bodyPr>
          <a:lstStyle/>
          <a:p>
            <a:r>
              <a:rPr lang="ro-RO" b="1"/>
              <a:t>Server2.com</a:t>
            </a:r>
            <a:endParaRPr lang="de-AT" b="1"/>
          </a:p>
        </p:txBody>
      </p:sp>
      <p:sp>
        <p:nvSpPr>
          <p:cNvPr id="9" name="TextBox 8"/>
          <p:cNvSpPr txBox="1"/>
          <p:nvPr/>
        </p:nvSpPr>
        <p:spPr>
          <a:xfrm>
            <a:off x="395536" y="6427095"/>
            <a:ext cx="4515916" cy="369332"/>
          </a:xfrm>
          <a:prstGeom prst="rect">
            <a:avLst/>
          </a:prstGeom>
          <a:noFill/>
        </p:spPr>
        <p:txBody>
          <a:bodyPr wrap="none" rtlCol="0">
            <a:spAutoFit/>
          </a:bodyPr>
          <a:lstStyle/>
          <a:p>
            <a:r>
              <a:rPr lang="en-GB" i="1"/>
              <a:t>Pagina c</a:t>
            </a:r>
            <a:r>
              <a:rPr lang="ro-RO" i="1"/>
              <a:t>lient: http:</a:t>
            </a:r>
            <a:r>
              <a:rPr lang="en-GB" i="1"/>
              <a:t>//server1.com/pagina.html</a:t>
            </a:r>
            <a:endParaRPr lang="de-AT" i="1"/>
          </a:p>
        </p:txBody>
      </p:sp>
      <p:sp>
        <p:nvSpPr>
          <p:cNvPr id="10" name="TextBox 9"/>
          <p:cNvSpPr txBox="1"/>
          <p:nvPr/>
        </p:nvSpPr>
        <p:spPr>
          <a:xfrm>
            <a:off x="422169" y="3246194"/>
            <a:ext cx="4290726" cy="369332"/>
          </a:xfrm>
          <a:prstGeom prst="rect">
            <a:avLst/>
          </a:prstGeom>
          <a:noFill/>
        </p:spPr>
        <p:txBody>
          <a:bodyPr wrap="none" rtlCol="0">
            <a:spAutoFit/>
          </a:bodyPr>
          <a:lstStyle/>
          <a:p>
            <a:r>
              <a:rPr lang="en-GB" i="1"/>
              <a:t>Script server</a:t>
            </a:r>
            <a:r>
              <a:rPr lang="ro-RO" i="1"/>
              <a:t>: http:</a:t>
            </a:r>
            <a:r>
              <a:rPr lang="en-GB" i="1"/>
              <a:t>//server1.com/script.php</a:t>
            </a:r>
            <a:endParaRPr lang="de-AT" i="1"/>
          </a:p>
        </p:txBody>
      </p:sp>
      <p:sp>
        <p:nvSpPr>
          <p:cNvPr id="11" name="TextBox 10"/>
          <p:cNvSpPr txBox="1"/>
          <p:nvPr/>
        </p:nvSpPr>
        <p:spPr>
          <a:xfrm>
            <a:off x="4788024" y="3217836"/>
            <a:ext cx="4290726" cy="369332"/>
          </a:xfrm>
          <a:prstGeom prst="rect">
            <a:avLst/>
          </a:prstGeom>
          <a:noFill/>
        </p:spPr>
        <p:txBody>
          <a:bodyPr wrap="none" rtlCol="0">
            <a:spAutoFit/>
          </a:bodyPr>
          <a:lstStyle/>
          <a:p>
            <a:r>
              <a:rPr lang="en-GB" i="1"/>
              <a:t>Script server</a:t>
            </a:r>
            <a:r>
              <a:rPr lang="ro-RO" i="1"/>
              <a:t>: http:</a:t>
            </a:r>
            <a:r>
              <a:rPr lang="en-GB" i="1"/>
              <a:t>//server2.com/script.php</a:t>
            </a:r>
            <a:endParaRPr lang="de-AT" i="1"/>
          </a:p>
        </p:txBody>
      </p:sp>
      <p:sp>
        <p:nvSpPr>
          <p:cNvPr id="13" name="server"/>
          <p:cNvSpPr>
            <a:spLocks noEditPoints="1" noChangeArrowheads="1"/>
          </p:cNvSpPr>
          <p:nvPr/>
        </p:nvSpPr>
        <p:spPr bwMode="auto">
          <a:xfrm>
            <a:off x="1878164" y="3602172"/>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p>
        </p:txBody>
      </p:sp>
      <p:sp>
        <p:nvSpPr>
          <p:cNvPr id="14" name="server"/>
          <p:cNvSpPr>
            <a:spLocks noEditPoints="1" noChangeArrowheads="1"/>
          </p:cNvSpPr>
          <p:nvPr/>
        </p:nvSpPr>
        <p:spPr bwMode="auto">
          <a:xfrm>
            <a:off x="6168915" y="3587168"/>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p>
        </p:txBody>
      </p:sp>
      <p:sp>
        <p:nvSpPr>
          <p:cNvPr id="16" name="Up-Down Arrow 15"/>
          <p:cNvSpPr/>
          <p:nvPr/>
        </p:nvSpPr>
        <p:spPr>
          <a:xfrm rot="3398786">
            <a:off x="4639195" y="3484895"/>
            <a:ext cx="290589" cy="319858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TextBox 17"/>
          <p:cNvSpPr txBox="1"/>
          <p:nvPr/>
        </p:nvSpPr>
        <p:spPr>
          <a:xfrm>
            <a:off x="395536" y="4500118"/>
            <a:ext cx="2568860" cy="738664"/>
          </a:xfrm>
          <a:prstGeom prst="rect">
            <a:avLst/>
          </a:prstGeom>
          <a:noFill/>
        </p:spPr>
        <p:txBody>
          <a:bodyPr wrap="square" rtlCol="0">
            <a:spAutoFit/>
          </a:bodyPr>
          <a:lstStyle/>
          <a:p>
            <a:r>
              <a:rPr lang="en-GB" sz="1400" i="1"/>
              <a:t>cereri</a:t>
            </a:r>
            <a:r>
              <a:rPr lang="ro-RO" sz="1400" i="1"/>
              <a:t>le</a:t>
            </a:r>
            <a:r>
              <a:rPr lang="en-GB" sz="1400" i="1"/>
              <a:t> HTTP locale</a:t>
            </a:r>
            <a:r>
              <a:rPr lang="ro-RO" sz="1400" i="1"/>
              <a:t> rămân necesare </a:t>
            </a:r>
            <a:r>
              <a:rPr lang="en-US" sz="1400" i="1"/>
              <a:t>pentru </a:t>
            </a:r>
            <a:r>
              <a:rPr lang="ro-RO" sz="1400" i="1"/>
              <a:t>date din</a:t>
            </a:r>
            <a:r>
              <a:rPr lang="en-US" sz="1400" i="1"/>
              <a:t> surse proprii</a:t>
            </a:r>
            <a:endParaRPr lang="en-GB" sz="1400" i="1"/>
          </a:p>
        </p:txBody>
      </p:sp>
      <p:sp>
        <p:nvSpPr>
          <p:cNvPr id="19" name="Up-Down Arrow 18"/>
          <p:cNvSpPr/>
          <p:nvPr/>
        </p:nvSpPr>
        <p:spPr>
          <a:xfrm>
            <a:off x="2578370" y="4447804"/>
            <a:ext cx="259692" cy="979257"/>
          </a:xfrm>
          <a:prstGeom prst="upDownArrow">
            <a:avLst/>
          </a:prstGeom>
          <a:solidFill>
            <a:schemeClr val="accent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0" name="TextBox 19"/>
          <p:cNvSpPr txBox="1"/>
          <p:nvPr/>
        </p:nvSpPr>
        <p:spPr>
          <a:xfrm>
            <a:off x="5006143" y="4919008"/>
            <a:ext cx="4167298" cy="1754326"/>
          </a:xfrm>
          <a:prstGeom prst="rect">
            <a:avLst/>
          </a:prstGeom>
          <a:noFill/>
        </p:spPr>
        <p:txBody>
          <a:bodyPr wrap="square" rtlCol="0">
            <a:spAutoFit/>
          </a:bodyPr>
          <a:lstStyle/>
          <a:p>
            <a:r>
              <a:rPr lang="ro-RO" sz="1200" i="1">
                <a:solidFill>
                  <a:srgbClr val="FF0000"/>
                </a:solidFill>
              </a:rPr>
              <a:t>Serverul remote trebuie să conțină o </a:t>
            </a:r>
            <a:r>
              <a:rPr lang="ro-RO" sz="1200" b="1" i="1">
                <a:solidFill>
                  <a:srgbClr val="FF0000"/>
                </a:solidFill>
              </a:rPr>
              <a:t>politică CORS</a:t>
            </a:r>
          </a:p>
          <a:p>
            <a:r>
              <a:rPr lang="ro-RO" sz="1200" i="1">
                <a:solidFill>
                  <a:srgbClr val="FF0000"/>
                </a:solidFill>
              </a:rPr>
              <a:t>(</a:t>
            </a:r>
            <a:r>
              <a:rPr lang="ro-MD" sz="1200" i="1">
                <a:solidFill>
                  <a:srgbClr val="FF0000"/>
                </a:solidFill>
              </a:rPr>
              <a:t>și să o </a:t>
            </a:r>
            <a:r>
              <a:rPr lang="ro-RO" sz="1200" i="1">
                <a:solidFill>
                  <a:srgbClr val="FF0000"/>
                </a:solidFill>
              </a:rPr>
              <a:t>comunice browserului la tentativa acestuia de a trimite o cerere)</a:t>
            </a:r>
          </a:p>
          <a:p>
            <a:pPr marL="628650" lvl="1" indent="-171450">
              <a:buFont typeface="Arial" panose="020B0604020202020204" pitchFamily="34" charset="0"/>
              <a:buChar char="•"/>
            </a:pPr>
            <a:r>
              <a:rPr lang="en-US" sz="1200" i="1">
                <a:solidFill>
                  <a:srgbClr val="FF0000"/>
                </a:solidFill>
              </a:rPr>
              <a:t>browserul informat de asta va bloca cererile care nu corespund</a:t>
            </a:r>
            <a:r>
              <a:rPr lang="ro-MD" sz="1200" i="1">
                <a:solidFill>
                  <a:srgbClr val="FF0000"/>
                </a:solidFill>
              </a:rPr>
              <a:t> politicii</a:t>
            </a:r>
          </a:p>
          <a:p>
            <a:pPr marL="628650" lvl="1" indent="-171450">
              <a:buFont typeface="Arial" panose="020B0604020202020204" pitchFamily="34" charset="0"/>
              <a:buChar char="•"/>
            </a:pPr>
            <a:r>
              <a:rPr lang="ro-MD" sz="1200" i="1">
                <a:solidFill>
                  <a:srgbClr val="FF0000"/>
                </a:solidFill>
              </a:rPr>
              <a:t>cererile</a:t>
            </a:r>
            <a:r>
              <a:rPr lang="en-US" sz="1200" i="1">
                <a:solidFill>
                  <a:srgbClr val="FF0000"/>
                </a:solidFill>
              </a:rPr>
              <a:t> pot fi trimise totu</a:t>
            </a:r>
            <a:r>
              <a:rPr lang="ro-MD" sz="1200" i="1">
                <a:solidFill>
                  <a:srgbClr val="FF0000"/>
                </a:solidFill>
              </a:rPr>
              <a:t>și de la alți clienți decât browserele, deci ar trebui ca și serverul să se protejeze prin propriile verificări asupra elementelor cererii</a:t>
            </a:r>
            <a:endParaRPr lang="ro-RO" sz="1200" i="1">
              <a:solidFill>
                <a:srgbClr val="FF0000"/>
              </a:solidFill>
            </a:endParaRPr>
          </a:p>
          <a:p>
            <a:pPr marL="171450" indent="-171450">
              <a:buFont typeface="Arial" panose="020B0604020202020204" pitchFamily="34" charset="0"/>
              <a:buChar char="•"/>
            </a:pPr>
            <a:endParaRPr lang="en-GB" sz="1200" i="1">
              <a:solidFill>
                <a:srgbClr val="FF0000"/>
              </a:solidFill>
            </a:endParaRPr>
          </a:p>
        </p:txBody>
      </p:sp>
    </p:spTree>
    <p:extLst>
      <p:ext uri="{BB962C8B-B14F-4D97-AF65-F5344CB8AC3E}">
        <p14:creationId xmlns:p14="http://schemas.microsoft.com/office/powerpoint/2010/main" val="37229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81568"/>
            <a:ext cx="4103440" cy="4525963"/>
          </a:xfrm>
        </p:spPr>
        <p:txBody>
          <a:bodyPr>
            <a:noAutofit/>
          </a:bodyPr>
          <a:lstStyle/>
          <a:p>
            <a:pPr marL="0" indent="0">
              <a:buNone/>
            </a:pPr>
            <a:r>
              <a:rPr lang="ro-RO" sz="1400" b="1" dirty="0" err="1"/>
              <a:t>Cerinţe</a:t>
            </a:r>
            <a:r>
              <a:rPr lang="ro-RO" sz="1400" b="1" dirty="0"/>
              <a:t> pentru server:</a:t>
            </a:r>
            <a:r>
              <a:rPr lang="de-AT" sz="1400" b="1" dirty="0"/>
              <a:t> </a:t>
            </a:r>
          </a:p>
          <a:p>
            <a:pPr marL="0" indent="0">
              <a:buNone/>
            </a:pPr>
            <a:r>
              <a:rPr lang="ro-RO" sz="1400"/>
              <a:t>Serverul ridică restricția doar pentru anumiți clienți agreați (care în prealabil s-au abonat cumva)</a:t>
            </a:r>
          </a:p>
          <a:p>
            <a:pPr marL="0" indent="0">
              <a:buNone/>
            </a:pPr>
            <a:endParaRPr lang="ro-RO" sz="1400" dirty="0"/>
          </a:p>
          <a:p>
            <a:pPr marL="0" indent="0">
              <a:buNone/>
            </a:pPr>
            <a:r>
              <a:rPr lang="ro-RO" sz="1400" dirty="0"/>
              <a:t>Serverul trebuie să fie pregătit să răspundă la minim două tipuri de cereri</a:t>
            </a:r>
            <a:r>
              <a:rPr lang="de-AT" sz="1400" dirty="0"/>
              <a:t> HTTP</a:t>
            </a:r>
            <a:r>
              <a:rPr lang="ro-RO" sz="1400" dirty="0"/>
              <a:t>:</a:t>
            </a:r>
          </a:p>
          <a:p>
            <a:pPr>
              <a:buFont typeface="+mj-lt"/>
              <a:buAutoNum type="arabicPeriod"/>
            </a:pPr>
            <a:endParaRPr lang="ro-RO" sz="1400"/>
          </a:p>
          <a:p>
            <a:pPr>
              <a:buFont typeface="+mj-lt"/>
              <a:buAutoNum type="arabicPeriod"/>
            </a:pPr>
            <a:r>
              <a:rPr lang="ro-RO" sz="1400"/>
              <a:t>Una </a:t>
            </a:r>
            <a:r>
              <a:rPr lang="ro-RO" sz="1400" dirty="0"/>
              <a:t>de tip OPTIONS</a:t>
            </a:r>
            <a:r>
              <a:rPr lang="de-AT" sz="1400" dirty="0"/>
              <a:t> </a:t>
            </a:r>
            <a:r>
              <a:rPr lang="ro-RO" sz="1400" dirty="0"/>
              <a:t>(o </a:t>
            </a:r>
            <a:r>
              <a:rPr lang="ro-RO" sz="1400" b="1" dirty="0"/>
              <a:t>pre-cerere</a:t>
            </a:r>
            <a:r>
              <a:rPr lang="ro-RO" sz="1400" dirty="0"/>
              <a:t> p</a:t>
            </a:r>
            <a:r>
              <a:rPr lang="de-AT" sz="1400" dirty="0"/>
              <a:t>e</a:t>
            </a:r>
            <a:r>
              <a:rPr lang="ro-RO" sz="1400" dirty="0"/>
              <a:t> care </a:t>
            </a:r>
            <a:r>
              <a:rPr lang="ro-RO" sz="1400" err="1"/>
              <a:t>browserul</a:t>
            </a:r>
            <a:r>
              <a:rPr lang="de-AT" sz="1400"/>
              <a:t> o</a:t>
            </a:r>
            <a:r>
              <a:rPr lang="ro-RO" sz="1400"/>
              <a:t> </a:t>
            </a:r>
            <a:r>
              <a:rPr lang="de-AT" sz="1400" dirty="0"/>
              <a:t>trimite </a:t>
            </a:r>
            <a:r>
              <a:rPr lang="de-AT" sz="1400"/>
              <a:t>automat </a:t>
            </a:r>
            <a:r>
              <a:rPr lang="ro-MD" sz="1400"/>
              <a:t>înainte să execute o cerere (</a:t>
            </a:r>
            <a:r>
              <a:rPr lang="de-AT" sz="1400"/>
              <a:t>pentru </a:t>
            </a:r>
            <a:r>
              <a:rPr lang="de-AT" sz="1400" dirty="0"/>
              <a:t>a afla</a:t>
            </a:r>
            <a:r>
              <a:rPr lang="ro-RO" sz="1400" dirty="0"/>
              <a:t> </a:t>
            </a:r>
            <a:r>
              <a:rPr lang="ro-RO" sz="1400"/>
              <a:t>dacă e agreat de server</a:t>
            </a:r>
            <a:r>
              <a:rPr lang="ro-MD" sz="1400"/>
              <a:t>)</a:t>
            </a:r>
            <a:endParaRPr lang="ro-RO" sz="1400" dirty="0"/>
          </a:p>
          <a:p>
            <a:pPr lvl="1"/>
            <a:r>
              <a:rPr lang="ro-RO" sz="1400"/>
              <a:t>la </a:t>
            </a:r>
            <a:r>
              <a:rPr lang="ro-RO" sz="1400" dirty="0"/>
              <a:t>aceasta </a:t>
            </a:r>
            <a:r>
              <a:rPr lang="ro-RO" sz="1400"/>
              <a:t>serverul trebuie să informeze browserul ce are voie să trimită</a:t>
            </a:r>
            <a:r>
              <a:rPr lang="ro-MD" sz="1400"/>
              <a:t>: tipuri de cereri, antete HTTP</a:t>
            </a:r>
            <a:endParaRPr lang="ro-RO" sz="1400" dirty="0"/>
          </a:p>
          <a:p>
            <a:pPr>
              <a:buFont typeface="+mj-lt"/>
              <a:buAutoNum type="arabicPeriod"/>
            </a:pPr>
            <a:endParaRPr lang="ro-RO" sz="1400"/>
          </a:p>
          <a:p>
            <a:pPr>
              <a:buFont typeface="+mj-lt"/>
              <a:buAutoNum type="arabicPeriod"/>
            </a:pPr>
            <a:r>
              <a:rPr lang="ro-RO" sz="1400"/>
              <a:t>Cererea efectivă (se va verifica dacă cererea respectă restricțiile comunicate la pre-cerere)</a:t>
            </a:r>
            <a:endParaRPr lang="ro-RO" sz="1400" dirty="0"/>
          </a:p>
          <a:p>
            <a:pPr lvl="1"/>
            <a:r>
              <a:rPr lang="ro-RO" sz="1400"/>
              <a:t>serverul va </a:t>
            </a:r>
            <a:r>
              <a:rPr lang="ro-RO" sz="1400" b="1"/>
              <a:t>verifica detaliile cererii</a:t>
            </a:r>
            <a:r>
              <a:rPr lang="ro-RO" sz="1400"/>
              <a:t> și o va respinge dacă nu se conformează (cererea ar putea veni și de la alți clienți decât browsere!)</a:t>
            </a:r>
            <a:endParaRPr lang="de-AT" sz="1400" dirty="0"/>
          </a:p>
        </p:txBody>
      </p:sp>
      <p:sp>
        <p:nvSpPr>
          <p:cNvPr id="4" name="Title 1"/>
          <p:cNvSpPr>
            <a:spLocks noGrp="1"/>
          </p:cNvSpPr>
          <p:nvPr>
            <p:ph type="title"/>
          </p:nvPr>
        </p:nvSpPr>
        <p:spPr>
          <a:xfrm>
            <a:off x="467544" y="-99392"/>
            <a:ext cx="8229600" cy="1143000"/>
          </a:xfrm>
        </p:spPr>
        <p:txBody>
          <a:bodyPr>
            <a:normAutofit/>
          </a:bodyPr>
          <a:lstStyle/>
          <a:p>
            <a:r>
              <a:rPr lang="ro-RO" sz="3000"/>
              <a:t>Configurări CORS într-un script PHP</a:t>
            </a:r>
            <a:endParaRPr lang="de-AT" sz="3000" b="1"/>
          </a:p>
        </p:txBody>
      </p:sp>
      <p:sp>
        <p:nvSpPr>
          <p:cNvPr id="2" name="Rectangle 1"/>
          <p:cNvSpPr/>
          <p:nvPr/>
        </p:nvSpPr>
        <p:spPr>
          <a:xfrm>
            <a:off x="4105704" y="1025584"/>
            <a:ext cx="5040560" cy="4662815"/>
          </a:xfrm>
          <a:prstGeom prst="rect">
            <a:avLst/>
          </a:prstGeom>
        </p:spPr>
        <p:txBody>
          <a:bodyPr wrap="square">
            <a:spAutoFit/>
          </a:bodyPr>
          <a:lstStyle/>
          <a:p>
            <a:r>
              <a:rPr lang="ro-RO" sz="1100">
                <a:solidFill>
                  <a:srgbClr val="FF0000"/>
                </a:solidFill>
              </a:rPr>
              <a:t>$sursaCererii = $_SERVER['HTTP_ORIGIN'];</a:t>
            </a:r>
          </a:p>
          <a:p>
            <a:r>
              <a:rPr lang="ro-RO" sz="1100">
                <a:solidFill>
                  <a:srgbClr val="FF0000"/>
                </a:solidFill>
              </a:rPr>
              <a:t>$clientiAgreati = ['http://siteX.com','http://siteY.com'];</a:t>
            </a:r>
          </a:p>
          <a:p>
            <a:r>
              <a:rPr lang="ro-RO" sz="1100">
                <a:solidFill>
                  <a:srgbClr val="FF0000"/>
                </a:solidFill>
              </a:rPr>
              <a:t>if (in_array($sursaCererii, $clientiAgreati))</a:t>
            </a:r>
          </a:p>
          <a:p>
            <a:r>
              <a:rPr lang="ro-RO" sz="1100">
                <a:solidFill>
                  <a:srgbClr val="FF0000"/>
                </a:solidFill>
              </a:rPr>
              <a:t>{  </a:t>
            </a:r>
          </a:p>
          <a:p>
            <a:r>
              <a:rPr lang="ro-RO" sz="1100">
                <a:solidFill>
                  <a:srgbClr val="FF0000"/>
                </a:solidFill>
              </a:rPr>
              <a:t>    header("Access-Control-Allow-Origin: $sursaCererii");</a:t>
            </a:r>
          </a:p>
          <a:p>
            <a:r>
              <a:rPr lang="ro-RO" sz="1100">
                <a:solidFill>
                  <a:srgbClr val="FF0000"/>
                </a:solidFill>
              </a:rPr>
              <a:t>}</a:t>
            </a:r>
          </a:p>
          <a:p>
            <a:r>
              <a:rPr lang="ro-RO" sz="1100">
                <a:solidFill>
                  <a:srgbClr val="FF0000"/>
                </a:solidFill>
              </a:rPr>
              <a:t> </a:t>
            </a:r>
            <a:endParaRPr lang="ro-RO" sz="1100" b="1" dirty="0">
              <a:solidFill>
                <a:srgbClr val="FF0000"/>
              </a:solidFill>
            </a:endParaRPr>
          </a:p>
          <a:p>
            <a:r>
              <a:rPr lang="ro-RO" sz="1100" b="1" dirty="0" err="1">
                <a:solidFill>
                  <a:srgbClr val="FF0000"/>
                </a:solidFill>
              </a:rPr>
              <a:t>if</a:t>
            </a:r>
            <a:r>
              <a:rPr lang="ro-RO" sz="1100" b="1" dirty="0">
                <a:solidFill>
                  <a:srgbClr val="FF0000"/>
                </a:solidFill>
              </a:rPr>
              <a:t> ($_SERVER["REQUEST_METHOD"]=="OPTIONS")</a:t>
            </a:r>
            <a:endParaRPr lang="de-AT" sz="1100" b="1" dirty="0">
              <a:solidFill>
                <a:srgbClr val="FF0000"/>
              </a:solidFill>
            </a:endParaRPr>
          </a:p>
          <a:p>
            <a:r>
              <a:rPr lang="ro-RO" sz="1100" dirty="0">
                <a:solidFill>
                  <a:srgbClr val="FF0000"/>
                </a:solidFill>
              </a:rPr>
              <a:t>   {</a:t>
            </a:r>
            <a:endParaRPr lang="de-AT" sz="1100" dirty="0">
              <a:solidFill>
                <a:srgbClr val="FF0000"/>
              </a:solidFill>
            </a:endParaRPr>
          </a:p>
          <a:p>
            <a:r>
              <a:rPr lang="ro-RO" sz="1100" dirty="0">
                <a:solidFill>
                  <a:srgbClr val="FF0000"/>
                </a:solidFill>
              </a:rPr>
              <a:t>   </a:t>
            </a:r>
            <a:r>
              <a:rPr lang="ro-RO" sz="1100" dirty="0" err="1">
                <a:solidFill>
                  <a:srgbClr val="FF0000"/>
                </a:solidFill>
              </a:rPr>
              <a:t>header</a:t>
            </a:r>
            <a:r>
              <a:rPr lang="ro-RO" sz="1100" dirty="0">
                <a:solidFill>
                  <a:srgbClr val="FF0000"/>
                </a:solidFill>
              </a:rPr>
              <a:t>("Access-Control-</a:t>
            </a:r>
            <a:r>
              <a:rPr lang="ro-RO" sz="1100" dirty="0" err="1">
                <a:solidFill>
                  <a:srgbClr val="FF0000"/>
                </a:solidFill>
              </a:rPr>
              <a:t>Allow</a:t>
            </a:r>
            <a:r>
              <a:rPr lang="ro-RO" sz="1100" dirty="0">
                <a:solidFill>
                  <a:srgbClr val="FF0000"/>
                </a:solidFill>
              </a:rPr>
              <a:t>-</a:t>
            </a:r>
            <a:r>
              <a:rPr lang="ro-RO" sz="1100" dirty="0" err="1">
                <a:solidFill>
                  <a:srgbClr val="FF0000"/>
                </a:solidFill>
              </a:rPr>
              <a:t>Methods</a:t>
            </a:r>
            <a:r>
              <a:rPr lang="ro-RO" sz="1100" dirty="0">
                <a:solidFill>
                  <a:srgbClr val="FF0000"/>
                </a:solidFill>
              </a:rPr>
              <a:t>: OPTIONS,POST");</a:t>
            </a:r>
          </a:p>
          <a:p>
            <a:r>
              <a:rPr lang="ro-RO" sz="1100" dirty="0"/>
              <a:t>   //serverul anunță metodele HTTP pe care le acceptă</a:t>
            </a:r>
            <a:endParaRPr lang="de-AT" sz="1100" dirty="0"/>
          </a:p>
          <a:p>
            <a:r>
              <a:rPr lang="ro-RO" sz="1100" dirty="0">
                <a:solidFill>
                  <a:srgbClr val="FF0000"/>
                </a:solidFill>
              </a:rPr>
              <a:t>   </a:t>
            </a:r>
            <a:r>
              <a:rPr lang="ro-RO" sz="1100" dirty="0" err="1">
                <a:solidFill>
                  <a:srgbClr val="FF0000"/>
                </a:solidFill>
              </a:rPr>
              <a:t>header</a:t>
            </a:r>
            <a:r>
              <a:rPr lang="ro-RO" sz="1100" dirty="0">
                <a:solidFill>
                  <a:srgbClr val="FF0000"/>
                </a:solidFill>
              </a:rPr>
              <a:t>("Access-Control-</a:t>
            </a:r>
            <a:r>
              <a:rPr lang="ro-RO" sz="1100" dirty="0" err="1">
                <a:solidFill>
                  <a:srgbClr val="FF0000"/>
                </a:solidFill>
              </a:rPr>
              <a:t>Allow</a:t>
            </a:r>
            <a:r>
              <a:rPr lang="ro-RO" sz="1100" dirty="0">
                <a:solidFill>
                  <a:srgbClr val="FF0000"/>
                </a:solidFill>
              </a:rPr>
              <a:t>-</a:t>
            </a:r>
            <a:r>
              <a:rPr lang="ro-RO" sz="1100" dirty="0" err="1">
                <a:solidFill>
                  <a:srgbClr val="FF0000"/>
                </a:solidFill>
              </a:rPr>
              <a:t>Headers</a:t>
            </a:r>
            <a:r>
              <a:rPr lang="ro-RO" sz="1100" dirty="0">
                <a:solidFill>
                  <a:srgbClr val="FF0000"/>
                </a:solidFill>
              </a:rPr>
              <a:t>: Content-</a:t>
            </a:r>
            <a:r>
              <a:rPr lang="ro-RO" sz="1100" dirty="0" err="1">
                <a:solidFill>
                  <a:srgbClr val="FF0000"/>
                </a:solidFill>
              </a:rPr>
              <a:t>Type</a:t>
            </a:r>
            <a:r>
              <a:rPr lang="ro-RO" sz="1100" dirty="0">
                <a:solidFill>
                  <a:srgbClr val="FF0000"/>
                </a:solidFill>
              </a:rPr>
              <a:t>");</a:t>
            </a:r>
          </a:p>
          <a:p>
            <a:r>
              <a:rPr lang="ro-RO" sz="1100" dirty="0"/>
              <a:t>   //serverul anunță antetele HTTP pe care </a:t>
            </a:r>
            <a:r>
              <a:rPr lang="ro-RO" sz="1100"/>
              <a:t>le acceptă</a:t>
            </a:r>
            <a:endParaRPr lang="de-AT" sz="1100" dirty="0"/>
          </a:p>
          <a:p>
            <a:r>
              <a:rPr lang="ro-RO" sz="1100" dirty="0">
                <a:solidFill>
                  <a:srgbClr val="FF0000"/>
                </a:solidFill>
              </a:rPr>
              <a:t>   }</a:t>
            </a:r>
            <a:endParaRPr lang="de-AT" sz="1100" dirty="0">
              <a:solidFill>
                <a:srgbClr val="FF0000"/>
              </a:solidFill>
            </a:endParaRPr>
          </a:p>
          <a:p>
            <a:endParaRPr lang="ro-RO" sz="1100" dirty="0">
              <a:solidFill>
                <a:srgbClr val="FF0000"/>
              </a:solidFill>
            </a:endParaRPr>
          </a:p>
          <a:p>
            <a:endParaRPr lang="ro-RO" sz="1100" dirty="0">
              <a:solidFill>
                <a:srgbClr val="FF0000"/>
              </a:solidFill>
            </a:endParaRPr>
          </a:p>
          <a:p>
            <a:r>
              <a:rPr lang="ro-RO" sz="1100" b="1">
                <a:solidFill>
                  <a:srgbClr val="FF0000"/>
                </a:solidFill>
              </a:rPr>
              <a:t>if</a:t>
            </a:r>
            <a:r>
              <a:rPr lang="ro-RO" sz="1100" b="1" dirty="0">
                <a:solidFill>
                  <a:srgbClr val="FF0000"/>
                </a:solidFill>
              </a:rPr>
              <a:t> ($_SERVER["REQUEST_METHOD"]=="POST")</a:t>
            </a:r>
            <a:endParaRPr lang="de-AT" sz="1100" b="1" dirty="0">
              <a:solidFill>
                <a:srgbClr val="FF0000"/>
              </a:solidFill>
            </a:endParaRPr>
          </a:p>
          <a:p>
            <a:r>
              <a:rPr lang="ro-RO" sz="1100" dirty="0">
                <a:solidFill>
                  <a:srgbClr val="FF0000"/>
                </a:solidFill>
              </a:rPr>
              <a:t>     {</a:t>
            </a:r>
            <a:endParaRPr lang="de-AT" sz="1100" dirty="0">
              <a:solidFill>
                <a:srgbClr val="FF0000"/>
              </a:solidFill>
            </a:endParaRPr>
          </a:p>
          <a:p>
            <a:r>
              <a:rPr lang="ro-RO" sz="1100" b="1" dirty="0">
                <a:solidFill>
                  <a:srgbClr val="FF0000"/>
                </a:solidFill>
              </a:rPr>
              <a:t>     </a:t>
            </a:r>
            <a:r>
              <a:rPr lang="ro-RO" sz="1100" b="1" err="1">
                <a:solidFill>
                  <a:srgbClr val="FF0000"/>
                </a:solidFill>
              </a:rPr>
              <a:t>if</a:t>
            </a:r>
            <a:r>
              <a:rPr lang="ro-RO" sz="1100" b="1">
                <a:solidFill>
                  <a:srgbClr val="FF0000"/>
                </a:solidFill>
              </a:rPr>
              <a:t> ($_</a:t>
            </a:r>
            <a:r>
              <a:rPr lang="ro-RO" sz="1100" b="1" dirty="0">
                <a:solidFill>
                  <a:srgbClr val="FF0000"/>
                </a:solidFill>
              </a:rPr>
              <a:t>SERVER["CONTENT_TYPE"]=="</a:t>
            </a:r>
            <a:r>
              <a:rPr lang="ro-RO" sz="1100" b="1" dirty="0" err="1">
                <a:solidFill>
                  <a:srgbClr val="FF0000"/>
                </a:solidFill>
              </a:rPr>
              <a:t>application</a:t>
            </a:r>
            <a:r>
              <a:rPr lang="ro-RO" sz="1100" b="1" dirty="0">
                <a:solidFill>
                  <a:srgbClr val="FF0000"/>
                </a:solidFill>
              </a:rPr>
              <a:t>/</a:t>
            </a:r>
            <a:r>
              <a:rPr lang="ro-RO" sz="1100" b="1" err="1">
                <a:solidFill>
                  <a:srgbClr val="FF0000"/>
                </a:solidFill>
              </a:rPr>
              <a:t>json</a:t>
            </a:r>
            <a:r>
              <a:rPr lang="ro-RO" sz="1100" b="1">
                <a:solidFill>
                  <a:srgbClr val="FF0000"/>
                </a:solidFill>
              </a:rPr>
              <a:t>")</a:t>
            </a:r>
            <a:endParaRPr lang="de-AT" sz="1100" b="1" dirty="0">
              <a:solidFill>
                <a:srgbClr val="FF0000"/>
              </a:solidFill>
            </a:endParaRPr>
          </a:p>
          <a:p>
            <a:r>
              <a:rPr lang="ro-RO" sz="1100" dirty="0">
                <a:solidFill>
                  <a:srgbClr val="FF0000"/>
                </a:solidFill>
              </a:rPr>
              <a:t>                      {</a:t>
            </a:r>
            <a:endParaRPr lang="de-AT" sz="1100" dirty="0">
              <a:solidFill>
                <a:srgbClr val="FF0000"/>
              </a:solidFill>
            </a:endParaRPr>
          </a:p>
          <a:p>
            <a:r>
              <a:rPr lang="ro-RO" sz="1100" dirty="0"/>
              <a:t>                      //se preiau datele trimise de client și se construiește răspunsul solicitat</a:t>
            </a:r>
          </a:p>
          <a:p>
            <a:r>
              <a:rPr lang="ro-RO" sz="1100" dirty="0">
                <a:solidFill>
                  <a:srgbClr val="FF0000"/>
                </a:solidFill>
              </a:rPr>
              <a:t>                       }</a:t>
            </a:r>
          </a:p>
          <a:p>
            <a:r>
              <a:rPr lang="ro-RO" sz="1100" dirty="0">
                <a:solidFill>
                  <a:srgbClr val="FF0000"/>
                </a:solidFill>
              </a:rPr>
              <a:t>      </a:t>
            </a:r>
            <a:r>
              <a:rPr lang="ro-RO" sz="1100" dirty="0" err="1">
                <a:solidFill>
                  <a:srgbClr val="FF0000"/>
                </a:solidFill>
              </a:rPr>
              <a:t>else</a:t>
            </a:r>
            <a:r>
              <a:rPr lang="ro-RO" sz="1100" dirty="0">
                <a:solidFill>
                  <a:srgbClr val="FF0000"/>
                </a:solidFill>
              </a:rPr>
              <a:t> </a:t>
            </a:r>
          </a:p>
          <a:p>
            <a:r>
              <a:rPr lang="ro-RO" sz="1100" dirty="0">
                <a:solidFill>
                  <a:srgbClr val="FF0000"/>
                </a:solidFill>
              </a:rPr>
              <a:t>              print "</a:t>
            </a:r>
            <a:r>
              <a:rPr lang="de-AT" sz="1100">
                <a:solidFill>
                  <a:srgbClr val="FF0000"/>
                </a:solidFill>
              </a:rPr>
              <a:t>Nu </a:t>
            </a:r>
            <a:r>
              <a:rPr lang="ro-RO" sz="1100">
                <a:solidFill>
                  <a:srgbClr val="FF0000"/>
                </a:solidFill>
              </a:rPr>
              <a:t>ați </a:t>
            </a:r>
            <a:r>
              <a:rPr lang="ro-RO" sz="1100" dirty="0">
                <a:solidFill>
                  <a:srgbClr val="FF0000"/>
                </a:solidFill>
              </a:rPr>
              <a:t>trimis date în formatul așteptat";}</a:t>
            </a:r>
            <a:endParaRPr lang="de-AT" sz="1100" dirty="0">
              <a:solidFill>
                <a:srgbClr val="FF0000"/>
              </a:solidFill>
            </a:endParaRPr>
          </a:p>
          <a:p>
            <a:r>
              <a:rPr lang="ro-RO" sz="1100" dirty="0">
                <a:solidFill>
                  <a:srgbClr val="FF0000"/>
                </a:solidFill>
              </a:rPr>
              <a:t>     }</a:t>
            </a:r>
            <a:endParaRPr lang="de-AT" sz="1100" dirty="0">
              <a:solidFill>
                <a:srgbClr val="FF0000"/>
              </a:solidFill>
            </a:endParaRPr>
          </a:p>
          <a:p>
            <a:r>
              <a:rPr lang="ro-RO" sz="1100" dirty="0" err="1">
                <a:solidFill>
                  <a:srgbClr val="FF0000"/>
                </a:solidFill>
              </a:rPr>
              <a:t>else</a:t>
            </a:r>
            <a:endParaRPr lang="ro-RO" sz="1100" dirty="0">
              <a:solidFill>
                <a:srgbClr val="FF0000"/>
              </a:solidFill>
            </a:endParaRPr>
          </a:p>
          <a:p>
            <a:r>
              <a:rPr lang="ro-RO" sz="1100" dirty="0">
                <a:solidFill>
                  <a:srgbClr val="FF0000"/>
                </a:solidFill>
              </a:rPr>
              <a:t>     print "Ați încercat să contactați acest server printr-o metodă HTTP nesuportată</a:t>
            </a:r>
            <a:r>
              <a:rPr lang="de-AT" sz="1100" dirty="0">
                <a:solidFill>
                  <a:srgbClr val="FF0000"/>
                </a:solidFill>
              </a:rPr>
              <a:t>"</a:t>
            </a:r>
            <a:r>
              <a:rPr lang="ro-RO" sz="1100" dirty="0">
                <a:solidFill>
                  <a:srgbClr val="FF0000"/>
                </a:solidFill>
              </a:rPr>
              <a:t>";</a:t>
            </a:r>
            <a:endParaRPr lang="de-AT" sz="1100" dirty="0">
              <a:solidFill>
                <a:srgbClr val="FF0000"/>
              </a:solidFill>
            </a:endParaRPr>
          </a:p>
        </p:txBody>
      </p:sp>
      <p:cxnSp>
        <p:nvCxnSpPr>
          <p:cNvPr id="5" name="Straight Arrow Connector 4"/>
          <p:cNvCxnSpPr>
            <a:cxnSpLocks/>
          </p:cNvCxnSpPr>
          <p:nvPr/>
        </p:nvCxnSpPr>
        <p:spPr>
          <a:xfrm>
            <a:off x="3419872" y="1450469"/>
            <a:ext cx="792088" cy="32234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10" name="Straight Arrow Connector 9"/>
          <p:cNvCxnSpPr>
            <a:cxnSpLocks/>
          </p:cNvCxnSpPr>
          <p:nvPr/>
        </p:nvCxnSpPr>
        <p:spPr>
          <a:xfrm flipV="1">
            <a:off x="3769274" y="3068960"/>
            <a:ext cx="442686" cy="36774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12" name="Straight Arrow Connector 11"/>
          <p:cNvCxnSpPr>
            <a:cxnSpLocks/>
          </p:cNvCxnSpPr>
          <p:nvPr/>
        </p:nvCxnSpPr>
        <p:spPr>
          <a:xfrm flipV="1">
            <a:off x="3769274" y="3933056"/>
            <a:ext cx="370678" cy="48461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14" name="Straight Arrow Connector 13"/>
          <p:cNvCxnSpPr>
            <a:cxnSpLocks/>
          </p:cNvCxnSpPr>
          <p:nvPr/>
        </p:nvCxnSpPr>
        <p:spPr>
          <a:xfrm flipV="1">
            <a:off x="3563888" y="2348880"/>
            <a:ext cx="576064" cy="37545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28" name="TextBox 27"/>
          <p:cNvSpPr txBox="1"/>
          <p:nvPr/>
        </p:nvSpPr>
        <p:spPr>
          <a:xfrm>
            <a:off x="-36512" y="5579580"/>
            <a:ext cx="9151190" cy="1169551"/>
          </a:xfrm>
          <a:prstGeom prst="rect">
            <a:avLst/>
          </a:prstGeom>
          <a:noFill/>
        </p:spPr>
        <p:txBody>
          <a:bodyPr wrap="square" rtlCol="0">
            <a:spAutoFit/>
          </a:bodyPr>
          <a:lstStyle/>
          <a:p>
            <a:r>
              <a:rPr lang="ro-RO" sz="1400" i="1"/>
              <a:t>Beneficii:</a:t>
            </a:r>
          </a:p>
          <a:p>
            <a:pPr marL="285750" indent="-285750">
              <a:buFont typeface="Arial" panose="020B0604020202020204" pitchFamily="34" charset="0"/>
              <a:buChar char="•"/>
            </a:pPr>
            <a:r>
              <a:rPr lang="ro-RO" sz="1400" i="1"/>
              <a:t>CORS e un dialog direct browser-server în care </a:t>
            </a:r>
            <a:r>
              <a:rPr lang="ro-RO" sz="1400" b="1" i="1"/>
              <a:t>serverul ridică în mod controlat bariera</a:t>
            </a:r>
            <a:r>
              <a:rPr lang="ro-RO" sz="1400" i="1"/>
              <a:t> specificând ce fel de cereri acceptă, de la ce site-uri; browserul aplică bariera dictată de antetele Access-Control-..., iar pe partea serverului bariera e controlată prin verificările IF (ambele părți sunt interesate să verifice)</a:t>
            </a:r>
            <a:endParaRPr lang="ro-RO" sz="1400" b="1" i="1"/>
          </a:p>
          <a:p>
            <a:pPr marL="285750" indent="-285750">
              <a:buFont typeface="Arial" panose="020B0604020202020204" pitchFamily="34" charset="0"/>
              <a:buChar char="•"/>
            </a:pPr>
            <a:r>
              <a:rPr lang="ro-RO" sz="1400" i="1"/>
              <a:t>A se evita ridicarea completă a barierei (nu s-a inventat degeaba) cu </a:t>
            </a:r>
            <a:r>
              <a:rPr lang="ro-RO" sz="1400">
                <a:solidFill>
                  <a:srgbClr val="FF0000"/>
                </a:solidFill>
              </a:rPr>
              <a:t>header("Access-Control-Allow-Origin: *")</a:t>
            </a:r>
            <a:endParaRPr lang="en-GB" sz="1400" i="1"/>
          </a:p>
        </p:txBody>
      </p:sp>
      <p:cxnSp>
        <p:nvCxnSpPr>
          <p:cNvPr id="24" name="Straight Arrow Connector 23">
            <a:extLst>
              <a:ext uri="{FF2B5EF4-FFF2-40B4-BE49-F238E27FC236}">
                <a16:creationId xmlns:a16="http://schemas.microsoft.com/office/drawing/2014/main" id="{9BAF5C27-B262-4F86-9F9C-D39A5D090097}"/>
              </a:ext>
            </a:extLst>
          </p:cNvPr>
          <p:cNvCxnSpPr>
            <a:cxnSpLocks/>
          </p:cNvCxnSpPr>
          <p:nvPr/>
        </p:nvCxnSpPr>
        <p:spPr>
          <a:xfrm flipV="1">
            <a:off x="3851920" y="4315795"/>
            <a:ext cx="437367" cy="409349"/>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78651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1" y="-30832"/>
            <a:ext cx="9132789" cy="1143000"/>
          </a:xfrm>
        </p:spPr>
        <p:txBody>
          <a:bodyPr>
            <a:normAutofit/>
          </a:bodyPr>
          <a:lstStyle/>
          <a:p>
            <a:r>
              <a:rPr lang="de-AT" dirty="0"/>
              <a:t>Obstacole</a:t>
            </a:r>
            <a:r>
              <a:rPr lang="ro-RO" dirty="0"/>
              <a:t>: </a:t>
            </a:r>
            <a:r>
              <a:rPr lang="ro-RO" b="1" dirty="0"/>
              <a:t>reverse AJAX</a:t>
            </a:r>
            <a:endParaRPr lang="de-AT" b="1" dirty="0"/>
          </a:p>
        </p:txBody>
      </p:sp>
      <p:grpSp>
        <p:nvGrpSpPr>
          <p:cNvPr id="11" name="Group 10"/>
          <p:cNvGrpSpPr/>
          <p:nvPr/>
        </p:nvGrpSpPr>
        <p:grpSpPr>
          <a:xfrm>
            <a:off x="1281507" y="896645"/>
            <a:ext cx="2067301" cy="5514362"/>
            <a:chOff x="1220272" y="896645"/>
            <a:chExt cx="1593980" cy="4855799"/>
          </a:xfrm>
        </p:grpSpPr>
        <p:sp>
          <p:nvSpPr>
            <p:cNvPr id="4" name="server"/>
            <p:cNvSpPr>
              <a:spLocks noEditPoints="1" noChangeArrowheads="1"/>
            </p:cNvSpPr>
            <p:nvPr/>
          </p:nvSpPr>
          <p:spPr bwMode="auto">
            <a:xfrm>
              <a:off x="1433099" y="2857869"/>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solidFill>
                  <a:prstClr val="black"/>
                </a:solidFill>
              </a:endParaRPr>
            </a:p>
          </p:txBody>
        </p:sp>
        <p:sp>
          <p:nvSpPr>
            <p:cNvPr id="5" name="Up Arrow 4"/>
            <p:cNvSpPr/>
            <p:nvPr/>
          </p:nvSpPr>
          <p:spPr>
            <a:xfrm rot="10800000">
              <a:off x="1522601" y="3563316"/>
              <a:ext cx="722505" cy="1225960"/>
            </a:xfrm>
            <a:prstGeom prst="upArrow">
              <a:avLst>
                <a:gd name="adj1" fmla="val 7257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ro-RO" sz="1400">
                  <a:solidFill>
                    <a:prstClr val="white"/>
                  </a:solidFill>
                </a:rPr>
                <a:t>Data push</a:t>
              </a:r>
              <a:endParaRPr lang="de-AT" sz="1400" dirty="0">
                <a:solidFill>
                  <a:prstClr val="white"/>
                </a:solidFill>
              </a:endParaRPr>
            </a:p>
          </p:txBody>
        </p:sp>
        <p:sp>
          <p:nvSpPr>
            <p:cNvPr id="6" name="Flowchart: Magnetic Disk 5"/>
            <p:cNvSpPr/>
            <p:nvPr/>
          </p:nvSpPr>
          <p:spPr>
            <a:xfrm>
              <a:off x="1433099" y="896645"/>
              <a:ext cx="914400" cy="612648"/>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de-AT">
                <a:solidFill>
                  <a:prstClr val="black"/>
                </a:solidFill>
              </a:endParaRPr>
            </a:p>
          </p:txBody>
        </p:sp>
        <p:sp>
          <p:nvSpPr>
            <p:cNvPr id="7" name="Up Arrow 6"/>
            <p:cNvSpPr/>
            <p:nvPr/>
          </p:nvSpPr>
          <p:spPr>
            <a:xfrm>
              <a:off x="1446102" y="1543821"/>
              <a:ext cx="860239" cy="12923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ro-RO">
                  <a:solidFill>
                    <a:prstClr val="white"/>
                  </a:solidFill>
                </a:rPr>
                <a:t>Interogare</a:t>
              </a:r>
              <a:endParaRPr lang="de-AT">
                <a:solidFill>
                  <a:prstClr val="white"/>
                </a:solidFill>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0272" y="4772111"/>
              <a:ext cx="1593980" cy="98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TextBox 9">
            <a:extLst>
              <a:ext uri="{FF2B5EF4-FFF2-40B4-BE49-F238E27FC236}">
                <a16:creationId xmlns:a16="http://schemas.microsoft.com/office/drawing/2014/main" id="{46C4B5A4-98A5-434F-8749-80D7D9EAC1D0}"/>
              </a:ext>
            </a:extLst>
          </p:cNvPr>
          <p:cNvSpPr txBox="1"/>
          <p:nvPr/>
        </p:nvSpPr>
        <p:spPr>
          <a:xfrm>
            <a:off x="3396160" y="1945033"/>
            <a:ext cx="5568327" cy="4031873"/>
          </a:xfrm>
          <a:prstGeom prst="rect">
            <a:avLst/>
          </a:prstGeom>
          <a:noFill/>
        </p:spPr>
        <p:txBody>
          <a:bodyPr wrap="square" rtlCol="0">
            <a:spAutoFit/>
          </a:bodyPr>
          <a:lstStyle/>
          <a:p>
            <a:pPr algn="ctr"/>
            <a:r>
              <a:rPr lang="ro-RO" sz="1600" b="1" dirty="0"/>
              <a:t>Reverse AJAX </a:t>
            </a:r>
            <a:r>
              <a:rPr lang="ro-RO" sz="1600" dirty="0"/>
              <a:t>= când inițiativa de a injecta </a:t>
            </a:r>
            <a:r>
              <a:rPr lang="ro-RO" sz="1600"/>
              <a:t>date în </a:t>
            </a:r>
            <a:r>
              <a:rPr lang="ro-RO" sz="1600" dirty="0"/>
              <a:t>front-</a:t>
            </a:r>
            <a:r>
              <a:rPr lang="ro-RO" sz="1600" dirty="0" err="1"/>
              <a:t>end</a:t>
            </a:r>
            <a:r>
              <a:rPr lang="ro-RO" sz="1600" dirty="0"/>
              <a:t> trebuie să vină de </a:t>
            </a:r>
            <a:r>
              <a:rPr lang="ro-RO" sz="1600"/>
              <a:t>la back-end</a:t>
            </a:r>
            <a:endParaRPr lang="ro-RO" sz="1600" dirty="0"/>
          </a:p>
          <a:p>
            <a:pPr algn="ctr"/>
            <a:endParaRPr lang="ro-RO" sz="1600" dirty="0"/>
          </a:p>
          <a:p>
            <a:pPr algn="ctr"/>
            <a:r>
              <a:rPr lang="ro-RO" sz="1600" dirty="0"/>
              <a:t>Exemple de situații: </a:t>
            </a:r>
          </a:p>
          <a:p>
            <a:pPr marL="171450" indent="-171450">
              <a:buFont typeface="Arial" panose="020B0604020202020204" pitchFamily="34" charset="0"/>
              <a:buChar char="•"/>
            </a:pPr>
            <a:r>
              <a:rPr lang="ro-RO" sz="1600"/>
              <a:t>Afișarea </a:t>
            </a:r>
            <a:r>
              <a:rPr lang="ro-RO" sz="1600" dirty="0"/>
              <a:t>replicilor într-un chat pe măsură ce sosesc</a:t>
            </a:r>
          </a:p>
          <a:p>
            <a:pPr marL="171450" indent="-171450">
              <a:buFont typeface="Arial" panose="020B0604020202020204" pitchFamily="34" charset="0"/>
              <a:buChar char="•"/>
            </a:pPr>
            <a:r>
              <a:rPr lang="ro-RO" sz="1600" dirty="0"/>
              <a:t>Apariția de notificări în pagina client</a:t>
            </a:r>
          </a:p>
          <a:p>
            <a:pPr marL="171450" indent="-171450">
              <a:buFont typeface="Arial" panose="020B0604020202020204" pitchFamily="34" charset="0"/>
              <a:buChar char="•"/>
            </a:pPr>
            <a:r>
              <a:rPr lang="ro-RO" sz="1600" dirty="0"/>
              <a:t>Apariția în </a:t>
            </a:r>
            <a:r>
              <a:rPr lang="ro-RO" sz="1600" dirty="0" err="1"/>
              <a:t>Inbox</a:t>
            </a:r>
            <a:r>
              <a:rPr lang="ro-RO" sz="1600" dirty="0"/>
              <a:t> a unui e-mail </a:t>
            </a:r>
            <a:r>
              <a:rPr lang="ro-RO" sz="1600"/>
              <a:t>nou sosit</a:t>
            </a:r>
          </a:p>
          <a:p>
            <a:pPr marL="171450" indent="-171450">
              <a:buFont typeface="Arial" panose="020B0604020202020204" pitchFamily="34" charset="0"/>
              <a:buChar char="•"/>
            </a:pPr>
            <a:r>
              <a:rPr lang="ro-RO" sz="1600"/>
              <a:t>Actualizarea live a scorului unui meci</a:t>
            </a:r>
          </a:p>
          <a:p>
            <a:pPr marL="171450" indent="-171450">
              <a:buFont typeface="Arial" panose="020B0604020202020204" pitchFamily="34" charset="0"/>
              <a:buChar char="•"/>
            </a:pPr>
            <a:endParaRPr lang="ro-RO" sz="1600"/>
          </a:p>
          <a:p>
            <a:r>
              <a:rPr lang="ro-RO" sz="1600">
                <a:solidFill>
                  <a:srgbClr val="FF0000"/>
                </a:solidFill>
              </a:rPr>
              <a:t>Toate aceste situații trebuie să permită actualizarea informației din pagină fără a obliga utilizatorul să facă operații explicite</a:t>
            </a:r>
            <a:r>
              <a:rPr lang="ro-RO" sz="1600"/>
              <a:t> (refresh manual, clickuri etc.)</a:t>
            </a:r>
          </a:p>
          <a:p>
            <a:endParaRPr lang="ro-RO" sz="1600"/>
          </a:p>
          <a:p>
            <a:r>
              <a:rPr lang="ro-RO" sz="1600"/>
              <a:t>Ne lovim însă de principiul </a:t>
            </a:r>
            <a:r>
              <a:rPr lang="ro-RO" sz="1600" b="1"/>
              <a:t>Nu există Răspuns fără Cerere!</a:t>
            </a:r>
          </a:p>
          <a:p>
            <a:r>
              <a:rPr lang="ro-RO" sz="1600"/>
              <a:t>(dacă facem analogia cu metafora apelului de funcții remote:</a:t>
            </a:r>
          </a:p>
          <a:p>
            <a:r>
              <a:rPr lang="ro-RO" sz="1600" i="1"/>
              <a:t>cum poate o funcție să returneze lucruri fără a fi apelată?</a:t>
            </a:r>
            <a:r>
              <a:rPr lang="ro-RO" sz="1600"/>
              <a:t>)</a:t>
            </a:r>
          </a:p>
        </p:txBody>
      </p:sp>
    </p:spTree>
    <p:extLst>
      <p:ext uri="{BB962C8B-B14F-4D97-AF65-F5344CB8AC3E}">
        <p14:creationId xmlns:p14="http://schemas.microsoft.com/office/powerpoint/2010/main" val="47194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Effect transition="in" filter="fade">
                                      <p:cBhvr>
                                        <p:cTn id="37" dur="500"/>
                                        <p:tgtEl>
                                          <p:spTgt spid="1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fade">
                                      <p:cBhvr>
                                        <p:cTn id="42" dur="500"/>
                                        <p:tgtEl>
                                          <p:spTgt spid="10">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11" end="11"/>
                                            </p:txEl>
                                          </p:spTgt>
                                        </p:tgtEl>
                                        <p:attrNameLst>
                                          <p:attrName>style.visibility</p:attrName>
                                        </p:attrNameLst>
                                      </p:cBhvr>
                                      <p:to>
                                        <p:strVal val="visible"/>
                                      </p:to>
                                    </p:set>
                                    <p:animEffect transition="in" filter="fade">
                                      <p:cBhvr>
                                        <p:cTn id="47" dur="500"/>
                                        <p:tgtEl>
                                          <p:spTgt spid="10">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12" end="12"/>
                                            </p:txEl>
                                          </p:spTgt>
                                        </p:tgtEl>
                                        <p:attrNameLst>
                                          <p:attrName>style.visibility</p:attrName>
                                        </p:attrNameLst>
                                      </p:cBhvr>
                                      <p:to>
                                        <p:strVal val="visible"/>
                                      </p:to>
                                    </p:set>
                                    <p:animEffect transition="in" filter="fade">
                                      <p:cBhvr>
                                        <p:cTn id="52"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C88B-6062-4A1D-8D39-46AAF1CFF8CE}"/>
              </a:ext>
            </a:extLst>
          </p:cNvPr>
          <p:cNvSpPr>
            <a:spLocks noGrp="1"/>
          </p:cNvSpPr>
          <p:nvPr>
            <p:ph type="title"/>
          </p:nvPr>
        </p:nvSpPr>
        <p:spPr>
          <a:xfrm>
            <a:off x="628650" y="365126"/>
            <a:ext cx="7886700" cy="755263"/>
          </a:xfrm>
        </p:spPr>
        <p:txBody>
          <a:bodyPr>
            <a:normAutofit fontScale="90000"/>
          </a:bodyPr>
          <a:lstStyle/>
          <a:p>
            <a:r>
              <a:rPr lang="ro-MD"/>
              <a:t>Soluția 1: </a:t>
            </a:r>
            <a:br>
              <a:rPr lang="ro-MD"/>
            </a:br>
            <a:r>
              <a:rPr lang="ro-MD" b="1"/>
              <a:t>polling</a:t>
            </a:r>
            <a:endParaRPr lang="en-US" b="1" dirty="0"/>
          </a:p>
        </p:txBody>
      </p:sp>
      <p:sp>
        <p:nvSpPr>
          <p:cNvPr id="5" name="server">
            <a:extLst>
              <a:ext uri="{FF2B5EF4-FFF2-40B4-BE49-F238E27FC236}">
                <a16:creationId xmlns:a16="http://schemas.microsoft.com/office/drawing/2014/main" id="{A10B175B-60C6-4F8F-BC9C-12207463CB19}"/>
              </a:ext>
            </a:extLst>
          </p:cNvPr>
          <p:cNvSpPr>
            <a:spLocks noEditPoints="1" noChangeArrowheads="1"/>
          </p:cNvSpPr>
          <p:nvPr/>
        </p:nvSpPr>
        <p:spPr bwMode="auto">
          <a:xfrm>
            <a:off x="1651081" y="3530164"/>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solidFill>
                <a:prstClr val="black"/>
              </a:solidFill>
            </a:endParaRPr>
          </a:p>
        </p:txBody>
      </p:sp>
      <p:sp>
        <p:nvSpPr>
          <p:cNvPr id="6" name="Flowchart: Magnetic Disk 5">
            <a:extLst>
              <a:ext uri="{FF2B5EF4-FFF2-40B4-BE49-F238E27FC236}">
                <a16:creationId xmlns:a16="http://schemas.microsoft.com/office/drawing/2014/main" id="{7741B8AA-D263-4A6E-B08E-C36D7D451F6B}"/>
              </a:ext>
            </a:extLst>
          </p:cNvPr>
          <p:cNvSpPr/>
          <p:nvPr/>
        </p:nvSpPr>
        <p:spPr>
          <a:xfrm>
            <a:off x="1651081" y="1568940"/>
            <a:ext cx="914400" cy="612648"/>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de-AT">
              <a:solidFill>
                <a:prstClr val="black"/>
              </a:solidFill>
            </a:endParaRPr>
          </a:p>
        </p:txBody>
      </p:sp>
      <p:pic>
        <p:nvPicPr>
          <p:cNvPr id="7" name="Picture 2">
            <a:extLst>
              <a:ext uri="{FF2B5EF4-FFF2-40B4-BE49-F238E27FC236}">
                <a16:creationId xmlns:a16="http://schemas.microsoft.com/office/drawing/2014/main" id="{B7FC68B0-7DAE-4D8F-ABA9-848F553E20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3" y="5445224"/>
            <a:ext cx="4464489" cy="98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a:extLst>
              <a:ext uri="{FF2B5EF4-FFF2-40B4-BE49-F238E27FC236}">
                <a16:creationId xmlns:a16="http://schemas.microsoft.com/office/drawing/2014/main" id="{4352CB9C-8194-4074-8470-EBFD55BA88BC}"/>
              </a:ext>
            </a:extLst>
          </p:cNvPr>
          <p:cNvCxnSpPr/>
          <p:nvPr/>
        </p:nvCxnSpPr>
        <p:spPr>
          <a:xfrm flipV="1">
            <a:off x="1788635" y="2347167"/>
            <a:ext cx="0" cy="99945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1A20655-3C05-46E2-9C4A-05B45A4E814A}"/>
              </a:ext>
            </a:extLst>
          </p:cNvPr>
          <p:cNvCxnSpPr/>
          <p:nvPr/>
        </p:nvCxnSpPr>
        <p:spPr>
          <a:xfrm flipV="1">
            <a:off x="1788635" y="4379423"/>
            <a:ext cx="0" cy="99945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EFFFA832-5421-4F9C-8EEE-78099407D273}"/>
              </a:ext>
            </a:extLst>
          </p:cNvPr>
          <p:cNvSpPr/>
          <p:nvPr/>
        </p:nvSpPr>
        <p:spPr>
          <a:xfrm rot="16200000">
            <a:off x="1707434" y="4699131"/>
            <a:ext cx="91440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6FAB3EF4-B8E7-4A4C-9AE3-585B17BF11A0}"/>
              </a:ext>
            </a:extLst>
          </p:cNvPr>
          <p:cNvSpPr/>
          <p:nvPr/>
        </p:nvSpPr>
        <p:spPr>
          <a:xfrm rot="16200000">
            <a:off x="2782158" y="4642880"/>
            <a:ext cx="91440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4059B2D0-0957-4631-B876-3633608F0F29}"/>
              </a:ext>
            </a:extLst>
          </p:cNvPr>
          <p:cNvSpPr/>
          <p:nvPr/>
        </p:nvSpPr>
        <p:spPr>
          <a:xfrm rot="16200000">
            <a:off x="3859231" y="4665319"/>
            <a:ext cx="91440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C0527147-C3C1-4135-8542-E97509D07FDA}"/>
              </a:ext>
            </a:extLst>
          </p:cNvPr>
          <p:cNvSpPr/>
          <p:nvPr/>
        </p:nvSpPr>
        <p:spPr>
          <a:xfrm rot="16200000">
            <a:off x="4880566" y="4699130"/>
            <a:ext cx="91440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CFFEED2-D693-4620-B6A4-BBA6296F7D7D}"/>
              </a:ext>
            </a:extLst>
          </p:cNvPr>
          <p:cNvSpPr/>
          <p:nvPr/>
        </p:nvSpPr>
        <p:spPr>
          <a:xfrm rot="5400000">
            <a:off x="2072886" y="4619888"/>
            <a:ext cx="1105997" cy="435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MD" dirty="0"/>
              <a:t>Nimic</a:t>
            </a:r>
            <a:endParaRPr lang="en-US" dirty="0"/>
          </a:p>
        </p:txBody>
      </p:sp>
      <p:sp>
        <p:nvSpPr>
          <p:cNvPr id="18" name="Arrow: Right 17">
            <a:extLst>
              <a:ext uri="{FF2B5EF4-FFF2-40B4-BE49-F238E27FC236}">
                <a16:creationId xmlns:a16="http://schemas.microsoft.com/office/drawing/2014/main" id="{591B7CD6-E10E-4A0A-B8D1-B4264FE82909}"/>
              </a:ext>
            </a:extLst>
          </p:cNvPr>
          <p:cNvSpPr/>
          <p:nvPr/>
        </p:nvSpPr>
        <p:spPr>
          <a:xfrm rot="5400000">
            <a:off x="4133485" y="4607981"/>
            <a:ext cx="1105997" cy="435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MD" dirty="0"/>
              <a:t>Nimic</a:t>
            </a:r>
            <a:endParaRPr lang="en-US" dirty="0"/>
          </a:p>
        </p:txBody>
      </p:sp>
      <p:sp>
        <p:nvSpPr>
          <p:cNvPr id="19" name="Arrow: Right 18">
            <a:extLst>
              <a:ext uri="{FF2B5EF4-FFF2-40B4-BE49-F238E27FC236}">
                <a16:creationId xmlns:a16="http://schemas.microsoft.com/office/drawing/2014/main" id="{A8C8766C-B719-4168-B155-D2B8E657D870}"/>
              </a:ext>
            </a:extLst>
          </p:cNvPr>
          <p:cNvSpPr/>
          <p:nvPr/>
        </p:nvSpPr>
        <p:spPr>
          <a:xfrm rot="5400000">
            <a:off x="3084281" y="4691352"/>
            <a:ext cx="1105997" cy="435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MD" dirty="0"/>
              <a:t>Nimic</a:t>
            </a:r>
            <a:endParaRPr lang="en-US" dirty="0"/>
          </a:p>
        </p:txBody>
      </p:sp>
      <p:sp>
        <p:nvSpPr>
          <p:cNvPr id="21" name="Arrow: Right 20">
            <a:extLst>
              <a:ext uri="{FF2B5EF4-FFF2-40B4-BE49-F238E27FC236}">
                <a16:creationId xmlns:a16="http://schemas.microsoft.com/office/drawing/2014/main" id="{C304BF08-6EE2-4C1B-B4F7-F614CB875DDB}"/>
              </a:ext>
            </a:extLst>
          </p:cNvPr>
          <p:cNvSpPr/>
          <p:nvPr/>
        </p:nvSpPr>
        <p:spPr>
          <a:xfrm rot="5400000">
            <a:off x="5019086" y="4798754"/>
            <a:ext cx="1433201" cy="435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MD" dirty="0">
                <a:solidFill>
                  <a:srgbClr val="FF0000"/>
                </a:solidFill>
              </a:rPr>
              <a:t>Date noi!</a:t>
            </a:r>
            <a:endParaRPr lang="en-US" dirty="0">
              <a:solidFill>
                <a:srgbClr val="FF0000"/>
              </a:solidFill>
            </a:endParaRPr>
          </a:p>
        </p:txBody>
      </p:sp>
      <p:sp>
        <p:nvSpPr>
          <p:cNvPr id="22" name="TextBox 21">
            <a:extLst>
              <a:ext uri="{FF2B5EF4-FFF2-40B4-BE49-F238E27FC236}">
                <a16:creationId xmlns:a16="http://schemas.microsoft.com/office/drawing/2014/main" id="{741ABC6C-2B37-4846-84ED-7E49872BD6BF}"/>
              </a:ext>
            </a:extLst>
          </p:cNvPr>
          <p:cNvSpPr txBox="1"/>
          <p:nvPr/>
        </p:nvSpPr>
        <p:spPr>
          <a:xfrm>
            <a:off x="4468582" y="3542213"/>
            <a:ext cx="2335666" cy="646331"/>
          </a:xfrm>
          <a:prstGeom prst="rect">
            <a:avLst/>
          </a:prstGeom>
          <a:noFill/>
        </p:spPr>
        <p:txBody>
          <a:bodyPr wrap="square" rtlCol="0">
            <a:spAutoFit/>
          </a:bodyPr>
          <a:lstStyle/>
          <a:p>
            <a:r>
              <a:rPr lang="ro-MD" b="1" dirty="0">
                <a:solidFill>
                  <a:srgbClr val="FF0000"/>
                </a:solidFill>
              </a:rPr>
              <a:t>Informația s-a actualizat pe server</a:t>
            </a:r>
            <a:r>
              <a:rPr lang="en-US" b="1" dirty="0">
                <a:solidFill>
                  <a:srgbClr val="FF0000"/>
                </a:solidFill>
              </a:rPr>
              <a:t>!</a:t>
            </a:r>
            <a:endParaRPr lang="ro-RO" dirty="0">
              <a:solidFill>
                <a:srgbClr val="FF0000"/>
              </a:solidFill>
            </a:endParaRPr>
          </a:p>
        </p:txBody>
      </p:sp>
      <p:sp>
        <p:nvSpPr>
          <p:cNvPr id="23" name="TextBox 22">
            <a:extLst>
              <a:ext uri="{FF2B5EF4-FFF2-40B4-BE49-F238E27FC236}">
                <a16:creationId xmlns:a16="http://schemas.microsoft.com/office/drawing/2014/main" id="{DCFC5115-5E8A-4C86-8A16-B3A79E51B794}"/>
              </a:ext>
            </a:extLst>
          </p:cNvPr>
          <p:cNvSpPr txBox="1"/>
          <p:nvPr/>
        </p:nvSpPr>
        <p:spPr>
          <a:xfrm>
            <a:off x="471725" y="5756400"/>
            <a:ext cx="1341951" cy="369332"/>
          </a:xfrm>
          <a:prstGeom prst="rect">
            <a:avLst/>
          </a:prstGeom>
          <a:noFill/>
        </p:spPr>
        <p:txBody>
          <a:bodyPr wrap="square" rtlCol="0">
            <a:spAutoFit/>
          </a:bodyPr>
          <a:lstStyle/>
          <a:p>
            <a:r>
              <a:rPr lang="ro-RO" i="1" dirty="0">
                <a:solidFill>
                  <a:prstClr val="black"/>
                </a:solidFill>
              </a:rPr>
              <a:t>Front-</a:t>
            </a:r>
            <a:r>
              <a:rPr lang="ro-RO" i="1" dirty="0" err="1">
                <a:solidFill>
                  <a:prstClr val="black"/>
                </a:solidFill>
              </a:rPr>
              <a:t>end</a:t>
            </a:r>
            <a:endParaRPr lang="ro-RO" i="1" dirty="0">
              <a:solidFill>
                <a:prstClr val="black"/>
              </a:solidFill>
            </a:endParaRPr>
          </a:p>
        </p:txBody>
      </p:sp>
      <p:sp>
        <p:nvSpPr>
          <p:cNvPr id="24" name="TextBox 23">
            <a:extLst>
              <a:ext uri="{FF2B5EF4-FFF2-40B4-BE49-F238E27FC236}">
                <a16:creationId xmlns:a16="http://schemas.microsoft.com/office/drawing/2014/main" id="{511CC99A-AFBD-430F-9AED-2AD89D20C233}"/>
              </a:ext>
            </a:extLst>
          </p:cNvPr>
          <p:cNvSpPr txBox="1"/>
          <p:nvPr/>
        </p:nvSpPr>
        <p:spPr>
          <a:xfrm>
            <a:off x="499896" y="3654534"/>
            <a:ext cx="1341951" cy="369332"/>
          </a:xfrm>
          <a:prstGeom prst="rect">
            <a:avLst/>
          </a:prstGeom>
          <a:noFill/>
        </p:spPr>
        <p:txBody>
          <a:bodyPr wrap="square" rtlCol="0">
            <a:spAutoFit/>
          </a:bodyPr>
          <a:lstStyle/>
          <a:p>
            <a:r>
              <a:rPr lang="ro-RO" i="1" dirty="0">
                <a:solidFill>
                  <a:prstClr val="black"/>
                </a:solidFill>
              </a:rPr>
              <a:t>Back-</a:t>
            </a:r>
            <a:r>
              <a:rPr lang="ro-RO" i="1" dirty="0" err="1">
                <a:solidFill>
                  <a:prstClr val="black"/>
                </a:solidFill>
              </a:rPr>
              <a:t>end</a:t>
            </a:r>
            <a:endParaRPr lang="ro-RO" i="1" dirty="0">
              <a:solidFill>
                <a:prstClr val="black"/>
              </a:solidFill>
            </a:endParaRPr>
          </a:p>
        </p:txBody>
      </p:sp>
      <p:sp>
        <p:nvSpPr>
          <p:cNvPr id="25" name="TextBox 24">
            <a:extLst>
              <a:ext uri="{FF2B5EF4-FFF2-40B4-BE49-F238E27FC236}">
                <a16:creationId xmlns:a16="http://schemas.microsoft.com/office/drawing/2014/main" id="{C8E1D63C-302C-49C5-83FD-30EB2AEAFEF3}"/>
              </a:ext>
            </a:extLst>
          </p:cNvPr>
          <p:cNvSpPr txBox="1"/>
          <p:nvPr/>
        </p:nvSpPr>
        <p:spPr>
          <a:xfrm>
            <a:off x="628650" y="1690598"/>
            <a:ext cx="1341951" cy="646331"/>
          </a:xfrm>
          <a:prstGeom prst="rect">
            <a:avLst/>
          </a:prstGeom>
          <a:noFill/>
        </p:spPr>
        <p:txBody>
          <a:bodyPr wrap="square" rtlCol="0">
            <a:spAutoFit/>
          </a:bodyPr>
          <a:lstStyle/>
          <a:p>
            <a:r>
              <a:rPr lang="ro-RO" i="1" dirty="0">
                <a:solidFill>
                  <a:prstClr val="black"/>
                </a:solidFill>
              </a:rPr>
              <a:t>Baza de date</a:t>
            </a:r>
          </a:p>
        </p:txBody>
      </p:sp>
      <p:sp>
        <p:nvSpPr>
          <p:cNvPr id="20" name="TextBox 19">
            <a:extLst>
              <a:ext uri="{FF2B5EF4-FFF2-40B4-BE49-F238E27FC236}">
                <a16:creationId xmlns:a16="http://schemas.microsoft.com/office/drawing/2014/main" id="{0212B42F-D15D-4DDC-B59B-6A3566891306}"/>
              </a:ext>
            </a:extLst>
          </p:cNvPr>
          <p:cNvSpPr txBox="1"/>
          <p:nvPr/>
        </p:nvSpPr>
        <p:spPr>
          <a:xfrm>
            <a:off x="3396160" y="1945033"/>
            <a:ext cx="5568327" cy="1323439"/>
          </a:xfrm>
          <a:prstGeom prst="rect">
            <a:avLst/>
          </a:prstGeom>
          <a:noFill/>
        </p:spPr>
        <p:txBody>
          <a:bodyPr wrap="square" rtlCol="0">
            <a:spAutoFit/>
          </a:bodyPr>
          <a:lstStyle/>
          <a:p>
            <a:pPr algn="ctr"/>
            <a:r>
              <a:rPr lang="ro-RO" sz="1600" b="1"/>
              <a:t>Programăm Cereri automatizate cu frecvență mare</a:t>
            </a:r>
          </a:p>
          <a:p>
            <a:pPr algn="ctr"/>
            <a:r>
              <a:rPr lang="ro-RO" sz="1600"/>
              <a:t>(la fiecare câteva secunde se consultă back-end-ul dacă s-au modificat datele deja afișate) </a:t>
            </a:r>
            <a:endParaRPr lang="en-US" sz="1600"/>
          </a:p>
          <a:p>
            <a:pPr algn="ctr"/>
            <a:r>
              <a:rPr lang="ro-RO" sz="1600" i="1"/>
              <a:t>=</a:t>
            </a:r>
            <a:r>
              <a:rPr lang="en-US" sz="1600" i="1"/>
              <a:t>&gt; cost mare de </a:t>
            </a:r>
            <a:r>
              <a:rPr lang="ro-MD" sz="1600" i="1"/>
              <a:t>încărcare a serverului, consum de baterie în dispozitivul client</a:t>
            </a:r>
            <a:endParaRPr lang="ro-RO" sz="1600" i="1"/>
          </a:p>
        </p:txBody>
      </p:sp>
    </p:spTree>
    <p:extLst>
      <p:ext uri="{BB962C8B-B14F-4D97-AF65-F5344CB8AC3E}">
        <p14:creationId xmlns:p14="http://schemas.microsoft.com/office/powerpoint/2010/main" val="39227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up)">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fade">
                                      <p:cBhvr>
                                        <p:cTn id="53" dur="500"/>
                                        <p:tgtEl>
                                          <p:spTgt spid="20">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0">
                                            <p:txEl>
                                              <p:pRg st="1" end="1"/>
                                            </p:txEl>
                                          </p:spTgt>
                                        </p:tgtEl>
                                        <p:attrNameLst>
                                          <p:attrName>style.visibility</p:attrName>
                                        </p:attrNameLst>
                                      </p:cBhvr>
                                      <p:to>
                                        <p:strVal val="visible"/>
                                      </p:to>
                                    </p:set>
                                    <p:animEffect transition="in" filter="fade">
                                      <p:cBhvr>
                                        <p:cTn id="58" dur="500"/>
                                        <p:tgtEl>
                                          <p:spTgt spid="20">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xEl>
                                              <p:pRg st="2" end="2"/>
                                            </p:txEl>
                                          </p:spTgt>
                                        </p:tgtEl>
                                        <p:attrNameLst>
                                          <p:attrName>style.visibility</p:attrName>
                                        </p:attrNameLst>
                                      </p:cBhvr>
                                      <p:to>
                                        <p:strVal val="visible"/>
                                      </p:to>
                                    </p:set>
                                    <p:animEffect transition="in" filter="fade">
                                      <p:cBhvr>
                                        <p:cTn id="63"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1" grpId="0" animBg="1"/>
      <p:bldP spid="22" grpId="0"/>
      <p:bldP spid="20"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C88B-6062-4A1D-8D39-46AAF1CFF8CE}"/>
              </a:ext>
            </a:extLst>
          </p:cNvPr>
          <p:cNvSpPr>
            <a:spLocks noGrp="1"/>
          </p:cNvSpPr>
          <p:nvPr>
            <p:ph type="title"/>
          </p:nvPr>
        </p:nvSpPr>
        <p:spPr>
          <a:xfrm>
            <a:off x="752822" y="43863"/>
            <a:ext cx="7588541" cy="869949"/>
          </a:xfrm>
        </p:spPr>
        <p:txBody>
          <a:bodyPr>
            <a:normAutofit fontScale="90000"/>
          </a:bodyPr>
          <a:lstStyle/>
          <a:p>
            <a:r>
              <a:rPr lang="ro-MD"/>
              <a:t>Soluția 2:</a:t>
            </a:r>
            <a:br>
              <a:rPr lang="ro-MD"/>
            </a:br>
            <a:r>
              <a:rPr lang="ro-MD" b="1"/>
              <a:t>Long </a:t>
            </a:r>
            <a:r>
              <a:rPr lang="ro-MD" b="1" dirty="0" err="1"/>
              <a:t>polling</a:t>
            </a:r>
            <a:endParaRPr lang="en-US" b="1" dirty="0"/>
          </a:p>
        </p:txBody>
      </p:sp>
      <p:sp>
        <p:nvSpPr>
          <p:cNvPr id="5" name="server">
            <a:extLst>
              <a:ext uri="{FF2B5EF4-FFF2-40B4-BE49-F238E27FC236}">
                <a16:creationId xmlns:a16="http://schemas.microsoft.com/office/drawing/2014/main" id="{A10B175B-60C6-4F8F-BC9C-12207463CB19}"/>
              </a:ext>
            </a:extLst>
          </p:cNvPr>
          <p:cNvSpPr>
            <a:spLocks noEditPoints="1" noChangeArrowheads="1"/>
          </p:cNvSpPr>
          <p:nvPr/>
        </p:nvSpPr>
        <p:spPr bwMode="auto">
          <a:xfrm>
            <a:off x="615268" y="3505453"/>
            <a:ext cx="928856" cy="688282"/>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solidFill>
                <a:prstClr val="black"/>
              </a:solidFill>
            </a:endParaRPr>
          </a:p>
        </p:txBody>
      </p:sp>
      <p:sp>
        <p:nvSpPr>
          <p:cNvPr id="6" name="Flowchart: Magnetic Disk 5">
            <a:extLst>
              <a:ext uri="{FF2B5EF4-FFF2-40B4-BE49-F238E27FC236}">
                <a16:creationId xmlns:a16="http://schemas.microsoft.com/office/drawing/2014/main" id="{7741B8AA-D263-4A6E-B08E-C36D7D451F6B}"/>
              </a:ext>
            </a:extLst>
          </p:cNvPr>
          <p:cNvSpPr/>
          <p:nvPr/>
        </p:nvSpPr>
        <p:spPr>
          <a:xfrm>
            <a:off x="615268" y="1544229"/>
            <a:ext cx="914400" cy="612648"/>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de-AT">
              <a:solidFill>
                <a:prstClr val="black"/>
              </a:solidFill>
            </a:endParaRPr>
          </a:p>
        </p:txBody>
      </p:sp>
      <p:pic>
        <p:nvPicPr>
          <p:cNvPr id="7" name="Picture 2">
            <a:extLst>
              <a:ext uri="{FF2B5EF4-FFF2-40B4-BE49-F238E27FC236}">
                <a16:creationId xmlns:a16="http://schemas.microsoft.com/office/drawing/2014/main" id="{B7FC68B0-7DAE-4D8F-ABA9-848F553E20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850" y="5420513"/>
            <a:ext cx="3916133" cy="98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a:extLst>
              <a:ext uri="{FF2B5EF4-FFF2-40B4-BE49-F238E27FC236}">
                <a16:creationId xmlns:a16="http://schemas.microsoft.com/office/drawing/2014/main" id="{4352CB9C-8194-4074-8470-EBFD55BA88BC}"/>
              </a:ext>
            </a:extLst>
          </p:cNvPr>
          <p:cNvCxnSpPr/>
          <p:nvPr/>
        </p:nvCxnSpPr>
        <p:spPr>
          <a:xfrm flipV="1">
            <a:off x="752822" y="2322456"/>
            <a:ext cx="0" cy="99945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1A20655-3C05-46E2-9C4A-05B45A4E814A}"/>
              </a:ext>
            </a:extLst>
          </p:cNvPr>
          <p:cNvCxnSpPr/>
          <p:nvPr/>
        </p:nvCxnSpPr>
        <p:spPr>
          <a:xfrm flipV="1">
            <a:off x="752822" y="4354712"/>
            <a:ext cx="0" cy="99945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EFFFA832-5421-4F9C-8EEE-78099407D273}"/>
              </a:ext>
            </a:extLst>
          </p:cNvPr>
          <p:cNvSpPr/>
          <p:nvPr/>
        </p:nvSpPr>
        <p:spPr>
          <a:xfrm rot="16200000">
            <a:off x="671621" y="4674420"/>
            <a:ext cx="91440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6FAB3EF4-B8E7-4A4C-9AE3-585B17BF11A0}"/>
              </a:ext>
            </a:extLst>
          </p:cNvPr>
          <p:cNvSpPr/>
          <p:nvPr/>
        </p:nvSpPr>
        <p:spPr>
          <a:xfrm rot="16200000">
            <a:off x="1730487" y="2709136"/>
            <a:ext cx="91440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4059B2D0-0957-4631-B876-3633608F0F29}"/>
              </a:ext>
            </a:extLst>
          </p:cNvPr>
          <p:cNvSpPr/>
          <p:nvPr/>
        </p:nvSpPr>
        <p:spPr>
          <a:xfrm rot="16200000">
            <a:off x="2621924" y="2709136"/>
            <a:ext cx="91440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C0527147-C3C1-4135-8542-E97509D07FDA}"/>
              </a:ext>
            </a:extLst>
          </p:cNvPr>
          <p:cNvSpPr/>
          <p:nvPr/>
        </p:nvSpPr>
        <p:spPr>
          <a:xfrm rot="16200000">
            <a:off x="3437599" y="2720300"/>
            <a:ext cx="91440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CFFEED2-D693-4620-B6A4-BBA6296F7D7D}"/>
              </a:ext>
            </a:extLst>
          </p:cNvPr>
          <p:cNvSpPr/>
          <p:nvPr/>
        </p:nvSpPr>
        <p:spPr>
          <a:xfrm rot="5400000">
            <a:off x="1040850" y="2658852"/>
            <a:ext cx="1105997" cy="435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MD" dirty="0"/>
              <a:t>Nimic</a:t>
            </a:r>
            <a:endParaRPr lang="en-US" dirty="0"/>
          </a:p>
        </p:txBody>
      </p:sp>
      <p:sp>
        <p:nvSpPr>
          <p:cNvPr id="18" name="Arrow: Right 17">
            <a:extLst>
              <a:ext uri="{FF2B5EF4-FFF2-40B4-BE49-F238E27FC236}">
                <a16:creationId xmlns:a16="http://schemas.microsoft.com/office/drawing/2014/main" id="{591B7CD6-E10E-4A0A-B8D1-B4264FE82909}"/>
              </a:ext>
            </a:extLst>
          </p:cNvPr>
          <p:cNvSpPr/>
          <p:nvPr/>
        </p:nvSpPr>
        <p:spPr>
          <a:xfrm rot="5400000">
            <a:off x="2924048" y="2682420"/>
            <a:ext cx="1105997" cy="435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MD" dirty="0"/>
              <a:t>Nimic</a:t>
            </a:r>
            <a:endParaRPr lang="en-US" dirty="0"/>
          </a:p>
        </p:txBody>
      </p:sp>
      <p:sp>
        <p:nvSpPr>
          <p:cNvPr id="19" name="Arrow: Right 18">
            <a:extLst>
              <a:ext uri="{FF2B5EF4-FFF2-40B4-BE49-F238E27FC236}">
                <a16:creationId xmlns:a16="http://schemas.microsoft.com/office/drawing/2014/main" id="{A8C8766C-B719-4168-B155-D2B8E657D870}"/>
              </a:ext>
            </a:extLst>
          </p:cNvPr>
          <p:cNvSpPr/>
          <p:nvPr/>
        </p:nvSpPr>
        <p:spPr>
          <a:xfrm rot="5400000">
            <a:off x="2032611" y="2657553"/>
            <a:ext cx="1105997" cy="435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MD" dirty="0"/>
              <a:t>Nimic</a:t>
            </a:r>
            <a:endParaRPr lang="en-US" dirty="0"/>
          </a:p>
        </p:txBody>
      </p:sp>
      <p:sp>
        <p:nvSpPr>
          <p:cNvPr id="21" name="Arrow: Right 20">
            <a:extLst>
              <a:ext uri="{FF2B5EF4-FFF2-40B4-BE49-F238E27FC236}">
                <a16:creationId xmlns:a16="http://schemas.microsoft.com/office/drawing/2014/main" id="{C304BF08-6EE2-4C1B-B4F7-F614CB875DDB}"/>
              </a:ext>
            </a:extLst>
          </p:cNvPr>
          <p:cNvSpPr/>
          <p:nvPr/>
        </p:nvSpPr>
        <p:spPr>
          <a:xfrm rot="5400000">
            <a:off x="3637498" y="4696169"/>
            <a:ext cx="1433201" cy="435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MD" dirty="0">
                <a:solidFill>
                  <a:srgbClr val="FF0000"/>
                </a:solidFill>
              </a:rPr>
              <a:t>Date noi!</a:t>
            </a:r>
            <a:endParaRPr lang="en-US" dirty="0">
              <a:solidFill>
                <a:srgbClr val="FF0000"/>
              </a:solidFill>
            </a:endParaRPr>
          </a:p>
        </p:txBody>
      </p:sp>
      <p:sp>
        <p:nvSpPr>
          <p:cNvPr id="22" name="TextBox 21">
            <a:extLst>
              <a:ext uri="{FF2B5EF4-FFF2-40B4-BE49-F238E27FC236}">
                <a16:creationId xmlns:a16="http://schemas.microsoft.com/office/drawing/2014/main" id="{741ABC6C-2B37-4846-84ED-7E49872BD6BF}"/>
              </a:ext>
            </a:extLst>
          </p:cNvPr>
          <p:cNvSpPr txBox="1"/>
          <p:nvPr/>
        </p:nvSpPr>
        <p:spPr>
          <a:xfrm>
            <a:off x="3563888" y="3584030"/>
            <a:ext cx="1872208" cy="646331"/>
          </a:xfrm>
          <a:prstGeom prst="rect">
            <a:avLst/>
          </a:prstGeom>
          <a:noFill/>
        </p:spPr>
        <p:txBody>
          <a:bodyPr wrap="square" rtlCol="0">
            <a:spAutoFit/>
          </a:bodyPr>
          <a:lstStyle/>
          <a:p>
            <a:r>
              <a:rPr lang="ro-MD" b="1" dirty="0">
                <a:solidFill>
                  <a:srgbClr val="FF0000"/>
                </a:solidFill>
              </a:rPr>
              <a:t>Informație nouă detectată!</a:t>
            </a:r>
            <a:endParaRPr lang="ro-RO" dirty="0">
              <a:solidFill>
                <a:srgbClr val="FF0000"/>
              </a:solidFill>
            </a:endParaRPr>
          </a:p>
        </p:txBody>
      </p:sp>
      <p:sp>
        <p:nvSpPr>
          <p:cNvPr id="23" name="Arrow: Right 22">
            <a:extLst>
              <a:ext uri="{FF2B5EF4-FFF2-40B4-BE49-F238E27FC236}">
                <a16:creationId xmlns:a16="http://schemas.microsoft.com/office/drawing/2014/main" id="{858A4EAC-9CDB-49C7-8E1F-A22C70A51393}"/>
              </a:ext>
            </a:extLst>
          </p:cNvPr>
          <p:cNvSpPr/>
          <p:nvPr/>
        </p:nvSpPr>
        <p:spPr>
          <a:xfrm rot="16200000">
            <a:off x="671621" y="2630557"/>
            <a:ext cx="91440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8D8AA9D-1C30-4CF1-B60C-131A3EFDE8CD}"/>
              </a:ext>
            </a:extLst>
          </p:cNvPr>
          <p:cNvSpPr/>
          <p:nvPr/>
        </p:nvSpPr>
        <p:spPr>
          <a:xfrm rot="5400000">
            <a:off x="3637499" y="2682418"/>
            <a:ext cx="1433201" cy="435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MD" dirty="0">
                <a:solidFill>
                  <a:srgbClr val="FF0000"/>
                </a:solidFill>
              </a:rPr>
              <a:t>Date noi!</a:t>
            </a:r>
            <a:endParaRPr lang="en-US" dirty="0">
              <a:solidFill>
                <a:srgbClr val="FF0000"/>
              </a:solidFill>
            </a:endParaRPr>
          </a:p>
        </p:txBody>
      </p:sp>
      <p:sp>
        <p:nvSpPr>
          <p:cNvPr id="25" name="TextBox 24">
            <a:extLst>
              <a:ext uri="{FF2B5EF4-FFF2-40B4-BE49-F238E27FC236}">
                <a16:creationId xmlns:a16="http://schemas.microsoft.com/office/drawing/2014/main" id="{7DD3E0D5-25D7-43FA-84F0-8BE4259A8713}"/>
              </a:ext>
            </a:extLst>
          </p:cNvPr>
          <p:cNvSpPr txBox="1"/>
          <p:nvPr/>
        </p:nvSpPr>
        <p:spPr>
          <a:xfrm>
            <a:off x="1581980" y="4449473"/>
            <a:ext cx="2492840" cy="461665"/>
          </a:xfrm>
          <a:prstGeom prst="rect">
            <a:avLst/>
          </a:prstGeom>
          <a:noFill/>
        </p:spPr>
        <p:txBody>
          <a:bodyPr wrap="square" rtlCol="0">
            <a:spAutoFit/>
          </a:bodyPr>
          <a:lstStyle/>
          <a:p>
            <a:pPr algn="just"/>
            <a:r>
              <a:rPr lang="ro-RO" sz="1200">
                <a:solidFill>
                  <a:srgbClr val="FF0000"/>
                </a:solidFill>
              </a:rPr>
              <a:t>Cererea de la front-end rămâne în stand-by</a:t>
            </a:r>
            <a:endParaRPr lang="ro-RO" sz="1200" dirty="0">
              <a:solidFill>
                <a:srgbClr val="FF0000"/>
              </a:solidFill>
            </a:endParaRPr>
          </a:p>
        </p:txBody>
      </p:sp>
      <p:sp>
        <p:nvSpPr>
          <p:cNvPr id="20" name="TextBox 19">
            <a:extLst>
              <a:ext uri="{FF2B5EF4-FFF2-40B4-BE49-F238E27FC236}">
                <a16:creationId xmlns:a16="http://schemas.microsoft.com/office/drawing/2014/main" id="{4FEBB55B-A996-41C9-B3FB-F15FD53CFCFA}"/>
              </a:ext>
            </a:extLst>
          </p:cNvPr>
          <p:cNvSpPr txBox="1"/>
          <p:nvPr/>
        </p:nvSpPr>
        <p:spPr>
          <a:xfrm>
            <a:off x="4569904" y="1249013"/>
            <a:ext cx="4187095" cy="2462213"/>
          </a:xfrm>
          <a:prstGeom prst="rect">
            <a:avLst/>
          </a:prstGeom>
          <a:noFill/>
        </p:spPr>
        <p:txBody>
          <a:bodyPr wrap="square" rtlCol="0">
            <a:spAutoFit/>
          </a:bodyPr>
          <a:lstStyle/>
          <a:p>
            <a:pPr algn="ctr"/>
            <a:r>
              <a:rPr lang="ro-RO" sz="1400" b="1"/>
              <a:t>Același principiu, dar efortul de consultare repetată e mutat între back-end și BD</a:t>
            </a:r>
          </a:p>
          <a:p>
            <a:pPr marL="285750" indent="-285750" algn="just">
              <a:buFont typeface="Arial" panose="020B0604020202020204" pitchFamily="34" charset="0"/>
              <a:buChar char="•"/>
            </a:pPr>
            <a:r>
              <a:rPr lang="ro-RO" sz="1400"/>
              <a:t>back-endul ține în stand-by Cererea până are date noi de returnat, timp în care interoghează repetat baza de date</a:t>
            </a:r>
          </a:p>
          <a:p>
            <a:pPr marL="285750" indent="-285750" algn="just">
              <a:buFont typeface="Arial" panose="020B0604020202020204" pitchFamily="34" charset="0"/>
              <a:buChar char="•"/>
            </a:pPr>
            <a:r>
              <a:rPr lang="ro-RO" sz="1400"/>
              <a:t>front-endul nu rămâne blocat (datorită programării asincrone)</a:t>
            </a:r>
          </a:p>
          <a:p>
            <a:pPr algn="just"/>
            <a:r>
              <a:rPr lang="ro-RO" sz="1400" i="1"/>
              <a:t>*se poate folosi Răspuns </a:t>
            </a:r>
            <a:r>
              <a:rPr lang="en-US" sz="1400" i="1"/>
              <a:t>"</a:t>
            </a:r>
            <a:r>
              <a:rPr lang="ro-RO" sz="1400" i="1"/>
              <a:t>chunked</a:t>
            </a:r>
            <a:r>
              <a:rPr lang="en-US" sz="1400" i="1"/>
              <a:t>"</a:t>
            </a:r>
            <a:r>
              <a:rPr lang="ro-RO" sz="1400" i="1"/>
              <a:t> (fragmentat)</a:t>
            </a:r>
            <a:r>
              <a:rPr lang="ro-RO" sz="1400"/>
              <a:t> = când front-endul e notificat că Răspunul </a:t>
            </a:r>
            <a:r>
              <a:rPr lang="ro-MD" sz="1400"/>
              <a:t>va veni în mai multe șarje/fragmente.</a:t>
            </a:r>
            <a:endParaRPr lang="ro-RO" sz="1400"/>
          </a:p>
          <a:p>
            <a:pPr algn="just"/>
            <a:endParaRPr lang="ro-RO" sz="1400"/>
          </a:p>
        </p:txBody>
      </p:sp>
    </p:spTree>
    <p:extLst>
      <p:ext uri="{BB962C8B-B14F-4D97-AF65-F5344CB8AC3E}">
        <p14:creationId xmlns:p14="http://schemas.microsoft.com/office/powerpoint/2010/main" val="338997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fad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fade">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fade">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up)">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up)">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up)">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up)">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1" grpId="0" animBg="1"/>
      <p:bldP spid="22" grpId="0"/>
      <p:bldP spid="23" grpId="0" animBg="1"/>
      <p:bldP spid="24" grpId="0" animBg="1"/>
      <p:bldP spid="25" grpId="0"/>
      <p:bldP spid="20"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eft-Right Arrow 3">
            <a:extLst>
              <a:ext uri="{FF2B5EF4-FFF2-40B4-BE49-F238E27FC236}">
                <a16:creationId xmlns:a16="http://schemas.microsoft.com/office/drawing/2014/main" id="{BFD20F5F-3EDF-4B9D-A5EC-B4B6D748C8A7}"/>
              </a:ext>
            </a:extLst>
          </p:cNvPr>
          <p:cNvSpPr/>
          <p:nvPr/>
        </p:nvSpPr>
        <p:spPr>
          <a:xfrm>
            <a:off x="2627784" y="2460576"/>
            <a:ext cx="3456384" cy="48463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sp>
        <p:nvSpPr>
          <p:cNvPr id="2" name="Title 1">
            <a:extLst>
              <a:ext uri="{FF2B5EF4-FFF2-40B4-BE49-F238E27FC236}">
                <a16:creationId xmlns:a16="http://schemas.microsoft.com/office/drawing/2014/main" id="{BE6F4242-45D4-41A7-B5E7-0FDF467A7951}"/>
              </a:ext>
            </a:extLst>
          </p:cNvPr>
          <p:cNvSpPr>
            <a:spLocks noGrp="1"/>
          </p:cNvSpPr>
          <p:nvPr>
            <p:ph type="title"/>
          </p:nvPr>
        </p:nvSpPr>
        <p:spPr>
          <a:xfrm>
            <a:off x="457200" y="274638"/>
            <a:ext cx="8229600" cy="622026"/>
          </a:xfrm>
        </p:spPr>
        <p:txBody>
          <a:bodyPr>
            <a:noAutofit/>
          </a:bodyPr>
          <a:lstStyle/>
          <a:p>
            <a:r>
              <a:rPr lang="ro-MD" sz="3000"/>
              <a:t>Soluția 3: Alternative la HTTP: WebSocket</a:t>
            </a:r>
            <a:endParaRPr lang="en-US" sz="3000" dirty="0"/>
          </a:p>
        </p:txBody>
      </p:sp>
      <p:sp>
        <p:nvSpPr>
          <p:cNvPr id="3" name="Content Placeholder 2">
            <a:extLst>
              <a:ext uri="{FF2B5EF4-FFF2-40B4-BE49-F238E27FC236}">
                <a16:creationId xmlns:a16="http://schemas.microsoft.com/office/drawing/2014/main" id="{6BA6186C-1EEF-46B1-B7A1-5974668F49E9}"/>
              </a:ext>
            </a:extLst>
          </p:cNvPr>
          <p:cNvSpPr>
            <a:spLocks noGrp="1"/>
          </p:cNvSpPr>
          <p:nvPr>
            <p:ph idx="1"/>
          </p:nvPr>
        </p:nvSpPr>
        <p:spPr>
          <a:xfrm>
            <a:off x="0" y="930424"/>
            <a:ext cx="9036496" cy="5927576"/>
          </a:xfrm>
        </p:spPr>
        <p:txBody>
          <a:bodyPr>
            <a:normAutofit/>
          </a:bodyPr>
          <a:lstStyle/>
          <a:p>
            <a:pPr marL="0" indent="0" algn="just">
              <a:buNone/>
            </a:pPr>
            <a:r>
              <a:rPr lang="ro-MD" sz="1800" b="1"/>
              <a:t>Protocolul WebSocket </a:t>
            </a:r>
            <a:r>
              <a:rPr lang="ro-MD" sz="1800" b="1" dirty="0"/>
              <a:t>(</a:t>
            </a:r>
            <a:r>
              <a:rPr lang="ro-MD" sz="1800" b="1"/>
              <a:t>WS)</a:t>
            </a:r>
            <a:endParaRPr lang="ro-MD" sz="1800" dirty="0"/>
          </a:p>
          <a:p>
            <a:pPr lvl="1" algn="just"/>
            <a:r>
              <a:rPr lang="ro-MD" sz="1800"/>
              <a:t>nu </a:t>
            </a:r>
            <a:r>
              <a:rPr lang="ro-MD" sz="1800" dirty="0"/>
              <a:t>se bazează </a:t>
            </a:r>
            <a:r>
              <a:rPr lang="ro-MD" sz="1800"/>
              <a:t>pe alternarea Cerere-Răspuns, </a:t>
            </a:r>
            <a:r>
              <a:rPr lang="ro-MD" sz="1800" dirty="0"/>
              <a:t>ci pe o </a:t>
            </a:r>
            <a:r>
              <a:rPr lang="ro-MD" sz="1800" dirty="0">
                <a:solidFill>
                  <a:srgbClr val="FF0000"/>
                </a:solidFill>
              </a:rPr>
              <a:t>Conexiune în care datele pot curge liber în ambele sensuri</a:t>
            </a:r>
          </a:p>
          <a:p>
            <a:pPr lvl="1" algn="just"/>
            <a:endParaRPr lang="ro-MD" sz="1800"/>
          </a:p>
          <a:p>
            <a:pPr lvl="1" algn="just"/>
            <a:endParaRPr lang="ro-MD" sz="1800"/>
          </a:p>
          <a:p>
            <a:pPr lvl="1" algn="just"/>
            <a:endParaRPr lang="ro-MD" sz="1800"/>
          </a:p>
          <a:p>
            <a:pPr lvl="1" algn="just"/>
            <a:endParaRPr lang="ro-MD" sz="1800"/>
          </a:p>
          <a:p>
            <a:pPr lvl="1" algn="just"/>
            <a:endParaRPr lang="ro-MD" sz="1800"/>
          </a:p>
          <a:p>
            <a:pPr lvl="1" algn="just"/>
            <a:endParaRPr lang="ro-MD" sz="1800"/>
          </a:p>
          <a:p>
            <a:pPr lvl="1" algn="just"/>
            <a:r>
              <a:rPr lang="ro-MD" sz="1800"/>
              <a:t>este propice pentru fluxuri de date continue (streams, întâlnite în IoT), componente Chat</a:t>
            </a:r>
            <a:r>
              <a:rPr lang="en-US" sz="1800"/>
              <a:t>, orice form</a:t>
            </a:r>
            <a:r>
              <a:rPr lang="ro-MD" sz="1800"/>
              <a:t>ă de data pushing etc.</a:t>
            </a:r>
          </a:p>
          <a:p>
            <a:pPr lvl="1" algn="just"/>
            <a:r>
              <a:rPr lang="ro-MD" sz="1800"/>
              <a:t>similar cu HTTP, se poate implementa atât în browser cât și între componente back-end</a:t>
            </a:r>
          </a:p>
          <a:p>
            <a:pPr lvl="1" algn="just"/>
            <a:r>
              <a:rPr lang="ro-MD" sz="1800"/>
              <a:t>necesită o extensie WS în serverul HTTP pentru a permite în același script și Cereri HTTP și Conexiuni WS </a:t>
            </a:r>
          </a:p>
        </p:txBody>
      </p:sp>
      <p:pic>
        <p:nvPicPr>
          <p:cNvPr id="4" name="Picture 4" descr="C:\Program Files\Microsoft Office\MEDIA\CAGCAT10\j0285750.wmf">
            <a:extLst>
              <a:ext uri="{FF2B5EF4-FFF2-40B4-BE49-F238E27FC236}">
                <a16:creationId xmlns:a16="http://schemas.microsoft.com/office/drawing/2014/main" id="{D8EB142A-824F-4FB2-B434-A4246A7A2A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2276872"/>
            <a:ext cx="1152128" cy="7080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Program Files\Microsoft Office\MEDIA\CAGCAT10\j0285750.wmf">
            <a:extLst>
              <a:ext uri="{FF2B5EF4-FFF2-40B4-BE49-F238E27FC236}">
                <a16:creationId xmlns:a16="http://schemas.microsoft.com/office/drawing/2014/main" id="{33D083C7-ABC9-455A-AAE6-49C228B366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2348880"/>
            <a:ext cx="1152128" cy="7080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6EB04F8-07CC-4CAF-A969-D9A40F49695B}"/>
              </a:ext>
            </a:extLst>
          </p:cNvPr>
          <p:cNvSpPr txBox="1"/>
          <p:nvPr/>
        </p:nvSpPr>
        <p:spPr>
          <a:xfrm>
            <a:off x="2195736" y="2891911"/>
            <a:ext cx="4320480" cy="738664"/>
          </a:xfrm>
          <a:prstGeom prst="rect">
            <a:avLst/>
          </a:prstGeom>
          <a:noFill/>
        </p:spPr>
        <p:txBody>
          <a:bodyPr wrap="square" rtlCol="0">
            <a:spAutoFit/>
          </a:bodyPr>
          <a:lstStyle/>
          <a:p>
            <a:pPr algn="ctr"/>
            <a:r>
              <a:rPr lang="ro-RO" sz="1400" i="1" dirty="0"/>
              <a:t>Nu există Cereri și Răspunsuri ci </a:t>
            </a:r>
            <a:r>
              <a:rPr lang="en-US" sz="1400" i="1" dirty="0"/>
              <a:t>o </a:t>
            </a:r>
            <a:r>
              <a:rPr lang="ro-RO" sz="1400" i="1" dirty="0"/>
              <a:t>Conexiune </a:t>
            </a:r>
            <a:r>
              <a:rPr lang="ro-RO" sz="1400" i="1"/>
              <a:t>duplex (Clientul inițiază Conexiunea după care datele curg în ambele sensuri)</a:t>
            </a:r>
            <a:endParaRPr lang="de-AT" sz="1400" i="1" dirty="0"/>
          </a:p>
        </p:txBody>
      </p:sp>
    </p:spTree>
    <p:extLst>
      <p:ext uri="{BB962C8B-B14F-4D97-AF65-F5344CB8AC3E}">
        <p14:creationId xmlns:p14="http://schemas.microsoft.com/office/powerpoint/2010/main" val="326009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ro-RO" sz="2000"/>
              <a:t>Exemplu WebSocket în front-end</a:t>
            </a:r>
            <a:endParaRPr lang="de-AT" sz="2000"/>
          </a:p>
        </p:txBody>
      </p:sp>
      <p:sp>
        <p:nvSpPr>
          <p:cNvPr id="4" name="Rectangle 1"/>
          <p:cNvSpPr>
            <a:spLocks noChangeArrowheads="1"/>
          </p:cNvSpPr>
          <p:nvPr/>
        </p:nvSpPr>
        <p:spPr bwMode="auto">
          <a:xfrm>
            <a:off x="323528" y="874168"/>
            <a:ext cx="6191672" cy="576178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6348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ro-RO" altLang="de-DE" sz="1400" dirty="0" err="1">
                <a:solidFill>
                  <a:srgbClr val="FF0000"/>
                </a:solidFill>
              </a:rPr>
              <a:t>function</a:t>
            </a:r>
            <a:r>
              <a:rPr lang="ro-RO" altLang="de-DE" sz="1400" dirty="0">
                <a:solidFill>
                  <a:srgbClr val="FF0000"/>
                </a:solidFill>
              </a:rPr>
              <a:t> </a:t>
            </a:r>
            <a:r>
              <a:rPr lang="ro-RO" altLang="de-DE" sz="1400" dirty="0" err="1">
                <a:solidFill>
                  <a:srgbClr val="FF0000"/>
                </a:solidFill>
              </a:rPr>
              <a:t>configurareSocket</a:t>
            </a:r>
            <a:r>
              <a:rPr lang="ro-RO" altLang="de-DE" sz="1400" dirty="0">
                <a:solidFill>
                  <a:srgbClr val="FF0000"/>
                </a:solidFill>
              </a:rPr>
              <a:t>()</a:t>
            </a:r>
          </a:p>
          <a:p>
            <a:pPr marR="0" lvl="0" indent="0" fontAlgn="base">
              <a:lnSpc>
                <a:spcPct val="100000"/>
              </a:lnSpc>
              <a:spcBef>
                <a:spcPct val="0"/>
              </a:spcBef>
              <a:spcAft>
                <a:spcPct val="0"/>
              </a:spcAft>
              <a:buClrTx/>
              <a:buSzTx/>
              <a:buFontTx/>
              <a:buNone/>
              <a:tabLst/>
            </a:pPr>
            <a:r>
              <a:rPr lang="en-GB" altLang="de-DE" sz="1400" dirty="0">
                <a:solidFill>
                  <a:srgbClr val="FF0000"/>
                </a:solidFill>
              </a:rPr>
              <a:t>	{</a:t>
            </a:r>
            <a:endParaRPr lang="ro-RO" altLang="de-DE" sz="1400" dirty="0">
              <a:solidFill>
                <a:srgbClr val="FF0000"/>
              </a:solidFill>
            </a:endParaRPr>
          </a:p>
          <a:p>
            <a:pPr marR="0" lvl="0" indent="0" fontAlgn="base">
              <a:lnSpc>
                <a:spcPct val="100000"/>
              </a:lnSpc>
              <a:spcBef>
                <a:spcPct val="0"/>
              </a:spcBef>
              <a:spcAft>
                <a:spcPct val="0"/>
              </a:spcAft>
              <a:buClrTx/>
              <a:buSzTx/>
              <a:buFontTx/>
              <a:buNone/>
              <a:tabLst/>
            </a:pPr>
            <a:r>
              <a:rPr lang="de-DE" altLang="de-DE" sz="1400" dirty="0">
                <a:solidFill>
                  <a:srgbClr val="FF0000"/>
                </a:solidFill>
              </a:rPr>
              <a:t>	conexiuneSocket = new WebSocket("ws://localhost:9998/script.php") </a:t>
            </a:r>
          </a:p>
          <a:p>
            <a:pPr marR="0" lvl="0" indent="0" fontAlgn="base">
              <a:lnSpc>
                <a:spcPct val="100000"/>
              </a:lnSpc>
              <a:spcBef>
                <a:spcPct val="0"/>
              </a:spcBef>
              <a:spcAft>
                <a:spcPct val="0"/>
              </a:spcAft>
              <a:buClrTx/>
              <a:buSzTx/>
              <a:buFontTx/>
              <a:buNone/>
              <a:tabLst/>
            </a:pPr>
            <a:r>
              <a:rPr lang="de-DE" altLang="de-DE" sz="1400" dirty="0">
                <a:solidFill>
                  <a:srgbClr val="FF0000"/>
                </a:solidFill>
              </a:rPr>
              <a:t>	conexiuneSocket.onopen = functieTrimitere</a:t>
            </a:r>
          </a:p>
          <a:p>
            <a:pPr marR="0" lvl="0" indent="0" fontAlgn="base">
              <a:lnSpc>
                <a:spcPct val="100000"/>
              </a:lnSpc>
              <a:spcBef>
                <a:spcPct val="0"/>
              </a:spcBef>
              <a:spcAft>
                <a:spcPct val="0"/>
              </a:spcAft>
              <a:buClrTx/>
              <a:buSzTx/>
              <a:buFontTx/>
              <a:buNone/>
              <a:tabLst/>
            </a:pPr>
            <a:r>
              <a:rPr lang="de-DE" altLang="de-DE" sz="1400" dirty="0">
                <a:solidFill>
                  <a:srgbClr val="FF0000"/>
                </a:solidFill>
              </a:rPr>
              <a:t>	conexiuneSocket.onmessage=functiePrelucrareRaspuns</a:t>
            </a:r>
          </a:p>
          <a:p>
            <a:pPr marR="0" lvl="0" indent="0" fontAlgn="base">
              <a:lnSpc>
                <a:spcPct val="100000"/>
              </a:lnSpc>
              <a:spcBef>
                <a:spcPct val="0"/>
              </a:spcBef>
              <a:spcAft>
                <a:spcPct val="0"/>
              </a:spcAft>
              <a:buClrTx/>
              <a:buSzTx/>
              <a:buFontTx/>
              <a:buNone/>
              <a:tabLst/>
            </a:pPr>
            <a:r>
              <a:rPr lang="de-DE" altLang="de-DE" sz="1400" dirty="0">
                <a:solidFill>
                  <a:srgbClr val="FF0000"/>
                </a:solidFill>
              </a:rPr>
              <a:t>	conexiuneSocket.onclose=functieInchidere</a:t>
            </a:r>
          </a:p>
          <a:p>
            <a:pPr marR="0" lvl="0" indent="0" fontAlgn="base">
              <a:lnSpc>
                <a:spcPct val="100000"/>
              </a:lnSpc>
              <a:spcBef>
                <a:spcPct val="0"/>
              </a:spcBef>
              <a:spcAft>
                <a:spcPct val="0"/>
              </a:spcAft>
              <a:buClrTx/>
              <a:buSzTx/>
              <a:buFontTx/>
              <a:buNone/>
              <a:tabLst/>
            </a:pPr>
            <a:r>
              <a:rPr lang="de-DE" altLang="de-DE" sz="1400" dirty="0">
                <a:solidFill>
                  <a:srgbClr val="FF0000"/>
                </a:solidFill>
              </a:rPr>
              <a:t>	}</a:t>
            </a:r>
          </a:p>
          <a:p>
            <a:pPr marR="0" lvl="0" indent="0" fontAlgn="base">
              <a:lnSpc>
                <a:spcPct val="100000"/>
              </a:lnSpc>
              <a:spcBef>
                <a:spcPct val="0"/>
              </a:spcBef>
              <a:spcAft>
                <a:spcPct val="0"/>
              </a:spcAft>
              <a:buClrTx/>
              <a:buSzTx/>
              <a:buFontTx/>
              <a:buNone/>
              <a:tabLst/>
            </a:pPr>
            <a:endParaRPr lang="de-DE" altLang="de-DE" sz="1400" dirty="0">
              <a:solidFill>
                <a:srgbClr val="FF0000"/>
              </a:solidFill>
            </a:endParaRPr>
          </a:p>
          <a:p>
            <a:pPr marR="0" lvl="0" indent="0" fontAlgn="base">
              <a:lnSpc>
                <a:spcPct val="100000"/>
              </a:lnSpc>
              <a:spcBef>
                <a:spcPct val="0"/>
              </a:spcBef>
              <a:spcAft>
                <a:spcPct val="0"/>
              </a:spcAft>
              <a:buClrTx/>
              <a:buSzTx/>
              <a:buFontTx/>
              <a:buNone/>
              <a:tabLst/>
            </a:pPr>
            <a:r>
              <a:rPr lang="de-DE" altLang="de-DE" sz="1400" dirty="0">
                <a:solidFill>
                  <a:srgbClr val="FF0000"/>
                </a:solidFill>
              </a:rPr>
              <a:t>function functieTrimitere () </a:t>
            </a:r>
          </a:p>
          <a:p>
            <a:pPr marR="0" lvl="0" indent="0" fontAlgn="base">
              <a:lnSpc>
                <a:spcPct val="100000"/>
              </a:lnSpc>
              <a:spcBef>
                <a:spcPct val="0"/>
              </a:spcBef>
              <a:spcAft>
                <a:spcPct val="0"/>
              </a:spcAft>
              <a:buClrTx/>
              <a:buSzTx/>
              <a:buFontTx/>
              <a:buNone/>
              <a:tabLst/>
            </a:pPr>
            <a:r>
              <a:rPr lang="de-DE" altLang="de-DE" sz="1400" dirty="0">
                <a:solidFill>
                  <a:srgbClr val="FF0000"/>
                </a:solidFill>
              </a:rPr>
              <a:t>	{</a:t>
            </a:r>
          </a:p>
          <a:p>
            <a:pPr marR="0" lvl="0" indent="0" fontAlgn="base">
              <a:lnSpc>
                <a:spcPct val="100000"/>
              </a:lnSpc>
              <a:spcBef>
                <a:spcPct val="0"/>
              </a:spcBef>
              <a:spcAft>
                <a:spcPct val="0"/>
              </a:spcAft>
              <a:buClrTx/>
              <a:buSzTx/>
              <a:buFontTx/>
              <a:buNone/>
              <a:tabLst/>
            </a:pPr>
            <a:r>
              <a:rPr lang="de-DE" altLang="de-DE" sz="1400" dirty="0">
                <a:solidFill>
                  <a:srgbClr val="FF0000"/>
                </a:solidFill>
              </a:rPr>
              <a:t>	conexiuneSocket.send(</a:t>
            </a:r>
            <a:r>
              <a:rPr lang="ro-RO" altLang="de-DE" sz="1400" dirty="0">
                <a:solidFill>
                  <a:srgbClr val="FF0000"/>
                </a:solidFill>
              </a:rPr>
              <a:t>date</a:t>
            </a:r>
            <a:r>
              <a:rPr lang="de-DE" altLang="de-DE" sz="1400" dirty="0">
                <a:solidFill>
                  <a:srgbClr val="FF0000"/>
                </a:solidFill>
              </a:rPr>
              <a:t>)</a:t>
            </a:r>
          </a:p>
          <a:p>
            <a:pPr marR="0" lvl="0" indent="0" fontAlgn="base">
              <a:lnSpc>
                <a:spcPct val="100000"/>
              </a:lnSpc>
              <a:spcBef>
                <a:spcPct val="0"/>
              </a:spcBef>
              <a:spcAft>
                <a:spcPct val="0"/>
              </a:spcAft>
              <a:buClrTx/>
              <a:buSzTx/>
              <a:buFontTx/>
              <a:buNone/>
              <a:tabLst/>
            </a:pPr>
            <a:r>
              <a:rPr lang="de-DE" altLang="de-DE" sz="1400" dirty="0">
                <a:solidFill>
                  <a:srgbClr val="FF0000"/>
                </a:solidFill>
              </a:rPr>
              <a:t>	}</a:t>
            </a:r>
          </a:p>
          <a:p>
            <a:pPr marR="0" lvl="0" indent="0" fontAlgn="base">
              <a:lnSpc>
                <a:spcPct val="100000"/>
              </a:lnSpc>
              <a:spcBef>
                <a:spcPct val="0"/>
              </a:spcBef>
              <a:spcAft>
                <a:spcPct val="0"/>
              </a:spcAft>
              <a:buClrTx/>
              <a:buSzTx/>
              <a:buFontTx/>
              <a:buNone/>
              <a:tabLst/>
            </a:pPr>
            <a:endParaRPr lang="de-DE" altLang="de-DE" sz="1400" dirty="0">
              <a:solidFill>
                <a:srgbClr val="FF0000"/>
              </a:solidFill>
            </a:endParaRPr>
          </a:p>
          <a:p>
            <a:pPr marR="0" lvl="0" indent="0" fontAlgn="base">
              <a:lnSpc>
                <a:spcPct val="100000"/>
              </a:lnSpc>
              <a:spcBef>
                <a:spcPct val="0"/>
              </a:spcBef>
              <a:spcAft>
                <a:spcPct val="0"/>
              </a:spcAft>
              <a:buClrTx/>
              <a:buSzTx/>
              <a:buFontTx/>
              <a:buNone/>
              <a:tabLst/>
            </a:pPr>
            <a:r>
              <a:rPr lang="de-DE" altLang="de-DE" sz="1400" dirty="0">
                <a:solidFill>
                  <a:srgbClr val="FF0000"/>
                </a:solidFill>
              </a:rPr>
              <a:t>function functiePrelucrareRaspuns(evt)</a:t>
            </a:r>
          </a:p>
          <a:p>
            <a:pPr lvl="1" fontAlgn="base">
              <a:spcBef>
                <a:spcPct val="0"/>
              </a:spcBef>
              <a:spcAft>
                <a:spcPct val="0"/>
              </a:spcAft>
            </a:pPr>
            <a:r>
              <a:rPr lang="de-DE" altLang="de-DE" sz="1400" dirty="0">
                <a:solidFill>
                  <a:srgbClr val="FF0000"/>
                </a:solidFill>
              </a:rPr>
              <a:t> {</a:t>
            </a:r>
          </a:p>
          <a:p>
            <a:pPr lvl="1" fontAlgn="base">
              <a:spcBef>
                <a:spcPct val="0"/>
              </a:spcBef>
              <a:spcAft>
                <a:spcPct val="0"/>
              </a:spcAft>
            </a:pPr>
            <a:r>
              <a:rPr lang="de-DE" altLang="de-DE" sz="1400" dirty="0">
                <a:solidFill>
                  <a:srgbClr val="FF0000"/>
                </a:solidFill>
              </a:rPr>
              <a:t> raspuns = evt.data</a:t>
            </a:r>
            <a:endParaRPr lang="ro-RO" altLang="de-DE" sz="1400" dirty="0">
              <a:solidFill>
                <a:srgbClr val="FF0000"/>
              </a:solidFill>
            </a:endParaRPr>
          </a:p>
          <a:p>
            <a:pPr lvl="1" fontAlgn="base">
              <a:spcBef>
                <a:spcPct val="0"/>
              </a:spcBef>
              <a:spcAft>
                <a:spcPct val="0"/>
              </a:spcAft>
            </a:pPr>
            <a:r>
              <a:rPr lang="ro-RO" altLang="de-DE" sz="1400" dirty="0"/>
              <a:t>... facem ceva cu </a:t>
            </a:r>
            <a:r>
              <a:rPr lang="ro-RO" altLang="de-DE" sz="1400" dirty="0" err="1"/>
              <a:t>raspunsul</a:t>
            </a:r>
            <a:r>
              <a:rPr lang="ro-RO" altLang="de-DE" sz="1400" dirty="0"/>
              <a:t> ...</a:t>
            </a:r>
            <a:endParaRPr lang="de-DE" altLang="de-DE" sz="1400" dirty="0"/>
          </a:p>
          <a:p>
            <a:pPr lvl="1" fontAlgn="base">
              <a:spcBef>
                <a:spcPct val="0"/>
              </a:spcBef>
              <a:spcAft>
                <a:spcPct val="0"/>
              </a:spcAft>
            </a:pPr>
            <a:r>
              <a:rPr lang="de-DE" altLang="de-DE" sz="1400" dirty="0">
                <a:solidFill>
                  <a:srgbClr val="FF0000"/>
                </a:solidFill>
              </a:rPr>
              <a:t>}</a:t>
            </a:r>
          </a:p>
          <a:p>
            <a:pPr lvl="1" fontAlgn="base">
              <a:spcBef>
                <a:spcPct val="0"/>
              </a:spcBef>
              <a:spcAft>
                <a:spcPct val="0"/>
              </a:spcAft>
            </a:pPr>
            <a:endParaRPr lang="de-DE" altLang="de-DE" sz="1400" dirty="0">
              <a:solidFill>
                <a:srgbClr val="FF0000"/>
              </a:solidFill>
            </a:endParaRPr>
          </a:p>
          <a:p>
            <a:pPr marL="0" lvl="1" fontAlgn="base">
              <a:spcBef>
                <a:spcPct val="0"/>
              </a:spcBef>
              <a:spcAft>
                <a:spcPct val="0"/>
              </a:spcAft>
            </a:pPr>
            <a:r>
              <a:rPr lang="de-DE" altLang="de-DE" sz="1400" dirty="0">
                <a:solidFill>
                  <a:srgbClr val="FF0000"/>
                </a:solidFill>
              </a:rPr>
              <a:t>function functieInchidere()</a:t>
            </a:r>
          </a:p>
          <a:p>
            <a:pPr lvl="1" fontAlgn="base">
              <a:spcBef>
                <a:spcPct val="0"/>
              </a:spcBef>
              <a:spcAft>
                <a:spcPct val="0"/>
              </a:spcAft>
            </a:pPr>
            <a:r>
              <a:rPr lang="de-DE" altLang="de-DE" sz="1400" dirty="0">
                <a:solidFill>
                  <a:srgbClr val="FF0000"/>
                </a:solidFill>
              </a:rPr>
              <a:t>{</a:t>
            </a:r>
            <a:endParaRPr lang="ro-RO" altLang="de-DE" sz="1400" dirty="0">
              <a:solidFill>
                <a:srgbClr val="FF0000"/>
              </a:solidFill>
            </a:endParaRPr>
          </a:p>
          <a:p>
            <a:pPr lvl="1" fontAlgn="base">
              <a:spcBef>
                <a:spcPct val="0"/>
              </a:spcBef>
              <a:spcAft>
                <a:spcPct val="0"/>
              </a:spcAft>
            </a:pPr>
            <a:r>
              <a:rPr lang="de-DE" altLang="de-DE" sz="1400" dirty="0">
                <a:solidFill>
                  <a:srgbClr val="FF0000"/>
                </a:solidFill>
              </a:rPr>
              <a:t>alert("Cone</a:t>
            </a:r>
            <a:r>
              <a:rPr lang="ro-RO" altLang="de-DE" sz="1400" dirty="0" err="1">
                <a:solidFill>
                  <a:srgbClr val="FF0000"/>
                </a:solidFill>
              </a:rPr>
              <a:t>xiunea</a:t>
            </a:r>
            <a:r>
              <a:rPr lang="ro-RO" altLang="de-DE" sz="1400" dirty="0">
                <a:solidFill>
                  <a:srgbClr val="FF0000"/>
                </a:solidFill>
              </a:rPr>
              <a:t> s-a </a:t>
            </a:r>
            <a:r>
              <a:rPr lang="ro-RO" altLang="de-DE" sz="1400" dirty="0" err="1">
                <a:solidFill>
                  <a:srgbClr val="FF0000"/>
                </a:solidFill>
              </a:rPr>
              <a:t>inchis</a:t>
            </a:r>
            <a:r>
              <a:rPr lang="de-DE" altLang="de-DE" sz="1400" dirty="0">
                <a:solidFill>
                  <a:srgbClr val="FF0000"/>
                </a:solidFill>
              </a:rPr>
              <a:t>")</a:t>
            </a:r>
          </a:p>
          <a:p>
            <a:pPr lvl="1" fontAlgn="base">
              <a:spcBef>
                <a:spcPct val="0"/>
              </a:spcBef>
              <a:spcAft>
                <a:spcPct val="0"/>
              </a:spcAft>
            </a:pPr>
            <a:r>
              <a:rPr lang="de-DE" altLang="de-DE" sz="1400" dirty="0"/>
              <a:t>...</a:t>
            </a:r>
            <a:r>
              <a:rPr lang="ro-MD" altLang="de-DE" sz="1400" dirty="0"/>
              <a:t>u</a:t>
            </a:r>
            <a:r>
              <a:rPr lang="de-DE" altLang="de-DE" sz="1400" dirty="0"/>
              <a:t>ndeva trebuie apelat</a:t>
            </a:r>
            <a:r>
              <a:rPr lang="ro-MD" altLang="de-DE" sz="1400" dirty="0"/>
              <a:t>ă și închiderea conexiunii cu </a:t>
            </a:r>
            <a:r>
              <a:rPr lang="ro-MD" altLang="de-DE" sz="1400" dirty="0" err="1"/>
              <a:t>close</a:t>
            </a:r>
            <a:r>
              <a:rPr lang="ro-MD" altLang="de-DE" sz="1400" dirty="0"/>
              <a:t>()...</a:t>
            </a:r>
            <a:endParaRPr lang="ro-RO" altLang="de-DE" sz="1400" dirty="0"/>
          </a:p>
          <a:p>
            <a:pPr lvl="1" fontAlgn="base">
              <a:spcBef>
                <a:spcPct val="0"/>
              </a:spcBef>
              <a:spcAft>
                <a:spcPct val="0"/>
              </a:spcAft>
            </a:pPr>
            <a:r>
              <a:rPr lang="de-DE" altLang="de-DE" sz="1400" dirty="0">
                <a:solidFill>
                  <a:srgbClr val="FF0000"/>
                </a:solidFill>
              </a:rPr>
              <a:t>}</a:t>
            </a:r>
            <a:endParaRPr lang="ro-RO" altLang="de-DE" sz="1400" dirty="0">
              <a:solidFill>
                <a:srgbClr val="FF0000"/>
              </a:solidFill>
            </a:endParaRPr>
          </a:p>
          <a:p>
            <a:pPr lvl="1" fontAlgn="base">
              <a:spcBef>
                <a:spcPct val="0"/>
              </a:spcBef>
              <a:spcAft>
                <a:spcPct val="0"/>
              </a:spcAft>
            </a:pPr>
            <a:r>
              <a:rPr lang="ro-RO" altLang="de-DE" sz="1400"/>
              <a:t>... undeva </a:t>
            </a:r>
            <a:r>
              <a:rPr lang="ro-RO" altLang="de-DE" sz="1400" dirty="0"/>
              <a:t>în </a:t>
            </a:r>
            <a:r>
              <a:rPr lang="ro-RO" altLang="de-DE" sz="1400"/>
              <a:t>codul HTML un eveniment va iniția conexiunea</a:t>
            </a:r>
            <a:endParaRPr lang="ro-RO" altLang="de-DE" sz="1400" dirty="0"/>
          </a:p>
          <a:p>
            <a:pPr marL="0" lvl="1" fontAlgn="base">
              <a:spcBef>
                <a:spcPct val="0"/>
              </a:spcBef>
              <a:spcAft>
                <a:spcPct val="0"/>
              </a:spcAft>
            </a:pPr>
            <a:r>
              <a:rPr lang="de-DE" altLang="de-DE" sz="1400" dirty="0">
                <a:solidFill>
                  <a:srgbClr val="FF0000"/>
                </a:solidFill>
              </a:rPr>
              <a:t>&lt;a href = "javascript:configurareSocket()"&gt;....&lt;/a&gt;</a:t>
            </a:r>
          </a:p>
        </p:txBody>
      </p:sp>
      <p:cxnSp>
        <p:nvCxnSpPr>
          <p:cNvPr id="5" name="Straight Arrow Connector 4"/>
          <p:cNvCxnSpPr>
            <a:cxnSpLocks/>
          </p:cNvCxnSpPr>
          <p:nvPr/>
        </p:nvCxnSpPr>
        <p:spPr>
          <a:xfrm>
            <a:off x="6300192" y="1484784"/>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15200" y="1340768"/>
            <a:ext cx="2521296" cy="2031325"/>
          </a:xfrm>
          <a:prstGeom prst="rect">
            <a:avLst/>
          </a:prstGeom>
          <a:noFill/>
        </p:spPr>
        <p:txBody>
          <a:bodyPr wrap="square" rtlCol="0">
            <a:spAutoFit/>
          </a:bodyPr>
          <a:lstStyle/>
          <a:p>
            <a:r>
              <a:rPr lang="ro-RO" sz="1400" dirty="0"/>
              <a:t>Observați adresa URL cu protocolul ws:// în loc de http://</a:t>
            </a:r>
          </a:p>
          <a:p>
            <a:endParaRPr lang="ro-RO" sz="1400" dirty="0"/>
          </a:p>
          <a:p>
            <a:r>
              <a:rPr lang="ro-MD" sz="1400"/>
              <a:t>Un </a:t>
            </a:r>
            <a:r>
              <a:rPr lang="ro-MD" sz="1400" dirty="0"/>
              <a:t>server </a:t>
            </a:r>
            <a:r>
              <a:rPr lang="ro-MD" sz="1400"/>
              <a:t>HTTP obișnuit </a:t>
            </a:r>
            <a:r>
              <a:rPr lang="ro-MD" sz="1400" dirty="0"/>
              <a:t>nu va putea răspunde la astfel </a:t>
            </a:r>
            <a:r>
              <a:rPr lang="ro-MD" sz="1400"/>
              <a:t>de solicitări, are nevoie de o extensie WS (disponibilă totuși pentru majoritatea serverelor HTTP)</a:t>
            </a:r>
            <a:endParaRPr lang="ro-MD" sz="1400" dirty="0"/>
          </a:p>
        </p:txBody>
      </p:sp>
      <p:sp>
        <p:nvSpPr>
          <p:cNvPr id="8" name="TextBox 7">
            <a:extLst>
              <a:ext uri="{FF2B5EF4-FFF2-40B4-BE49-F238E27FC236}">
                <a16:creationId xmlns:a16="http://schemas.microsoft.com/office/drawing/2014/main" id="{D2689146-0CB4-420C-A386-D7CCC0452E06}"/>
              </a:ext>
            </a:extLst>
          </p:cNvPr>
          <p:cNvSpPr txBox="1"/>
          <p:nvPr/>
        </p:nvSpPr>
        <p:spPr>
          <a:xfrm>
            <a:off x="3563888" y="2487476"/>
            <a:ext cx="2772308" cy="954107"/>
          </a:xfrm>
          <a:prstGeom prst="rect">
            <a:avLst/>
          </a:prstGeom>
          <a:noFill/>
        </p:spPr>
        <p:txBody>
          <a:bodyPr wrap="square" rtlCol="0">
            <a:spAutoFit/>
          </a:bodyPr>
          <a:lstStyle/>
          <a:p>
            <a:r>
              <a:rPr lang="ro-MD" sz="1400"/>
              <a:t>diverse funcții JS se vor activa la</a:t>
            </a:r>
          </a:p>
          <a:p>
            <a:pPr marL="285750" indent="-285750">
              <a:buFont typeface="Arial" panose="020B0604020202020204" pitchFamily="34" charset="0"/>
              <a:buChar char="•"/>
            </a:pPr>
            <a:r>
              <a:rPr lang="ro-MD" sz="1400"/>
              <a:t>inițierea conexiunii</a:t>
            </a:r>
          </a:p>
          <a:p>
            <a:pPr marL="285750" indent="-285750">
              <a:buFont typeface="Arial" panose="020B0604020202020204" pitchFamily="34" charset="0"/>
              <a:buChar char="•"/>
            </a:pPr>
            <a:r>
              <a:rPr lang="ro-MD" sz="1400"/>
              <a:t>detectarea de date sosite</a:t>
            </a:r>
          </a:p>
          <a:p>
            <a:pPr marL="285750" indent="-285750">
              <a:buFont typeface="Arial" panose="020B0604020202020204" pitchFamily="34" charset="0"/>
              <a:buChar char="•"/>
            </a:pPr>
            <a:r>
              <a:rPr lang="ro-MD" sz="1400"/>
              <a:t>închiderea conexiunii</a:t>
            </a:r>
            <a:endParaRPr lang="ro-MD" sz="1400" dirty="0"/>
          </a:p>
        </p:txBody>
      </p:sp>
    </p:spTree>
    <p:extLst>
      <p:ext uri="{BB962C8B-B14F-4D97-AF65-F5344CB8AC3E}">
        <p14:creationId xmlns:p14="http://schemas.microsoft.com/office/powerpoint/2010/main" val="19261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4242-45D4-41A7-B5E7-0FDF467A7951}"/>
              </a:ext>
            </a:extLst>
          </p:cNvPr>
          <p:cNvSpPr>
            <a:spLocks noGrp="1"/>
          </p:cNvSpPr>
          <p:nvPr>
            <p:ph type="title"/>
          </p:nvPr>
        </p:nvSpPr>
        <p:spPr>
          <a:xfrm>
            <a:off x="457200" y="274638"/>
            <a:ext cx="8229600" cy="622026"/>
          </a:xfrm>
        </p:spPr>
        <p:txBody>
          <a:bodyPr>
            <a:noAutofit/>
          </a:bodyPr>
          <a:lstStyle/>
          <a:p>
            <a:r>
              <a:rPr lang="ro-MD" sz="3000"/>
              <a:t>Alternative la HTTP: CoAP</a:t>
            </a:r>
            <a:endParaRPr lang="en-US" sz="3000" dirty="0"/>
          </a:p>
        </p:txBody>
      </p:sp>
      <p:sp>
        <p:nvSpPr>
          <p:cNvPr id="3" name="Content Placeholder 2">
            <a:extLst>
              <a:ext uri="{FF2B5EF4-FFF2-40B4-BE49-F238E27FC236}">
                <a16:creationId xmlns:a16="http://schemas.microsoft.com/office/drawing/2014/main" id="{6BA6186C-1EEF-46B1-B7A1-5974668F49E9}"/>
              </a:ext>
            </a:extLst>
          </p:cNvPr>
          <p:cNvSpPr>
            <a:spLocks noGrp="1"/>
          </p:cNvSpPr>
          <p:nvPr>
            <p:ph idx="1"/>
          </p:nvPr>
        </p:nvSpPr>
        <p:spPr>
          <a:xfrm>
            <a:off x="0" y="930424"/>
            <a:ext cx="9036496" cy="5927576"/>
          </a:xfrm>
        </p:spPr>
        <p:txBody>
          <a:bodyPr>
            <a:normAutofit/>
          </a:bodyPr>
          <a:lstStyle/>
          <a:p>
            <a:pPr marL="0" indent="0">
              <a:buNone/>
            </a:pPr>
            <a:r>
              <a:rPr lang="ro-MD" sz="1500" b="1" dirty="0" err="1"/>
              <a:t>CoAP</a:t>
            </a:r>
            <a:r>
              <a:rPr lang="ro-MD" sz="1500" dirty="0"/>
              <a:t> </a:t>
            </a:r>
            <a:r>
              <a:rPr lang="ro-MD" sz="1500"/>
              <a:t>= un hibrid HTTP+WebSocket mai </a:t>
            </a:r>
            <a:r>
              <a:rPr lang="en-US" sz="1500"/>
              <a:t>"light"</a:t>
            </a:r>
            <a:r>
              <a:rPr lang="ro-MD" sz="1500"/>
              <a:t>, </a:t>
            </a:r>
            <a:r>
              <a:rPr lang="ro-MD" sz="1500" dirty="0"/>
              <a:t>optimizat pentru </a:t>
            </a:r>
            <a:r>
              <a:rPr lang="ro-MD" sz="1500" err="1"/>
              <a:t>IoT</a:t>
            </a:r>
            <a:r>
              <a:rPr lang="ro-MD" sz="1500"/>
              <a:t> (</a:t>
            </a:r>
            <a:r>
              <a:rPr lang="en-US" sz="1500"/>
              <a:t>construit pe UDP </a:t>
            </a:r>
            <a:r>
              <a:rPr lang="ro-MD" sz="1500"/>
              <a:t>în loc de TCP)</a:t>
            </a:r>
            <a:endParaRPr lang="ro-MD" sz="1500" dirty="0"/>
          </a:p>
          <a:p>
            <a:pPr lvl="1">
              <a:buFont typeface="Arial" panose="020B0604020202020204" pitchFamily="34" charset="0"/>
              <a:buChar char="•"/>
            </a:pPr>
            <a:r>
              <a:rPr lang="ro-MD" sz="1500"/>
              <a:t>asemănări cu HTTP: </a:t>
            </a:r>
            <a:r>
              <a:rPr lang="ro-MD" sz="1500">
                <a:solidFill>
                  <a:srgbClr val="FF0000"/>
                </a:solidFill>
              </a:rPr>
              <a:t>programăm tot </a:t>
            </a:r>
            <a:r>
              <a:rPr lang="ro-MD" sz="1500" dirty="0">
                <a:solidFill>
                  <a:srgbClr val="FF0000"/>
                </a:solidFill>
              </a:rPr>
              <a:t>schimburi de Cereri și </a:t>
            </a:r>
            <a:r>
              <a:rPr lang="ro-MD" sz="1500">
                <a:solidFill>
                  <a:srgbClr val="FF0000"/>
                </a:solidFill>
              </a:rPr>
              <a:t>Răspunsuri </a:t>
            </a:r>
            <a:endParaRPr lang="ro-MD" sz="1500" dirty="0">
              <a:solidFill>
                <a:srgbClr val="FF0000"/>
              </a:solidFill>
            </a:endParaRPr>
          </a:p>
        </p:txBody>
      </p:sp>
      <p:sp>
        <p:nvSpPr>
          <p:cNvPr id="8" name="Left-Right Arrow 3">
            <a:extLst>
              <a:ext uri="{FF2B5EF4-FFF2-40B4-BE49-F238E27FC236}">
                <a16:creationId xmlns:a16="http://schemas.microsoft.com/office/drawing/2014/main" id="{47167706-AE79-4BBF-9A1A-E3A71E84CCF5}"/>
              </a:ext>
            </a:extLst>
          </p:cNvPr>
          <p:cNvSpPr/>
          <p:nvPr/>
        </p:nvSpPr>
        <p:spPr>
          <a:xfrm>
            <a:off x="2483768" y="1861765"/>
            <a:ext cx="3456384"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pic>
        <p:nvPicPr>
          <p:cNvPr id="9" name="Picture 4" descr="C:\Program Files\Microsoft Office\MEDIA\CAGCAT10\j0285750.wmf">
            <a:extLst>
              <a:ext uri="{FF2B5EF4-FFF2-40B4-BE49-F238E27FC236}">
                <a16:creationId xmlns:a16="http://schemas.microsoft.com/office/drawing/2014/main" id="{E1E93042-A980-482B-B08D-D947BD8F3F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2434" y="1903852"/>
            <a:ext cx="1152128" cy="7080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Program Files\Microsoft Office\MEDIA\CAGCAT10\j0285750.wmf">
            <a:extLst>
              <a:ext uri="{FF2B5EF4-FFF2-40B4-BE49-F238E27FC236}">
                <a16:creationId xmlns:a16="http://schemas.microsoft.com/office/drawing/2014/main" id="{9C7F6C60-790B-45B3-BA80-5437B5341B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1929549"/>
            <a:ext cx="1152128" cy="70802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E7807C7-927F-49C7-9C8F-17C19AEA556A}"/>
              </a:ext>
            </a:extLst>
          </p:cNvPr>
          <p:cNvSpPr txBox="1"/>
          <p:nvPr/>
        </p:nvSpPr>
        <p:spPr>
          <a:xfrm>
            <a:off x="2039913" y="1950087"/>
            <a:ext cx="4320480" cy="307777"/>
          </a:xfrm>
          <a:prstGeom prst="rect">
            <a:avLst/>
          </a:prstGeom>
          <a:noFill/>
        </p:spPr>
        <p:txBody>
          <a:bodyPr wrap="square" rtlCol="0">
            <a:spAutoFit/>
          </a:bodyPr>
          <a:lstStyle/>
          <a:p>
            <a:pPr algn="ctr"/>
            <a:r>
              <a:rPr lang="ro-RO" sz="1400" i="1" dirty="0"/>
              <a:t>Cerere </a:t>
            </a:r>
            <a:r>
              <a:rPr lang="ro-RO" sz="1400" i="1" dirty="0" err="1"/>
              <a:t>CoAP</a:t>
            </a:r>
            <a:endParaRPr lang="de-AT" sz="1400" i="1" dirty="0"/>
          </a:p>
        </p:txBody>
      </p:sp>
      <p:sp>
        <p:nvSpPr>
          <p:cNvPr id="12" name="Left-Right Arrow 3">
            <a:extLst>
              <a:ext uri="{FF2B5EF4-FFF2-40B4-BE49-F238E27FC236}">
                <a16:creationId xmlns:a16="http://schemas.microsoft.com/office/drawing/2014/main" id="{629C0C40-F3C7-45F6-BF5C-F53961631C3A}"/>
              </a:ext>
            </a:extLst>
          </p:cNvPr>
          <p:cNvSpPr/>
          <p:nvPr/>
        </p:nvSpPr>
        <p:spPr>
          <a:xfrm rot="10800000">
            <a:off x="2483768" y="2564904"/>
            <a:ext cx="3456384"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sp>
        <p:nvSpPr>
          <p:cNvPr id="13" name="TextBox 12">
            <a:extLst>
              <a:ext uri="{FF2B5EF4-FFF2-40B4-BE49-F238E27FC236}">
                <a16:creationId xmlns:a16="http://schemas.microsoft.com/office/drawing/2014/main" id="{13B53640-AC2E-41AD-B3B5-C5D05F9407FF}"/>
              </a:ext>
            </a:extLst>
          </p:cNvPr>
          <p:cNvSpPr txBox="1"/>
          <p:nvPr/>
        </p:nvSpPr>
        <p:spPr>
          <a:xfrm>
            <a:off x="2555776" y="2642116"/>
            <a:ext cx="3096344" cy="738664"/>
          </a:xfrm>
          <a:prstGeom prst="rect">
            <a:avLst/>
          </a:prstGeom>
          <a:noFill/>
        </p:spPr>
        <p:txBody>
          <a:bodyPr wrap="square" rtlCol="0">
            <a:spAutoFit/>
          </a:bodyPr>
          <a:lstStyle/>
          <a:p>
            <a:pPr algn="ctr"/>
            <a:r>
              <a:rPr lang="ro-RO" sz="1400" i="1" dirty="0"/>
              <a:t>Răspuns </a:t>
            </a:r>
            <a:r>
              <a:rPr lang="ro-RO" sz="1400" i="1" dirty="0" err="1"/>
              <a:t>CoAP</a:t>
            </a:r>
            <a:endParaRPr lang="ro-RO" sz="1400" i="1" dirty="0"/>
          </a:p>
          <a:p>
            <a:pPr algn="ctr"/>
            <a:r>
              <a:rPr lang="ro-RO" sz="1400" i="1"/>
              <a:t>(optimizat pentru fluxuri continue de date)</a:t>
            </a:r>
            <a:endParaRPr lang="de-AT" sz="1400" i="1" dirty="0"/>
          </a:p>
        </p:txBody>
      </p:sp>
      <p:sp>
        <p:nvSpPr>
          <p:cNvPr id="14" name="TextBox 13">
            <a:extLst>
              <a:ext uri="{FF2B5EF4-FFF2-40B4-BE49-F238E27FC236}">
                <a16:creationId xmlns:a16="http://schemas.microsoft.com/office/drawing/2014/main" id="{2C2A04E6-C1B1-475E-8102-42E563EEF798}"/>
              </a:ext>
            </a:extLst>
          </p:cNvPr>
          <p:cNvSpPr txBox="1"/>
          <p:nvPr/>
        </p:nvSpPr>
        <p:spPr>
          <a:xfrm>
            <a:off x="966488" y="2657306"/>
            <a:ext cx="1512169" cy="523220"/>
          </a:xfrm>
          <a:prstGeom prst="rect">
            <a:avLst/>
          </a:prstGeom>
          <a:noFill/>
        </p:spPr>
        <p:txBody>
          <a:bodyPr wrap="square" rtlCol="0">
            <a:spAutoFit/>
          </a:bodyPr>
          <a:lstStyle/>
          <a:p>
            <a:pPr algn="ctr"/>
            <a:r>
              <a:rPr lang="ro-RO" sz="1400" i="1" dirty="0"/>
              <a:t>Clientul nu poate fi browser!</a:t>
            </a:r>
            <a:endParaRPr lang="de-AT" sz="1400" i="1" dirty="0"/>
          </a:p>
        </p:txBody>
      </p:sp>
      <p:sp>
        <p:nvSpPr>
          <p:cNvPr id="15" name="TextBox 14">
            <a:extLst>
              <a:ext uri="{FF2B5EF4-FFF2-40B4-BE49-F238E27FC236}">
                <a16:creationId xmlns:a16="http://schemas.microsoft.com/office/drawing/2014/main" id="{8869A1C5-9344-4795-8C2E-B4FBE4500CE7}"/>
              </a:ext>
            </a:extLst>
          </p:cNvPr>
          <p:cNvSpPr txBox="1"/>
          <p:nvPr/>
        </p:nvSpPr>
        <p:spPr>
          <a:xfrm>
            <a:off x="35496" y="3993693"/>
            <a:ext cx="8838728" cy="1708160"/>
          </a:xfrm>
          <a:prstGeom prst="rect">
            <a:avLst/>
          </a:prstGeom>
          <a:noFill/>
        </p:spPr>
        <p:txBody>
          <a:bodyPr wrap="square">
            <a:spAutoFit/>
          </a:bodyPr>
          <a:lstStyle/>
          <a:p>
            <a:pPr marL="742950" lvl="1" indent="-285750">
              <a:buFont typeface="Arial" panose="020B0604020202020204" pitchFamily="34" charset="0"/>
              <a:buChar char="•"/>
            </a:pPr>
            <a:r>
              <a:rPr lang="ro-MD" sz="1500"/>
              <a:t>diferă de HTTP prin:</a:t>
            </a:r>
          </a:p>
          <a:p>
            <a:pPr marL="1200150" lvl="2" indent="-285750">
              <a:buFont typeface="Arial" panose="020B0604020202020204" pitchFamily="34" charset="0"/>
              <a:buChar char="•"/>
            </a:pPr>
            <a:r>
              <a:rPr lang="ro-MD" sz="1500">
                <a:solidFill>
                  <a:srgbClr val="FF0000"/>
                </a:solidFill>
              </a:rPr>
              <a:t>performanță superioară</a:t>
            </a:r>
          </a:p>
          <a:p>
            <a:pPr marL="1200150" lvl="2" indent="-285750">
              <a:buFont typeface="Arial" panose="020B0604020202020204" pitchFamily="34" charset="0"/>
              <a:buChar char="•"/>
            </a:pPr>
            <a:r>
              <a:rPr lang="ro-MD" sz="1500"/>
              <a:t>preferă </a:t>
            </a:r>
            <a:r>
              <a:rPr lang="ro-MD" sz="1500">
                <a:solidFill>
                  <a:srgbClr val="FF0000"/>
                </a:solidFill>
              </a:rPr>
              <a:t>formate de serializare binară</a:t>
            </a:r>
            <a:r>
              <a:rPr lang="ro-MD" sz="1500"/>
              <a:t> alternative la JSON, vezi </a:t>
            </a:r>
            <a:r>
              <a:rPr lang="ro-MD" sz="1500" b="1"/>
              <a:t>CBOR</a:t>
            </a:r>
            <a:endParaRPr lang="ro-MD" sz="1500"/>
          </a:p>
          <a:p>
            <a:pPr marL="1200150" lvl="2" indent="-285750">
              <a:buFont typeface="Arial" panose="020B0604020202020204" pitchFamily="34" charset="0"/>
              <a:buChar char="•"/>
            </a:pPr>
            <a:r>
              <a:rPr lang="ro-MD" sz="1500"/>
              <a:t>antetul mult redus față de HTTP</a:t>
            </a:r>
          </a:p>
          <a:p>
            <a:pPr marL="1200150" lvl="2" indent="-285750">
              <a:buFont typeface="Arial" panose="020B0604020202020204" pitchFamily="34" charset="0"/>
              <a:buChar char="•"/>
            </a:pPr>
            <a:r>
              <a:rPr lang="ro-MD" sz="1500">
                <a:solidFill>
                  <a:srgbClr val="FF0000"/>
                </a:solidFill>
              </a:rPr>
              <a:t>mai puține tipuri de cereri </a:t>
            </a:r>
            <a:r>
              <a:rPr lang="ro-MD" sz="1500"/>
              <a:t>(GET, POST, PUT, DELETE)</a:t>
            </a:r>
          </a:p>
          <a:p>
            <a:pPr marL="1200150" lvl="2" indent="-285750">
              <a:buFont typeface="Arial" panose="020B0604020202020204" pitchFamily="34" charset="0"/>
              <a:buChar char="•"/>
            </a:pPr>
            <a:r>
              <a:rPr lang="ro-MD" sz="1500"/>
              <a:t>posibilitatea de a crea </a:t>
            </a:r>
            <a:r>
              <a:rPr lang="ro-MD" sz="1500">
                <a:solidFill>
                  <a:srgbClr val="FF0000"/>
                </a:solidFill>
              </a:rPr>
              <a:t>Cereri de Observare</a:t>
            </a:r>
            <a:r>
              <a:rPr lang="ro-MD" sz="1500"/>
              <a:t> (când clientul </a:t>
            </a:r>
            <a:r>
              <a:rPr lang="en-US" sz="1500"/>
              <a:t>"</a:t>
            </a:r>
            <a:r>
              <a:rPr lang="ro-MD" sz="1500"/>
              <a:t>ascultă</a:t>
            </a:r>
            <a:r>
              <a:rPr lang="en-US" sz="1500"/>
              <a:t>"</a:t>
            </a:r>
            <a:r>
              <a:rPr lang="ro-MD" sz="1500"/>
              <a:t> un flux continuu de date, de exemplu temperaturi generate continuu de un senzor)</a:t>
            </a:r>
          </a:p>
        </p:txBody>
      </p:sp>
    </p:spTree>
    <p:extLst>
      <p:ext uri="{BB962C8B-B14F-4D97-AF65-F5344CB8AC3E}">
        <p14:creationId xmlns:p14="http://schemas.microsoft.com/office/powerpoint/2010/main" val="304598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ro-RO"/>
              <a:t>Construirea uzuală a unui </a:t>
            </a:r>
            <a:r>
              <a:rPr lang="ro-RO" dirty="0"/>
              <a:t>string </a:t>
            </a:r>
            <a:r>
              <a:rPr lang="ro-RO"/>
              <a:t>JSON în PHP</a:t>
            </a:r>
            <a:endParaRPr lang="en-US" dirty="0"/>
          </a:p>
        </p:txBody>
      </p:sp>
      <p:sp>
        <p:nvSpPr>
          <p:cNvPr id="156674" name="Content Placeholder 2"/>
          <p:cNvSpPr>
            <a:spLocks noGrp="1"/>
          </p:cNvSpPr>
          <p:nvPr>
            <p:ph idx="1"/>
          </p:nvPr>
        </p:nvSpPr>
        <p:spPr>
          <a:xfrm>
            <a:off x="457200" y="1600200"/>
            <a:ext cx="8795320" cy="4525963"/>
          </a:xfrm>
        </p:spPr>
        <p:txBody>
          <a:bodyPr>
            <a:normAutofit/>
          </a:bodyPr>
          <a:lstStyle/>
          <a:p>
            <a:pPr>
              <a:buFont typeface="Arial" pitchFamily="34" charset="0"/>
              <a:buNone/>
            </a:pPr>
            <a:r>
              <a:rPr lang="ro-RO" altLang="de-DE" sz="2400">
                <a:solidFill>
                  <a:srgbClr val="FF0000"/>
                </a:solidFill>
              </a:rPr>
              <a:t>$date=</a:t>
            </a:r>
            <a:r>
              <a:rPr lang="en-US" altLang="de-DE" sz="2400">
                <a:solidFill>
                  <a:srgbClr val="FF0000"/>
                </a:solidFill>
              </a:rPr>
              <a:t>[</a:t>
            </a:r>
            <a:r>
              <a:rPr lang="ro-RO" altLang="de-DE" sz="2400">
                <a:solidFill>
                  <a:srgbClr val="FF0000"/>
                </a:solidFill>
              </a:rPr>
              <a:t>"oras"=&gt;"Cluj Napoca","judet"=&gt;"Cluj","adresa"=&gt;"Azuga"</a:t>
            </a:r>
            <a:r>
              <a:rPr lang="en-US" altLang="de-DE" sz="2400">
                <a:solidFill>
                  <a:srgbClr val="FF0000"/>
                </a:solidFill>
              </a:rPr>
              <a:t>]</a:t>
            </a:r>
            <a:r>
              <a:rPr lang="ro-RO" altLang="de-DE" sz="2400">
                <a:solidFill>
                  <a:srgbClr val="FF0000"/>
                </a:solidFill>
              </a:rPr>
              <a:t>;</a:t>
            </a:r>
            <a:endParaRPr lang="en-US" altLang="de-DE" sz="2400">
              <a:solidFill>
                <a:srgbClr val="FF0000"/>
              </a:solidFill>
            </a:endParaRPr>
          </a:p>
          <a:p>
            <a:pPr>
              <a:buFont typeface="Arial" pitchFamily="34" charset="0"/>
              <a:buNone/>
            </a:pPr>
            <a:endParaRPr lang="de-AT" altLang="de-DE" sz="2400">
              <a:solidFill>
                <a:srgbClr val="FF0000"/>
              </a:solidFill>
            </a:endParaRPr>
          </a:p>
          <a:p>
            <a:pPr>
              <a:buFont typeface="Arial" pitchFamily="34" charset="0"/>
              <a:buNone/>
            </a:pPr>
            <a:r>
              <a:rPr lang="ro-RO" altLang="de-DE" sz="2400">
                <a:solidFill>
                  <a:srgbClr val="FF0000"/>
                </a:solidFill>
              </a:rPr>
              <a:t>print json_encode($date);</a:t>
            </a:r>
            <a:endParaRPr lang="en-GB" altLang="de-DE" sz="2400">
              <a:solidFill>
                <a:srgbClr val="FF0000"/>
              </a:solidFill>
            </a:endParaRPr>
          </a:p>
          <a:p>
            <a:pPr>
              <a:buFont typeface="Arial" pitchFamily="34" charset="0"/>
              <a:buNone/>
            </a:pPr>
            <a:endParaRPr lang="ro-RO" altLang="de-DE" sz="2400">
              <a:solidFill>
                <a:srgbClr val="FF0000"/>
              </a:solidFill>
            </a:endParaRPr>
          </a:p>
          <a:p>
            <a:pPr>
              <a:buFont typeface="Arial" pitchFamily="34" charset="0"/>
              <a:buNone/>
            </a:pPr>
            <a:endParaRPr lang="ro-RO" altLang="de-DE" sz="2400">
              <a:solidFill>
                <a:srgbClr val="FF0000"/>
              </a:solidFill>
            </a:endParaRPr>
          </a:p>
          <a:p>
            <a:pPr>
              <a:buFont typeface="Arial" pitchFamily="34" charset="0"/>
              <a:buNone/>
            </a:pPr>
            <a:endParaRPr lang="en-GB" altLang="de-DE" sz="2400">
              <a:solidFill>
                <a:srgbClr val="FF0000"/>
              </a:solidFill>
            </a:endParaRPr>
          </a:p>
          <a:p>
            <a:pPr>
              <a:buFont typeface="Arial" pitchFamily="34" charset="0"/>
              <a:buNone/>
            </a:pPr>
            <a:r>
              <a:rPr lang="en-GB" altLang="de-DE" sz="2400" b="1">
                <a:solidFill>
                  <a:srgbClr val="FF0000"/>
                </a:solidFill>
              </a:rPr>
              <a:t>{"oras":"Cluj Napoca","judet":"Cluj","adresa":"Azuga"}</a:t>
            </a:r>
            <a:endParaRPr lang="en-US" altLang="de-DE" sz="2400" b="1">
              <a:solidFill>
                <a:srgbClr val="FF0000"/>
              </a:solidFill>
            </a:endParaRPr>
          </a:p>
          <a:p>
            <a:endParaRPr lang="en-US" altLang="de-DE" sz="2400"/>
          </a:p>
        </p:txBody>
      </p:sp>
      <p:sp>
        <p:nvSpPr>
          <p:cNvPr id="3" name="Down Arrow 2"/>
          <p:cNvSpPr/>
          <p:nvPr/>
        </p:nvSpPr>
        <p:spPr>
          <a:xfrm>
            <a:off x="2843808" y="2972288"/>
            <a:ext cx="484632"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TextBox 4"/>
          <p:cNvSpPr txBox="1"/>
          <p:nvPr/>
        </p:nvSpPr>
        <p:spPr>
          <a:xfrm>
            <a:off x="3287913" y="3236926"/>
            <a:ext cx="2568174" cy="369332"/>
          </a:xfrm>
          <a:prstGeom prst="rect">
            <a:avLst/>
          </a:prstGeom>
          <a:noFill/>
        </p:spPr>
        <p:txBody>
          <a:bodyPr wrap="square" rtlCol="0">
            <a:spAutoFit/>
          </a:bodyPr>
          <a:lstStyle/>
          <a:p>
            <a:r>
              <a:rPr lang="ro-RO"/>
              <a:t>(serializarea)</a:t>
            </a:r>
            <a:endParaRPr lang="de-AT" sz="1100"/>
          </a:p>
        </p:txBody>
      </p:sp>
    </p:spTree>
    <p:extLst>
      <p:ext uri="{BB962C8B-B14F-4D97-AF65-F5344CB8AC3E}">
        <p14:creationId xmlns:p14="http://schemas.microsoft.com/office/powerpoint/2010/main" val="35383892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4242-45D4-41A7-B5E7-0FDF467A7951}"/>
              </a:ext>
            </a:extLst>
          </p:cNvPr>
          <p:cNvSpPr>
            <a:spLocks noGrp="1"/>
          </p:cNvSpPr>
          <p:nvPr>
            <p:ph type="title"/>
          </p:nvPr>
        </p:nvSpPr>
        <p:spPr>
          <a:xfrm>
            <a:off x="457200" y="58614"/>
            <a:ext cx="8229600" cy="634082"/>
          </a:xfrm>
        </p:spPr>
        <p:txBody>
          <a:bodyPr>
            <a:noAutofit/>
          </a:bodyPr>
          <a:lstStyle/>
          <a:p>
            <a:r>
              <a:rPr lang="ro-MD" sz="3000"/>
              <a:t>Alternative la HTTP: MQTT</a:t>
            </a:r>
            <a:endParaRPr lang="en-US" sz="3000" dirty="0"/>
          </a:p>
        </p:txBody>
      </p:sp>
      <p:sp>
        <p:nvSpPr>
          <p:cNvPr id="3" name="Content Placeholder 2">
            <a:extLst>
              <a:ext uri="{FF2B5EF4-FFF2-40B4-BE49-F238E27FC236}">
                <a16:creationId xmlns:a16="http://schemas.microsoft.com/office/drawing/2014/main" id="{6BA6186C-1EEF-46B1-B7A1-5974668F49E9}"/>
              </a:ext>
            </a:extLst>
          </p:cNvPr>
          <p:cNvSpPr>
            <a:spLocks noGrp="1"/>
          </p:cNvSpPr>
          <p:nvPr>
            <p:ph idx="1"/>
          </p:nvPr>
        </p:nvSpPr>
        <p:spPr>
          <a:xfrm>
            <a:off x="80628" y="449288"/>
            <a:ext cx="8982744" cy="6408712"/>
          </a:xfrm>
        </p:spPr>
        <p:txBody>
          <a:bodyPr>
            <a:noAutofit/>
          </a:bodyPr>
          <a:lstStyle/>
          <a:p>
            <a:endParaRPr lang="ro-MD" sz="1400" dirty="0"/>
          </a:p>
          <a:p>
            <a:pPr marL="0" indent="0">
              <a:buNone/>
            </a:pPr>
            <a:r>
              <a:rPr lang="ro-MD" sz="1400" b="1"/>
              <a:t>MQTT (și alte protocoale cu MQ în nume)</a:t>
            </a:r>
            <a:r>
              <a:rPr lang="ro-MD" sz="1400"/>
              <a:t> </a:t>
            </a:r>
            <a:r>
              <a:rPr lang="ro-MD" sz="1400" dirty="0"/>
              <a:t>= </a:t>
            </a:r>
            <a:r>
              <a:rPr lang="ro-MD" sz="1400"/>
              <a:t>mecanism optimizat pentru </a:t>
            </a:r>
            <a:r>
              <a:rPr lang="ro-MD" sz="1400" b="1"/>
              <a:t>comunicare many-to-many </a:t>
            </a:r>
            <a:r>
              <a:rPr lang="ro-MD" sz="1400"/>
              <a:t>(exemplu: aplicații Group Chat)</a:t>
            </a:r>
            <a:endParaRPr lang="ro-MD" sz="1400" dirty="0"/>
          </a:p>
          <a:p>
            <a:pPr lvl="1"/>
            <a:r>
              <a:rPr lang="ro-MD" sz="1400"/>
              <a:t>în loc de Server avem </a:t>
            </a:r>
            <a:r>
              <a:rPr lang="ro-MD" sz="1400" b="1"/>
              <a:t>Broker</a:t>
            </a:r>
            <a:r>
              <a:rPr lang="ro-MD" sz="1400"/>
              <a:t> (</a:t>
            </a:r>
            <a:r>
              <a:rPr lang="ro-MD" sz="1400">
                <a:solidFill>
                  <a:srgbClr val="FF0000"/>
                </a:solidFill>
              </a:rPr>
              <a:t>preia date de la unii și le distribuie spre alții</a:t>
            </a:r>
            <a:r>
              <a:rPr lang="ro-MD" sz="1400"/>
              <a:t>)</a:t>
            </a:r>
            <a:r>
              <a:rPr lang="en-US" sz="1400"/>
              <a:t> – exemplu: Mosquitto</a:t>
            </a:r>
            <a:endParaRPr lang="ro-MD" sz="1400"/>
          </a:p>
          <a:p>
            <a:pPr lvl="1"/>
            <a:r>
              <a:rPr lang="ro-MD" sz="1400"/>
              <a:t>avem două categorii de Client:</a:t>
            </a:r>
          </a:p>
          <a:p>
            <a:pPr lvl="2"/>
            <a:r>
              <a:rPr lang="ro-MD" sz="1400" b="1"/>
              <a:t>Producători</a:t>
            </a:r>
            <a:r>
              <a:rPr lang="ro-MD" sz="1400"/>
              <a:t>: </a:t>
            </a:r>
            <a:r>
              <a:rPr lang="ro-MD" sz="1400">
                <a:solidFill>
                  <a:srgbClr val="FF0000"/>
                </a:solidFill>
              </a:rPr>
              <a:t>produc date autonom și/sau continuu</a:t>
            </a:r>
            <a:r>
              <a:rPr lang="ro-MD" sz="1400"/>
              <a:t> (streams) spre Broker</a:t>
            </a:r>
          </a:p>
          <a:p>
            <a:pPr lvl="2"/>
            <a:r>
              <a:rPr lang="ro-MD" sz="1400" b="1"/>
              <a:t>Consumatori</a:t>
            </a:r>
            <a:r>
              <a:rPr lang="ro-MD" sz="1400"/>
              <a:t>: </a:t>
            </a:r>
            <a:r>
              <a:rPr lang="ro-MD" sz="1400">
                <a:solidFill>
                  <a:srgbClr val="FF0000"/>
                </a:solidFill>
              </a:rPr>
              <a:t>culeg/ascultă date de la Broker </a:t>
            </a:r>
            <a:r>
              <a:rPr lang="ro-MD" sz="1400"/>
              <a:t>(pe baza unei abonări)</a:t>
            </a:r>
          </a:p>
          <a:p>
            <a:pPr lvl="1"/>
            <a:r>
              <a:rPr lang="ro-MD" sz="1400"/>
              <a:t>în loc de </a:t>
            </a:r>
            <a:r>
              <a:rPr lang="en-US" sz="1400"/>
              <a:t>"rute" la care se trimit cereri, avem </a:t>
            </a:r>
            <a:r>
              <a:rPr lang="en-US" sz="1400" b="1"/>
              <a:t>topice</a:t>
            </a:r>
            <a:r>
              <a:rPr lang="en-US" sz="1400"/>
              <a:t> (</a:t>
            </a:r>
            <a:r>
              <a:rPr lang="en-US" sz="1400">
                <a:solidFill>
                  <a:srgbClr val="FF0000"/>
                </a:solidFill>
              </a:rPr>
              <a:t>la care se aboneaz</a:t>
            </a:r>
            <a:r>
              <a:rPr lang="ro-MD" sz="1400">
                <a:solidFill>
                  <a:srgbClr val="FF0000"/>
                </a:solidFill>
              </a:rPr>
              <a:t>ă consumatori</a:t>
            </a:r>
            <a:r>
              <a:rPr lang="ro-MD" sz="1400"/>
              <a:t>, permite Brokerului să decidă care date să fie accesibile cărui consumator)</a:t>
            </a:r>
          </a:p>
          <a:p>
            <a:pPr marL="0" lvl="1" indent="0">
              <a:buNone/>
            </a:pPr>
            <a:endParaRPr lang="ro-MD" sz="1400"/>
          </a:p>
          <a:p>
            <a:pPr marL="0" lvl="1" indent="0">
              <a:buNone/>
            </a:pPr>
            <a:r>
              <a:rPr lang="ro-MD" sz="1400"/>
              <a:t>Cele 2 roluri de Client se pot mapa flexibil între frontend/backend:</a:t>
            </a:r>
          </a:p>
          <a:p>
            <a:pPr lvl="2"/>
            <a:r>
              <a:rPr lang="ro-MD" sz="1400"/>
              <a:t>un front-end doar să producă date, alt front-end doar să consume date (notificări)</a:t>
            </a:r>
          </a:p>
          <a:p>
            <a:pPr lvl="2"/>
            <a:r>
              <a:rPr lang="ro-MD" sz="1400"/>
              <a:t>un back-end să producă date, un front-end să consume date (ascultare de date de la senzori în IoT)</a:t>
            </a:r>
          </a:p>
          <a:p>
            <a:pPr lvl="2"/>
            <a:r>
              <a:rPr lang="ro-MD" sz="1400"/>
              <a:t>același script să conțină și un producător și un consumator (Group Chat)</a:t>
            </a:r>
          </a:p>
          <a:p>
            <a:pPr lvl="2"/>
            <a:endParaRPr lang="ro-MD" sz="1400" dirty="0"/>
          </a:p>
          <a:p>
            <a:pPr lvl="2"/>
            <a:endParaRPr lang="ro-MD" sz="1400" dirty="0"/>
          </a:p>
          <a:p>
            <a:pPr lvl="2"/>
            <a:endParaRPr lang="ro-MD" sz="1400" dirty="0"/>
          </a:p>
          <a:p>
            <a:pPr lvl="2"/>
            <a:endParaRPr lang="ro-MD" sz="1400" dirty="0"/>
          </a:p>
          <a:p>
            <a:pPr lvl="2"/>
            <a:endParaRPr lang="ro-MD" sz="1400" dirty="0"/>
          </a:p>
          <a:p>
            <a:pPr lvl="2"/>
            <a:endParaRPr lang="ro-MD" sz="1400" dirty="0"/>
          </a:p>
          <a:p>
            <a:pPr lvl="1"/>
            <a:endParaRPr lang="ro-MD" sz="1400" dirty="0"/>
          </a:p>
          <a:p>
            <a:endParaRPr lang="ro-MD" sz="1400" b="1" dirty="0"/>
          </a:p>
          <a:p>
            <a:pPr marL="0" indent="0">
              <a:buNone/>
            </a:pPr>
            <a:endParaRPr lang="ro-MD" sz="1400" b="1" dirty="0"/>
          </a:p>
          <a:p>
            <a:pPr marL="0" indent="0">
              <a:buNone/>
            </a:pPr>
            <a:r>
              <a:rPr lang="ro-MD" sz="1400" b="1"/>
              <a:t>MQTT-SN</a:t>
            </a:r>
            <a:r>
              <a:rPr lang="ro-MD" sz="1400"/>
              <a:t> = un MQTT optimizat </a:t>
            </a:r>
            <a:r>
              <a:rPr lang="ro-MD" sz="1400" dirty="0"/>
              <a:t>pentru </a:t>
            </a:r>
            <a:r>
              <a:rPr lang="ro-MD" sz="1400" err="1"/>
              <a:t>IoT</a:t>
            </a:r>
            <a:r>
              <a:rPr lang="ro-MD" sz="1400"/>
              <a:t> (simplificări comparabile cu cele aduse de CoAP la HTTP –fundația e asigurată tot de UDP)</a:t>
            </a:r>
            <a:endParaRPr lang="en-US" sz="1400" dirty="0"/>
          </a:p>
        </p:txBody>
      </p:sp>
      <p:sp>
        <p:nvSpPr>
          <p:cNvPr id="4" name="Left-Right Arrow 3">
            <a:extLst>
              <a:ext uri="{FF2B5EF4-FFF2-40B4-BE49-F238E27FC236}">
                <a16:creationId xmlns:a16="http://schemas.microsoft.com/office/drawing/2014/main" id="{97707549-BA3C-4196-977B-061147570CA0}"/>
              </a:ext>
            </a:extLst>
          </p:cNvPr>
          <p:cNvSpPr/>
          <p:nvPr/>
        </p:nvSpPr>
        <p:spPr>
          <a:xfrm rot="526784">
            <a:off x="2908358" y="4279292"/>
            <a:ext cx="3456384"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pic>
        <p:nvPicPr>
          <p:cNvPr id="5" name="Picture 4" descr="C:\Program Files\Microsoft Office\MEDIA\CAGCAT10\j0285750.wmf">
            <a:extLst>
              <a:ext uri="{FF2B5EF4-FFF2-40B4-BE49-F238E27FC236}">
                <a16:creationId xmlns:a16="http://schemas.microsoft.com/office/drawing/2014/main" id="{0B7D900B-3FDD-451F-82E0-58A6FD24E1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5266" y="3958295"/>
            <a:ext cx="1152128" cy="7080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Program Files\Microsoft Office\MEDIA\CAGCAT10\j0285750.wmf">
            <a:extLst>
              <a:ext uri="{FF2B5EF4-FFF2-40B4-BE49-F238E27FC236}">
                <a16:creationId xmlns:a16="http://schemas.microsoft.com/office/drawing/2014/main" id="{889C1A7D-0BB0-4462-8440-23E7B42CF4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4005064"/>
            <a:ext cx="1952460" cy="11998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E77C264-A328-40B3-ACE0-99FF220EE25E}"/>
              </a:ext>
            </a:extLst>
          </p:cNvPr>
          <p:cNvSpPr txBox="1"/>
          <p:nvPr/>
        </p:nvSpPr>
        <p:spPr>
          <a:xfrm>
            <a:off x="6388746" y="5204921"/>
            <a:ext cx="1631804" cy="1169551"/>
          </a:xfrm>
          <a:prstGeom prst="rect">
            <a:avLst/>
          </a:prstGeom>
          <a:noFill/>
        </p:spPr>
        <p:txBody>
          <a:bodyPr wrap="square" rtlCol="0">
            <a:spAutoFit/>
          </a:bodyPr>
          <a:lstStyle/>
          <a:p>
            <a:pPr algn="ctr"/>
            <a:r>
              <a:rPr lang="ro-RO" sz="1400" dirty="0"/>
              <a:t>Server-Broker care asigură repartiția datelor pe bază de </a:t>
            </a:r>
            <a:r>
              <a:rPr lang="en-US" sz="1400" dirty="0"/>
              <a:t>"</a:t>
            </a:r>
            <a:r>
              <a:rPr lang="en-US" sz="1400" err="1"/>
              <a:t>abonamente</a:t>
            </a:r>
            <a:r>
              <a:rPr lang="en-US" sz="1400"/>
              <a:t>"</a:t>
            </a:r>
            <a:endParaRPr lang="ro-MD" sz="1400"/>
          </a:p>
          <a:p>
            <a:pPr algn="ctr"/>
            <a:r>
              <a:rPr lang="ro-MD" sz="1400" i="1"/>
              <a:t>(subscription)</a:t>
            </a:r>
            <a:endParaRPr lang="de-AT" sz="1400" i="1" dirty="0"/>
          </a:p>
        </p:txBody>
      </p:sp>
      <p:sp>
        <p:nvSpPr>
          <p:cNvPr id="10" name="TextBox 9">
            <a:extLst>
              <a:ext uri="{FF2B5EF4-FFF2-40B4-BE49-F238E27FC236}">
                <a16:creationId xmlns:a16="http://schemas.microsoft.com/office/drawing/2014/main" id="{EBAAEF8D-DC8F-42B4-BB7D-9926CA9E264F}"/>
              </a:ext>
            </a:extLst>
          </p:cNvPr>
          <p:cNvSpPr txBox="1"/>
          <p:nvPr/>
        </p:nvSpPr>
        <p:spPr>
          <a:xfrm>
            <a:off x="255306" y="4081773"/>
            <a:ext cx="1512169" cy="523220"/>
          </a:xfrm>
          <a:prstGeom prst="rect">
            <a:avLst/>
          </a:prstGeom>
          <a:noFill/>
        </p:spPr>
        <p:txBody>
          <a:bodyPr wrap="square" rtlCol="0">
            <a:spAutoFit/>
          </a:bodyPr>
          <a:lstStyle/>
          <a:p>
            <a:pPr algn="ctr"/>
            <a:r>
              <a:rPr lang="ro-RO" sz="1400" i="1" dirty="0"/>
              <a:t>Clienți-producători</a:t>
            </a:r>
            <a:endParaRPr lang="de-AT" sz="1400" i="1" dirty="0"/>
          </a:p>
        </p:txBody>
      </p:sp>
      <p:pic>
        <p:nvPicPr>
          <p:cNvPr id="11" name="Picture 10" descr="C:\Program Files\Microsoft Office\MEDIA\CAGCAT10\j0285750.wmf">
            <a:extLst>
              <a:ext uri="{FF2B5EF4-FFF2-40B4-BE49-F238E27FC236}">
                <a16:creationId xmlns:a16="http://schemas.microsoft.com/office/drawing/2014/main" id="{10FAF9AD-940C-4E74-A872-FE08338252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4570" y="5326447"/>
            <a:ext cx="1152128" cy="70802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7EE1AA4-AC28-4014-A437-B6C80C370E81}"/>
              </a:ext>
            </a:extLst>
          </p:cNvPr>
          <p:cNvSpPr txBox="1"/>
          <p:nvPr/>
        </p:nvSpPr>
        <p:spPr>
          <a:xfrm>
            <a:off x="238241" y="5441278"/>
            <a:ext cx="1512169" cy="523220"/>
          </a:xfrm>
          <a:prstGeom prst="rect">
            <a:avLst/>
          </a:prstGeom>
          <a:noFill/>
        </p:spPr>
        <p:txBody>
          <a:bodyPr wrap="square" rtlCol="0">
            <a:spAutoFit/>
          </a:bodyPr>
          <a:lstStyle/>
          <a:p>
            <a:pPr algn="ctr"/>
            <a:r>
              <a:rPr lang="ro-RO" sz="1400" i="1" dirty="0"/>
              <a:t>Clienți-consumatori</a:t>
            </a:r>
            <a:endParaRPr lang="de-AT" sz="1400" i="1" dirty="0"/>
          </a:p>
        </p:txBody>
      </p:sp>
      <p:pic>
        <p:nvPicPr>
          <p:cNvPr id="13" name="Picture 12" descr="C:\Program Files\Microsoft Office\MEDIA\CAGCAT10\j0285750.wmf">
            <a:extLst>
              <a:ext uri="{FF2B5EF4-FFF2-40B4-BE49-F238E27FC236}">
                <a16:creationId xmlns:a16="http://schemas.microsoft.com/office/drawing/2014/main" id="{4C131636-E85B-49AF-9317-097AFCB031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9955" y="4421378"/>
            <a:ext cx="1152128" cy="70802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Program Files\Microsoft Office\MEDIA\CAGCAT10\j0285750.wmf">
            <a:extLst>
              <a:ext uri="{FF2B5EF4-FFF2-40B4-BE49-F238E27FC236}">
                <a16:creationId xmlns:a16="http://schemas.microsoft.com/office/drawing/2014/main" id="{A59DC2A6-BD0D-4337-85BC-3B34F9AC5C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8289" y="3878224"/>
            <a:ext cx="1152128" cy="7080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C:\Program Files\Microsoft Office\MEDIA\CAGCAT10\j0285750.wmf">
            <a:extLst>
              <a:ext uri="{FF2B5EF4-FFF2-40B4-BE49-F238E27FC236}">
                <a16:creationId xmlns:a16="http://schemas.microsoft.com/office/drawing/2014/main" id="{476BD148-6D63-4196-A785-9D745B1846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1560" y="5189527"/>
            <a:ext cx="1152128" cy="70802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Program Files\Microsoft Office\MEDIA\CAGCAT10\j0285750.wmf">
            <a:extLst>
              <a:ext uri="{FF2B5EF4-FFF2-40B4-BE49-F238E27FC236}">
                <a16:creationId xmlns:a16="http://schemas.microsoft.com/office/drawing/2014/main" id="{5B606C81-6900-4564-8980-C2EC62A45A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675" y="5523492"/>
            <a:ext cx="1152128" cy="708024"/>
          </a:xfrm>
          <a:prstGeom prst="rect">
            <a:avLst/>
          </a:prstGeom>
          <a:noFill/>
          <a:extLst>
            <a:ext uri="{909E8E84-426E-40DD-AFC4-6F175D3DCCD1}">
              <a14:hiddenFill xmlns:a14="http://schemas.microsoft.com/office/drawing/2010/main">
                <a:solidFill>
                  <a:srgbClr val="FFFFFF"/>
                </a:solidFill>
              </a14:hiddenFill>
            </a:ext>
          </a:extLst>
        </p:spPr>
      </p:pic>
      <p:sp>
        <p:nvSpPr>
          <p:cNvPr id="8" name="Left-Right Arrow 3">
            <a:extLst>
              <a:ext uri="{FF2B5EF4-FFF2-40B4-BE49-F238E27FC236}">
                <a16:creationId xmlns:a16="http://schemas.microsoft.com/office/drawing/2014/main" id="{0EDE012E-BE10-43EC-A501-16DFF1B69ED1}"/>
              </a:ext>
            </a:extLst>
          </p:cNvPr>
          <p:cNvSpPr/>
          <p:nvPr/>
        </p:nvSpPr>
        <p:spPr>
          <a:xfrm rot="10086975">
            <a:off x="2800253" y="5245637"/>
            <a:ext cx="3456384"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119305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Effect transition="in" filter="fade">
                                      <p:cBhvr>
                                        <p:cTn id="50" dur="500"/>
                                        <p:tgtEl>
                                          <p:spTgt spid="3">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fade">
                                      <p:cBhvr>
                                        <p:cTn id="55" dur="500"/>
                                        <p:tgtEl>
                                          <p:spTgt spid="3">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Effect transition="in" filter="fade">
                                      <p:cBhvr>
                                        <p:cTn id="65" dur="500"/>
                                        <p:tgtEl>
                                          <p:spTgt spid="3">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5" end="5"/>
                                            </p:txEl>
                                          </p:spTgt>
                                        </p:tgtEl>
                                        <p:attrNameLst>
                                          <p:attrName>style.visibility</p:attrName>
                                        </p:attrNameLst>
                                      </p:cBhvr>
                                      <p:to>
                                        <p:strVal val="visible"/>
                                      </p:to>
                                    </p:set>
                                    <p:animEffect transition="in" filter="fade">
                                      <p:cBhvr>
                                        <p:cTn id="70" dur="500"/>
                                        <p:tgtEl>
                                          <p:spTgt spid="3">
                                            <p:txEl>
                                              <p:pRg st="5" end="5"/>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Effect transition="in" filter="fade">
                                      <p:cBhvr>
                                        <p:cTn id="73" dur="500"/>
                                        <p:tgtEl>
                                          <p:spTgt spid="3">
                                            <p:txEl>
                                              <p:pRg st="6" end="6"/>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
                                            <p:txEl>
                                              <p:pRg st="8" end="8"/>
                                            </p:txEl>
                                          </p:spTgt>
                                        </p:tgtEl>
                                        <p:attrNameLst>
                                          <p:attrName>style.visibility</p:attrName>
                                        </p:attrNameLst>
                                      </p:cBhvr>
                                      <p:to>
                                        <p:strVal val="visible"/>
                                      </p:to>
                                    </p:set>
                                    <p:animEffect transition="in" filter="fade">
                                      <p:cBhvr>
                                        <p:cTn id="76" dur="500"/>
                                        <p:tgtEl>
                                          <p:spTgt spid="3">
                                            <p:txEl>
                                              <p:pRg st="8" end="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9" end="9"/>
                                            </p:txEl>
                                          </p:spTgt>
                                        </p:tgtEl>
                                        <p:attrNameLst>
                                          <p:attrName>style.visibility</p:attrName>
                                        </p:attrNameLst>
                                      </p:cBhvr>
                                      <p:to>
                                        <p:strVal val="visible"/>
                                      </p:to>
                                    </p:set>
                                    <p:animEffect transition="in" filter="fade">
                                      <p:cBhvr>
                                        <p:cTn id="81" dur="500"/>
                                        <p:tgtEl>
                                          <p:spTgt spid="3">
                                            <p:txEl>
                                              <p:pRg st="9" end="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0" end="10"/>
                                            </p:txEl>
                                          </p:spTgt>
                                        </p:tgtEl>
                                        <p:attrNameLst>
                                          <p:attrName>style.visibility</p:attrName>
                                        </p:attrNameLst>
                                      </p:cBhvr>
                                      <p:to>
                                        <p:strVal val="visible"/>
                                      </p:to>
                                    </p:set>
                                    <p:animEffect transition="in" filter="fade">
                                      <p:cBhvr>
                                        <p:cTn id="86" dur="500"/>
                                        <p:tgtEl>
                                          <p:spTgt spid="3">
                                            <p:txEl>
                                              <p:pRg st="10" end="1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animEffect transition="in" filter="fade">
                                      <p:cBhvr>
                                        <p:cTn id="91" dur="500"/>
                                        <p:tgtEl>
                                          <p:spTgt spid="3">
                                            <p:txEl>
                                              <p:pRg st="11" end="1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
                                            <p:txEl>
                                              <p:pRg st="21" end="21"/>
                                            </p:txEl>
                                          </p:spTgt>
                                        </p:tgtEl>
                                        <p:attrNameLst>
                                          <p:attrName>style.visibility</p:attrName>
                                        </p:attrNameLst>
                                      </p:cBhvr>
                                      <p:to>
                                        <p:strVal val="visible"/>
                                      </p:to>
                                    </p:set>
                                    <p:animEffect transition="in" filter="fade">
                                      <p:cBhvr>
                                        <p:cTn id="96"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p:bldP spid="10" grpId="0"/>
      <p:bldP spid="12" grpId="0"/>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E46D-D4C8-8BDA-74AF-61E5425616FD}"/>
              </a:ext>
            </a:extLst>
          </p:cNvPr>
          <p:cNvSpPr>
            <a:spLocks noGrp="1"/>
          </p:cNvSpPr>
          <p:nvPr>
            <p:ph type="title"/>
          </p:nvPr>
        </p:nvSpPr>
        <p:spPr/>
        <p:txBody>
          <a:bodyPr/>
          <a:lstStyle/>
          <a:p>
            <a:r>
              <a:rPr lang="ro-MD"/>
              <a:t>Alternative la HTTP: gRPC</a:t>
            </a:r>
            <a:endParaRPr lang="en-US"/>
          </a:p>
        </p:txBody>
      </p:sp>
      <p:sp>
        <p:nvSpPr>
          <p:cNvPr id="4" name="Content Placeholder 2">
            <a:extLst>
              <a:ext uri="{FF2B5EF4-FFF2-40B4-BE49-F238E27FC236}">
                <a16:creationId xmlns:a16="http://schemas.microsoft.com/office/drawing/2014/main" id="{ABA6DC82-97C4-6817-CB17-E15911831953}"/>
              </a:ext>
            </a:extLst>
          </p:cNvPr>
          <p:cNvSpPr>
            <a:spLocks noGrp="1"/>
          </p:cNvSpPr>
          <p:nvPr>
            <p:ph idx="1"/>
          </p:nvPr>
        </p:nvSpPr>
        <p:spPr>
          <a:xfrm>
            <a:off x="189657" y="1340768"/>
            <a:ext cx="8982744" cy="5229200"/>
          </a:xfrm>
        </p:spPr>
        <p:txBody>
          <a:bodyPr>
            <a:noAutofit/>
          </a:bodyPr>
          <a:lstStyle/>
          <a:p>
            <a:pPr marL="0" indent="0">
              <a:buNone/>
            </a:pPr>
            <a:endParaRPr lang="ro-MD" sz="1500" b="1"/>
          </a:p>
          <a:p>
            <a:pPr marL="0" indent="0">
              <a:buNone/>
            </a:pPr>
            <a:r>
              <a:rPr lang="ro-MD" sz="1500" b="1"/>
              <a:t>gRPC</a:t>
            </a:r>
            <a:r>
              <a:rPr lang="ro-MD" sz="1500"/>
              <a:t> = folosește formatul binar </a:t>
            </a:r>
            <a:r>
              <a:rPr lang="ro-MD" sz="1500" b="1"/>
              <a:t>Protobuf</a:t>
            </a:r>
            <a:r>
              <a:rPr lang="ro-MD" sz="1500"/>
              <a:t> de la Google pentru comunicare de tip streaming de 4 tipuri:</a:t>
            </a:r>
          </a:p>
          <a:p>
            <a:r>
              <a:rPr lang="ro-MD" sz="1500" i="1"/>
              <a:t>Unary streaming</a:t>
            </a:r>
            <a:r>
              <a:rPr lang="ro-MD" sz="1500"/>
              <a:t> (sistem Request-Response, similar cu HTTP)</a:t>
            </a:r>
          </a:p>
          <a:p>
            <a:r>
              <a:rPr lang="ro-MD" sz="1500" i="1"/>
              <a:t>Client streaming</a:t>
            </a:r>
            <a:r>
              <a:rPr lang="ro-MD" sz="1500"/>
              <a:t> (flux de date dinspre client, finalizat cu un răspuns simplu de la server)</a:t>
            </a:r>
          </a:p>
          <a:p>
            <a:r>
              <a:rPr lang="ro-MD" sz="1500" i="1"/>
              <a:t>Server streaming</a:t>
            </a:r>
            <a:r>
              <a:rPr lang="ro-MD" sz="1500"/>
              <a:t> (cerere simplă de la client, la care serverul reacționează cu un flux de date)</a:t>
            </a:r>
          </a:p>
          <a:p>
            <a:r>
              <a:rPr lang="ro-MD" sz="1500" i="1"/>
              <a:t>Bidi streaming</a:t>
            </a:r>
            <a:r>
              <a:rPr lang="ro-MD" sz="1500"/>
              <a:t> (fluxuri de date în ambele direcții, de tip Chat)</a:t>
            </a:r>
          </a:p>
          <a:p>
            <a:pPr marL="0" indent="0" algn="ctr">
              <a:buNone/>
            </a:pPr>
            <a:endParaRPr lang="ro-MD" sz="1500" b="1"/>
          </a:p>
          <a:p>
            <a:pPr marL="0" indent="0" algn="ctr">
              <a:buNone/>
            </a:pPr>
            <a:endParaRPr lang="ro-MD" sz="1500" b="1"/>
          </a:p>
          <a:p>
            <a:pPr marL="0" indent="0" algn="ctr">
              <a:buNone/>
            </a:pPr>
            <a:r>
              <a:rPr lang="ro-MD" sz="1500" b="1"/>
              <a:t>Mod de implementare:</a:t>
            </a:r>
          </a:p>
          <a:p>
            <a:pPr marL="0" indent="0">
              <a:buNone/>
            </a:pPr>
            <a:r>
              <a:rPr lang="ro-MD" sz="1500"/>
              <a:t>Codul sursă al clientului și al serverului se vor genera dintr-o </a:t>
            </a:r>
            <a:r>
              <a:rPr lang="ro-MD" sz="1500" b="1"/>
              <a:t>Schemă</a:t>
            </a:r>
            <a:r>
              <a:rPr lang="ro-MD" sz="1500"/>
              <a:t> </a:t>
            </a:r>
            <a:r>
              <a:rPr lang="en-US" sz="1500"/>
              <a:t>("service description") </a:t>
            </a:r>
            <a:r>
              <a:rPr lang="ro-MD" sz="1500"/>
              <a:t>ce specifică toate structurile de date ce se vor transfera (</a:t>
            </a:r>
            <a:r>
              <a:rPr lang="en-US" sz="1500"/>
              <a:t>"mesaje")</a:t>
            </a:r>
            <a:endParaRPr lang="ro-MD" sz="1500"/>
          </a:p>
          <a:p>
            <a:pPr lvl="1"/>
            <a:endParaRPr lang="ro-MD" sz="1500"/>
          </a:p>
          <a:p>
            <a:pPr lvl="1"/>
            <a:r>
              <a:rPr lang="ro-MD" sz="1500"/>
              <a:t>Rezultatul generării vor fi librării gata de importat atât pentru client cât și pentru server</a:t>
            </a:r>
          </a:p>
          <a:p>
            <a:pPr lvl="1"/>
            <a:endParaRPr lang="ro-MD" sz="1500"/>
          </a:p>
          <a:p>
            <a:pPr lvl="1"/>
            <a:r>
              <a:rPr lang="ro-MD" sz="1500"/>
              <a:t>Ambele librării vor conține</a:t>
            </a:r>
          </a:p>
          <a:p>
            <a:pPr lvl="2"/>
            <a:r>
              <a:rPr lang="ro-MD" sz="1500"/>
              <a:t>funcțiile necesare pentru serializare/deserializare la ambele capete în format Protobuf</a:t>
            </a:r>
          </a:p>
          <a:p>
            <a:pPr lvl="2"/>
            <a:r>
              <a:rPr lang="ro-MD" sz="1500"/>
              <a:t>clase și funcții necesare pentru citirea/scrierea structurilor de date prevăzută de Schemă</a:t>
            </a:r>
          </a:p>
          <a:p>
            <a:pPr lvl="2"/>
            <a:r>
              <a:rPr lang="ro-MD" sz="1500"/>
              <a:t>funcții necesare validării față de Schemă a oricăror structuri de date schimbate</a:t>
            </a:r>
          </a:p>
        </p:txBody>
      </p:sp>
    </p:spTree>
    <p:extLst>
      <p:ext uri="{BB962C8B-B14F-4D97-AF65-F5344CB8AC3E}">
        <p14:creationId xmlns:p14="http://schemas.microsoft.com/office/powerpoint/2010/main" val="6460282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EDB013-D065-99B9-4256-1417F3133465}"/>
              </a:ext>
            </a:extLst>
          </p:cNvPr>
          <p:cNvSpPr txBox="1"/>
          <p:nvPr/>
        </p:nvSpPr>
        <p:spPr>
          <a:xfrm>
            <a:off x="1413489" y="4699548"/>
            <a:ext cx="2520277" cy="307777"/>
          </a:xfrm>
          <a:prstGeom prst="rect">
            <a:avLst/>
          </a:prstGeom>
          <a:noFill/>
        </p:spPr>
        <p:txBody>
          <a:bodyPr wrap="square" rtlCol="0">
            <a:spAutoFit/>
          </a:bodyPr>
          <a:lstStyle/>
          <a:p>
            <a:r>
              <a:rPr lang="ro-MD" sz="1400" b="1" i="1"/>
              <a:t>rezultat=f(</a:t>
            </a:r>
            <a:r>
              <a:rPr lang="en-US" sz="1400" i="1"/>
              <a:t>arg</a:t>
            </a:r>
            <a:r>
              <a:rPr lang="ro-MD" sz="1400" i="1"/>
              <a:t>1,</a:t>
            </a:r>
            <a:r>
              <a:rPr lang="en-US" sz="1400" i="1"/>
              <a:t>arg</a:t>
            </a:r>
            <a:r>
              <a:rPr lang="ro-MD" sz="1400" i="1"/>
              <a:t>2,</a:t>
            </a:r>
            <a:r>
              <a:rPr lang="en-US" sz="1400" i="1"/>
              <a:t>arg</a:t>
            </a:r>
            <a:r>
              <a:rPr lang="ro-MD" sz="1400" i="1"/>
              <a:t>3,...</a:t>
            </a:r>
            <a:r>
              <a:rPr lang="ro-MD" sz="1400" b="1" i="1"/>
              <a:t>)</a:t>
            </a:r>
            <a:endParaRPr lang="ro-MD" sz="1400" i="1"/>
          </a:p>
        </p:txBody>
      </p:sp>
      <p:sp>
        <p:nvSpPr>
          <p:cNvPr id="5" name="TextBox 4">
            <a:extLst>
              <a:ext uri="{FF2B5EF4-FFF2-40B4-BE49-F238E27FC236}">
                <a16:creationId xmlns:a16="http://schemas.microsoft.com/office/drawing/2014/main" id="{BC07001C-F28F-AA69-A9C4-A29980A19F05}"/>
              </a:ext>
            </a:extLst>
          </p:cNvPr>
          <p:cNvSpPr txBox="1"/>
          <p:nvPr/>
        </p:nvSpPr>
        <p:spPr>
          <a:xfrm>
            <a:off x="5229914" y="4169359"/>
            <a:ext cx="2232248" cy="1169551"/>
          </a:xfrm>
          <a:prstGeom prst="rect">
            <a:avLst/>
          </a:prstGeom>
          <a:noFill/>
        </p:spPr>
        <p:txBody>
          <a:bodyPr wrap="square" rtlCol="0">
            <a:spAutoFit/>
          </a:bodyPr>
          <a:lstStyle/>
          <a:p>
            <a:r>
              <a:rPr lang="ro-MD" sz="1400" b="1" i="1"/>
              <a:t>function f(</a:t>
            </a:r>
            <a:r>
              <a:rPr lang="en-US" sz="1400" i="1"/>
              <a:t>p1,p2,p3,…</a:t>
            </a:r>
            <a:r>
              <a:rPr lang="ro-MD" sz="1400" b="1" i="1"/>
              <a:t>) </a:t>
            </a:r>
          </a:p>
          <a:p>
            <a:r>
              <a:rPr lang="en-US" sz="1400" b="1" i="1"/>
              <a:t>	{</a:t>
            </a:r>
            <a:endParaRPr lang="ro-MD" sz="1400" b="1" i="1"/>
          </a:p>
          <a:p>
            <a:r>
              <a:rPr lang="ro-MD" sz="1400" i="1"/>
              <a:t>	...do stuff</a:t>
            </a:r>
            <a:endParaRPr lang="en-US" sz="1400" i="1"/>
          </a:p>
          <a:p>
            <a:r>
              <a:rPr lang="en-US" sz="1400" b="1" i="1"/>
              <a:t>	return R</a:t>
            </a:r>
            <a:r>
              <a:rPr lang="ro-MD" sz="1400" b="1" i="1"/>
              <a:t>ăspuns</a:t>
            </a:r>
            <a:endParaRPr lang="en-US" sz="1400" b="1" i="1"/>
          </a:p>
          <a:p>
            <a:r>
              <a:rPr lang="en-US" sz="1400" b="1" i="1"/>
              <a:t>	}</a:t>
            </a:r>
            <a:endParaRPr lang="ro-MD" sz="1400" i="1"/>
          </a:p>
        </p:txBody>
      </p:sp>
      <p:sp>
        <p:nvSpPr>
          <p:cNvPr id="6" name="Freeform: Shape 5">
            <a:extLst>
              <a:ext uri="{FF2B5EF4-FFF2-40B4-BE49-F238E27FC236}">
                <a16:creationId xmlns:a16="http://schemas.microsoft.com/office/drawing/2014/main" id="{0F9137A2-9A4C-2DC9-0255-A4EF2531FBAF}"/>
              </a:ext>
            </a:extLst>
          </p:cNvPr>
          <p:cNvSpPr/>
          <p:nvPr/>
        </p:nvSpPr>
        <p:spPr>
          <a:xfrm>
            <a:off x="2596673" y="4004222"/>
            <a:ext cx="2604304" cy="679076"/>
          </a:xfrm>
          <a:custGeom>
            <a:avLst/>
            <a:gdLst>
              <a:gd name="connsiteX0" fmla="*/ 0 w 2604304"/>
              <a:gd name="connsiteY0" fmla="*/ 679076 h 679076"/>
              <a:gd name="connsiteX1" fmla="*/ 538223 w 2604304"/>
              <a:gd name="connsiteY1" fmla="*/ 36681 h 679076"/>
              <a:gd name="connsiteX2" fmla="*/ 2604304 w 2604304"/>
              <a:gd name="connsiteY2" fmla="*/ 135065 h 679076"/>
            </a:gdLst>
            <a:ahLst/>
            <a:cxnLst>
              <a:cxn ang="0">
                <a:pos x="connsiteX0" y="connsiteY0"/>
              </a:cxn>
              <a:cxn ang="0">
                <a:pos x="connsiteX1" y="connsiteY1"/>
              </a:cxn>
              <a:cxn ang="0">
                <a:pos x="connsiteX2" y="connsiteY2"/>
              </a:cxn>
            </a:cxnLst>
            <a:rect l="l" t="t" r="r" b="b"/>
            <a:pathLst>
              <a:path w="2604304" h="679076">
                <a:moveTo>
                  <a:pt x="0" y="679076"/>
                </a:moveTo>
                <a:cubicBezTo>
                  <a:pt x="52086" y="403212"/>
                  <a:pt x="104172" y="127349"/>
                  <a:pt x="538223" y="36681"/>
                </a:cubicBezTo>
                <a:cubicBezTo>
                  <a:pt x="972274" y="-53988"/>
                  <a:pt x="1788289" y="40538"/>
                  <a:pt x="2604304" y="13506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9B6AF142-7241-D58C-867A-1560073B99AE}"/>
              </a:ext>
            </a:extLst>
          </p:cNvPr>
          <p:cNvSpPr/>
          <p:nvPr/>
        </p:nvSpPr>
        <p:spPr>
          <a:xfrm>
            <a:off x="1907980" y="5013176"/>
            <a:ext cx="5328040" cy="914629"/>
          </a:xfrm>
          <a:custGeom>
            <a:avLst/>
            <a:gdLst>
              <a:gd name="connsiteX0" fmla="*/ 5034987 w 5328040"/>
              <a:gd name="connsiteY0" fmla="*/ 69448 h 914629"/>
              <a:gd name="connsiteX1" fmla="*/ 4774557 w 5328040"/>
              <a:gd name="connsiteY1" fmla="*/ 914400 h 914629"/>
              <a:gd name="connsiteX2" fmla="*/ 0 w 5328040"/>
              <a:gd name="connsiteY2" fmla="*/ 0 h 914629"/>
            </a:gdLst>
            <a:ahLst/>
            <a:cxnLst>
              <a:cxn ang="0">
                <a:pos x="connsiteX0" y="connsiteY0"/>
              </a:cxn>
              <a:cxn ang="0">
                <a:pos x="connsiteX1" y="connsiteY1"/>
              </a:cxn>
              <a:cxn ang="0">
                <a:pos x="connsiteX2" y="connsiteY2"/>
              </a:cxn>
            </a:cxnLst>
            <a:rect l="l" t="t" r="r" b="b"/>
            <a:pathLst>
              <a:path w="5328040" h="914629">
                <a:moveTo>
                  <a:pt x="5034987" y="69448"/>
                </a:moveTo>
                <a:cubicBezTo>
                  <a:pt x="5324354" y="497711"/>
                  <a:pt x="5613721" y="925975"/>
                  <a:pt x="4774557" y="914400"/>
                </a:cubicBezTo>
                <a:cubicBezTo>
                  <a:pt x="3935393" y="902825"/>
                  <a:pt x="1967696" y="451412"/>
                  <a:pt x="0"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0791B0-D436-01E0-79D4-B81B10DF91A1}"/>
              </a:ext>
            </a:extLst>
          </p:cNvPr>
          <p:cNvSpPr txBox="1"/>
          <p:nvPr/>
        </p:nvSpPr>
        <p:spPr>
          <a:xfrm>
            <a:off x="179789" y="4484104"/>
            <a:ext cx="1440160" cy="954107"/>
          </a:xfrm>
          <a:prstGeom prst="rect">
            <a:avLst/>
          </a:prstGeom>
          <a:noFill/>
        </p:spPr>
        <p:txBody>
          <a:bodyPr wrap="square" rtlCol="0">
            <a:spAutoFit/>
          </a:bodyPr>
          <a:lstStyle/>
          <a:p>
            <a:r>
              <a:rPr lang="en-US" sz="1400" b="1" i="1">
                <a:solidFill>
                  <a:srgbClr val="FF0000"/>
                </a:solidFill>
              </a:rPr>
              <a:t>Func</a:t>
            </a:r>
            <a:r>
              <a:rPr lang="ro-MD" sz="1400" b="1" i="1">
                <a:solidFill>
                  <a:srgbClr val="FF0000"/>
                </a:solidFill>
              </a:rPr>
              <a:t>ții </a:t>
            </a:r>
            <a:r>
              <a:rPr lang="en-US" sz="1400" b="1" i="1">
                <a:solidFill>
                  <a:srgbClr val="FF0000"/>
                </a:solidFill>
              </a:rPr>
              <a:t>"stub" disponibile pentru apelare la client</a:t>
            </a:r>
            <a:endParaRPr lang="ro-MD" sz="1400" i="1">
              <a:solidFill>
                <a:srgbClr val="FF0000"/>
              </a:solidFill>
            </a:endParaRPr>
          </a:p>
        </p:txBody>
      </p:sp>
      <p:sp>
        <p:nvSpPr>
          <p:cNvPr id="10" name="TextBox 9">
            <a:extLst>
              <a:ext uri="{FF2B5EF4-FFF2-40B4-BE49-F238E27FC236}">
                <a16:creationId xmlns:a16="http://schemas.microsoft.com/office/drawing/2014/main" id="{E7CB03AA-F72F-48EA-67B8-9D413CD1D3F5}"/>
              </a:ext>
            </a:extLst>
          </p:cNvPr>
          <p:cNvSpPr txBox="1"/>
          <p:nvPr/>
        </p:nvSpPr>
        <p:spPr>
          <a:xfrm>
            <a:off x="7430412" y="4238508"/>
            <a:ext cx="1934098" cy="738664"/>
          </a:xfrm>
          <a:prstGeom prst="rect">
            <a:avLst/>
          </a:prstGeom>
          <a:noFill/>
        </p:spPr>
        <p:txBody>
          <a:bodyPr wrap="square" rtlCol="0">
            <a:spAutoFit/>
          </a:bodyPr>
          <a:lstStyle/>
          <a:p>
            <a:r>
              <a:rPr lang="en-US" sz="1400" b="1" i="1">
                <a:solidFill>
                  <a:srgbClr val="FF0000"/>
                </a:solidFill>
              </a:rPr>
              <a:t>Versiunea real</a:t>
            </a:r>
            <a:r>
              <a:rPr lang="ro-MD" sz="1400" b="1" i="1">
                <a:solidFill>
                  <a:srgbClr val="FF0000"/>
                </a:solidFill>
              </a:rPr>
              <a:t>ă a funcțiilor </a:t>
            </a:r>
            <a:r>
              <a:rPr lang="en-US" sz="1400" b="1" i="1">
                <a:solidFill>
                  <a:srgbClr val="FF0000"/>
                </a:solidFill>
              </a:rPr>
              <a:t>"stub" </a:t>
            </a:r>
            <a:r>
              <a:rPr lang="ro-MD" sz="1400" b="1" i="1">
                <a:solidFill>
                  <a:srgbClr val="FF0000"/>
                </a:solidFill>
              </a:rPr>
              <a:t>se execută la server</a:t>
            </a:r>
            <a:endParaRPr lang="ro-MD" sz="1400" i="1">
              <a:solidFill>
                <a:srgbClr val="FF0000"/>
              </a:solidFill>
            </a:endParaRPr>
          </a:p>
        </p:txBody>
      </p:sp>
      <p:sp>
        <p:nvSpPr>
          <p:cNvPr id="12" name="TextBox 11">
            <a:extLst>
              <a:ext uri="{FF2B5EF4-FFF2-40B4-BE49-F238E27FC236}">
                <a16:creationId xmlns:a16="http://schemas.microsoft.com/office/drawing/2014/main" id="{C3B73F66-907E-0C3B-3AC6-91DC32E578C3}"/>
              </a:ext>
            </a:extLst>
          </p:cNvPr>
          <p:cNvSpPr txBox="1"/>
          <p:nvPr/>
        </p:nvSpPr>
        <p:spPr>
          <a:xfrm>
            <a:off x="-252536" y="1326563"/>
            <a:ext cx="9073008" cy="1477328"/>
          </a:xfrm>
          <a:prstGeom prst="rect">
            <a:avLst/>
          </a:prstGeom>
          <a:noFill/>
        </p:spPr>
        <p:txBody>
          <a:bodyPr wrap="square">
            <a:spAutoFit/>
          </a:bodyPr>
          <a:lstStyle/>
          <a:p>
            <a:pPr lvl="1"/>
            <a:r>
              <a:rPr lang="en-US" sz="1800"/>
              <a:t>P</a:t>
            </a:r>
            <a:r>
              <a:rPr lang="ro-MD" sz="1800"/>
              <a:t>rogramatorul va apela pe client </a:t>
            </a:r>
            <a:r>
              <a:rPr lang="en-US" sz="1800"/>
              <a:t>func</a:t>
            </a:r>
            <a:r>
              <a:rPr lang="ro-MD" sz="1800"/>
              <a:t>ții obiectuale ce se execută în realitate la server, ascunzând cât mai mult din detaliile transferului argumentelor și răspunsului</a:t>
            </a:r>
          </a:p>
          <a:p>
            <a:pPr lvl="1"/>
            <a:endParaRPr lang="ro-MD"/>
          </a:p>
          <a:p>
            <a:pPr lvl="1"/>
            <a:r>
              <a:rPr lang="ro-MD" sz="1800"/>
              <a:t>=</a:t>
            </a:r>
            <a:r>
              <a:rPr lang="en-US" sz="1800"/>
              <a:t>&gt;</a:t>
            </a:r>
            <a:r>
              <a:rPr lang="ro-MD" sz="1800"/>
              <a:t> </a:t>
            </a:r>
            <a:r>
              <a:rPr lang="ro-MD" sz="1800" b="1"/>
              <a:t>funcții de tip </a:t>
            </a:r>
            <a:r>
              <a:rPr lang="en-US" sz="1800"/>
              <a:t>"</a:t>
            </a:r>
            <a:r>
              <a:rPr lang="en-US" b="1"/>
              <a:t>s</a:t>
            </a:r>
            <a:r>
              <a:rPr lang="ro-MD" sz="1800" b="1"/>
              <a:t>tub</a:t>
            </a:r>
            <a:r>
              <a:rPr lang="en-US" sz="1800"/>
              <a:t>"</a:t>
            </a:r>
            <a:r>
              <a:rPr lang="ro-MD" sz="1800"/>
              <a:t> = a căror apelare și execuție sunt distribuite între client și server, cf. metaforei anterior prezentate:</a:t>
            </a:r>
          </a:p>
        </p:txBody>
      </p:sp>
      <p:sp>
        <p:nvSpPr>
          <p:cNvPr id="13" name="Title 1">
            <a:extLst>
              <a:ext uri="{FF2B5EF4-FFF2-40B4-BE49-F238E27FC236}">
                <a16:creationId xmlns:a16="http://schemas.microsoft.com/office/drawing/2014/main" id="{AD00EF59-9A42-8ED7-E63A-9C134F109F2E}"/>
              </a:ext>
            </a:extLst>
          </p:cNvPr>
          <p:cNvSpPr>
            <a:spLocks noGrp="1"/>
          </p:cNvSpPr>
          <p:nvPr>
            <p:ph type="title"/>
          </p:nvPr>
        </p:nvSpPr>
        <p:spPr>
          <a:xfrm>
            <a:off x="457200" y="274638"/>
            <a:ext cx="8229600" cy="1143000"/>
          </a:xfrm>
        </p:spPr>
        <p:txBody>
          <a:bodyPr/>
          <a:lstStyle/>
          <a:p>
            <a:r>
              <a:rPr lang="ro-MD"/>
              <a:t>Alternative la HTTP: gRPC</a:t>
            </a:r>
            <a:endParaRPr lang="en-US"/>
          </a:p>
        </p:txBody>
      </p:sp>
      <p:cxnSp>
        <p:nvCxnSpPr>
          <p:cNvPr id="15" name="Straight Connector 14">
            <a:extLst>
              <a:ext uri="{FF2B5EF4-FFF2-40B4-BE49-F238E27FC236}">
                <a16:creationId xmlns:a16="http://schemas.microsoft.com/office/drawing/2014/main" id="{2A45D6CF-CF26-4A78-B240-D4463D638385}"/>
              </a:ext>
            </a:extLst>
          </p:cNvPr>
          <p:cNvCxnSpPr>
            <a:cxnSpLocks/>
          </p:cNvCxnSpPr>
          <p:nvPr/>
        </p:nvCxnSpPr>
        <p:spPr>
          <a:xfrm>
            <a:off x="4427984" y="3429000"/>
            <a:ext cx="0" cy="26642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81994D8-0839-EE32-7273-72352DC68165}"/>
              </a:ext>
            </a:extLst>
          </p:cNvPr>
          <p:cNvSpPr txBox="1"/>
          <p:nvPr/>
        </p:nvSpPr>
        <p:spPr>
          <a:xfrm>
            <a:off x="3741508" y="3250168"/>
            <a:ext cx="720078" cy="307777"/>
          </a:xfrm>
          <a:prstGeom prst="rect">
            <a:avLst/>
          </a:prstGeom>
          <a:noFill/>
        </p:spPr>
        <p:txBody>
          <a:bodyPr wrap="square" rtlCol="0">
            <a:spAutoFit/>
          </a:bodyPr>
          <a:lstStyle/>
          <a:p>
            <a:r>
              <a:rPr lang="en-US" sz="1400" b="1" i="1">
                <a:solidFill>
                  <a:srgbClr val="FF0000"/>
                </a:solidFill>
              </a:rPr>
              <a:t>CLIENT</a:t>
            </a:r>
            <a:endParaRPr lang="ro-MD" sz="1400" i="1">
              <a:solidFill>
                <a:srgbClr val="FF0000"/>
              </a:solidFill>
            </a:endParaRPr>
          </a:p>
        </p:txBody>
      </p:sp>
      <p:sp>
        <p:nvSpPr>
          <p:cNvPr id="17" name="TextBox 16">
            <a:extLst>
              <a:ext uri="{FF2B5EF4-FFF2-40B4-BE49-F238E27FC236}">
                <a16:creationId xmlns:a16="http://schemas.microsoft.com/office/drawing/2014/main" id="{FD488EF4-E424-8B37-69D3-E7777245A202}"/>
              </a:ext>
            </a:extLst>
          </p:cNvPr>
          <p:cNvSpPr txBox="1"/>
          <p:nvPr/>
        </p:nvSpPr>
        <p:spPr>
          <a:xfrm>
            <a:off x="4453944" y="3247919"/>
            <a:ext cx="1440160" cy="307777"/>
          </a:xfrm>
          <a:prstGeom prst="rect">
            <a:avLst/>
          </a:prstGeom>
          <a:noFill/>
        </p:spPr>
        <p:txBody>
          <a:bodyPr wrap="square" rtlCol="0">
            <a:spAutoFit/>
          </a:bodyPr>
          <a:lstStyle/>
          <a:p>
            <a:r>
              <a:rPr lang="en-US" sz="1400" b="1" i="1">
                <a:solidFill>
                  <a:srgbClr val="FF0000"/>
                </a:solidFill>
              </a:rPr>
              <a:t>SERVER</a:t>
            </a:r>
            <a:endParaRPr lang="ro-MD" sz="1400" i="1">
              <a:solidFill>
                <a:srgbClr val="FF0000"/>
              </a:solidFill>
            </a:endParaRPr>
          </a:p>
        </p:txBody>
      </p:sp>
      <p:sp>
        <p:nvSpPr>
          <p:cNvPr id="18" name="TextBox 17">
            <a:extLst>
              <a:ext uri="{FF2B5EF4-FFF2-40B4-BE49-F238E27FC236}">
                <a16:creationId xmlns:a16="http://schemas.microsoft.com/office/drawing/2014/main" id="{6EA50144-7292-A77D-2FBF-4E030392BD21}"/>
              </a:ext>
            </a:extLst>
          </p:cNvPr>
          <p:cNvSpPr txBox="1"/>
          <p:nvPr/>
        </p:nvSpPr>
        <p:spPr>
          <a:xfrm>
            <a:off x="3419872" y="6002123"/>
            <a:ext cx="2780122" cy="738664"/>
          </a:xfrm>
          <a:prstGeom prst="rect">
            <a:avLst/>
          </a:prstGeom>
          <a:noFill/>
        </p:spPr>
        <p:txBody>
          <a:bodyPr wrap="square" rtlCol="0">
            <a:spAutoFit/>
          </a:bodyPr>
          <a:lstStyle/>
          <a:p>
            <a:r>
              <a:rPr lang="en-US" sz="1400" b="1" i="1">
                <a:solidFill>
                  <a:srgbClr val="FF0000"/>
                </a:solidFill>
              </a:rPr>
              <a:t>Se ascund c</a:t>
            </a:r>
            <a:r>
              <a:rPr lang="ro-MD" sz="1400" b="1" i="1">
                <a:solidFill>
                  <a:srgbClr val="FF0000"/>
                </a:solidFill>
              </a:rPr>
              <a:t>ât mai multe din detaliile de comunicare, inclusiv serializarea/deserializarea</a:t>
            </a:r>
            <a:endParaRPr lang="ro-MD" sz="1400" i="1">
              <a:solidFill>
                <a:srgbClr val="FF0000"/>
              </a:solidFill>
            </a:endParaRPr>
          </a:p>
        </p:txBody>
      </p:sp>
    </p:spTree>
    <p:extLst>
      <p:ext uri="{BB962C8B-B14F-4D97-AF65-F5344CB8AC3E}">
        <p14:creationId xmlns:p14="http://schemas.microsoft.com/office/powerpoint/2010/main" val="258910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p:bldP spid="10" grpId="0"/>
      <p:bldP spid="1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3C3C-7E3A-C28C-7CCE-D821AE78F45F}"/>
              </a:ext>
            </a:extLst>
          </p:cNvPr>
          <p:cNvSpPr>
            <a:spLocks noGrp="1"/>
          </p:cNvSpPr>
          <p:nvPr>
            <p:ph type="title"/>
          </p:nvPr>
        </p:nvSpPr>
        <p:spPr>
          <a:xfrm>
            <a:off x="-230041" y="168513"/>
            <a:ext cx="2147362" cy="562973"/>
          </a:xfrm>
        </p:spPr>
        <p:txBody>
          <a:bodyPr>
            <a:noAutofit/>
          </a:bodyPr>
          <a:lstStyle/>
          <a:p>
            <a:r>
              <a:rPr lang="ro-MD" sz="2000"/>
              <a:t>Descrierea unui serviciu gRPC</a:t>
            </a:r>
            <a:br>
              <a:rPr lang="ro-MD" sz="2000"/>
            </a:br>
            <a:r>
              <a:rPr lang="ro-MD" sz="2000"/>
              <a:t>(sintaxa proto3)</a:t>
            </a:r>
            <a:endParaRPr lang="en-US" sz="2000"/>
          </a:p>
        </p:txBody>
      </p:sp>
      <p:sp>
        <p:nvSpPr>
          <p:cNvPr id="5" name="TextBox 4">
            <a:extLst>
              <a:ext uri="{FF2B5EF4-FFF2-40B4-BE49-F238E27FC236}">
                <a16:creationId xmlns:a16="http://schemas.microsoft.com/office/drawing/2014/main" id="{1A5599B3-C803-167A-18EE-96D2FB1BC5BF}"/>
              </a:ext>
            </a:extLst>
          </p:cNvPr>
          <p:cNvSpPr txBox="1"/>
          <p:nvPr/>
        </p:nvSpPr>
        <p:spPr>
          <a:xfrm>
            <a:off x="3059832" y="404664"/>
            <a:ext cx="3528392" cy="3970318"/>
          </a:xfrm>
          <a:prstGeom prst="rect">
            <a:avLst/>
          </a:prstGeom>
          <a:noFill/>
          <a:ln>
            <a:solidFill>
              <a:schemeClr val="tx1"/>
            </a:solidFill>
          </a:ln>
        </p:spPr>
        <p:txBody>
          <a:bodyPr wrap="square">
            <a:spAutoFit/>
          </a:bodyPr>
          <a:lstStyle/>
          <a:p>
            <a:r>
              <a:rPr lang="en-US" sz="1200" b="1">
                <a:solidFill>
                  <a:srgbClr val="800555"/>
                </a:solidFill>
                <a:effectLst/>
                <a:latin typeface="IBMPlexMono,  Courier New"/>
              </a:rPr>
              <a:t>syntax</a:t>
            </a:r>
            <a:r>
              <a:rPr lang="en-US" sz="1200" b="0">
                <a:solidFill>
                  <a:srgbClr val="000000"/>
                </a:solidFill>
                <a:effectLst/>
                <a:latin typeface="IBMPlexMono,  Courier New"/>
              </a:rPr>
              <a:t> = </a:t>
            </a:r>
            <a:r>
              <a:rPr lang="en-US" sz="1200" b="0">
                <a:solidFill>
                  <a:srgbClr val="2A00FF"/>
                </a:solidFill>
                <a:effectLst/>
                <a:latin typeface="IBMPlexMono,  Courier New"/>
              </a:rPr>
              <a:t>"proto3"</a:t>
            </a:r>
            <a:r>
              <a:rPr lang="en-US" sz="1200" b="0">
                <a:solidFill>
                  <a:srgbClr val="000000"/>
                </a:solidFill>
                <a:effectLst/>
                <a:latin typeface="IBMPlexMono,  Courier New"/>
              </a:rPr>
              <a:t>;</a:t>
            </a:r>
          </a:p>
          <a:p>
            <a:r>
              <a:rPr lang="en-US" sz="1200" b="1">
                <a:solidFill>
                  <a:srgbClr val="800555"/>
                </a:solidFill>
                <a:effectLst/>
                <a:latin typeface="IBMPlexMono,  Courier New"/>
              </a:rPr>
              <a:t>service</a:t>
            </a:r>
            <a:r>
              <a:rPr lang="en-US" sz="1200" b="0">
                <a:solidFill>
                  <a:srgbClr val="000000"/>
                </a:solidFill>
                <a:effectLst/>
                <a:latin typeface="IBMPlexMono,  Courier New"/>
              </a:rPr>
              <a:t> ServiciulgRPC {</a:t>
            </a:r>
          </a:p>
          <a:p>
            <a:r>
              <a:rPr lang="en-US" sz="1200" b="0">
                <a:solidFill>
                  <a:srgbClr val="000000"/>
                </a:solidFill>
                <a:effectLst/>
                <a:latin typeface="IBMPlexMono,  Courier New"/>
              </a:rPr>
              <a:t>  </a:t>
            </a:r>
            <a:r>
              <a:rPr lang="en-US" sz="1200" b="1">
                <a:solidFill>
                  <a:srgbClr val="800555"/>
                </a:solidFill>
                <a:effectLst/>
                <a:latin typeface="IBMPlexMono,  Courier New"/>
              </a:rPr>
              <a:t>rpc</a:t>
            </a:r>
            <a:r>
              <a:rPr lang="en-US" sz="1200" b="0">
                <a:solidFill>
                  <a:srgbClr val="000000"/>
                </a:solidFill>
                <a:effectLst/>
                <a:latin typeface="IBMPlexMono,  Courier New"/>
              </a:rPr>
              <a:t> inserareStudent (Student) </a:t>
            </a:r>
            <a:r>
              <a:rPr lang="en-US" sz="1200" b="1">
                <a:solidFill>
                  <a:srgbClr val="800555"/>
                </a:solidFill>
                <a:effectLst/>
                <a:latin typeface="IBMPlexMono,  Courier New"/>
              </a:rPr>
              <a:t>returns</a:t>
            </a:r>
            <a:r>
              <a:rPr lang="en-US" sz="1200" b="0">
                <a:solidFill>
                  <a:srgbClr val="000000"/>
                </a:solidFill>
                <a:effectLst/>
                <a:latin typeface="IBMPlexMono,  Courier New"/>
              </a:rPr>
              <a:t> (Confirmare);</a:t>
            </a:r>
          </a:p>
          <a:p>
            <a:r>
              <a:rPr lang="en-US" sz="1200" b="0">
                <a:solidFill>
                  <a:srgbClr val="000000"/>
                </a:solidFill>
                <a:effectLst/>
                <a:latin typeface="IBMPlexMono,  Courier New"/>
              </a:rPr>
              <a:t>  </a:t>
            </a:r>
            <a:r>
              <a:rPr lang="en-US" sz="1200" b="1">
                <a:solidFill>
                  <a:srgbClr val="800555"/>
                </a:solidFill>
                <a:effectLst/>
                <a:latin typeface="IBMPlexMono,  Courier New"/>
              </a:rPr>
              <a:t>rpc</a:t>
            </a:r>
            <a:r>
              <a:rPr lang="en-US" sz="1200" b="0">
                <a:solidFill>
                  <a:srgbClr val="000000"/>
                </a:solidFill>
                <a:effectLst/>
                <a:latin typeface="IBMPlexMono,  Courier New"/>
              </a:rPr>
              <a:t> obtinereAdresa (CodPostal) </a:t>
            </a:r>
            <a:r>
              <a:rPr lang="en-US" sz="1200" b="1">
                <a:solidFill>
                  <a:srgbClr val="800555"/>
                </a:solidFill>
                <a:effectLst/>
                <a:latin typeface="IBMPlexMono,  Courier New"/>
              </a:rPr>
              <a:t>returns</a:t>
            </a:r>
            <a:r>
              <a:rPr lang="en-US" sz="1200" b="0">
                <a:solidFill>
                  <a:srgbClr val="000000"/>
                </a:solidFill>
                <a:effectLst/>
                <a:latin typeface="IBMPlexMono,  Courier New"/>
              </a:rPr>
              <a:t> (Adresa);</a:t>
            </a:r>
          </a:p>
          <a:p>
            <a:r>
              <a:rPr lang="en-US" sz="1200" b="0">
                <a:solidFill>
                  <a:srgbClr val="000000"/>
                </a:solidFill>
                <a:effectLst/>
                <a:latin typeface="IBMPlexMono,  Courier New"/>
              </a:rPr>
              <a:t>}</a:t>
            </a:r>
          </a:p>
          <a:p>
            <a:r>
              <a:rPr lang="en-US" sz="1200" b="1">
                <a:solidFill>
                  <a:srgbClr val="800555"/>
                </a:solidFill>
                <a:effectLst/>
                <a:latin typeface="IBMPlexMono,  Courier New"/>
              </a:rPr>
              <a:t>message</a:t>
            </a:r>
            <a:r>
              <a:rPr lang="en-US" sz="1200" b="0">
                <a:solidFill>
                  <a:srgbClr val="000000"/>
                </a:solidFill>
                <a:effectLst/>
                <a:latin typeface="IBMPlexMono,  Courier New"/>
              </a:rPr>
              <a:t> Student {</a:t>
            </a:r>
          </a:p>
          <a:p>
            <a:r>
              <a:rPr lang="en-US" sz="1200" b="0">
                <a:solidFill>
                  <a:srgbClr val="000000"/>
                </a:solidFill>
                <a:effectLst/>
                <a:latin typeface="IBMPlexMono,  Courier New"/>
              </a:rPr>
              <a:t>  </a:t>
            </a:r>
            <a:r>
              <a:rPr lang="en-US" sz="1200" b="0">
                <a:solidFill>
                  <a:srgbClr val="800555"/>
                </a:solidFill>
                <a:effectLst/>
                <a:latin typeface="IBMPlexMono,  Courier New"/>
              </a:rPr>
              <a:t>int32</a:t>
            </a:r>
            <a:r>
              <a:rPr lang="en-US" sz="1200" b="0">
                <a:solidFill>
                  <a:srgbClr val="000000"/>
                </a:solidFill>
                <a:effectLst/>
                <a:latin typeface="IBMPlexMono,  Courier New"/>
              </a:rPr>
              <a:t> </a:t>
            </a:r>
            <a:r>
              <a:rPr lang="en-US" sz="1200" b="0">
                <a:solidFill>
                  <a:srgbClr val="001188"/>
                </a:solidFill>
                <a:effectLst/>
                <a:latin typeface="IBMPlexMono,  Courier New"/>
              </a:rPr>
              <a:t>id</a:t>
            </a:r>
            <a:r>
              <a:rPr lang="en-US" sz="1200" b="0">
                <a:solidFill>
                  <a:srgbClr val="000000"/>
                </a:solidFill>
                <a:effectLst/>
                <a:latin typeface="IBMPlexMono,  Courier New"/>
              </a:rPr>
              <a:t> = </a:t>
            </a:r>
            <a:r>
              <a:rPr lang="en-US" sz="1200" b="0">
                <a:solidFill>
                  <a:srgbClr val="FF00AA"/>
                </a:solidFill>
                <a:effectLst/>
                <a:latin typeface="IBMPlexMono,  Courier New"/>
              </a:rPr>
              <a:t>1</a:t>
            </a:r>
            <a:r>
              <a:rPr lang="en-US" sz="1200" b="0">
                <a:solidFill>
                  <a:srgbClr val="000000"/>
                </a:solidFill>
                <a:effectLst/>
                <a:latin typeface="IBMPlexMono,  Courier New"/>
              </a:rPr>
              <a:t>;</a:t>
            </a:r>
          </a:p>
          <a:p>
            <a:r>
              <a:rPr lang="en-US" sz="1200" b="0">
                <a:solidFill>
                  <a:srgbClr val="000000"/>
                </a:solidFill>
                <a:effectLst/>
                <a:latin typeface="IBMPlexMono,  Courier New"/>
              </a:rPr>
              <a:t>  </a:t>
            </a:r>
            <a:r>
              <a:rPr lang="en-US" sz="1200" b="0">
                <a:solidFill>
                  <a:srgbClr val="800555"/>
                </a:solidFill>
                <a:effectLst/>
                <a:latin typeface="IBMPlexMono,  Courier New"/>
              </a:rPr>
              <a:t>string</a:t>
            </a:r>
            <a:r>
              <a:rPr lang="en-US" sz="1200" b="0">
                <a:solidFill>
                  <a:srgbClr val="000000"/>
                </a:solidFill>
                <a:effectLst/>
                <a:latin typeface="IBMPlexMono,  Courier New"/>
              </a:rPr>
              <a:t> </a:t>
            </a:r>
            <a:r>
              <a:rPr lang="en-US" sz="1200" b="0">
                <a:solidFill>
                  <a:srgbClr val="001188"/>
                </a:solidFill>
                <a:effectLst/>
                <a:latin typeface="IBMPlexMono,  Courier New"/>
              </a:rPr>
              <a:t>nume</a:t>
            </a:r>
            <a:r>
              <a:rPr lang="en-US" sz="1200" b="0">
                <a:solidFill>
                  <a:srgbClr val="000000"/>
                </a:solidFill>
                <a:effectLst/>
                <a:latin typeface="IBMPlexMono,  Courier New"/>
              </a:rPr>
              <a:t> = </a:t>
            </a:r>
            <a:r>
              <a:rPr lang="en-US" sz="1200" b="0">
                <a:solidFill>
                  <a:srgbClr val="FF00AA"/>
                </a:solidFill>
                <a:effectLst/>
                <a:latin typeface="IBMPlexMono,  Courier New"/>
              </a:rPr>
              <a:t>2</a:t>
            </a:r>
            <a:r>
              <a:rPr lang="en-US" sz="1200" b="0">
                <a:solidFill>
                  <a:srgbClr val="000000"/>
                </a:solidFill>
                <a:effectLst/>
                <a:latin typeface="IBMPlexMono,  Courier New"/>
              </a:rPr>
              <a:t>;</a:t>
            </a:r>
          </a:p>
          <a:p>
            <a:r>
              <a:rPr lang="en-US" sz="1200" b="0">
                <a:solidFill>
                  <a:srgbClr val="000000"/>
                </a:solidFill>
                <a:effectLst/>
                <a:latin typeface="IBMPlexMono,  Courier New"/>
              </a:rPr>
              <a:t>  </a:t>
            </a:r>
            <a:r>
              <a:rPr lang="en-US" sz="1200" b="0">
                <a:solidFill>
                  <a:srgbClr val="800555"/>
                </a:solidFill>
                <a:effectLst/>
                <a:latin typeface="IBMPlexMono,  Courier New"/>
              </a:rPr>
              <a:t>string</a:t>
            </a:r>
            <a:r>
              <a:rPr lang="en-US" sz="1200" b="0">
                <a:solidFill>
                  <a:srgbClr val="000000"/>
                </a:solidFill>
                <a:effectLst/>
                <a:latin typeface="IBMPlexMono,  Courier New"/>
              </a:rPr>
              <a:t> </a:t>
            </a:r>
            <a:r>
              <a:rPr lang="en-US" sz="1200" b="0">
                <a:solidFill>
                  <a:srgbClr val="001188"/>
                </a:solidFill>
                <a:effectLst/>
                <a:latin typeface="IBMPlexMono,  Courier New"/>
              </a:rPr>
              <a:t>prenume</a:t>
            </a:r>
            <a:r>
              <a:rPr lang="en-US" sz="1200" b="0">
                <a:solidFill>
                  <a:srgbClr val="000000"/>
                </a:solidFill>
                <a:effectLst/>
                <a:latin typeface="IBMPlexMono,  Courier New"/>
              </a:rPr>
              <a:t> = </a:t>
            </a:r>
            <a:r>
              <a:rPr lang="en-US" sz="1200" b="0">
                <a:solidFill>
                  <a:srgbClr val="FF00AA"/>
                </a:solidFill>
                <a:effectLst/>
                <a:latin typeface="IBMPlexMono,  Courier New"/>
              </a:rPr>
              <a:t>3</a:t>
            </a:r>
            <a:r>
              <a:rPr lang="en-US" sz="1200" b="0">
                <a:solidFill>
                  <a:srgbClr val="000000"/>
                </a:solidFill>
                <a:effectLst/>
                <a:latin typeface="IBMPlexMono,  Courier New"/>
              </a:rPr>
              <a:t>;</a:t>
            </a:r>
          </a:p>
          <a:p>
            <a:r>
              <a:rPr lang="en-US" sz="1200" b="0">
                <a:solidFill>
                  <a:srgbClr val="000000"/>
                </a:solidFill>
                <a:effectLst/>
                <a:latin typeface="IBMPlexMono,  Courier New"/>
              </a:rPr>
              <a:t>}</a:t>
            </a:r>
          </a:p>
          <a:p>
            <a:r>
              <a:rPr lang="en-US" sz="1200" b="1">
                <a:solidFill>
                  <a:srgbClr val="800555"/>
                </a:solidFill>
                <a:effectLst/>
                <a:latin typeface="IBMPlexMono,  Courier New"/>
              </a:rPr>
              <a:t>message</a:t>
            </a:r>
            <a:r>
              <a:rPr lang="en-US" sz="1200" b="0">
                <a:solidFill>
                  <a:srgbClr val="000000"/>
                </a:solidFill>
                <a:effectLst/>
                <a:latin typeface="IBMPlexMono,  Courier New"/>
              </a:rPr>
              <a:t> Confirmare {</a:t>
            </a:r>
          </a:p>
          <a:p>
            <a:r>
              <a:rPr lang="en-US" sz="1200" b="0">
                <a:solidFill>
                  <a:srgbClr val="000000"/>
                </a:solidFill>
                <a:effectLst/>
                <a:latin typeface="IBMPlexMono,  Courier New"/>
              </a:rPr>
              <a:t>  </a:t>
            </a:r>
            <a:r>
              <a:rPr lang="en-US" sz="1200" b="0">
                <a:solidFill>
                  <a:srgbClr val="800555"/>
                </a:solidFill>
                <a:effectLst/>
                <a:latin typeface="IBMPlexMono,  Courier New"/>
              </a:rPr>
              <a:t>string</a:t>
            </a:r>
            <a:r>
              <a:rPr lang="en-US" sz="1200" b="0">
                <a:solidFill>
                  <a:srgbClr val="000000"/>
                </a:solidFill>
                <a:effectLst/>
                <a:latin typeface="IBMPlexMono,  Courier New"/>
              </a:rPr>
              <a:t> </a:t>
            </a:r>
            <a:r>
              <a:rPr lang="en-US" sz="1200" b="0">
                <a:solidFill>
                  <a:srgbClr val="001188"/>
                </a:solidFill>
                <a:effectLst/>
                <a:latin typeface="IBMPlexMono,  Courier New"/>
              </a:rPr>
              <a:t>mesajConfirmare</a:t>
            </a:r>
            <a:r>
              <a:rPr lang="en-US" sz="1200" b="0">
                <a:solidFill>
                  <a:srgbClr val="000000"/>
                </a:solidFill>
                <a:effectLst/>
                <a:latin typeface="IBMPlexMono,  Courier New"/>
              </a:rPr>
              <a:t> = </a:t>
            </a:r>
            <a:r>
              <a:rPr lang="en-US" sz="1200" b="0">
                <a:solidFill>
                  <a:srgbClr val="FF00AA"/>
                </a:solidFill>
                <a:effectLst/>
                <a:latin typeface="IBMPlexMono,  Courier New"/>
              </a:rPr>
              <a:t>1</a:t>
            </a:r>
            <a:r>
              <a:rPr lang="en-US" sz="1200" b="0">
                <a:solidFill>
                  <a:srgbClr val="000000"/>
                </a:solidFill>
                <a:effectLst/>
                <a:latin typeface="IBMPlexMono,  Courier New"/>
              </a:rPr>
              <a:t>;</a:t>
            </a:r>
          </a:p>
          <a:p>
            <a:r>
              <a:rPr lang="en-US" sz="1200" b="0">
                <a:solidFill>
                  <a:srgbClr val="000000"/>
                </a:solidFill>
                <a:effectLst/>
                <a:latin typeface="IBMPlexMono,  Courier New"/>
              </a:rPr>
              <a:t>}</a:t>
            </a:r>
          </a:p>
          <a:p>
            <a:r>
              <a:rPr lang="en-US" sz="1200" b="1">
                <a:solidFill>
                  <a:srgbClr val="800555"/>
                </a:solidFill>
                <a:effectLst/>
                <a:latin typeface="IBMPlexMono,  Courier New"/>
              </a:rPr>
              <a:t>message</a:t>
            </a:r>
            <a:r>
              <a:rPr lang="en-US" sz="1200" b="0">
                <a:solidFill>
                  <a:srgbClr val="000000"/>
                </a:solidFill>
                <a:effectLst/>
                <a:latin typeface="IBMPlexMono,  Courier New"/>
              </a:rPr>
              <a:t> CodPostal {</a:t>
            </a:r>
          </a:p>
          <a:p>
            <a:r>
              <a:rPr lang="en-US" sz="1200" b="0">
                <a:solidFill>
                  <a:srgbClr val="000000"/>
                </a:solidFill>
                <a:effectLst/>
                <a:latin typeface="IBMPlexMono,  Courier New"/>
              </a:rPr>
              <a:t>  </a:t>
            </a:r>
            <a:r>
              <a:rPr lang="en-US" sz="1200" b="0">
                <a:solidFill>
                  <a:srgbClr val="800555"/>
                </a:solidFill>
                <a:effectLst/>
                <a:latin typeface="IBMPlexMono,  Courier New"/>
              </a:rPr>
              <a:t>string</a:t>
            </a:r>
            <a:r>
              <a:rPr lang="en-US" sz="1200" b="0">
                <a:solidFill>
                  <a:srgbClr val="000000"/>
                </a:solidFill>
                <a:effectLst/>
                <a:latin typeface="IBMPlexMono,  Courier New"/>
              </a:rPr>
              <a:t> </a:t>
            </a:r>
            <a:r>
              <a:rPr lang="en-US" sz="1200" b="0">
                <a:solidFill>
                  <a:srgbClr val="001188"/>
                </a:solidFill>
                <a:effectLst/>
                <a:latin typeface="IBMPlexMono,  Courier New"/>
              </a:rPr>
              <a:t>cod</a:t>
            </a:r>
            <a:r>
              <a:rPr lang="en-US" sz="1200" b="0">
                <a:solidFill>
                  <a:srgbClr val="000000"/>
                </a:solidFill>
                <a:effectLst/>
                <a:latin typeface="IBMPlexMono,  Courier New"/>
              </a:rPr>
              <a:t> = </a:t>
            </a:r>
            <a:r>
              <a:rPr lang="en-US" sz="1200" b="0">
                <a:solidFill>
                  <a:srgbClr val="FF00AA"/>
                </a:solidFill>
                <a:effectLst/>
                <a:latin typeface="IBMPlexMono,  Courier New"/>
              </a:rPr>
              <a:t>1</a:t>
            </a:r>
            <a:r>
              <a:rPr lang="en-US" sz="1200" b="0">
                <a:solidFill>
                  <a:srgbClr val="000000"/>
                </a:solidFill>
                <a:effectLst/>
                <a:latin typeface="IBMPlexMono,  Courier New"/>
              </a:rPr>
              <a:t>;</a:t>
            </a:r>
          </a:p>
          <a:p>
            <a:r>
              <a:rPr lang="en-US" sz="1200" b="0">
                <a:solidFill>
                  <a:srgbClr val="000000"/>
                </a:solidFill>
                <a:effectLst/>
                <a:latin typeface="IBMPlexMono,  Courier New"/>
              </a:rPr>
              <a:t>}</a:t>
            </a:r>
          </a:p>
          <a:p>
            <a:r>
              <a:rPr lang="en-US" sz="1200" b="1">
                <a:solidFill>
                  <a:srgbClr val="800555"/>
                </a:solidFill>
                <a:effectLst/>
                <a:latin typeface="IBMPlexMono,  Courier New"/>
              </a:rPr>
              <a:t>message</a:t>
            </a:r>
            <a:r>
              <a:rPr lang="en-US" sz="1200" b="0">
                <a:solidFill>
                  <a:srgbClr val="000000"/>
                </a:solidFill>
                <a:effectLst/>
                <a:latin typeface="IBMPlexMono,  Courier New"/>
              </a:rPr>
              <a:t> Adresa {</a:t>
            </a:r>
          </a:p>
          <a:p>
            <a:r>
              <a:rPr lang="en-US" sz="1200" b="0">
                <a:solidFill>
                  <a:srgbClr val="000000"/>
                </a:solidFill>
                <a:effectLst/>
                <a:latin typeface="IBMPlexMono,  Courier New"/>
              </a:rPr>
              <a:t>  </a:t>
            </a:r>
            <a:r>
              <a:rPr lang="en-US" sz="1200" b="0">
                <a:solidFill>
                  <a:srgbClr val="800555"/>
                </a:solidFill>
                <a:effectLst/>
                <a:latin typeface="IBMPlexMono,  Courier New"/>
              </a:rPr>
              <a:t>string</a:t>
            </a:r>
            <a:r>
              <a:rPr lang="en-US" sz="1200" b="0">
                <a:solidFill>
                  <a:srgbClr val="000000"/>
                </a:solidFill>
                <a:effectLst/>
                <a:latin typeface="IBMPlexMono,  Courier New"/>
              </a:rPr>
              <a:t> </a:t>
            </a:r>
            <a:r>
              <a:rPr lang="en-US" sz="1200" b="0">
                <a:solidFill>
                  <a:srgbClr val="001188"/>
                </a:solidFill>
                <a:effectLst/>
                <a:latin typeface="IBMPlexMono,  Courier New"/>
              </a:rPr>
              <a:t>strada</a:t>
            </a:r>
            <a:r>
              <a:rPr lang="en-US" sz="1200" b="0">
                <a:solidFill>
                  <a:srgbClr val="000000"/>
                </a:solidFill>
                <a:effectLst/>
                <a:latin typeface="IBMPlexMono,  Courier New"/>
              </a:rPr>
              <a:t> = </a:t>
            </a:r>
            <a:r>
              <a:rPr lang="en-US" sz="1200" b="0">
                <a:solidFill>
                  <a:srgbClr val="FF00AA"/>
                </a:solidFill>
                <a:effectLst/>
                <a:latin typeface="IBMPlexMono,  Courier New"/>
              </a:rPr>
              <a:t>1</a:t>
            </a:r>
            <a:r>
              <a:rPr lang="en-US" sz="1200" b="0">
                <a:solidFill>
                  <a:srgbClr val="000000"/>
                </a:solidFill>
                <a:effectLst/>
                <a:latin typeface="IBMPlexMono,  Courier New"/>
              </a:rPr>
              <a:t>;</a:t>
            </a:r>
          </a:p>
          <a:p>
            <a:r>
              <a:rPr lang="en-US" sz="1200" b="0">
                <a:solidFill>
                  <a:srgbClr val="000000"/>
                </a:solidFill>
                <a:effectLst/>
                <a:latin typeface="IBMPlexMono,  Courier New"/>
              </a:rPr>
              <a:t>  </a:t>
            </a:r>
            <a:r>
              <a:rPr lang="en-US" sz="1200" b="0">
                <a:solidFill>
                  <a:srgbClr val="800555"/>
                </a:solidFill>
                <a:effectLst/>
                <a:latin typeface="IBMPlexMono,  Courier New"/>
              </a:rPr>
              <a:t>string</a:t>
            </a:r>
            <a:r>
              <a:rPr lang="en-US" sz="1200" b="0">
                <a:solidFill>
                  <a:srgbClr val="000000"/>
                </a:solidFill>
                <a:effectLst/>
                <a:latin typeface="IBMPlexMono,  Courier New"/>
              </a:rPr>
              <a:t> </a:t>
            </a:r>
            <a:r>
              <a:rPr lang="en-US" sz="1200" b="0">
                <a:solidFill>
                  <a:srgbClr val="001188"/>
                </a:solidFill>
                <a:effectLst/>
                <a:latin typeface="IBMPlexMono,  Courier New"/>
              </a:rPr>
              <a:t>oras</a:t>
            </a:r>
            <a:r>
              <a:rPr lang="en-US" sz="1200" b="0">
                <a:solidFill>
                  <a:srgbClr val="000000"/>
                </a:solidFill>
                <a:effectLst/>
                <a:latin typeface="IBMPlexMono,  Courier New"/>
              </a:rPr>
              <a:t> = </a:t>
            </a:r>
            <a:r>
              <a:rPr lang="en-US" sz="1200" b="0">
                <a:solidFill>
                  <a:srgbClr val="FF00AA"/>
                </a:solidFill>
                <a:effectLst/>
                <a:latin typeface="IBMPlexMono,  Courier New"/>
              </a:rPr>
              <a:t>2</a:t>
            </a:r>
            <a:r>
              <a:rPr lang="en-US" sz="1200" b="0">
                <a:solidFill>
                  <a:srgbClr val="000000"/>
                </a:solidFill>
                <a:effectLst/>
                <a:latin typeface="IBMPlexMono,  Courier New"/>
              </a:rPr>
              <a:t>;</a:t>
            </a:r>
          </a:p>
          <a:p>
            <a:r>
              <a:rPr lang="en-US" sz="1200" b="0">
                <a:solidFill>
                  <a:srgbClr val="000000"/>
                </a:solidFill>
                <a:effectLst/>
                <a:latin typeface="IBMPlexMono,  Courier New"/>
              </a:rPr>
              <a:t>  </a:t>
            </a:r>
            <a:r>
              <a:rPr lang="en-US" sz="1200" b="0">
                <a:solidFill>
                  <a:srgbClr val="800555"/>
                </a:solidFill>
                <a:effectLst/>
                <a:latin typeface="IBMPlexMono,  Courier New"/>
              </a:rPr>
              <a:t>string</a:t>
            </a:r>
            <a:r>
              <a:rPr lang="en-US" sz="1200" b="0">
                <a:solidFill>
                  <a:srgbClr val="000000"/>
                </a:solidFill>
                <a:effectLst/>
                <a:latin typeface="IBMPlexMono,  Courier New"/>
              </a:rPr>
              <a:t> </a:t>
            </a:r>
            <a:r>
              <a:rPr lang="en-US" sz="1200" b="0">
                <a:solidFill>
                  <a:srgbClr val="001188"/>
                </a:solidFill>
                <a:effectLst/>
                <a:latin typeface="IBMPlexMono,  Courier New"/>
              </a:rPr>
              <a:t>judet</a:t>
            </a:r>
            <a:r>
              <a:rPr lang="en-US" sz="1200" b="0">
                <a:solidFill>
                  <a:srgbClr val="000000"/>
                </a:solidFill>
                <a:effectLst/>
                <a:latin typeface="IBMPlexMono,  Courier New"/>
              </a:rPr>
              <a:t> = </a:t>
            </a:r>
            <a:r>
              <a:rPr lang="en-US" sz="1200" b="0">
                <a:solidFill>
                  <a:srgbClr val="FF00AA"/>
                </a:solidFill>
                <a:effectLst/>
                <a:latin typeface="IBMPlexMono,  Courier New"/>
              </a:rPr>
              <a:t>3</a:t>
            </a:r>
            <a:r>
              <a:rPr lang="en-US" sz="1200" b="0">
                <a:solidFill>
                  <a:srgbClr val="000000"/>
                </a:solidFill>
                <a:effectLst/>
                <a:latin typeface="IBMPlexMono,  Courier New"/>
              </a:rPr>
              <a:t>;</a:t>
            </a:r>
          </a:p>
          <a:p>
            <a:r>
              <a:rPr lang="en-US" sz="1200" b="0">
                <a:solidFill>
                  <a:srgbClr val="000000"/>
                </a:solidFill>
                <a:effectLst/>
                <a:latin typeface="IBMPlexMono,  Courier New"/>
              </a:rPr>
              <a:t>}</a:t>
            </a:r>
          </a:p>
        </p:txBody>
      </p:sp>
      <p:sp>
        <p:nvSpPr>
          <p:cNvPr id="6" name="TextBox 5">
            <a:extLst>
              <a:ext uri="{FF2B5EF4-FFF2-40B4-BE49-F238E27FC236}">
                <a16:creationId xmlns:a16="http://schemas.microsoft.com/office/drawing/2014/main" id="{E790A3CE-8137-B766-0B12-54E0A40D92A8}"/>
              </a:ext>
            </a:extLst>
          </p:cNvPr>
          <p:cNvSpPr txBox="1"/>
          <p:nvPr/>
        </p:nvSpPr>
        <p:spPr>
          <a:xfrm>
            <a:off x="7020272" y="764704"/>
            <a:ext cx="1872208" cy="738664"/>
          </a:xfrm>
          <a:prstGeom prst="rect">
            <a:avLst/>
          </a:prstGeom>
          <a:noFill/>
        </p:spPr>
        <p:txBody>
          <a:bodyPr wrap="square" rtlCol="0">
            <a:spAutoFit/>
          </a:bodyPr>
          <a:lstStyle/>
          <a:p>
            <a:pPr algn="ctr"/>
            <a:r>
              <a:rPr lang="ro-RO" sz="1400" b="1" i="1"/>
              <a:t>Funcțiile pentru care se va genera cod sursă la ambele capete</a:t>
            </a:r>
            <a:endParaRPr lang="de-AT" sz="1400" b="1" i="1" dirty="0"/>
          </a:p>
        </p:txBody>
      </p:sp>
      <p:sp>
        <p:nvSpPr>
          <p:cNvPr id="7" name="TextBox 6">
            <a:extLst>
              <a:ext uri="{FF2B5EF4-FFF2-40B4-BE49-F238E27FC236}">
                <a16:creationId xmlns:a16="http://schemas.microsoft.com/office/drawing/2014/main" id="{3C7D86A1-4077-FFEE-4516-041F4CE07FE8}"/>
              </a:ext>
            </a:extLst>
          </p:cNvPr>
          <p:cNvSpPr txBox="1"/>
          <p:nvPr/>
        </p:nvSpPr>
        <p:spPr>
          <a:xfrm>
            <a:off x="6845218" y="2259449"/>
            <a:ext cx="1872208" cy="1169551"/>
          </a:xfrm>
          <a:prstGeom prst="rect">
            <a:avLst/>
          </a:prstGeom>
          <a:noFill/>
        </p:spPr>
        <p:txBody>
          <a:bodyPr wrap="square" rtlCol="0">
            <a:spAutoFit/>
          </a:bodyPr>
          <a:lstStyle/>
          <a:p>
            <a:pPr algn="ctr"/>
            <a:r>
              <a:rPr lang="ro-RO" sz="1400" b="1" i="1"/>
              <a:t>Argumentele și Răspunsurile funcțiilor (cu câmpuri codificate numeric pentru comprimare Protobuf)</a:t>
            </a:r>
          </a:p>
        </p:txBody>
      </p:sp>
      <p:cxnSp>
        <p:nvCxnSpPr>
          <p:cNvPr id="8" name="Straight Arrow Connector 7">
            <a:extLst>
              <a:ext uri="{FF2B5EF4-FFF2-40B4-BE49-F238E27FC236}">
                <a16:creationId xmlns:a16="http://schemas.microsoft.com/office/drawing/2014/main" id="{99755489-A7AC-392B-F027-14CB9D74BE34}"/>
              </a:ext>
            </a:extLst>
          </p:cNvPr>
          <p:cNvCxnSpPr>
            <a:cxnSpLocks/>
            <a:endCxn id="6" idx="1"/>
          </p:cNvCxnSpPr>
          <p:nvPr/>
        </p:nvCxnSpPr>
        <p:spPr>
          <a:xfrm>
            <a:off x="6449174" y="1110236"/>
            <a:ext cx="571098" cy="23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0CF774B-7E51-9822-8F99-10C73EE14016}"/>
              </a:ext>
            </a:extLst>
          </p:cNvPr>
          <p:cNvCxnSpPr>
            <a:cxnSpLocks/>
          </p:cNvCxnSpPr>
          <p:nvPr/>
        </p:nvCxnSpPr>
        <p:spPr>
          <a:xfrm>
            <a:off x="4811230" y="1556792"/>
            <a:ext cx="2137034" cy="833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4B2CE45-289C-5424-22CB-192355CB037A}"/>
              </a:ext>
            </a:extLst>
          </p:cNvPr>
          <p:cNvCxnSpPr>
            <a:cxnSpLocks/>
          </p:cNvCxnSpPr>
          <p:nvPr/>
        </p:nvCxnSpPr>
        <p:spPr>
          <a:xfrm flipV="1">
            <a:off x="4629319" y="2492896"/>
            <a:ext cx="2318945" cy="1193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 name="Picture 4" descr="C:\Program Files\Microsoft Office\MEDIA\CAGCAT10\j0285750.wmf">
            <a:extLst>
              <a:ext uri="{FF2B5EF4-FFF2-40B4-BE49-F238E27FC236}">
                <a16:creationId xmlns:a16="http://schemas.microsoft.com/office/drawing/2014/main" id="{00DAE8EA-A391-D763-DE6F-EF5FC84DF3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6899" y="5500395"/>
            <a:ext cx="1152128" cy="70802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C:\Program Files\Microsoft Office\MEDIA\CAGCAT10\j0285750.wmf">
            <a:extLst>
              <a:ext uri="{FF2B5EF4-FFF2-40B4-BE49-F238E27FC236}">
                <a16:creationId xmlns:a16="http://schemas.microsoft.com/office/drawing/2014/main" id="{82818BCF-5565-E02D-6744-53221D181F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8659" y="5393752"/>
            <a:ext cx="1152128" cy="70802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CF6E7ED-F4DC-86A0-DBBE-1B0B45ACC819}"/>
              </a:ext>
            </a:extLst>
          </p:cNvPr>
          <p:cNvSpPr txBox="1"/>
          <p:nvPr/>
        </p:nvSpPr>
        <p:spPr>
          <a:xfrm>
            <a:off x="2663843" y="4586441"/>
            <a:ext cx="3312368" cy="1384995"/>
          </a:xfrm>
          <a:prstGeom prst="rect">
            <a:avLst/>
          </a:prstGeom>
          <a:noFill/>
        </p:spPr>
        <p:txBody>
          <a:bodyPr wrap="square" rtlCol="0">
            <a:spAutoFit/>
          </a:bodyPr>
          <a:lstStyle/>
          <a:p>
            <a:r>
              <a:rPr lang="ro-RO" sz="1400" b="1" i="1"/>
              <a:t>Compilatorul ProtoC </a:t>
            </a:r>
            <a:r>
              <a:rPr lang="ro-RO" sz="1400" i="1"/>
              <a:t>generează cod sursă (librării cu funcțiile de mai sus) pentru: </a:t>
            </a:r>
          </a:p>
          <a:p>
            <a:pPr marL="285750" indent="-285750">
              <a:buFont typeface="Arial" panose="020B0604020202020204" pitchFamily="34" charset="0"/>
              <a:buChar char="•"/>
            </a:pPr>
            <a:r>
              <a:rPr lang="ro-RO" sz="1400" i="1"/>
              <a:t>client (aproape integral, rămânând de configurat adresa serverului)</a:t>
            </a:r>
          </a:p>
          <a:p>
            <a:pPr marL="285750" indent="-285750">
              <a:buFont typeface="Arial" panose="020B0604020202020204" pitchFamily="34" charset="0"/>
              <a:buChar char="•"/>
            </a:pPr>
            <a:r>
              <a:rPr lang="ro-RO" sz="1400" i="1"/>
              <a:t>server (partea ce asigură comunicarea cu clientul)</a:t>
            </a:r>
            <a:endParaRPr lang="de-AT" sz="1400" b="1" i="1" dirty="0"/>
          </a:p>
        </p:txBody>
      </p:sp>
      <p:sp>
        <p:nvSpPr>
          <p:cNvPr id="20" name="Left-Right Arrow 3">
            <a:extLst>
              <a:ext uri="{FF2B5EF4-FFF2-40B4-BE49-F238E27FC236}">
                <a16:creationId xmlns:a16="http://schemas.microsoft.com/office/drawing/2014/main" id="{EDF1018A-3BAE-86D0-411E-178AD22F305F}"/>
              </a:ext>
            </a:extLst>
          </p:cNvPr>
          <p:cNvSpPr/>
          <p:nvPr/>
        </p:nvSpPr>
        <p:spPr>
          <a:xfrm rot="8178410">
            <a:off x="1738413" y="4810051"/>
            <a:ext cx="1567009" cy="17538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sp>
        <p:nvSpPr>
          <p:cNvPr id="21" name="Left-Right Arrow 3">
            <a:extLst>
              <a:ext uri="{FF2B5EF4-FFF2-40B4-BE49-F238E27FC236}">
                <a16:creationId xmlns:a16="http://schemas.microsoft.com/office/drawing/2014/main" id="{71D85F9F-889D-BD6A-4EEC-1F25E0DDFB8F}"/>
              </a:ext>
            </a:extLst>
          </p:cNvPr>
          <p:cNvSpPr/>
          <p:nvPr/>
        </p:nvSpPr>
        <p:spPr>
          <a:xfrm rot="2120993">
            <a:off x="5166453" y="4690934"/>
            <a:ext cx="1567009" cy="17538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sp>
        <p:nvSpPr>
          <p:cNvPr id="22" name="TextBox 21">
            <a:extLst>
              <a:ext uri="{FF2B5EF4-FFF2-40B4-BE49-F238E27FC236}">
                <a16:creationId xmlns:a16="http://schemas.microsoft.com/office/drawing/2014/main" id="{7304702C-A536-F921-0005-F011F594C674}"/>
              </a:ext>
            </a:extLst>
          </p:cNvPr>
          <p:cNvSpPr txBox="1"/>
          <p:nvPr/>
        </p:nvSpPr>
        <p:spPr>
          <a:xfrm>
            <a:off x="5556" y="867603"/>
            <a:ext cx="2147362" cy="1600438"/>
          </a:xfrm>
          <a:prstGeom prst="rect">
            <a:avLst/>
          </a:prstGeom>
          <a:noFill/>
        </p:spPr>
        <p:txBody>
          <a:bodyPr wrap="square" rtlCol="0">
            <a:spAutoFit/>
          </a:bodyPr>
          <a:lstStyle/>
          <a:p>
            <a:endParaRPr lang="ro-RO" sz="1400" i="1"/>
          </a:p>
          <a:p>
            <a:r>
              <a:rPr lang="ro-RO" sz="1400" i="1"/>
              <a:t>= interfața de comunicare (funcțiile oferite, </a:t>
            </a:r>
            <a:r>
              <a:rPr lang="ro-MD" sz="1400" i="1"/>
              <a:t>în loc de</a:t>
            </a:r>
            <a:r>
              <a:rPr lang="ro-RO" sz="1400" i="1"/>
              <a:t> </a:t>
            </a:r>
            <a:r>
              <a:rPr lang="en-US" sz="1400" i="1"/>
              <a:t>"rutele" REST</a:t>
            </a:r>
            <a:r>
              <a:rPr lang="ro-RO" sz="1400" i="1"/>
              <a:t>) </a:t>
            </a:r>
          </a:p>
          <a:p>
            <a:endParaRPr lang="en-US" sz="1400" i="1"/>
          </a:p>
          <a:p>
            <a:r>
              <a:rPr lang="ro-RO" sz="1400" i="1"/>
              <a:t>+ schema datelor de schimbat (pentru validare)</a:t>
            </a:r>
            <a:endParaRPr lang="de-AT" sz="1400" b="1" i="1" dirty="0"/>
          </a:p>
        </p:txBody>
      </p:sp>
      <p:sp>
        <p:nvSpPr>
          <p:cNvPr id="23" name="TextBox 22">
            <a:extLst>
              <a:ext uri="{FF2B5EF4-FFF2-40B4-BE49-F238E27FC236}">
                <a16:creationId xmlns:a16="http://schemas.microsoft.com/office/drawing/2014/main" id="{EDBFE572-36A0-58FC-A1F0-B7BB96BB959F}"/>
              </a:ext>
            </a:extLst>
          </p:cNvPr>
          <p:cNvSpPr txBox="1"/>
          <p:nvPr/>
        </p:nvSpPr>
        <p:spPr>
          <a:xfrm>
            <a:off x="1582347" y="6226633"/>
            <a:ext cx="5951218" cy="523220"/>
          </a:xfrm>
          <a:prstGeom prst="rect">
            <a:avLst/>
          </a:prstGeom>
          <a:noFill/>
        </p:spPr>
        <p:txBody>
          <a:bodyPr wrap="square" rtlCol="0">
            <a:spAutoFit/>
          </a:bodyPr>
          <a:lstStyle/>
          <a:p>
            <a:pPr algn="ctr"/>
            <a:r>
              <a:rPr lang="ro-RO" sz="1400" i="1"/>
              <a:t>...între client și server datele circulă doar în </a:t>
            </a:r>
            <a:r>
              <a:rPr lang="ro-RO" sz="1400" b="1" i="1"/>
              <a:t>format binar Protobuf</a:t>
            </a:r>
            <a:r>
              <a:rPr lang="ro-RO" sz="1400" i="1"/>
              <a:t> (mai performant decât serializarea textuală + validare față de schema datelor)</a:t>
            </a:r>
            <a:endParaRPr lang="de-AT" sz="1400" i="1" dirty="0"/>
          </a:p>
        </p:txBody>
      </p:sp>
      <p:sp>
        <p:nvSpPr>
          <p:cNvPr id="24" name="Left-Right Arrow 3">
            <a:extLst>
              <a:ext uri="{FF2B5EF4-FFF2-40B4-BE49-F238E27FC236}">
                <a16:creationId xmlns:a16="http://schemas.microsoft.com/office/drawing/2014/main" id="{7B1774A5-63C4-F2FF-ACCF-7F8EA4A5DA16}"/>
              </a:ext>
            </a:extLst>
          </p:cNvPr>
          <p:cNvSpPr/>
          <p:nvPr/>
        </p:nvSpPr>
        <p:spPr>
          <a:xfrm rot="10800000">
            <a:off x="2611051" y="5847612"/>
            <a:ext cx="3456384" cy="484632"/>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AT"/>
          </a:p>
        </p:txBody>
      </p:sp>
      <p:sp>
        <p:nvSpPr>
          <p:cNvPr id="25" name="TextBox 24">
            <a:extLst>
              <a:ext uri="{FF2B5EF4-FFF2-40B4-BE49-F238E27FC236}">
                <a16:creationId xmlns:a16="http://schemas.microsoft.com/office/drawing/2014/main" id="{38810050-11D7-4F0C-35D0-C9163CA225EE}"/>
              </a:ext>
            </a:extLst>
          </p:cNvPr>
          <p:cNvSpPr txBox="1"/>
          <p:nvPr/>
        </p:nvSpPr>
        <p:spPr>
          <a:xfrm>
            <a:off x="-27435" y="4537181"/>
            <a:ext cx="1950559" cy="954107"/>
          </a:xfrm>
          <a:prstGeom prst="rect">
            <a:avLst/>
          </a:prstGeom>
          <a:noFill/>
        </p:spPr>
        <p:txBody>
          <a:bodyPr wrap="square" rtlCol="0">
            <a:spAutoFit/>
          </a:bodyPr>
          <a:lstStyle/>
          <a:p>
            <a:pPr algn="ctr"/>
            <a:r>
              <a:rPr lang="ro-RO" sz="1400" i="1"/>
              <a:t>Clientul va avea la dispoziție clasa </a:t>
            </a:r>
            <a:r>
              <a:rPr lang="ro-RO" sz="1400" b="1" i="1"/>
              <a:t>Student</a:t>
            </a:r>
            <a:r>
              <a:rPr lang="ro-RO" sz="1400" i="1"/>
              <a:t>, cu funcția </a:t>
            </a:r>
            <a:r>
              <a:rPr lang="en-US" sz="1400" i="1"/>
              <a:t>"</a:t>
            </a:r>
            <a:r>
              <a:rPr lang="ro-RO" sz="1400" i="1"/>
              <a:t>stub</a:t>
            </a:r>
            <a:r>
              <a:rPr lang="en-US" sz="1400" i="1"/>
              <a:t>"</a:t>
            </a:r>
            <a:r>
              <a:rPr lang="ro-RO" sz="1400" i="1"/>
              <a:t> </a:t>
            </a:r>
            <a:r>
              <a:rPr lang="ro-RO" sz="1400" b="1" i="1"/>
              <a:t>inserareStudent(...)</a:t>
            </a:r>
            <a:endParaRPr lang="de-AT" sz="1400" b="1" i="1" dirty="0"/>
          </a:p>
        </p:txBody>
      </p:sp>
      <p:sp>
        <p:nvSpPr>
          <p:cNvPr id="26" name="TextBox 25">
            <a:extLst>
              <a:ext uri="{FF2B5EF4-FFF2-40B4-BE49-F238E27FC236}">
                <a16:creationId xmlns:a16="http://schemas.microsoft.com/office/drawing/2014/main" id="{1D6537C6-BA69-2415-210C-5B83DAF17CC3}"/>
              </a:ext>
            </a:extLst>
          </p:cNvPr>
          <p:cNvSpPr txBox="1"/>
          <p:nvPr/>
        </p:nvSpPr>
        <p:spPr>
          <a:xfrm>
            <a:off x="7071251" y="4394501"/>
            <a:ext cx="1950559" cy="954107"/>
          </a:xfrm>
          <a:prstGeom prst="rect">
            <a:avLst/>
          </a:prstGeom>
          <a:noFill/>
        </p:spPr>
        <p:txBody>
          <a:bodyPr wrap="square" rtlCol="0">
            <a:spAutoFit/>
          </a:bodyPr>
          <a:lstStyle/>
          <a:p>
            <a:pPr algn="ctr"/>
            <a:r>
              <a:rPr lang="ro-RO" sz="1400" i="1"/>
              <a:t>Serverul va asigura execuția reală a funcției  </a:t>
            </a:r>
            <a:r>
              <a:rPr lang="ro-RO" sz="1400" b="1" i="1"/>
              <a:t>inserareStudent(...)</a:t>
            </a:r>
            <a:r>
              <a:rPr lang="en-US" sz="1400" b="1" i="1"/>
              <a:t> </a:t>
            </a:r>
            <a:r>
              <a:rPr lang="ro-MD" sz="1400" i="1"/>
              <a:t>și returnarea confirmării</a:t>
            </a:r>
            <a:endParaRPr lang="de-AT" sz="1400" i="1" dirty="0"/>
          </a:p>
        </p:txBody>
      </p:sp>
    </p:spTree>
    <p:extLst>
      <p:ext uri="{BB962C8B-B14F-4D97-AF65-F5344CB8AC3E}">
        <p14:creationId xmlns:p14="http://schemas.microsoft.com/office/powerpoint/2010/main" val="76332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500"/>
                                        <p:tgtEl>
                                          <p:spTgt spid="20"/>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9" grpId="0"/>
      <p:bldP spid="20" grpId="0" animBg="1"/>
      <p:bldP spid="21" grpId="0" animBg="1"/>
      <p:bldP spid="23" grpId="0"/>
      <p:bldP spid="25" grpId="0"/>
      <p:bldP spid="2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6053-AE7D-4C36-8540-F27E37930D7B}"/>
              </a:ext>
            </a:extLst>
          </p:cNvPr>
          <p:cNvSpPr>
            <a:spLocks noGrp="1"/>
          </p:cNvSpPr>
          <p:nvPr>
            <p:ph type="title"/>
          </p:nvPr>
        </p:nvSpPr>
        <p:spPr/>
        <p:txBody>
          <a:bodyPr>
            <a:normAutofit/>
          </a:bodyPr>
          <a:lstStyle/>
          <a:p>
            <a:r>
              <a:rPr lang="ro-MD" sz="2000"/>
              <a:t>Limitare importantă:</a:t>
            </a:r>
            <a:br>
              <a:rPr lang="ro-MD" sz="2000"/>
            </a:br>
            <a:r>
              <a:rPr lang="ro-MD" sz="2000" b="1"/>
              <a:t>CoAP</a:t>
            </a:r>
            <a:r>
              <a:rPr lang="en-US" sz="2000" b="1"/>
              <a:t>, </a:t>
            </a:r>
            <a:r>
              <a:rPr lang="ro-MD" sz="2000" b="1"/>
              <a:t>MQTT</a:t>
            </a:r>
            <a:r>
              <a:rPr lang="en-US" sz="2000" b="1"/>
              <a:t>, gRPC</a:t>
            </a:r>
            <a:r>
              <a:rPr lang="ro-MD" sz="2000" b="1"/>
              <a:t> nu se pot programa </a:t>
            </a:r>
            <a:r>
              <a:rPr lang="en-US" sz="2000" b="1"/>
              <a:t>nativ </a:t>
            </a:r>
            <a:r>
              <a:rPr lang="ro-MD" sz="2000" b="1"/>
              <a:t>în browser (frontend JS)</a:t>
            </a:r>
            <a:endParaRPr lang="en-US" sz="2000" b="1"/>
          </a:p>
        </p:txBody>
      </p:sp>
      <p:sp>
        <p:nvSpPr>
          <p:cNvPr id="3" name="Content Placeholder 2">
            <a:extLst>
              <a:ext uri="{FF2B5EF4-FFF2-40B4-BE49-F238E27FC236}">
                <a16:creationId xmlns:a16="http://schemas.microsoft.com/office/drawing/2014/main" id="{D7FFF615-0B14-4CAD-A651-610A87A3AACA}"/>
              </a:ext>
            </a:extLst>
          </p:cNvPr>
          <p:cNvSpPr>
            <a:spLocks noGrp="1"/>
          </p:cNvSpPr>
          <p:nvPr>
            <p:ph idx="1"/>
          </p:nvPr>
        </p:nvSpPr>
        <p:spPr>
          <a:xfrm>
            <a:off x="442140" y="1393280"/>
            <a:ext cx="8229600" cy="4525963"/>
          </a:xfrm>
        </p:spPr>
        <p:txBody>
          <a:bodyPr>
            <a:normAutofit/>
          </a:bodyPr>
          <a:lstStyle/>
          <a:p>
            <a:pPr marL="0" indent="0">
              <a:buNone/>
            </a:pPr>
            <a:r>
              <a:rPr lang="en-US" sz="1400"/>
              <a:t>S</a:t>
            </a:r>
            <a:r>
              <a:rPr lang="ro-MD" sz="1400"/>
              <a:t>unt protocoale backend-to-backend</a:t>
            </a:r>
            <a:r>
              <a:rPr lang="en-US" sz="1400"/>
              <a:t> =&gt;</a:t>
            </a:r>
          </a:p>
          <a:p>
            <a:r>
              <a:rPr lang="en-US" sz="1400"/>
              <a:t>p</a:t>
            </a:r>
            <a:r>
              <a:rPr lang="ro-MD" sz="1400"/>
              <a:t>rogramarea lor în front-end se </a:t>
            </a:r>
            <a:r>
              <a:rPr lang="en-US" sz="1400"/>
              <a:t>"</a:t>
            </a:r>
            <a:r>
              <a:rPr lang="ro-MD" sz="1400"/>
              <a:t>mimează</a:t>
            </a:r>
            <a:r>
              <a:rPr lang="en-US" sz="1400"/>
              <a:t>" (ex. libr</a:t>
            </a:r>
            <a:r>
              <a:rPr lang="ro-MD" sz="1400"/>
              <a:t>ăria Paho* oferă experiența de programare MQTT dar cu execuție reală prin WebSocket)</a:t>
            </a:r>
          </a:p>
          <a:p>
            <a:r>
              <a:rPr lang="en-US" sz="1400"/>
              <a:t>s</a:t>
            </a:r>
            <a:r>
              <a:rPr lang="ro-MD" sz="1400"/>
              <a:t>e folosesc scripturi</a:t>
            </a:r>
            <a:r>
              <a:rPr lang="en-US" sz="1400"/>
              <a:t> back-end</a:t>
            </a:r>
            <a:r>
              <a:rPr lang="ro-MD" sz="1400"/>
              <a:t> de intermediere </a:t>
            </a:r>
            <a:r>
              <a:rPr lang="en-US" sz="1400"/>
              <a:t>"proxy"</a:t>
            </a:r>
            <a:r>
              <a:rPr lang="ro-MD" sz="1400"/>
              <a:t> (exemple: cerere HTTP în front-end, forwardată ca cerere CoAP spre alt back-end; serverul Envoy pentru intermediere gRPC**)</a:t>
            </a:r>
            <a:endParaRPr lang="en-US" sz="1400"/>
          </a:p>
        </p:txBody>
      </p:sp>
      <p:grpSp>
        <p:nvGrpSpPr>
          <p:cNvPr id="16" name="Group 15">
            <a:extLst>
              <a:ext uri="{FF2B5EF4-FFF2-40B4-BE49-F238E27FC236}">
                <a16:creationId xmlns:a16="http://schemas.microsoft.com/office/drawing/2014/main" id="{73286AA0-7469-4BF9-8A79-0AF0E1756B28}"/>
              </a:ext>
            </a:extLst>
          </p:cNvPr>
          <p:cNvGrpSpPr/>
          <p:nvPr/>
        </p:nvGrpSpPr>
        <p:grpSpPr>
          <a:xfrm>
            <a:off x="827584" y="3164384"/>
            <a:ext cx="5950781" cy="2310555"/>
            <a:chOff x="2983303" y="3048202"/>
            <a:chExt cx="3793556" cy="1207915"/>
          </a:xfrm>
        </p:grpSpPr>
        <p:sp>
          <p:nvSpPr>
            <p:cNvPr id="5" name="TextBox 4">
              <a:extLst>
                <a:ext uri="{FF2B5EF4-FFF2-40B4-BE49-F238E27FC236}">
                  <a16:creationId xmlns:a16="http://schemas.microsoft.com/office/drawing/2014/main" id="{B4CD1A7E-9996-424F-A88C-45A1CB3E81C8}"/>
                </a:ext>
              </a:extLst>
            </p:cNvPr>
            <p:cNvSpPr txBox="1"/>
            <p:nvPr/>
          </p:nvSpPr>
          <p:spPr>
            <a:xfrm>
              <a:off x="4106571" y="3644698"/>
              <a:ext cx="407083" cy="611419"/>
            </a:xfrm>
            <a:prstGeom prst="rect">
              <a:avLst/>
            </a:prstGeom>
            <a:noFill/>
          </p:spPr>
          <p:txBody>
            <a:bodyPr wrap="none" rtlCol="0">
              <a:spAutoFit/>
            </a:bodyPr>
            <a:lstStyle/>
            <a:p>
              <a:r>
                <a:rPr lang="ro-MD" sz="1400" b="1" i="1"/>
                <a:t>CoAP</a:t>
              </a:r>
            </a:p>
            <a:p>
              <a:r>
                <a:rPr lang="ro-MD" sz="1400" i="1"/>
                <a:t>sau</a:t>
              </a:r>
              <a:r>
                <a:rPr lang="ro-MD" sz="1400" b="1" i="1"/>
                <a:t> </a:t>
              </a:r>
            </a:p>
            <a:p>
              <a:r>
                <a:rPr lang="ro-MD" sz="1400" b="1" i="1"/>
                <a:t>MQTT</a:t>
              </a:r>
            </a:p>
            <a:p>
              <a:r>
                <a:rPr lang="ro-MD" sz="1400" i="1"/>
                <a:t>sau</a:t>
              </a:r>
            </a:p>
            <a:p>
              <a:r>
                <a:rPr lang="ro-MD" sz="1400" b="1" i="1"/>
                <a:t>gRPC</a:t>
              </a:r>
              <a:endParaRPr lang="de-AT" sz="1400" b="1" i="1"/>
            </a:p>
          </p:txBody>
        </p:sp>
        <p:sp>
          <p:nvSpPr>
            <p:cNvPr id="6" name="server">
              <a:extLst>
                <a:ext uri="{FF2B5EF4-FFF2-40B4-BE49-F238E27FC236}">
                  <a16:creationId xmlns:a16="http://schemas.microsoft.com/office/drawing/2014/main" id="{0C083EE3-80F2-4A3F-89F8-C0A94F970F9B}"/>
                </a:ext>
              </a:extLst>
            </p:cNvPr>
            <p:cNvSpPr>
              <a:spLocks noEditPoints="1" noChangeArrowheads="1"/>
            </p:cNvSpPr>
            <p:nvPr/>
          </p:nvSpPr>
          <p:spPr bwMode="auto">
            <a:xfrm>
              <a:off x="3254423" y="3416787"/>
              <a:ext cx="513091" cy="323493"/>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p>
          </p:txBody>
        </p:sp>
        <p:sp>
          <p:nvSpPr>
            <p:cNvPr id="8" name="Up-Down Arrow 15">
              <a:extLst>
                <a:ext uri="{FF2B5EF4-FFF2-40B4-BE49-F238E27FC236}">
                  <a16:creationId xmlns:a16="http://schemas.microsoft.com/office/drawing/2014/main" id="{6772C002-36D1-4D06-A7D3-9B296341AE03}"/>
                </a:ext>
              </a:extLst>
            </p:cNvPr>
            <p:cNvSpPr/>
            <p:nvPr/>
          </p:nvSpPr>
          <p:spPr>
            <a:xfrm rot="5400000">
              <a:off x="4177165" y="3066308"/>
              <a:ext cx="290589" cy="105034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server">
              <a:extLst>
                <a:ext uri="{FF2B5EF4-FFF2-40B4-BE49-F238E27FC236}">
                  <a16:creationId xmlns:a16="http://schemas.microsoft.com/office/drawing/2014/main" id="{CF270993-5069-4B76-AEF7-B37E5ED44A9F}"/>
                </a:ext>
              </a:extLst>
            </p:cNvPr>
            <p:cNvSpPr>
              <a:spLocks noEditPoints="1" noChangeArrowheads="1"/>
            </p:cNvSpPr>
            <p:nvPr/>
          </p:nvSpPr>
          <p:spPr bwMode="auto">
            <a:xfrm>
              <a:off x="4847634" y="3416786"/>
              <a:ext cx="513091" cy="323493"/>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de-AT"/>
            </a:p>
          </p:txBody>
        </p:sp>
        <p:sp>
          <p:nvSpPr>
            <p:cNvPr id="10" name="TextBox 9">
              <a:extLst>
                <a:ext uri="{FF2B5EF4-FFF2-40B4-BE49-F238E27FC236}">
                  <a16:creationId xmlns:a16="http://schemas.microsoft.com/office/drawing/2014/main" id="{C07E725A-4FD6-4DE2-9042-714F3277F2BE}"/>
                </a:ext>
              </a:extLst>
            </p:cNvPr>
            <p:cNvSpPr txBox="1"/>
            <p:nvPr/>
          </p:nvSpPr>
          <p:spPr>
            <a:xfrm>
              <a:off x="5371669" y="3393866"/>
              <a:ext cx="1405190" cy="498789"/>
            </a:xfrm>
            <a:prstGeom prst="rect">
              <a:avLst/>
            </a:prstGeom>
            <a:noFill/>
          </p:spPr>
          <p:txBody>
            <a:bodyPr wrap="none" rtlCol="0">
              <a:spAutoFit/>
            </a:bodyPr>
            <a:lstStyle/>
            <a:p>
              <a:r>
                <a:rPr lang="ro-MD" sz="1400" i="1"/>
                <a:t>Server CoAp/gRPC</a:t>
              </a:r>
            </a:p>
            <a:p>
              <a:r>
                <a:rPr lang="ro-MD" sz="1400" i="1"/>
                <a:t>sau publisher MQTT remote</a:t>
              </a:r>
            </a:p>
            <a:p>
              <a:r>
                <a:rPr lang="ro-MD" sz="1400" i="1"/>
                <a:t>(ex. RaspberryPi</a:t>
              </a:r>
            </a:p>
            <a:p>
              <a:r>
                <a:rPr lang="ro-MD" sz="1400" i="1"/>
                <a:t>cu senzori)</a:t>
              </a:r>
              <a:endParaRPr lang="de-AT" sz="1400" i="1"/>
            </a:p>
          </p:txBody>
        </p:sp>
        <p:sp>
          <p:nvSpPr>
            <p:cNvPr id="11" name="TextBox 10">
              <a:extLst>
                <a:ext uri="{FF2B5EF4-FFF2-40B4-BE49-F238E27FC236}">
                  <a16:creationId xmlns:a16="http://schemas.microsoft.com/office/drawing/2014/main" id="{43BD2719-7325-4821-AF91-5E66610B76F7}"/>
                </a:ext>
              </a:extLst>
            </p:cNvPr>
            <p:cNvSpPr txBox="1"/>
            <p:nvPr/>
          </p:nvSpPr>
          <p:spPr>
            <a:xfrm>
              <a:off x="2983303" y="3063200"/>
              <a:ext cx="1377129" cy="273530"/>
            </a:xfrm>
            <a:prstGeom prst="rect">
              <a:avLst/>
            </a:prstGeom>
            <a:noFill/>
          </p:spPr>
          <p:txBody>
            <a:bodyPr wrap="square" rtlCol="0">
              <a:spAutoFit/>
            </a:bodyPr>
            <a:lstStyle/>
            <a:p>
              <a:r>
                <a:rPr lang="ro-MD" sz="1400" i="1"/>
                <a:t>Back-end propriu</a:t>
              </a:r>
            </a:p>
            <a:p>
              <a:r>
                <a:rPr lang="ro-MD" sz="1400" i="1"/>
                <a:t>(cu rol de Proxy)</a:t>
              </a:r>
              <a:endParaRPr lang="de-AT" sz="1400" i="1"/>
            </a:p>
          </p:txBody>
        </p:sp>
        <p:pic>
          <p:nvPicPr>
            <p:cNvPr id="13" name="Graphic 12" descr="Thermometer with solid fill">
              <a:extLst>
                <a:ext uri="{FF2B5EF4-FFF2-40B4-BE49-F238E27FC236}">
                  <a16:creationId xmlns:a16="http://schemas.microsoft.com/office/drawing/2014/main" id="{4D4C84F8-07CF-4306-86AE-7DA9A1114E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1042" y="3064019"/>
              <a:ext cx="313184" cy="313184"/>
            </a:xfrm>
            <a:prstGeom prst="rect">
              <a:avLst/>
            </a:prstGeom>
          </p:spPr>
        </p:pic>
        <p:pic>
          <p:nvPicPr>
            <p:cNvPr id="14" name="Graphic 13" descr="Thermometer with solid fill">
              <a:extLst>
                <a:ext uri="{FF2B5EF4-FFF2-40B4-BE49-F238E27FC236}">
                  <a16:creationId xmlns:a16="http://schemas.microsoft.com/office/drawing/2014/main" id="{65B3640A-A7D0-400F-9569-9D3401D935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1386" y="3064019"/>
              <a:ext cx="313184" cy="313184"/>
            </a:xfrm>
            <a:prstGeom prst="rect">
              <a:avLst/>
            </a:prstGeom>
          </p:spPr>
        </p:pic>
        <p:pic>
          <p:nvPicPr>
            <p:cNvPr id="15" name="Graphic 14" descr="Thermometer with solid fill">
              <a:extLst>
                <a:ext uri="{FF2B5EF4-FFF2-40B4-BE49-F238E27FC236}">
                  <a16:creationId xmlns:a16="http://schemas.microsoft.com/office/drawing/2014/main" id="{7ADE226F-4F8D-4D4C-84E9-68D359BB43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3150" y="3048202"/>
              <a:ext cx="313184" cy="313184"/>
            </a:xfrm>
            <a:prstGeom prst="rect">
              <a:avLst/>
            </a:prstGeom>
          </p:spPr>
        </p:pic>
      </p:grpSp>
      <p:sp>
        <p:nvSpPr>
          <p:cNvPr id="17" name="TextBox 16">
            <a:extLst>
              <a:ext uri="{FF2B5EF4-FFF2-40B4-BE49-F238E27FC236}">
                <a16:creationId xmlns:a16="http://schemas.microsoft.com/office/drawing/2014/main" id="{F74E7104-EC38-47D4-A50B-6EAB6854A585}"/>
              </a:ext>
            </a:extLst>
          </p:cNvPr>
          <p:cNvSpPr txBox="1"/>
          <p:nvPr/>
        </p:nvSpPr>
        <p:spPr>
          <a:xfrm>
            <a:off x="5143649" y="5286892"/>
            <a:ext cx="3971112" cy="523220"/>
          </a:xfrm>
          <a:prstGeom prst="rect">
            <a:avLst/>
          </a:prstGeom>
          <a:noFill/>
        </p:spPr>
        <p:txBody>
          <a:bodyPr wrap="square" rtlCol="0">
            <a:spAutoFit/>
          </a:bodyPr>
          <a:lstStyle/>
          <a:p>
            <a:r>
              <a:rPr lang="ro-MD" sz="1400" i="1"/>
              <a:t>*https://www.eclipse.org/paho/</a:t>
            </a:r>
          </a:p>
          <a:p>
            <a:r>
              <a:rPr lang="ro-MD" sz="1400" i="1"/>
              <a:t>**https://www.envoyproxy.io/</a:t>
            </a:r>
          </a:p>
        </p:txBody>
      </p:sp>
      <p:pic>
        <p:nvPicPr>
          <p:cNvPr id="18" name="Picture 2">
            <a:extLst>
              <a:ext uri="{FF2B5EF4-FFF2-40B4-BE49-F238E27FC236}">
                <a16:creationId xmlns:a16="http://schemas.microsoft.com/office/drawing/2014/main" id="{A80ADC9A-6275-4962-AA0E-9B67D6907A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2878" y="5659126"/>
            <a:ext cx="942006" cy="7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Up-Down Arrow 14">
            <a:extLst>
              <a:ext uri="{FF2B5EF4-FFF2-40B4-BE49-F238E27FC236}">
                <a16:creationId xmlns:a16="http://schemas.microsoft.com/office/drawing/2014/main" id="{3C3F686D-48AC-4FA3-B8E5-4A4CB81D9CDB}"/>
              </a:ext>
            </a:extLst>
          </p:cNvPr>
          <p:cNvSpPr/>
          <p:nvPr/>
        </p:nvSpPr>
        <p:spPr>
          <a:xfrm>
            <a:off x="1397222" y="4552798"/>
            <a:ext cx="306340" cy="115100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0" name="TextBox 19">
            <a:extLst>
              <a:ext uri="{FF2B5EF4-FFF2-40B4-BE49-F238E27FC236}">
                <a16:creationId xmlns:a16="http://schemas.microsoft.com/office/drawing/2014/main" id="{81372D8A-9FBB-4AE9-B13E-44C2037A60C1}"/>
              </a:ext>
            </a:extLst>
          </p:cNvPr>
          <p:cNvSpPr txBox="1"/>
          <p:nvPr/>
        </p:nvSpPr>
        <p:spPr>
          <a:xfrm>
            <a:off x="971601" y="4979115"/>
            <a:ext cx="1159228" cy="307777"/>
          </a:xfrm>
          <a:prstGeom prst="rect">
            <a:avLst/>
          </a:prstGeom>
          <a:noFill/>
        </p:spPr>
        <p:txBody>
          <a:bodyPr wrap="none" rtlCol="0">
            <a:spAutoFit/>
          </a:bodyPr>
          <a:lstStyle/>
          <a:p>
            <a:r>
              <a:rPr lang="ro-MD" sz="1400" b="1" i="1"/>
              <a:t>WS sau HTTP</a:t>
            </a:r>
            <a:endParaRPr lang="de-AT" sz="1400" b="1" i="1"/>
          </a:p>
        </p:txBody>
      </p:sp>
    </p:spTree>
    <p:extLst>
      <p:ext uri="{BB962C8B-B14F-4D97-AF65-F5344CB8AC3E}">
        <p14:creationId xmlns:p14="http://schemas.microsoft.com/office/powerpoint/2010/main" val="335655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err="1"/>
              <a:t>Extragerea</a:t>
            </a:r>
            <a:r>
              <a:rPr lang="en-US" dirty="0"/>
              <a:t> </a:t>
            </a:r>
            <a:r>
              <a:rPr lang="en-US" dirty="0" err="1"/>
              <a:t>datelor</a:t>
            </a:r>
            <a:r>
              <a:rPr lang="en-US" dirty="0"/>
              <a:t> </a:t>
            </a:r>
            <a:r>
              <a:rPr lang="en-US" err="1"/>
              <a:t>dintr</a:t>
            </a:r>
            <a:r>
              <a:rPr lang="en-US"/>
              <a:t>-un r</a:t>
            </a:r>
            <a:r>
              <a:rPr lang="ro-RO"/>
              <a:t>ă</a:t>
            </a:r>
            <a:r>
              <a:rPr lang="en-US"/>
              <a:t>spuns</a:t>
            </a:r>
            <a:r>
              <a:rPr lang="ro-RO"/>
              <a:t> HTTP sosit în format</a:t>
            </a:r>
            <a:r>
              <a:rPr lang="en-US"/>
              <a:t> JSON </a:t>
            </a:r>
            <a:br>
              <a:rPr lang="ro-RO"/>
            </a:br>
            <a:r>
              <a:rPr lang="en-US"/>
              <a:t>(la client</a:t>
            </a:r>
            <a:r>
              <a:rPr lang="ro-RO"/>
              <a:t>ul JavaScript</a:t>
            </a:r>
            <a:r>
              <a:rPr lang="en-US"/>
              <a:t>)</a:t>
            </a:r>
            <a:endParaRPr lang="en-US" dirty="0"/>
          </a:p>
        </p:txBody>
      </p:sp>
      <p:sp>
        <p:nvSpPr>
          <p:cNvPr id="3" name="Content Placeholder 2"/>
          <p:cNvSpPr>
            <a:spLocks noGrp="1"/>
          </p:cNvSpPr>
          <p:nvPr>
            <p:ph idx="1"/>
          </p:nvPr>
        </p:nvSpPr>
        <p:spPr>
          <a:xfrm>
            <a:off x="3707904" y="2564904"/>
            <a:ext cx="5061248" cy="4525963"/>
          </a:xfrm>
        </p:spPr>
        <p:txBody>
          <a:bodyPr rtlCol="0">
            <a:normAutofit/>
          </a:bodyPr>
          <a:lstStyle/>
          <a:p>
            <a:pPr fontAlgn="auto">
              <a:spcAft>
                <a:spcPts val="0"/>
              </a:spcAft>
              <a:buFont typeface="Arial" pitchFamily="34" charset="0"/>
              <a:buNone/>
              <a:defRPr/>
            </a:pPr>
            <a:r>
              <a:rPr lang="en-GB" sz="1800" dirty="0" err="1">
                <a:solidFill>
                  <a:srgbClr val="FF0000"/>
                </a:solidFill>
              </a:rPr>
              <a:t>raspuns</a:t>
            </a:r>
            <a:r>
              <a:rPr lang="en-GB" sz="1800" dirty="0">
                <a:solidFill>
                  <a:srgbClr val="FF0000"/>
                </a:solidFill>
              </a:rPr>
              <a:t>=</a:t>
            </a:r>
            <a:r>
              <a:rPr lang="en-GB" sz="1800" dirty="0" err="1">
                <a:solidFill>
                  <a:srgbClr val="FF0000"/>
                </a:solidFill>
              </a:rPr>
              <a:t>JSON.parse</a:t>
            </a:r>
            <a:r>
              <a:rPr lang="ro-RO" sz="1800" dirty="0">
                <a:solidFill>
                  <a:srgbClr val="FF0000"/>
                </a:solidFill>
              </a:rPr>
              <a:t>(</a:t>
            </a:r>
            <a:r>
              <a:rPr lang="ro-RO" sz="1800" dirty="0" err="1">
                <a:solidFill>
                  <a:srgbClr val="FF0000"/>
                </a:solidFill>
              </a:rPr>
              <a:t>cerereHTTP</a:t>
            </a:r>
            <a:r>
              <a:rPr lang="en-US" sz="1800" dirty="0">
                <a:solidFill>
                  <a:srgbClr val="FF0000"/>
                </a:solidFill>
              </a:rPr>
              <a:t>.</a:t>
            </a:r>
            <a:r>
              <a:rPr lang="en-US" sz="1800" dirty="0" err="1">
                <a:solidFill>
                  <a:srgbClr val="FF0000"/>
                </a:solidFill>
              </a:rPr>
              <a:t>responseText</a:t>
            </a:r>
            <a:r>
              <a:rPr lang="ro-RO" sz="1800" dirty="0">
                <a:solidFill>
                  <a:srgbClr val="FF0000"/>
                </a:solidFill>
              </a:rPr>
              <a:t>)</a:t>
            </a:r>
            <a:endParaRPr lang="en-US" sz="1800" dirty="0">
              <a:solidFill>
                <a:srgbClr val="FF0000"/>
              </a:solidFill>
            </a:endParaRPr>
          </a:p>
          <a:p>
            <a:pPr fontAlgn="auto">
              <a:spcAft>
                <a:spcPts val="0"/>
              </a:spcAft>
              <a:buFont typeface="Arial" pitchFamily="34" charset="0"/>
              <a:buNone/>
              <a:defRPr/>
            </a:pPr>
            <a:r>
              <a:rPr lang="en-US" sz="1800" dirty="0">
                <a:solidFill>
                  <a:srgbClr val="FF0000"/>
                </a:solidFill>
              </a:rPr>
              <a:t>a=</a:t>
            </a:r>
            <a:r>
              <a:rPr lang="en-US" sz="1800" dirty="0" err="1">
                <a:solidFill>
                  <a:srgbClr val="FF0000"/>
                </a:solidFill>
              </a:rPr>
              <a:t>raspuns.oras</a:t>
            </a:r>
            <a:endParaRPr lang="en-US" sz="1800" dirty="0">
              <a:solidFill>
                <a:srgbClr val="FF0000"/>
              </a:solidFill>
            </a:endParaRPr>
          </a:p>
          <a:p>
            <a:pPr fontAlgn="auto">
              <a:spcAft>
                <a:spcPts val="0"/>
              </a:spcAft>
              <a:buFont typeface="Arial" pitchFamily="34" charset="0"/>
              <a:buNone/>
              <a:defRPr/>
            </a:pPr>
            <a:r>
              <a:rPr lang="en-US" sz="1800" dirty="0">
                <a:solidFill>
                  <a:srgbClr val="FF0000"/>
                </a:solidFill>
              </a:rPr>
              <a:t>b=</a:t>
            </a:r>
            <a:r>
              <a:rPr lang="en-US" sz="1800" dirty="0" err="1">
                <a:solidFill>
                  <a:srgbClr val="FF0000"/>
                </a:solidFill>
              </a:rPr>
              <a:t>raspuns.judet</a:t>
            </a:r>
            <a:endParaRPr lang="en-US" sz="1800" dirty="0">
              <a:solidFill>
                <a:srgbClr val="FF0000"/>
              </a:solidFill>
            </a:endParaRPr>
          </a:p>
          <a:p>
            <a:pPr fontAlgn="auto">
              <a:spcAft>
                <a:spcPts val="0"/>
              </a:spcAft>
              <a:buFont typeface="Arial" pitchFamily="34" charset="0"/>
              <a:buNone/>
              <a:defRPr/>
            </a:pPr>
            <a:r>
              <a:rPr lang="en-US" sz="1800" dirty="0">
                <a:solidFill>
                  <a:srgbClr val="FF0000"/>
                </a:solidFill>
              </a:rPr>
              <a:t>c=</a:t>
            </a:r>
            <a:r>
              <a:rPr lang="en-US" sz="1800" dirty="0" err="1">
                <a:solidFill>
                  <a:srgbClr val="FF0000"/>
                </a:solidFill>
              </a:rPr>
              <a:t>raspuns.adresa</a:t>
            </a:r>
            <a:endParaRPr lang="en-US" sz="1800" dirty="0">
              <a:solidFill>
                <a:srgbClr val="FF0000"/>
              </a:solidFill>
            </a:endParaRPr>
          </a:p>
          <a:p>
            <a:pPr fontAlgn="auto">
              <a:spcAft>
                <a:spcPts val="0"/>
              </a:spcAft>
              <a:buFont typeface="Arial" pitchFamily="34" charset="0"/>
              <a:buNone/>
              <a:defRPr/>
            </a:pPr>
            <a:endParaRPr lang="ro-RO" sz="1800" i="1" dirty="0"/>
          </a:p>
          <a:p>
            <a:pPr marL="0" indent="0" fontAlgn="auto">
              <a:spcAft>
                <a:spcPts val="0"/>
              </a:spcAft>
              <a:buFont typeface="Arial" pitchFamily="34" charset="0"/>
              <a:buNone/>
              <a:defRPr/>
            </a:pPr>
            <a:r>
              <a:rPr lang="ro-MD" sz="1800" i="1"/>
              <a:t>S</a:t>
            </a:r>
            <a:r>
              <a:rPr lang="en-US" sz="1800" i="1"/>
              <a:t>e </a:t>
            </a:r>
            <a:r>
              <a:rPr lang="en-US" sz="1800" i="1" dirty="0" err="1"/>
              <a:t>poate</a:t>
            </a:r>
            <a:r>
              <a:rPr lang="en-US" sz="1800" i="1" dirty="0"/>
              <a:t> </a:t>
            </a:r>
            <a:r>
              <a:rPr lang="en-US" sz="1800" i="1" dirty="0" err="1"/>
              <a:t>utiliza</a:t>
            </a:r>
            <a:r>
              <a:rPr lang="en-US" sz="1800" i="1" dirty="0"/>
              <a:t> </a:t>
            </a:r>
            <a:r>
              <a:rPr lang="ro-RO" sz="1800" i="1" dirty="0" err="1"/>
              <a:t>şi</a:t>
            </a:r>
            <a:r>
              <a:rPr lang="ro-RO" sz="1800" i="1" dirty="0"/>
              <a:t> sintaxa vectorială</a:t>
            </a:r>
            <a:r>
              <a:rPr lang="ro-RO" sz="1800" i="1"/>
              <a:t>, când </a:t>
            </a:r>
            <a:r>
              <a:rPr lang="ro-RO" sz="1800" i="1" dirty="0"/>
              <a:t>"cheile" JSON </a:t>
            </a:r>
            <a:r>
              <a:rPr lang="ro-RO" sz="1800" i="1"/>
              <a:t>nu sunt valide ca </a:t>
            </a:r>
            <a:r>
              <a:rPr lang="ro-RO" sz="1800" i="1" dirty="0"/>
              <a:t>nume </a:t>
            </a:r>
            <a:r>
              <a:rPr lang="ro-RO" sz="1800" i="1"/>
              <a:t>de variabile</a:t>
            </a:r>
            <a:r>
              <a:rPr lang="en-GB" sz="1800" i="1"/>
              <a:t>: </a:t>
            </a:r>
            <a:r>
              <a:rPr lang="ro-RO" sz="1800" i="1" dirty="0">
                <a:solidFill>
                  <a:srgbClr val="FF0000"/>
                </a:solidFill>
              </a:rPr>
              <a:t>a=</a:t>
            </a:r>
            <a:r>
              <a:rPr lang="ro-RO" sz="1800" i="1" dirty="0" err="1">
                <a:solidFill>
                  <a:srgbClr val="FF0000"/>
                </a:solidFill>
              </a:rPr>
              <a:t>raspuns</a:t>
            </a:r>
            <a:r>
              <a:rPr lang="en-GB" sz="1800" i="1" dirty="0">
                <a:solidFill>
                  <a:srgbClr val="FF0000"/>
                </a:solidFill>
              </a:rPr>
              <a:t>["</a:t>
            </a:r>
            <a:r>
              <a:rPr lang="en-GB" sz="1800" i="1" dirty="0" err="1">
                <a:solidFill>
                  <a:srgbClr val="FF0000"/>
                </a:solidFill>
              </a:rPr>
              <a:t>oras</a:t>
            </a:r>
            <a:r>
              <a:rPr lang="en-GB" sz="1800" i="1" dirty="0">
                <a:solidFill>
                  <a:srgbClr val="FF0000"/>
                </a:solidFill>
              </a:rPr>
              <a:t> </a:t>
            </a:r>
            <a:r>
              <a:rPr lang="en-GB" sz="1800" i="1" dirty="0" err="1">
                <a:solidFill>
                  <a:srgbClr val="FF0000"/>
                </a:solidFill>
              </a:rPr>
              <a:t>domiciliu</a:t>
            </a:r>
            <a:r>
              <a:rPr lang="en-GB" sz="1800" i="1" dirty="0">
                <a:solidFill>
                  <a:srgbClr val="FF0000"/>
                </a:solidFill>
              </a:rPr>
              <a:t>"]</a:t>
            </a:r>
            <a:endParaRPr lang="en-US" sz="1800" i="1" dirty="0"/>
          </a:p>
          <a:p>
            <a:pPr fontAlgn="auto">
              <a:spcAft>
                <a:spcPts val="0"/>
              </a:spcAft>
              <a:buFont typeface="Arial" pitchFamily="34" charset="0"/>
              <a:buNone/>
              <a:defRPr/>
            </a:pPr>
            <a:endParaRPr lang="en-US" sz="1800" dirty="0"/>
          </a:p>
        </p:txBody>
      </p:sp>
      <p:sp>
        <p:nvSpPr>
          <p:cNvPr id="4" name="Rectangle 3"/>
          <p:cNvSpPr/>
          <p:nvPr/>
        </p:nvSpPr>
        <p:spPr>
          <a:xfrm>
            <a:off x="103576" y="2884331"/>
            <a:ext cx="2664296" cy="923330"/>
          </a:xfrm>
          <a:prstGeom prst="rect">
            <a:avLst/>
          </a:prstGeom>
        </p:spPr>
        <p:txBody>
          <a:bodyPr wrap="square">
            <a:spAutoFit/>
          </a:bodyPr>
          <a:lstStyle/>
          <a:p>
            <a:r>
              <a:rPr lang="en-GB" altLang="de-DE" b="1">
                <a:solidFill>
                  <a:srgbClr val="FF0000"/>
                </a:solidFill>
              </a:rPr>
              <a:t>{"oras":"Cluj Napoca", "judet":"Cluj", "adresa":"Azuga"}</a:t>
            </a:r>
            <a:endParaRPr lang="de-AT"/>
          </a:p>
        </p:txBody>
      </p:sp>
      <p:sp>
        <p:nvSpPr>
          <p:cNvPr id="5" name="Right Arrow 4"/>
          <p:cNvSpPr/>
          <p:nvPr/>
        </p:nvSpPr>
        <p:spPr>
          <a:xfrm>
            <a:off x="2267744" y="3212976"/>
            <a:ext cx="122413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Box 5"/>
          <p:cNvSpPr txBox="1"/>
          <p:nvPr/>
        </p:nvSpPr>
        <p:spPr>
          <a:xfrm>
            <a:off x="2039746" y="3807661"/>
            <a:ext cx="1680131" cy="369332"/>
          </a:xfrm>
          <a:prstGeom prst="rect">
            <a:avLst/>
          </a:prstGeom>
          <a:noFill/>
        </p:spPr>
        <p:txBody>
          <a:bodyPr wrap="square" rtlCol="0">
            <a:spAutoFit/>
          </a:bodyPr>
          <a:lstStyle/>
          <a:p>
            <a:r>
              <a:rPr lang="ro-RO"/>
              <a:t>deserializarea</a:t>
            </a:r>
            <a:endParaRPr lang="de-AT" sz="1100"/>
          </a:p>
        </p:txBody>
      </p:sp>
      <p:sp>
        <p:nvSpPr>
          <p:cNvPr id="7" name="TextBox 6">
            <a:extLst>
              <a:ext uri="{FF2B5EF4-FFF2-40B4-BE49-F238E27FC236}">
                <a16:creationId xmlns:a16="http://schemas.microsoft.com/office/drawing/2014/main" id="{865E3E00-64A6-483F-B3C2-3893BF01EE8D}"/>
              </a:ext>
            </a:extLst>
          </p:cNvPr>
          <p:cNvSpPr txBox="1"/>
          <p:nvPr/>
        </p:nvSpPr>
        <p:spPr>
          <a:xfrm>
            <a:off x="323528" y="2380238"/>
            <a:ext cx="1680131" cy="369332"/>
          </a:xfrm>
          <a:prstGeom prst="rect">
            <a:avLst/>
          </a:prstGeom>
          <a:noFill/>
        </p:spPr>
        <p:txBody>
          <a:bodyPr wrap="square" rtlCol="0">
            <a:spAutoFit/>
          </a:bodyPr>
          <a:lstStyle/>
          <a:p>
            <a:r>
              <a:rPr lang="en-US"/>
              <a:t>JSON sosit</a:t>
            </a:r>
            <a:endParaRPr lang="de-AT" sz="1100"/>
          </a:p>
        </p:txBody>
      </p:sp>
    </p:spTree>
    <p:extLst>
      <p:ext uri="{BB962C8B-B14F-4D97-AF65-F5344CB8AC3E}">
        <p14:creationId xmlns:p14="http://schemas.microsoft.com/office/powerpoint/2010/main" val="106162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24864</TotalTime>
  <Words>11306</Words>
  <Application>Microsoft Office PowerPoint</Application>
  <PresentationFormat>On-screen Show (4:3)</PresentationFormat>
  <Paragraphs>1381</Paragraphs>
  <Slides>84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IBMPlexMono,  Courier New</vt:lpstr>
      <vt:lpstr>Arial</vt:lpstr>
      <vt:lpstr>Calibri</vt:lpstr>
      <vt:lpstr>Courier New</vt:lpstr>
      <vt:lpstr>Symbol</vt:lpstr>
      <vt:lpstr>Wingdings</vt:lpstr>
      <vt:lpstr>1_Office Theme</vt:lpstr>
      <vt:lpstr>Formatul JSON</vt:lpstr>
      <vt:lpstr>Sintaxa JSON</vt:lpstr>
      <vt:lpstr>Pericol de confuzie sintactică JSON vs. obiecte JavaScript</vt:lpstr>
      <vt:lpstr>Pericol de confuzie sintactică JSON vs. obiecte JavaScript</vt:lpstr>
      <vt:lpstr>Pericol de confuzie sintactică JSON vs. obiecte JavaScript</vt:lpstr>
      <vt:lpstr>PowerPoint Presentation</vt:lpstr>
      <vt:lpstr>Comparație XML - JSON</vt:lpstr>
      <vt:lpstr>Construirea uzuală a unui string JSON în PHP</vt:lpstr>
      <vt:lpstr>Extragerea datelor dintr-un răspuns HTTP sosit în format JSON  (la clientul JavaScript)</vt:lpstr>
      <vt:lpstr>Construirea uzuală a unui arbore DOM XML în PHP*</vt:lpstr>
      <vt:lpstr>Extragerea datelor dintr-un  răspuns XML prin funcţii DOM standard  (la clientul JavaScript)</vt:lpstr>
      <vt:lpstr>JSON Schema</vt:lpstr>
      <vt:lpstr>Exemple</vt:lpstr>
      <vt:lpstr>Exemple</vt:lpstr>
      <vt:lpstr>Exemple</vt:lpstr>
      <vt:lpstr>Diferență importantă față de  XML Schema</vt:lpstr>
      <vt:lpstr>Comparație XML - JSON</vt:lpstr>
      <vt:lpstr>Comparație XML - JSON</vt:lpstr>
      <vt:lpstr>Comparație XML - JSON</vt:lpstr>
      <vt:lpstr>Comparație XML - JSON</vt:lpstr>
      <vt:lpstr>Concluzie</vt:lpstr>
      <vt:lpstr>Baze de date JSON cum interogăm (în absența unui standard)?</vt:lpstr>
      <vt:lpstr>Tehnica REST: Cereri HTTP interpretate ca interogări (cu opțiuni suplimentare în parametri QueryString)</vt:lpstr>
      <vt:lpstr>GraphQL: Alternativă la tehnica REST</vt:lpstr>
      <vt:lpstr>Comparație REST-GraphQL</vt:lpstr>
      <vt:lpstr>GraphQL</vt:lpstr>
      <vt:lpstr>Exemplu de situație Overfetch în tehnica REST</vt:lpstr>
      <vt:lpstr>Evitarea Overfetch cu GraphQL</vt:lpstr>
      <vt:lpstr>Exemplu de situație Underfetch în tehnica REST</vt:lpstr>
      <vt:lpstr>Evitarea Underfetch cu GraphQL</vt:lpstr>
      <vt:lpstr>JSON:API (https://jsonapi.org/)</vt:lpstr>
      <vt:lpstr>JSON:API (https://jsonapi.org/)</vt:lpstr>
      <vt:lpstr>Observații finale privind  "interogările" JSON</vt:lpstr>
      <vt:lpstr>Cereri HTTP</vt:lpstr>
      <vt:lpstr>Reminder: Mecanismul HTTP</vt:lpstr>
      <vt:lpstr>Cum ați implementat în trecut cereri HTTP?</vt:lpstr>
      <vt:lpstr>Limitările cererilor trimise din HTML</vt:lpstr>
      <vt:lpstr>Patternul AJAX: separare completă  front-end/back-end</vt:lpstr>
      <vt:lpstr>Cum declanșăm Cereri HTTP?</vt:lpstr>
      <vt:lpstr>Cum declanșăm Cereri HTTP?</vt:lpstr>
      <vt:lpstr>Cum declanșăm Cereri HTTP?</vt:lpstr>
      <vt:lpstr>Cum declanșăm Cereri HTTP?</vt:lpstr>
      <vt:lpstr>Algoritmul construirii unei  Cereri HTTP (în front-end JS)</vt:lpstr>
      <vt:lpstr>Ce are de făcut funcția 1</vt:lpstr>
      <vt:lpstr>Ce are de făcut funcția 2</vt:lpstr>
      <vt:lpstr>Cerere GET trimisă din  front-end cu JQuery</vt:lpstr>
      <vt:lpstr>Cerere POST trimisă din  front-end cu JQuery</vt:lpstr>
      <vt:lpstr>Alte exemple</vt:lpstr>
      <vt:lpstr>Alte exemple</vt:lpstr>
      <vt:lpstr>Testarea Cererilor: Înainte de a programa Cereri spre un destinatar (back-end, API, bază de date) asigurați-vă că destinatarul răspunde!</vt:lpstr>
      <vt:lpstr>Browserul poate fi și el folosit pentru a testa Cereri,  însă doar pentru Cereri GET (există totuși add-onuri de browser similare cu Postman)</vt:lpstr>
      <vt:lpstr>Algoritmul construirii unui Răspuns HTTP  (tehnica REST API)</vt:lpstr>
      <vt:lpstr>Exemplu de Răspuns creat cu NodeJS (back-end JavaScript)</vt:lpstr>
      <vt:lpstr>Cei care programează Răspunsuri trebuie să ofere o documentație</vt:lpstr>
      <vt:lpstr>Exemplu de documentație generată cu Swagger, grupată pe Rute</vt:lpstr>
      <vt:lpstr>Categorii de Cereri HTTP</vt:lpstr>
      <vt:lpstr>O paranteză: Programarea asincronă</vt:lpstr>
      <vt:lpstr>Reminder</vt:lpstr>
      <vt:lpstr>Cum arată apelarea sincronă (clasică) a unei funcții:</vt:lpstr>
      <vt:lpstr>Cum arată comparativ apelarea asincronă a unei funcții  (cu succes incert):</vt:lpstr>
      <vt:lpstr>Alternative sintactice pentru apelarea de funcții asincrone</vt:lpstr>
      <vt:lpstr>În JQuery ar arăta astfel:</vt:lpstr>
      <vt:lpstr>Sumar</vt:lpstr>
      <vt:lpstr>Să nu se înțeleagă echivalența Cerere HTTP = Programare Asincronă</vt:lpstr>
      <vt:lpstr>Obstacole ale cererilor http </vt:lpstr>
      <vt:lpstr>Cross-domain AJAX = când JS din front-end trimite cereri spre alt site/domeniu  (decât cel care găzduiește front-endul)</vt:lpstr>
      <vt:lpstr>Soluţia 1: intermediere back-end ("proxy")</vt:lpstr>
      <vt:lpstr>Cereri trimise din PHP</vt:lpstr>
      <vt:lpstr>Soluţia 2: cereri JSON-P</vt:lpstr>
      <vt:lpstr>Pașii tehnicii JSON-P</vt:lpstr>
      <vt:lpstr>Limitări și beneficii</vt:lpstr>
      <vt:lpstr>Soluţia 3: cereri CORS</vt:lpstr>
      <vt:lpstr>Configurări CORS într-un script PHP</vt:lpstr>
      <vt:lpstr>Obstacole: reverse AJAX</vt:lpstr>
      <vt:lpstr>Soluția 1:  polling</vt:lpstr>
      <vt:lpstr>Soluția 2: Long polling</vt:lpstr>
      <vt:lpstr>Soluția 3: Alternative la HTTP: WebSocket</vt:lpstr>
      <vt:lpstr>Exemplu WebSocket în front-end</vt:lpstr>
      <vt:lpstr>Alternative la HTTP: CoAP</vt:lpstr>
      <vt:lpstr>Alternative la HTTP: MQTT</vt:lpstr>
      <vt:lpstr>Alternative la HTTP: gRPC</vt:lpstr>
      <vt:lpstr>Alternative la HTTP: gRPC</vt:lpstr>
      <vt:lpstr>Descrierea unui serviciu gRPC (sintaxa proto3)</vt:lpstr>
      <vt:lpstr>Limitare importantă: CoAP, MQTT, gRPC nu se pot programa nativ în browser (frontend 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 se aplică tehnologiile semantice? SEO semantic</dc:title>
  <dc:creator>R</dc:creator>
  <cp:lastModifiedBy>Rob</cp:lastModifiedBy>
  <cp:revision>403</cp:revision>
  <dcterms:created xsi:type="dcterms:W3CDTF">2019-02-27T14:05:31Z</dcterms:created>
  <dcterms:modified xsi:type="dcterms:W3CDTF">2024-03-05T15:27:08Z</dcterms:modified>
</cp:coreProperties>
</file>