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7" r:id="rId3"/>
    <p:sldId id="261" r:id="rId4"/>
    <p:sldId id="272" r:id="rId5"/>
    <p:sldId id="306" r:id="rId6"/>
    <p:sldId id="302" r:id="rId7"/>
    <p:sldId id="300" r:id="rId8"/>
    <p:sldId id="301" r:id="rId9"/>
    <p:sldId id="274" r:id="rId10"/>
    <p:sldId id="276" r:id="rId11"/>
    <p:sldId id="275" r:id="rId12"/>
    <p:sldId id="280" r:id="rId13"/>
    <p:sldId id="281" r:id="rId14"/>
    <p:sldId id="282" r:id="rId15"/>
    <p:sldId id="283" r:id="rId16"/>
    <p:sldId id="284" r:id="rId17"/>
    <p:sldId id="303" r:id="rId18"/>
    <p:sldId id="289" r:id="rId19"/>
    <p:sldId id="3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3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44C0-E236-44B8-919D-BC3DF6F67354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60DB-6C92-4482-B39B-D17125D34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Cerinţele beneficiarului:</a:t>
            </a:r>
            <a:br>
              <a:rPr lang="ro-RO" b="1" dirty="0" smtClean="0"/>
            </a:b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686800" cy="51054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ro-RO" sz="3200" b="1" dirty="0" smtClean="0"/>
              <a:t>Profil client: casă de schimb valutar</a:t>
            </a:r>
          </a:p>
          <a:p>
            <a:pPr lvl="1" eaLnBrk="1" hangingPunct="1">
              <a:lnSpc>
                <a:spcPct val="90000"/>
              </a:lnSpc>
            </a:pPr>
            <a:r>
              <a:rPr lang="ro-RO" sz="3200" b="1" dirty="0" smtClean="0"/>
              <a:t>Nevoi:</a:t>
            </a:r>
          </a:p>
          <a:p>
            <a:pPr lvl="2" eaLnBrk="1" hangingPunct="1">
              <a:lnSpc>
                <a:spcPct val="90000"/>
              </a:lnSpc>
            </a:pPr>
            <a:r>
              <a:rPr lang="ro-RO" sz="2800" b="1" dirty="0" smtClean="0"/>
              <a:t>Înregistrarea operaţiilor de cumpărare şi vânzare valută</a:t>
            </a:r>
          </a:p>
          <a:p>
            <a:pPr lvl="2" eaLnBrk="1" hangingPunct="1">
              <a:lnSpc>
                <a:spcPct val="90000"/>
              </a:lnSpc>
            </a:pPr>
            <a:r>
              <a:rPr lang="ro-RO" sz="2800" b="1" dirty="0" smtClean="0"/>
              <a:t>Obţinerea de rapoarte cu evoluţia cursului leu/valută</a:t>
            </a:r>
          </a:p>
          <a:p>
            <a:pPr lvl="2" eaLnBrk="1" hangingPunct="1">
              <a:lnSpc>
                <a:spcPct val="90000"/>
              </a:lnSpc>
            </a:pPr>
            <a:r>
              <a:rPr lang="ro-RO" sz="2800" b="1" dirty="0" smtClean="0"/>
              <a:t>Obţinerea de rapoarte cu istoricul operaţiilor valutare (diverse totaluri – pe zile, pe persoane, pe valute etc.)</a:t>
            </a:r>
          </a:p>
          <a:p>
            <a:pPr lvl="2" eaLnBrk="1" hangingPunct="1">
              <a:lnSpc>
                <a:spcPct val="90000"/>
              </a:lnSpc>
            </a:pPr>
            <a:r>
              <a:rPr lang="ro-RO" sz="2800" b="1" dirty="0" smtClean="0"/>
              <a:t>Rulare Windows </a:t>
            </a:r>
            <a:r>
              <a:rPr lang="en-US" sz="2800" b="1" dirty="0"/>
              <a:t>7</a:t>
            </a:r>
            <a:endParaRPr lang="ro-RO" sz="2800" b="1" dirty="0" smtClean="0"/>
          </a:p>
          <a:p>
            <a:pPr lvl="2" eaLnBrk="1" hangingPunct="1">
              <a:lnSpc>
                <a:spcPct val="90000"/>
              </a:lnSpc>
            </a:pPr>
            <a:r>
              <a:rPr lang="ro-RO" sz="2800" b="1" dirty="0" smtClean="0"/>
              <a:t>Interfaţă grafică (formulare, meniuri)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607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0" y="266700"/>
            <a:ext cx="9080500" cy="1104900"/>
          </a:xfrm>
        </p:spPr>
        <p:txBody>
          <a:bodyPr/>
          <a:lstStyle/>
          <a:p>
            <a:r>
              <a:rPr lang="ro-RO" altLang="en-US" sz="3200"/>
              <a:t>Cerinţe f</a:t>
            </a:r>
            <a:r>
              <a:rPr lang="en-GB" altLang="en-US" sz="3200"/>
              <a:t>unc</a:t>
            </a:r>
            <a:r>
              <a:rPr lang="ro-RO" altLang="en-US" sz="3200"/>
              <a:t>ţ</a:t>
            </a:r>
            <a:r>
              <a:rPr lang="en-GB" altLang="en-US" sz="3200"/>
              <a:t>ional</a:t>
            </a:r>
            <a:r>
              <a:rPr lang="ro-RO" altLang="en-US" sz="3200"/>
              <a:t>e</a:t>
            </a:r>
            <a:r>
              <a:rPr lang="en-GB" altLang="en-US" sz="3200"/>
              <a:t> </a:t>
            </a:r>
            <a:r>
              <a:rPr lang="ro-RO" altLang="en-US" sz="3200"/>
              <a:t>şi</a:t>
            </a:r>
            <a:r>
              <a:rPr lang="en-GB" altLang="en-US" sz="3200"/>
              <a:t> non-func</a:t>
            </a:r>
            <a:r>
              <a:rPr lang="ro-RO" altLang="en-US" sz="3200"/>
              <a:t>ţ</a:t>
            </a:r>
            <a:r>
              <a:rPr lang="en-GB" altLang="en-US" sz="3200"/>
              <a:t>ional</a:t>
            </a:r>
            <a:r>
              <a:rPr lang="ro-RO" altLang="en-US" sz="3200"/>
              <a:t>e</a:t>
            </a:r>
            <a:endParaRPr lang="en-GB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o-RO" altLang="en-US" sz="2400" dirty="0"/>
              <a:t>Cerinţe f</a:t>
            </a:r>
            <a:r>
              <a:rPr lang="en-GB" altLang="en-US" sz="2400" dirty="0" err="1"/>
              <a:t>unc</a:t>
            </a:r>
            <a:r>
              <a:rPr lang="ro-RO" altLang="en-US" sz="2400" dirty="0"/>
              <a:t>ţ</a:t>
            </a:r>
            <a:r>
              <a:rPr lang="en-GB" altLang="en-US" sz="2400" dirty="0" err="1"/>
              <a:t>ional</a:t>
            </a:r>
            <a:r>
              <a:rPr lang="ro-RO" altLang="en-US" sz="2400" dirty="0"/>
              <a:t>e</a:t>
            </a:r>
            <a:endParaRPr lang="en-GB" altLang="en-US" sz="2400" dirty="0"/>
          </a:p>
          <a:p>
            <a:pPr lvl="1"/>
            <a:r>
              <a:rPr lang="ro-RO" altLang="en-US" sz="2000" dirty="0" smtClean="0"/>
              <a:t>Descriu functiile pe care trebuie sa le realizeze sistemul, intr-un mod independent de implementare. </a:t>
            </a:r>
          </a:p>
          <a:p>
            <a:pPr lvl="1"/>
            <a:r>
              <a:rPr lang="ro-RO" altLang="en-US" sz="2000" dirty="0" smtClean="0"/>
              <a:t>Ce transformari trebuie efectuate asupra intrarilor si ce iesiri trebuie sa se obtina pentru fiecare tip de intrari. </a:t>
            </a:r>
          </a:p>
          <a:p>
            <a:pPr lvl="1">
              <a:lnSpc>
                <a:spcPct val="90000"/>
              </a:lnSpc>
            </a:pPr>
            <a:r>
              <a:rPr lang="ro-RO" altLang="en-US" sz="2000" dirty="0" smtClean="0"/>
              <a:t>Precizarea serviciilor pe care trebuie să le ofere sistemul</a:t>
            </a:r>
            <a:r>
              <a:rPr lang="en-GB" altLang="en-US" sz="2000" dirty="0" smtClean="0"/>
              <a:t>, </a:t>
            </a:r>
            <a:r>
              <a:rPr lang="ro-RO" altLang="en-US" sz="2000" dirty="0" smtClean="0"/>
              <a:t>cum trebuie să reacţioneze sistemul la intrări particulare şi cum trebuie să se comporte sistemul în situaţii particulare</a:t>
            </a:r>
            <a:r>
              <a:rPr lang="en-GB" altLang="en-US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ro-RO" altLang="en-US" sz="2400" dirty="0" smtClean="0"/>
              <a:t>Cerinţe </a:t>
            </a:r>
            <a:r>
              <a:rPr lang="ro-RO" altLang="en-US" sz="2400" dirty="0"/>
              <a:t>n</a:t>
            </a:r>
            <a:r>
              <a:rPr lang="en-GB" altLang="en-US" sz="2400" dirty="0"/>
              <a:t>on-</a:t>
            </a:r>
            <a:r>
              <a:rPr lang="en-GB" altLang="en-US" sz="2400" dirty="0" err="1"/>
              <a:t>func</a:t>
            </a:r>
            <a:r>
              <a:rPr lang="ro-RO" altLang="en-US" sz="2400" dirty="0"/>
              <a:t>ţ</a:t>
            </a:r>
            <a:r>
              <a:rPr lang="en-GB" altLang="en-US" sz="2400" dirty="0" err="1"/>
              <a:t>ional</a:t>
            </a:r>
            <a:r>
              <a:rPr lang="ro-RO" altLang="en-US" sz="2400" dirty="0"/>
              <a:t>e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ro-RO" altLang="en-US" sz="2000" dirty="0"/>
              <a:t>Constrângeri asupra serviciilor sau funcţiilor oferite de sistem, cum ar fi constrângeri de timp</a:t>
            </a:r>
            <a:r>
              <a:rPr lang="en-GB" altLang="en-US" sz="2000" dirty="0"/>
              <a:t>, </a:t>
            </a:r>
            <a:r>
              <a:rPr lang="en-GB" altLang="en-US" sz="2000" dirty="0" err="1"/>
              <a:t>constr</a:t>
            </a:r>
            <a:r>
              <a:rPr lang="ro-RO" altLang="en-US" sz="2000" dirty="0"/>
              <a:t>îngeri asupra procesului de dezvoltare, </a:t>
            </a:r>
            <a:r>
              <a:rPr lang="en-GB" altLang="en-US" sz="2000" dirty="0"/>
              <a:t>standard</a:t>
            </a:r>
            <a:r>
              <a:rPr lang="ro-RO" altLang="en-US" sz="2000" dirty="0"/>
              <a:t>e</a:t>
            </a:r>
            <a:r>
              <a:rPr lang="en-GB" altLang="en-US" sz="2000" dirty="0"/>
              <a:t>, etc</a:t>
            </a:r>
            <a:r>
              <a:rPr lang="en-GB" altLang="en-US" sz="2000" dirty="0" smtClean="0"/>
              <a:t>.</a:t>
            </a:r>
          </a:p>
          <a:p>
            <a:pPr lvl="1"/>
            <a:r>
              <a:rPr lang="en-GB" altLang="en-US" sz="2000" dirty="0" err="1" smtClean="0"/>
              <a:t>Cerinte</a:t>
            </a:r>
            <a:r>
              <a:rPr lang="en-GB" altLang="en-US" sz="2000" dirty="0" smtClean="0"/>
              <a:t> de: </a:t>
            </a:r>
            <a:r>
              <a:rPr lang="en-GB" altLang="en-US" sz="2000" dirty="0" err="1" smtClean="0"/>
              <a:t>performanta</a:t>
            </a:r>
            <a:r>
              <a:rPr lang="en-GB" altLang="en-US" sz="2000" dirty="0" smtClean="0"/>
              <a:t>, </a:t>
            </a:r>
            <a:r>
              <a:rPr lang="en-GB" altLang="en-US" sz="2000" dirty="0" err="1" smtClean="0"/>
              <a:t>interfata</a:t>
            </a:r>
            <a:r>
              <a:rPr lang="en-GB" altLang="en-US" sz="2000" dirty="0" smtClean="0"/>
              <a:t>, de </a:t>
            </a:r>
            <a:r>
              <a:rPr lang="en-GB" altLang="en-US" sz="2000" dirty="0" err="1" smtClean="0"/>
              <a:t>operare</a:t>
            </a:r>
            <a:r>
              <a:rPr lang="en-GB" altLang="en-US" sz="2000" dirty="0" smtClean="0"/>
              <a:t>, de </a:t>
            </a:r>
            <a:r>
              <a:rPr lang="en-GB" altLang="en-US" sz="2000" dirty="0" err="1" smtClean="0"/>
              <a:t>verificare</a:t>
            </a:r>
            <a:r>
              <a:rPr lang="en-GB" altLang="en-US" sz="2000" dirty="0" smtClean="0"/>
              <a:t>, de </a:t>
            </a:r>
            <a:r>
              <a:rPr lang="en-GB" altLang="en-US" sz="2000" dirty="0" err="1" smtClean="0"/>
              <a:t>portabilitate</a:t>
            </a:r>
            <a:r>
              <a:rPr lang="en-GB" altLang="en-US" sz="2000" dirty="0" smtClean="0"/>
              <a:t>, de </a:t>
            </a:r>
            <a:r>
              <a:rPr lang="en-GB" altLang="en-US" sz="2000" dirty="0" err="1" smtClean="0"/>
              <a:t>intretinere</a:t>
            </a:r>
            <a:r>
              <a:rPr lang="en-GB" altLang="en-US" sz="2000" dirty="0" smtClean="0"/>
              <a:t>, de </a:t>
            </a:r>
            <a:r>
              <a:rPr lang="en-GB" altLang="en-US" sz="2000" dirty="0" err="1" smtClean="0"/>
              <a:t>fiabilitate</a:t>
            </a: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ro-RO" altLang="en-US" sz="2400" dirty="0"/>
              <a:t>Cerinţe de d</a:t>
            </a:r>
            <a:r>
              <a:rPr lang="en-GB" altLang="en-US" sz="2400" dirty="0"/>
              <a:t>om</a:t>
            </a:r>
            <a:r>
              <a:rPr lang="ro-RO" altLang="en-US" sz="2400" dirty="0"/>
              <a:t>eniu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ro-RO" altLang="en-US" sz="2000" dirty="0"/>
              <a:t>Cerinţe care vin din partea domeniului de aplicaţie a sistemului şi care reflectă caracteristicile acelui domeniu</a:t>
            </a:r>
            <a:r>
              <a:rPr lang="en-GB" altLang="en-US" sz="2000" dirty="0"/>
              <a:t>.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05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smtClean="0"/>
              <a:t>Cerinţe f</a:t>
            </a:r>
            <a:r>
              <a:rPr lang="en-GB" altLang="en-US" smtClean="0"/>
              <a:t>unc</a:t>
            </a:r>
            <a:r>
              <a:rPr lang="ro-RO" altLang="en-US" smtClean="0"/>
              <a:t>ţ</a:t>
            </a:r>
            <a:r>
              <a:rPr lang="en-GB" altLang="en-US" smtClean="0"/>
              <a:t>ional</a:t>
            </a:r>
            <a:r>
              <a:rPr lang="ro-RO" altLang="en-US" smtClean="0"/>
              <a:t>e</a:t>
            </a:r>
            <a:endParaRPr lang="en-GB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Descri</a:t>
            </a:r>
            <a:r>
              <a:rPr lang="ro-RO" altLang="en-US" smtClean="0"/>
              <a:t>u</a:t>
            </a:r>
            <a:r>
              <a:rPr lang="en-GB" altLang="en-US" smtClean="0"/>
              <a:t> func</a:t>
            </a:r>
            <a:r>
              <a:rPr lang="ro-RO" altLang="en-US" smtClean="0"/>
              <a:t>ţ</a:t>
            </a:r>
            <a:r>
              <a:rPr lang="en-GB" altLang="en-US" smtClean="0"/>
              <a:t>ionalit</a:t>
            </a:r>
            <a:r>
              <a:rPr lang="ro-RO" altLang="en-US" smtClean="0"/>
              <a:t>atea sau serviciile </a:t>
            </a:r>
            <a:r>
              <a:rPr lang="en-GB" altLang="en-US" smtClean="0"/>
              <a:t>s</a:t>
            </a:r>
            <a:r>
              <a:rPr lang="ro-RO" altLang="en-US" smtClean="0"/>
              <a:t>i</a:t>
            </a:r>
            <a:r>
              <a:rPr lang="en-GB" altLang="en-US" smtClean="0"/>
              <a:t>stem.</a:t>
            </a:r>
          </a:p>
          <a:p>
            <a:pPr>
              <a:lnSpc>
                <a:spcPct val="90000"/>
              </a:lnSpc>
            </a:pPr>
            <a:r>
              <a:rPr lang="en-GB" altLang="en-US" smtClean="0"/>
              <a:t>Dep</a:t>
            </a:r>
            <a:r>
              <a:rPr lang="ro-RO" altLang="en-US" smtClean="0"/>
              <a:t>i</a:t>
            </a:r>
            <a:r>
              <a:rPr lang="en-GB" altLang="en-US" smtClean="0"/>
              <a:t>nd </a:t>
            </a:r>
            <a:r>
              <a:rPr lang="ro-RO" altLang="en-US" smtClean="0"/>
              <a:t>de tipul de</a:t>
            </a:r>
            <a:r>
              <a:rPr lang="en-GB" altLang="en-US" smtClean="0"/>
              <a:t> software, </a:t>
            </a:r>
            <a:r>
              <a:rPr lang="ro-RO" altLang="en-US" smtClean="0"/>
              <a:t>de utilizatorii preconizaţi</a:t>
            </a:r>
            <a:r>
              <a:rPr lang="en-GB" altLang="en-US" smtClean="0"/>
              <a:t> </a:t>
            </a:r>
            <a:r>
              <a:rPr lang="ro-RO" altLang="en-US" smtClean="0"/>
              <a:t>şi de tipul sistemului în care este utilizat </a:t>
            </a:r>
            <a:r>
              <a:rPr lang="en-GB" altLang="en-US" smtClean="0"/>
              <a:t>software</a:t>
            </a:r>
            <a:r>
              <a:rPr lang="ro-RO" altLang="en-US" smtClean="0"/>
              <a:t>-ul</a:t>
            </a:r>
            <a:r>
              <a:rPr lang="en-GB" alt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ro-RO" altLang="en-US" i="1" smtClean="0"/>
              <a:t>Cerinţele</a:t>
            </a:r>
            <a:r>
              <a:rPr lang="ro-RO" altLang="en-US" smtClean="0"/>
              <a:t> </a:t>
            </a:r>
            <a:r>
              <a:rPr lang="ro-RO" altLang="en-US" i="1" smtClean="0"/>
              <a:t>utilizator</a:t>
            </a:r>
            <a:r>
              <a:rPr lang="ro-RO" altLang="en-US" smtClean="0"/>
              <a:t> f</a:t>
            </a:r>
            <a:r>
              <a:rPr lang="en-GB" altLang="en-US" smtClean="0"/>
              <a:t>unc</a:t>
            </a:r>
            <a:r>
              <a:rPr lang="ro-RO" altLang="en-US" smtClean="0"/>
              <a:t>ţ</a:t>
            </a:r>
            <a:r>
              <a:rPr lang="en-GB" altLang="en-US" smtClean="0"/>
              <a:t>ional</a:t>
            </a:r>
            <a:r>
              <a:rPr lang="ro-RO" altLang="en-US" smtClean="0"/>
              <a:t>e</a:t>
            </a:r>
            <a:r>
              <a:rPr lang="en-GB" altLang="en-US" smtClean="0"/>
              <a:t> </a:t>
            </a:r>
            <a:r>
              <a:rPr lang="ro-RO" altLang="en-US" smtClean="0"/>
              <a:t>pot fi expuneri de nivel înalt despre ceea ce trebuie să facă sistemul.</a:t>
            </a:r>
          </a:p>
          <a:p>
            <a:pPr>
              <a:lnSpc>
                <a:spcPct val="90000"/>
              </a:lnSpc>
            </a:pPr>
            <a:r>
              <a:rPr lang="ro-RO" altLang="en-US" i="1" smtClean="0"/>
              <a:t>Cerinţele sistem</a:t>
            </a:r>
            <a:r>
              <a:rPr lang="ro-RO" altLang="en-US" smtClean="0"/>
              <a:t> funcţionale trebuie să descrie serviciile sistemului în detaliu</a:t>
            </a:r>
            <a:r>
              <a:rPr lang="en-GB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24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smtClean="0"/>
              <a:t>Imprecizia cerinţelor</a:t>
            </a:r>
            <a:endParaRPr lang="en-GB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altLang="en-US" sz="2400"/>
              <a:t>Dacă cerinţele nu sunt exprimate precis pot să apară probleme.</a:t>
            </a:r>
            <a:endParaRPr lang="en-GB" altLang="en-US" sz="2400"/>
          </a:p>
          <a:p>
            <a:r>
              <a:rPr lang="ro-RO" altLang="en-US" sz="2400"/>
              <a:t>Cerinţe ambigue pot fi interpretate în moduri diferite de către dezvoltatori şi utilizatori.</a:t>
            </a:r>
            <a:endParaRPr lang="en-GB" altLang="en-US" sz="2400"/>
          </a:p>
          <a:p>
            <a:r>
              <a:rPr lang="en-GB" altLang="en-US" sz="2400"/>
              <a:t>Consider</a:t>
            </a:r>
            <a:r>
              <a:rPr lang="ro-RO" altLang="en-US" sz="2400"/>
              <a:t>ăm</a:t>
            </a:r>
            <a:r>
              <a:rPr lang="en-GB" altLang="en-US" sz="2400"/>
              <a:t> term</a:t>
            </a:r>
            <a:r>
              <a:rPr lang="ro-RO" altLang="en-US" sz="2400"/>
              <a:t>enul</a:t>
            </a:r>
            <a:r>
              <a:rPr lang="en-GB" altLang="en-US" sz="2400"/>
              <a:t> ‘</a:t>
            </a:r>
            <a:r>
              <a:rPr lang="ro-RO" altLang="en-US" sz="2400"/>
              <a:t>instrume</a:t>
            </a:r>
            <a:r>
              <a:rPr lang="en-US" altLang="en-US" sz="2400"/>
              <a:t>n</a:t>
            </a:r>
            <a:r>
              <a:rPr lang="ro-RO" altLang="en-US" sz="2400"/>
              <a:t>te de vizualizare corespunzătoare</a:t>
            </a:r>
            <a:r>
              <a:rPr lang="en-GB" altLang="en-US" sz="2400"/>
              <a:t>’</a:t>
            </a:r>
          </a:p>
          <a:p>
            <a:pPr lvl="1"/>
            <a:r>
              <a:rPr lang="ro-RO" altLang="en-US" sz="2000"/>
              <a:t>I</a:t>
            </a:r>
            <a:r>
              <a:rPr lang="en-GB" altLang="en-US" sz="2000"/>
              <a:t>nten</a:t>
            </a:r>
            <a:r>
              <a:rPr lang="ro-RO" altLang="en-US" sz="2000"/>
              <a:t>ţ</a:t>
            </a:r>
            <a:r>
              <a:rPr lang="en-GB" altLang="en-US" sz="2000"/>
              <a:t>i</a:t>
            </a:r>
            <a:r>
              <a:rPr lang="ro-RO" altLang="en-US" sz="2000"/>
              <a:t>a utilizatorului</a:t>
            </a:r>
            <a:r>
              <a:rPr lang="en-GB" altLang="en-US" sz="2000"/>
              <a:t> – </a:t>
            </a:r>
            <a:r>
              <a:rPr lang="ro-RO" altLang="en-US" sz="2000"/>
              <a:t>instrumente de vizualizare specifice pentru fiecare tip de document</a:t>
            </a:r>
            <a:r>
              <a:rPr lang="en-GB" altLang="en-US" sz="2000"/>
              <a:t>;</a:t>
            </a:r>
          </a:p>
          <a:p>
            <a:pPr lvl="1"/>
            <a:r>
              <a:rPr lang="ro-RO" altLang="en-US" sz="2000"/>
              <a:t>I</a:t>
            </a:r>
            <a:r>
              <a:rPr lang="en-GB" altLang="en-US" sz="2000"/>
              <a:t>nterpreta</a:t>
            </a:r>
            <a:r>
              <a:rPr lang="ro-RO" altLang="en-US" sz="2000"/>
              <a:t>rea dezvoltatorului</a:t>
            </a:r>
            <a:r>
              <a:rPr lang="en-GB" altLang="en-US" sz="2000"/>
              <a:t> – </a:t>
            </a:r>
            <a:r>
              <a:rPr lang="ro-RO" altLang="en-US" sz="2000"/>
              <a:t>Oferirea unui instrument simplu de vizualizare text care să arate conţinutul documentului.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317246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 sz="3200"/>
              <a:t>Completitudinea şi consistenţa cerinţelor</a:t>
            </a:r>
            <a:endParaRPr lang="en-GB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altLang="en-US" sz="2400"/>
              <a:t>Î</a:t>
            </a:r>
            <a:r>
              <a:rPr lang="en-GB" altLang="en-US" sz="2400"/>
              <a:t>n princip</a:t>
            </a:r>
            <a:r>
              <a:rPr lang="ro-RO" altLang="en-US" sz="2400"/>
              <a:t>iu</a:t>
            </a:r>
            <a:r>
              <a:rPr lang="en-GB" altLang="en-US" sz="2400"/>
              <a:t>, </a:t>
            </a:r>
            <a:r>
              <a:rPr lang="ro-RO" altLang="en-US" sz="2400"/>
              <a:t>cerinţele trebuie să fie atât </a:t>
            </a:r>
            <a:r>
              <a:rPr lang="en-GB" altLang="en-US" sz="2400"/>
              <a:t>complete </a:t>
            </a:r>
            <a:r>
              <a:rPr lang="ro-RO" altLang="en-US" sz="2400"/>
              <a:t>cât şi</a:t>
            </a:r>
            <a:r>
              <a:rPr lang="en-GB" altLang="en-US" sz="2400"/>
              <a:t> consistent</a:t>
            </a:r>
            <a:r>
              <a:rPr lang="ro-RO" altLang="en-US" sz="2400"/>
              <a:t>e</a:t>
            </a:r>
            <a:r>
              <a:rPr lang="en-GB" altLang="en-US" sz="2400"/>
              <a:t>.</a:t>
            </a:r>
          </a:p>
          <a:p>
            <a:r>
              <a:rPr lang="en-GB" altLang="en-US" sz="2400"/>
              <a:t>Complete</a:t>
            </a:r>
          </a:p>
          <a:p>
            <a:pPr lvl="1"/>
            <a:r>
              <a:rPr lang="ro-RO" altLang="en-US" smtClean="0"/>
              <a:t>Trebuie să includă descrieri ale tuturor facilităţilor necesare</a:t>
            </a:r>
            <a:r>
              <a:rPr lang="en-GB" altLang="en-US" smtClean="0"/>
              <a:t>.</a:t>
            </a:r>
          </a:p>
          <a:p>
            <a:r>
              <a:rPr lang="en-GB" altLang="en-US" sz="2400"/>
              <a:t>Consistent</a:t>
            </a:r>
            <a:r>
              <a:rPr lang="ro-RO" altLang="en-US" sz="2400"/>
              <a:t>e</a:t>
            </a:r>
            <a:endParaRPr lang="en-GB" altLang="en-US" sz="2400"/>
          </a:p>
          <a:p>
            <a:pPr lvl="1"/>
            <a:r>
              <a:rPr lang="ro-RO" altLang="en-US" smtClean="0"/>
              <a:t>Nu trebuie să existe conflicte sau contradicţii î</a:t>
            </a:r>
            <a:r>
              <a:rPr lang="en-GB" altLang="en-US" smtClean="0"/>
              <a:t>n </a:t>
            </a:r>
            <a:r>
              <a:rPr lang="ro-RO" altLang="en-US" smtClean="0"/>
              <a:t>descrierile </a:t>
            </a:r>
            <a:r>
              <a:rPr lang="en-GB" altLang="en-US" smtClean="0"/>
              <a:t>facilit</a:t>
            </a:r>
            <a:r>
              <a:rPr lang="ro-RO" altLang="en-US" smtClean="0"/>
              <a:t>ăţilor sistemului</a:t>
            </a:r>
            <a:r>
              <a:rPr lang="en-GB" altLang="en-US" smtClean="0"/>
              <a:t>.</a:t>
            </a:r>
          </a:p>
          <a:p>
            <a:r>
              <a:rPr lang="ro-RO" altLang="en-US" sz="2400"/>
              <a:t>Î</a:t>
            </a:r>
            <a:r>
              <a:rPr lang="en-GB" altLang="en-US" sz="2400"/>
              <a:t>n practic</a:t>
            </a:r>
            <a:r>
              <a:rPr lang="ro-RO" altLang="en-US" sz="2400"/>
              <a:t>ă</a:t>
            </a:r>
            <a:r>
              <a:rPr lang="en-GB" altLang="en-US" sz="2400"/>
              <a:t>, </a:t>
            </a:r>
            <a:r>
              <a:rPr lang="ro-RO" altLang="en-US" sz="2400"/>
              <a:t>este</a:t>
            </a:r>
            <a:r>
              <a:rPr lang="en-GB" altLang="en-US" sz="2400"/>
              <a:t> imposib</a:t>
            </a:r>
            <a:r>
              <a:rPr lang="ro-RO" altLang="en-US" sz="2400"/>
              <a:t>i</a:t>
            </a:r>
            <a:r>
              <a:rPr lang="en-GB" altLang="en-US" sz="2400"/>
              <a:t>l </a:t>
            </a:r>
            <a:r>
              <a:rPr lang="ro-RO" altLang="en-US" sz="2400"/>
              <a:t>să se producă un document al cerinţelor şi complet şi consistent</a:t>
            </a:r>
            <a:r>
              <a:rPr lang="en-GB" alt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93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ro-RO" altLang="en-US" smtClean="0"/>
              <a:t>Cerinţe n</a:t>
            </a:r>
            <a:r>
              <a:rPr lang="en-GB" altLang="en-US" smtClean="0"/>
              <a:t>on-func</a:t>
            </a:r>
            <a:r>
              <a:rPr lang="ro-RO" altLang="en-US" smtClean="0"/>
              <a:t>ţ</a:t>
            </a:r>
            <a:r>
              <a:rPr lang="en-GB" altLang="en-US" smtClean="0"/>
              <a:t>ional</a:t>
            </a:r>
            <a:r>
              <a:rPr lang="ro-RO" altLang="en-US" smtClean="0"/>
              <a:t>e</a:t>
            </a:r>
            <a:endParaRPr lang="en-GB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Definesc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proprie</a:t>
            </a:r>
            <a:r>
              <a:rPr lang="ro-RO" altLang="en-US" dirty="0" smtClean="0"/>
              <a:t>tăţile (</a:t>
            </a:r>
            <a:r>
              <a:rPr lang="ro-RO" altLang="en-US" sz="2000" dirty="0"/>
              <a:t>ex. fiabilitate, timp de răspuns, necesar de memorie</a:t>
            </a:r>
            <a:r>
              <a:rPr lang="ro-RO" altLang="en-US" dirty="0" smtClean="0"/>
              <a:t>)</a:t>
            </a:r>
            <a:r>
              <a:rPr lang="en-GB" altLang="en-US" dirty="0" smtClean="0"/>
              <a:t> </a:t>
            </a:r>
            <a:r>
              <a:rPr lang="ro-RO" altLang="en-US" dirty="0" smtClean="0"/>
              <a:t>şi constrângerile </a:t>
            </a:r>
            <a:r>
              <a:rPr lang="ro-RO" altLang="en-US" sz="2000" dirty="0"/>
              <a:t>(ex. capabilităţile dispozitivelor de I</a:t>
            </a:r>
            <a:r>
              <a:rPr lang="en-GB" altLang="en-US" sz="2000" dirty="0"/>
              <a:t>/</a:t>
            </a:r>
            <a:r>
              <a:rPr lang="ro-RO" altLang="en-US" sz="2000" dirty="0"/>
              <a:t>E, reprezentările sistemului, etc.</a:t>
            </a:r>
            <a:r>
              <a:rPr lang="ro-RO" altLang="en-US" dirty="0" smtClean="0"/>
              <a:t>) </a:t>
            </a:r>
          </a:p>
          <a:p>
            <a:pPr>
              <a:lnSpc>
                <a:spcPct val="90000"/>
              </a:lnSpc>
            </a:pPr>
            <a:r>
              <a:rPr lang="ro-RO" altLang="en-US" dirty="0" smtClean="0"/>
              <a:t>Cerinţele p</a:t>
            </a:r>
            <a:r>
              <a:rPr lang="en-GB" altLang="en-US" dirty="0" err="1" smtClean="0"/>
              <a:t>roces</a:t>
            </a:r>
            <a:r>
              <a:rPr lang="ro-RO" altLang="en-US" dirty="0" smtClean="0"/>
              <a:t>ului pot fi, de asemenea, specificate impunând un limbaj de programare sau o metodă de dezvoltare</a:t>
            </a:r>
            <a:r>
              <a:rPr lang="en-GB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ro-RO" altLang="en-US" dirty="0" smtClean="0"/>
              <a:t>Pot fi mai critice decât cerinţele funcţionale:</a:t>
            </a:r>
            <a:r>
              <a:rPr lang="en-GB" altLang="en-US" dirty="0" smtClean="0"/>
              <a:t> </a:t>
            </a:r>
            <a:r>
              <a:rPr lang="ro-RO" altLang="en-US" dirty="0" smtClean="0"/>
              <a:t>dacă nu sunt îndeplinite atunci sistemul este nefolositor</a:t>
            </a:r>
            <a:r>
              <a:rPr lang="en-GB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90477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ro-RO" altLang="en-US" smtClean="0"/>
              <a:t>Clasificarea cerinţelor </a:t>
            </a:r>
            <a:br>
              <a:rPr lang="ro-RO" altLang="en-US" smtClean="0"/>
            </a:br>
            <a:r>
              <a:rPr lang="ro-RO" altLang="en-US" smtClean="0"/>
              <a:t>n</a:t>
            </a:r>
            <a:r>
              <a:rPr lang="en-GB" altLang="en-US" smtClean="0"/>
              <a:t>on-func</a:t>
            </a:r>
            <a:r>
              <a:rPr lang="ro-RO" altLang="en-US" smtClean="0"/>
              <a:t>ţ</a:t>
            </a:r>
            <a:r>
              <a:rPr lang="en-GB" altLang="en-US" smtClean="0"/>
              <a:t>ional</a:t>
            </a:r>
            <a:r>
              <a:rPr lang="ro-RO" altLang="en-US" smtClean="0"/>
              <a:t>e</a:t>
            </a:r>
            <a:endParaRPr lang="en-GB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r>
              <a:rPr lang="ro-RO" altLang="en-US" sz="2400"/>
              <a:t>Cerinţe produs</a:t>
            </a:r>
            <a:endParaRPr lang="en-GB" altLang="en-US" sz="2400"/>
          </a:p>
          <a:p>
            <a:pPr lvl="1"/>
            <a:r>
              <a:rPr lang="ro-RO" altLang="en-US" sz="2000"/>
              <a:t>Cerinţe care specifică modul particular în care trebuie să se comporte produsul furnizat </a:t>
            </a:r>
            <a:r>
              <a:rPr lang="ro-RO" altLang="en-US" sz="1800"/>
              <a:t>(</a:t>
            </a:r>
            <a:r>
              <a:rPr lang="en-GB" altLang="en-US" sz="1800"/>
              <a:t>e</a:t>
            </a:r>
            <a:r>
              <a:rPr lang="ro-RO" altLang="en-US" sz="1800"/>
              <a:t>x</a:t>
            </a:r>
            <a:r>
              <a:rPr lang="en-GB" altLang="en-US" sz="1800"/>
              <a:t>. </a:t>
            </a:r>
            <a:r>
              <a:rPr lang="ro-RO" altLang="en-US" sz="1800"/>
              <a:t>viteză de execuţie, fiabilitate</a:t>
            </a:r>
            <a:r>
              <a:rPr lang="en-GB" altLang="en-US" sz="1800"/>
              <a:t>, etc.</a:t>
            </a:r>
            <a:r>
              <a:rPr lang="ro-RO" altLang="en-US" sz="2000"/>
              <a:t>)</a:t>
            </a:r>
            <a:endParaRPr lang="en-GB" altLang="en-US" sz="2000"/>
          </a:p>
          <a:p>
            <a:r>
              <a:rPr lang="ro-RO" altLang="en-US" sz="2400"/>
              <a:t>Cerinţe de organizaţie</a:t>
            </a:r>
          </a:p>
          <a:p>
            <a:pPr lvl="1"/>
            <a:r>
              <a:rPr lang="ro-RO" altLang="en-US" sz="2000"/>
              <a:t>Cerinţe ce sunt consecinţă a politicilor şi procedurilor organizaţionale (</a:t>
            </a:r>
            <a:r>
              <a:rPr lang="en-GB" altLang="en-US" sz="1800"/>
              <a:t>e</a:t>
            </a:r>
            <a:r>
              <a:rPr lang="ro-RO" altLang="en-US" sz="1800"/>
              <a:t>x</a:t>
            </a:r>
            <a:r>
              <a:rPr lang="en-GB" altLang="en-US" sz="1800"/>
              <a:t>. </a:t>
            </a:r>
            <a:r>
              <a:rPr lang="ro-RO" altLang="en-US" sz="1800"/>
              <a:t>standarde de proces utilizate</a:t>
            </a:r>
            <a:r>
              <a:rPr lang="en-GB" altLang="en-US" sz="1800"/>
              <a:t>, </a:t>
            </a:r>
            <a:r>
              <a:rPr lang="ro-RO" altLang="en-US" sz="1800"/>
              <a:t>cerinţe de implementare</a:t>
            </a:r>
            <a:r>
              <a:rPr lang="en-GB" altLang="en-US" sz="1800"/>
              <a:t>, etc.</a:t>
            </a:r>
            <a:r>
              <a:rPr lang="ro-RO" altLang="en-US" sz="2000"/>
              <a:t>)</a:t>
            </a:r>
            <a:endParaRPr lang="en-GB" altLang="en-US" sz="2000"/>
          </a:p>
          <a:p>
            <a:r>
              <a:rPr lang="ro-RO" altLang="en-US" sz="2400"/>
              <a:t>Cerinţe externe</a:t>
            </a:r>
            <a:endParaRPr lang="en-GB" altLang="en-US" sz="2400"/>
          </a:p>
          <a:p>
            <a:pPr lvl="1"/>
            <a:r>
              <a:rPr lang="ro-RO" altLang="en-US" sz="2000"/>
              <a:t>Cerinţe care provin de la factorii externi sistemului şi procesului dezvoltării sale (</a:t>
            </a:r>
            <a:r>
              <a:rPr lang="en-GB" altLang="en-US" sz="1800"/>
              <a:t>e</a:t>
            </a:r>
            <a:r>
              <a:rPr lang="ro-RO" altLang="en-US" sz="1800"/>
              <a:t>x</a:t>
            </a:r>
            <a:r>
              <a:rPr lang="en-GB" altLang="en-US" sz="1800"/>
              <a:t>. </a:t>
            </a:r>
            <a:r>
              <a:rPr lang="ro-RO" altLang="en-US" sz="1800"/>
              <a:t>cerinţe de </a:t>
            </a:r>
            <a:r>
              <a:rPr lang="en-GB" altLang="en-US" sz="1800"/>
              <a:t>interoperabilit</a:t>
            </a:r>
            <a:r>
              <a:rPr lang="ro-RO" altLang="en-US" sz="1800"/>
              <a:t>ate</a:t>
            </a:r>
            <a:r>
              <a:rPr lang="en-GB" altLang="en-US" sz="1800"/>
              <a:t>, </a:t>
            </a:r>
            <a:r>
              <a:rPr lang="ro-RO" altLang="en-US" sz="1800"/>
              <a:t>cerinţe </a:t>
            </a:r>
            <a:r>
              <a:rPr lang="en-GB" altLang="en-US" sz="1800"/>
              <a:t>legislative etc.</a:t>
            </a:r>
            <a:r>
              <a:rPr lang="ro-RO" altLang="en-US" sz="2000"/>
              <a:t>)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287614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ro-RO" altLang="en-US" smtClean="0"/>
              <a:t>Tipurile cerinţelor n</a:t>
            </a:r>
            <a:r>
              <a:rPr lang="en-GB" altLang="en-US" smtClean="0"/>
              <a:t>on-func</a:t>
            </a:r>
            <a:r>
              <a:rPr lang="ro-RO" altLang="en-US" smtClean="0"/>
              <a:t>ţ</a:t>
            </a:r>
            <a:r>
              <a:rPr lang="en-GB" altLang="en-US" smtClean="0"/>
              <a:t>ional</a:t>
            </a:r>
            <a:r>
              <a:rPr lang="ro-RO" altLang="en-US" smtClean="0"/>
              <a:t>e</a:t>
            </a:r>
            <a:endParaRPr lang="en-GB" altLang="en-US" smtClean="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447800" y="1371600"/>
            <a:ext cx="9296400" cy="4953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0484" name="Group 8"/>
          <p:cNvGrpSpPr>
            <a:grpSpLocks/>
          </p:cNvGrpSpPr>
          <p:nvPr/>
        </p:nvGrpSpPr>
        <p:grpSpPr bwMode="auto">
          <a:xfrm>
            <a:off x="1600200" y="1524000"/>
            <a:ext cx="8915400" cy="4572000"/>
            <a:chOff x="4561" y="6930"/>
            <a:chExt cx="11040" cy="6300"/>
          </a:xfrm>
        </p:grpSpPr>
        <p:sp>
          <p:nvSpPr>
            <p:cNvPr id="20485" name="Rectangle 9"/>
            <p:cNvSpPr>
              <a:spLocks noChangeArrowheads="1"/>
            </p:cNvSpPr>
            <p:nvPr/>
          </p:nvSpPr>
          <p:spPr bwMode="auto">
            <a:xfrm>
              <a:off x="4561" y="6930"/>
              <a:ext cx="11040" cy="6300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6" name="Rectangle 10"/>
            <p:cNvSpPr>
              <a:spLocks noChangeArrowheads="1"/>
            </p:cNvSpPr>
            <p:nvPr/>
          </p:nvSpPr>
          <p:spPr bwMode="auto">
            <a:xfrm>
              <a:off x="4807" y="12610"/>
              <a:ext cx="1477" cy="581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Rectangle 11"/>
            <p:cNvSpPr>
              <a:spLocks noChangeArrowheads="1"/>
            </p:cNvSpPr>
            <p:nvPr/>
          </p:nvSpPr>
          <p:spPr bwMode="auto">
            <a:xfrm>
              <a:off x="6569" y="12610"/>
              <a:ext cx="1478" cy="581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8" name="Rectangle 12"/>
            <p:cNvSpPr>
              <a:spLocks noChangeArrowheads="1"/>
            </p:cNvSpPr>
            <p:nvPr/>
          </p:nvSpPr>
          <p:spPr bwMode="auto">
            <a:xfrm>
              <a:off x="4678" y="11213"/>
              <a:ext cx="1477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9" name="Rectangle 13"/>
            <p:cNvSpPr>
              <a:spLocks noChangeArrowheads="1"/>
            </p:cNvSpPr>
            <p:nvPr/>
          </p:nvSpPr>
          <p:spPr bwMode="auto">
            <a:xfrm>
              <a:off x="5688" y="9816"/>
              <a:ext cx="1477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0" name="Rectangle 14"/>
            <p:cNvSpPr>
              <a:spLocks noChangeArrowheads="1"/>
            </p:cNvSpPr>
            <p:nvPr/>
          </p:nvSpPr>
          <p:spPr bwMode="auto">
            <a:xfrm>
              <a:off x="7477" y="9816"/>
              <a:ext cx="1477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1" name="Rectangle 15"/>
            <p:cNvSpPr>
              <a:spLocks noChangeArrowheads="1"/>
            </p:cNvSpPr>
            <p:nvPr/>
          </p:nvSpPr>
          <p:spPr bwMode="auto">
            <a:xfrm>
              <a:off x="9239" y="9816"/>
              <a:ext cx="1477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2" name="Rectangle 16"/>
            <p:cNvSpPr>
              <a:spLocks noChangeArrowheads="1"/>
            </p:cNvSpPr>
            <p:nvPr/>
          </p:nvSpPr>
          <p:spPr bwMode="auto">
            <a:xfrm>
              <a:off x="11234" y="9816"/>
              <a:ext cx="1607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3" name="Rectangle 17"/>
            <p:cNvSpPr>
              <a:spLocks noChangeArrowheads="1"/>
            </p:cNvSpPr>
            <p:nvPr/>
          </p:nvSpPr>
          <p:spPr bwMode="auto">
            <a:xfrm>
              <a:off x="13074" y="9816"/>
              <a:ext cx="1477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4" name="Rectangle 18"/>
            <p:cNvSpPr>
              <a:spLocks noChangeArrowheads="1"/>
            </p:cNvSpPr>
            <p:nvPr/>
          </p:nvSpPr>
          <p:spPr bwMode="auto">
            <a:xfrm>
              <a:off x="14085" y="11213"/>
              <a:ext cx="1477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Rectangle 19"/>
            <p:cNvSpPr>
              <a:spLocks noChangeArrowheads="1"/>
            </p:cNvSpPr>
            <p:nvPr/>
          </p:nvSpPr>
          <p:spPr bwMode="auto">
            <a:xfrm>
              <a:off x="10198" y="11213"/>
              <a:ext cx="1606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6" name="Rectangle 20"/>
            <p:cNvSpPr>
              <a:spLocks noChangeArrowheads="1"/>
            </p:cNvSpPr>
            <p:nvPr/>
          </p:nvSpPr>
          <p:spPr bwMode="auto">
            <a:xfrm>
              <a:off x="12038" y="11213"/>
              <a:ext cx="1477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7" name="Rectangle 21"/>
            <p:cNvSpPr>
              <a:spLocks noChangeArrowheads="1"/>
            </p:cNvSpPr>
            <p:nvPr/>
          </p:nvSpPr>
          <p:spPr bwMode="auto">
            <a:xfrm>
              <a:off x="8487" y="11213"/>
              <a:ext cx="1477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8" name="Rectangle 22"/>
            <p:cNvSpPr>
              <a:spLocks noChangeArrowheads="1"/>
            </p:cNvSpPr>
            <p:nvPr/>
          </p:nvSpPr>
          <p:spPr bwMode="auto">
            <a:xfrm>
              <a:off x="14085" y="12610"/>
              <a:ext cx="1477" cy="581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9" name="Rectangle 23"/>
            <p:cNvSpPr>
              <a:spLocks noChangeArrowheads="1"/>
            </p:cNvSpPr>
            <p:nvPr/>
          </p:nvSpPr>
          <p:spPr bwMode="auto">
            <a:xfrm>
              <a:off x="12323" y="12610"/>
              <a:ext cx="1477" cy="581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0" name="Rectangle 24"/>
            <p:cNvSpPr>
              <a:spLocks noChangeArrowheads="1"/>
            </p:cNvSpPr>
            <p:nvPr/>
          </p:nvSpPr>
          <p:spPr bwMode="auto">
            <a:xfrm>
              <a:off x="7477" y="8446"/>
              <a:ext cx="1477" cy="580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1" name="Rectangle 25"/>
            <p:cNvSpPr>
              <a:spLocks noChangeArrowheads="1"/>
            </p:cNvSpPr>
            <p:nvPr/>
          </p:nvSpPr>
          <p:spPr bwMode="auto">
            <a:xfrm>
              <a:off x="10275" y="8446"/>
              <a:ext cx="1478" cy="580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2" name="Rectangle 26"/>
            <p:cNvSpPr>
              <a:spLocks noChangeArrowheads="1"/>
            </p:cNvSpPr>
            <p:nvPr/>
          </p:nvSpPr>
          <p:spPr bwMode="auto">
            <a:xfrm>
              <a:off x="13074" y="8446"/>
              <a:ext cx="1477" cy="580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3" name="Rectangle 27"/>
            <p:cNvSpPr>
              <a:spLocks noChangeArrowheads="1"/>
            </p:cNvSpPr>
            <p:nvPr/>
          </p:nvSpPr>
          <p:spPr bwMode="auto">
            <a:xfrm>
              <a:off x="10224" y="7048"/>
              <a:ext cx="1554" cy="607"/>
            </a:xfrm>
            <a:prstGeom prst="rect">
              <a:avLst/>
            </a:prstGeom>
            <a:solidFill>
              <a:srgbClr val="00AFE9"/>
            </a:solidFill>
            <a:ln w="16510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4" name="Line 28"/>
            <p:cNvSpPr>
              <a:spLocks noChangeShapeType="1"/>
            </p:cNvSpPr>
            <p:nvPr/>
          </p:nvSpPr>
          <p:spPr bwMode="auto">
            <a:xfrm>
              <a:off x="10936" y="7273"/>
              <a:ext cx="1" cy="4165"/>
            </a:xfrm>
            <a:prstGeom prst="line">
              <a:avLst/>
            </a:prstGeom>
            <a:noFill/>
            <a:ln w="165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Rectangle 29"/>
            <p:cNvSpPr>
              <a:spLocks noChangeArrowheads="1"/>
            </p:cNvSpPr>
            <p:nvPr/>
          </p:nvSpPr>
          <p:spPr bwMode="auto">
            <a:xfrm>
              <a:off x="8150" y="7971"/>
              <a:ext cx="5572" cy="2056"/>
            </a:xfrm>
            <a:prstGeom prst="rect">
              <a:avLst/>
            </a:prstGeom>
            <a:noFill/>
            <a:ln w="165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6" name="Freeform 30"/>
            <p:cNvSpPr>
              <a:spLocks/>
            </p:cNvSpPr>
            <p:nvPr/>
          </p:nvSpPr>
          <p:spPr bwMode="auto">
            <a:xfrm>
              <a:off x="5338" y="9355"/>
              <a:ext cx="4562" cy="1766"/>
            </a:xfrm>
            <a:custGeom>
              <a:avLst/>
              <a:gdLst>
                <a:gd name="T0" fmla="*/ 4562 w 4562"/>
                <a:gd name="T1" fmla="*/ 685 h 1766"/>
                <a:gd name="T2" fmla="*/ 4562 w 4562"/>
                <a:gd name="T3" fmla="*/ 0 h 1766"/>
                <a:gd name="T4" fmla="*/ 0 w 4562"/>
                <a:gd name="T5" fmla="*/ 0 h 1766"/>
                <a:gd name="T6" fmla="*/ 0 w 4562"/>
                <a:gd name="T7" fmla="*/ 1766 h 17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62" h="1766">
                  <a:moveTo>
                    <a:pt x="4562" y="685"/>
                  </a:moveTo>
                  <a:lnTo>
                    <a:pt x="4562" y="0"/>
                  </a:lnTo>
                  <a:lnTo>
                    <a:pt x="0" y="0"/>
                  </a:lnTo>
                  <a:lnTo>
                    <a:pt x="0" y="1766"/>
                  </a:lnTo>
                </a:path>
              </a:pathLst>
            </a:custGeom>
            <a:noFill/>
            <a:ln w="1651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Freeform 31"/>
            <p:cNvSpPr>
              <a:spLocks/>
            </p:cNvSpPr>
            <p:nvPr/>
          </p:nvSpPr>
          <p:spPr bwMode="auto">
            <a:xfrm>
              <a:off x="11947" y="9355"/>
              <a:ext cx="2799" cy="1766"/>
            </a:xfrm>
            <a:custGeom>
              <a:avLst/>
              <a:gdLst>
                <a:gd name="T0" fmla="*/ 0 w 2799"/>
                <a:gd name="T1" fmla="*/ 685 h 1766"/>
                <a:gd name="T2" fmla="*/ 0 w 2799"/>
                <a:gd name="T3" fmla="*/ 0 h 1766"/>
                <a:gd name="T4" fmla="*/ 2799 w 2799"/>
                <a:gd name="T5" fmla="*/ 0 h 1766"/>
                <a:gd name="T6" fmla="*/ 2799 w 2799"/>
                <a:gd name="T7" fmla="*/ 1766 h 17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99" h="1766">
                  <a:moveTo>
                    <a:pt x="0" y="685"/>
                  </a:moveTo>
                  <a:lnTo>
                    <a:pt x="0" y="0"/>
                  </a:lnTo>
                  <a:lnTo>
                    <a:pt x="2799" y="0"/>
                  </a:lnTo>
                  <a:lnTo>
                    <a:pt x="2799" y="1766"/>
                  </a:lnTo>
                </a:path>
              </a:pathLst>
            </a:custGeom>
            <a:noFill/>
            <a:ln w="1651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32"/>
            <p:cNvSpPr>
              <a:spLocks noChangeShapeType="1"/>
            </p:cNvSpPr>
            <p:nvPr/>
          </p:nvSpPr>
          <p:spPr bwMode="auto">
            <a:xfrm>
              <a:off x="14746" y="11438"/>
              <a:ext cx="1" cy="1397"/>
            </a:xfrm>
            <a:prstGeom prst="line">
              <a:avLst/>
            </a:prstGeom>
            <a:noFill/>
            <a:ln w="165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Freeform 33"/>
            <p:cNvSpPr>
              <a:spLocks/>
            </p:cNvSpPr>
            <p:nvPr/>
          </p:nvSpPr>
          <p:spPr bwMode="auto">
            <a:xfrm>
              <a:off x="12984" y="12123"/>
              <a:ext cx="1762" cy="712"/>
            </a:xfrm>
            <a:custGeom>
              <a:avLst/>
              <a:gdLst>
                <a:gd name="T0" fmla="*/ 0 w 1762"/>
                <a:gd name="T1" fmla="*/ 712 h 712"/>
                <a:gd name="T2" fmla="*/ 0 w 1762"/>
                <a:gd name="T3" fmla="*/ 0 h 712"/>
                <a:gd name="T4" fmla="*/ 1762 w 1762"/>
                <a:gd name="T5" fmla="*/ 0 h 7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2" h="712">
                  <a:moveTo>
                    <a:pt x="0" y="712"/>
                  </a:moveTo>
                  <a:lnTo>
                    <a:pt x="0" y="0"/>
                  </a:lnTo>
                  <a:lnTo>
                    <a:pt x="1762" y="0"/>
                  </a:lnTo>
                </a:path>
              </a:pathLst>
            </a:custGeom>
            <a:noFill/>
            <a:ln w="1651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Rectangle 34"/>
            <p:cNvSpPr>
              <a:spLocks noChangeArrowheads="1"/>
            </p:cNvSpPr>
            <p:nvPr/>
          </p:nvSpPr>
          <p:spPr bwMode="auto">
            <a:xfrm>
              <a:off x="9187" y="10765"/>
              <a:ext cx="3498" cy="660"/>
            </a:xfrm>
            <a:prstGeom prst="rect">
              <a:avLst/>
            </a:prstGeom>
            <a:noFill/>
            <a:ln w="165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1" name="Line 35"/>
            <p:cNvSpPr>
              <a:spLocks noChangeShapeType="1"/>
            </p:cNvSpPr>
            <p:nvPr/>
          </p:nvSpPr>
          <p:spPr bwMode="auto">
            <a:xfrm flipV="1">
              <a:off x="6375" y="9355"/>
              <a:ext cx="1" cy="685"/>
            </a:xfrm>
            <a:prstGeom prst="line">
              <a:avLst/>
            </a:prstGeom>
            <a:noFill/>
            <a:ln w="165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36"/>
            <p:cNvSpPr>
              <a:spLocks noChangeShapeType="1"/>
            </p:cNvSpPr>
            <p:nvPr/>
          </p:nvSpPr>
          <p:spPr bwMode="auto">
            <a:xfrm flipV="1">
              <a:off x="6375" y="10357"/>
              <a:ext cx="1" cy="1766"/>
            </a:xfrm>
            <a:prstGeom prst="line">
              <a:avLst/>
            </a:prstGeom>
            <a:noFill/>
            <a:ln w="165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Rectangle 37"/>
            <p:cNvSpPr>
              <a:spLocks noChangeArrowheads="1"/>
            </p:cNvSpPr>
            <p:nvPr/>
          </p:nvSpPr>
          <p:spPr bwMode="auto">
            <a:xfrm>
              <a:off x="5481" y="12136"/>
              <a:ext cx="1762" cy="686"/>
            </a:xfrm>
            <a:prstGeom prst="rect">
              <a:avLst/>
            </a:prstGeom>
            <a:noFill/>
            <a:ln w="165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4" name="Rectangle 38"/>
            <p:cNvSpPr>
              <a:spLocks noChangeArrowheads="1"/>
            </p:cNvSpPr>
            <p:nvPr/>
          </p:nvSpPr>
          <p:spPr bwMode="auto">
            <a:xfrm>
              <a:off x="4729" y="12531"/>
              <a:ext cx="1478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5" name="Rectangle 39"/>
            <p:cNvSpPr>
              <a:spLocks noChangeArrowheads="1"/>
            </p:cNvSpPr>
            <p:nvPr/>
          </p:nvSpPr>
          <p:spPr bwMode="auto">
            <a:xfrm>
              <a:off x="4876" y="12701"/>
              <a:ext cx="78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Performanţă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16" name="Rectangle 40"/>
            <p:cNvSpPr>
              <a:spLocks noChangeArrowheads="1"/>
            </p:cNvSpPr>
            <p:nvPr/>
          </p:nvSpPr>
          <p:spPr bwMode="auto">
            <a:xfrm>
              <a:off x="6518" y="12531"/>
              <a:ext cx="1477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7" name="Rectangle 41"/>
            <p:cNvSpPr>
              <a:spLocks noChangeArrowheads="1"/>
            </p:cNvSpPr>
            <p:nvPr/>
          </p:nvSpPr>
          <p:spPr bwMode="auto">
            <a:xfrm>
              <a:off x="6985" y="12666"/>
              <a:ext cx="40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Spaţiu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18" name="Rectangle 42"/>
            <p:cNvSpPr>
              <a:spLocks noChangeArrowheads="1"/>
            </p:cNvSpPr>
            <p:nvPr/>
          </p:nvSpPr>
          <p:spPr bwMode="auto">
            <a:xfrm>
              <a:off x="4600" y="11134"/>
              <a:ext cx="1477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9" name="Rectangle 43"/>
            <p:cNvSpPr>
              <a:spLocks noChangeArrowheads="1"/>
            </p:cNvSpPr>
            <p:nvPr/>
          </p:nvSpPr>
          <p:spPr bwMode="auto">
            <a:xfrm>
              <a:off x="4716" y="11285"/>
              <a:ext cx="80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Utilizabilitate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20" name="Rectangle 44"/>
            <p:cNvSpPr>
              <a:spLocks noChangeArrowheads="1"/>
            </p:cNvSpPr>
            <p:nvPr/>
          </p:nvSpPr>
          <p:spPr bwMode="auto">
            <a:xfrm>
              <a:off x="5641" y="9810"/>
              <a:ext cx="1477" cy="580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1" name="Rectangle 45"/>
            <p:cNvSpPr>
              <a:spLocks noChangeArrowheads="1"/>
            </p:cNvSpPr>
            <p:nvPr/>
          </p:nvSpPr>
          <p:spPr bwMode="auto">
            <a:xfrm>
              <a:off x="7399" y="9764"/>
              <a:ext cx="1477" cy="580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2" name="Rectangle 46"/>
            <p:cNvSpPr>
              <a:spLocks noChangeArrowheads="1"/>
            </p:cNvSpPr>
            <p:nvPr/>
          </p:nvSpPr>
          <p:spPr bwMode="auto">
            <a:xfrm>
              <a:off x="9187" y="9764"/>
              <a:ext cx="1451" cy="580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3" name="Rectangle 47"/>
            <p:cNvSpPr>
              <a:spLocks noChangeArrowheads="1"/>
            </p:cNvSpPr>
            <p:nvPr/>
          </p:nvSpPr>
          <p:spPr bwMode="auto">
            <a:xfrm>
              <a:off x="9287" y="9964"/>
              <a:ext cx="75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Portabilitate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24" name="Rectangle 48"/>
            <p:cNvSpPr>
              <a:spLocks noChangeArrowheads="1"/>
            </p:cNvSpPr>
            <p:nvPr/>
          </p:nvSpPr>
          <p:spPr bwMode="auto">
            <a:xfrm>
              <a:off x="11157" y="9764"/>
              <a:ext cx="1606" cy="580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5" name="Rectangle 49"/>
            <p:cNvSpPr>
              <a:spLocks noChangeArrowheads="1"/>
            </p:cNvSpPr>
            <p:nvPr/>
          </p:nvSpPr>
          <p:spPr bwMode="auto">
            <a:xfrm>
              <a:off x="11229" y="9918"/>
              <a:ext cx="106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Interoperabilitate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26" name="Rectangle 50"/>
            <p:cNvSpPr>
              <a:spLocks noChangeArrowheads="1"/>
            </p:cNvSpPr>
            <p:nvPr/>
          </p:nvSpPr>
          <p:spPr bwMode="auto">
            <a:xfrm>
              <a:off x="12997" y="9764"/>
              <a:ext cx="1477" cy="580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7" name="Rectangle 51"/>
            <p:cNvSpPr>
              <a:spLocks noChangeArrowheads="1"/>
            </p:cNvSpPr>
            <p:nvPr/>
          </p:nvSpPr>
          <p:spPr bwMode="auto">
            <a:xfrm>
              <a:off x="13272" y="9955"/>
              <a:ext cx="31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Etică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28" name="Rectangle 52"/>
            <p:cNvSpPr>
              <a:spLocks noChangeArrowheads="1"/>
            </p:cNvSpPr>
            <p:nvPr/>
          </p:nvSpPr>
          <p:spPr bwMode="auto">
            <a:xfrm>
              <a:off x="14007" y="11134"/>
              <a:ext cx="1477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9" name="Rectangle 53"/>
            <p:cNvSpPr>
              <a:spLocks noChangeArrowheads="1"/>
            </p:cNvSpPr>
            <p:nvPr/>
          </p:nvSpPr>
          <p:spPr bwMode="auto">
            <a:xfrm>
              <a:off x="14148" y="11279"/>
              <a:ext cx="6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Legislative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30" name="Rectangle 54"/>
            <p:cNvSpPr>
              <a:spLocks noChangeArrowheads="1"/>
            </p:cNvSpPr>
            <p:nvPr/>
          </p:nvSpPr>
          <p:spPr bwMode="auto">
            <a:xfrm>
              <a:off x="10120" y="11134"/>
              <a:ext cx="1633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1" name="Rectangle 55"/>
            <p:cNvSpPr>
              <a:spLocks noChangeArrowheads="1"/>
            </p:cNvSpPr>
            <p:nvPr/>
          </p:nvSpPr>
          <p:spPr bwMode="auto">
            <a:xfrm>
              <a:off x="10321" y="11303"/>
              <a:ext cx="87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Implementare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32" name="Rectangle 56"/>
            <p:cNvSpPr>
              <a:spLocks noChangeArrowheads="1"/>
            </p:cNvSpPr>
            <p:nvPr/>
          </p:nvSpPr>
          <p:spPr bwMode="auto">
            <a:xfrm>
              <a:off x="11960" y="11134"/>
              <a:ext cx="1477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3" name="Rectangle 57"/>
            <p:cNvSpPr>
              <a:spLocks noChangeArrowheads="1"/>
            </p:cNvSpPr>
            <p:nvPr/>
          </p:nvSpPr>
          <p:spPr bwMode="auto">
            <a:xfrm>
              <a:off x="12310" y="11294"/>
              <a:ext cx="6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Standarde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34" name="Rectangle 58"/>
            <p:cNvSpPr>
              <a:spLocks noChangeArrowheads="1"/>
            </p:cNvSpPr>
            <p:nvPr/>
          </p:nvSpPr>
          <p:spPr bwMode="auto">
            <a:xfrm>
              <a:off x="8435" y="11134"/>
              <a:ext cx="1452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5" name="Rectangle 59"/>
            <p:cNvSpPr>
              <a:spLocks noChangeArrowheads="1"/>
            </p:cNvSpPr>
            <p:nvPr/>
          </p:nvSpPr>
          <p:spPr bwMode="auto">
            <a:xfrm>
              <a:off x="8626" y="11274"/>
              <a:ext cx="59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Furnizare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36" name="Rectangle 60"/>
            <p:cNvSpPr>
              <a:spLocks noChangeArrowheads="1"/>
            </p:cNvSpPr>
            <p:nvPr/>
          </p:nvSpPr>
          <p:spPr bwMode="auto">
            <a:xfrm>
              <a:off x="14007" y="12531"/>
              <a:ext cx="1477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7" name="Rectangle 61"/>
            <p:cNvSpPr>
              <a:spLocks noChangeArrowheads="1"/>
            </p:cNvSpPr>
            <p:nvPr/>
          </p:nvSpPr>
          <p:spPr bwMode="auto">
            <a:xfrm>
              <a:off x="14329" y="12688"/>
              <a:ext cx="61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Siguranţă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38" name="Rectangle 62"/>
            <p:cNvSpPr>
              <a:spLocks noChangeArrowheads="1"/>
            </p:cNvSpPr>
            <p:nvPr/>
          </p:nvSpPr>
          <p:spPr bwMode="auto">
            <a:xfrm>
              <a:off x="12245" y="12531"/>
              <a:ext cx="1477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9" name="Rectangle 63"/>
            <p:cNvSpPr>
              <a:spLocks noChangeArrowheads="1"/>
            </p:cNvSpPr>
            <p:nvPr/>
          </p:nvSpPr>
          <p:spPr bwMode="auto">
            <a:xfrm>
              <a:off x="12300" y="12690"/>
              <a:ext cx="102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Confidenţialitate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40" name="Rectangle 64"/>
            <p:cNvSpPr>
              <a:spLocks noChangeArrowheads="1"/>
            </p:cNvSpPr>
            <p:nvPr/>
          </p:nvSpPr>
          <p:spPr bwMode="auto">
            <a:xfrm>
              <a:off x="7399" y="8366"/>
              <a:ext cx="1477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1" name="Rectangle 65"/>
            <p:cNvSpPr>
              <a:spLocks noChangeArrowheads="1"/>
            </p:cNvSpPr>
            <p:nvPr/>
          </p:nvSpPr>
          <p:spPr bwMode="auto">
            <a:xfrm>
              <a:off x="7622" y="8551"/>
              <a:ext cx="4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Produs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42" name="Rectangle 66"/>
            <p:cNvSpPr>
              <a:spLocks noChangeArrowheads="1"/>
            </p:cNvSpPr>
            <p:nvPr/>
          </p:nvSpPr>
          <p:spPr bwMode="auto">
            <a:xfrm>
              <a:off x="10198" y="8366"/>
              <a:ext cx="1477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3" name="Rectangle 67"/>
            <p:cNvSpPr>
              <a:spLocks noChangeArrowheads="1"/>
            </p:cNvSpPr>
            <p:nvPr/>
          </p:nvSpPr>
          <p:spPr bwMode="auto">
            <a:xfrm>
              <a:off x="10315" y="8433"/>
              <a:ext cx="100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Organizaţionale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44" name="Rectangle 68"/>
            <p:cNvSpPr>
              <a:spLocks noChangeArrowheads="1"/>
            </p:cNvSpPr>
            <p:nvPr/>
          </p:nvSpPr>
          <p:spPr bwMode="auto">
            <a:xfrm>
              <a:off x="12997" y="8366"/>
              <a:ext cx="1477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5" name="Rectangle 69"/>
            <p:cNvSpPr>
              <a:spLocks noChangeArrowheads="1"/>
            </p:cNvSpPr>
            <p:nvPr/>
          </p:nvSpPr>
          <p:spPr bwMode="auto">
            <a:xfrm>
              <a:off x="13399" y="8433"/>
              <a:ext cx="49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Externe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46" name="Rectangle 70"/>
            <p:cNvSpPr>
              <a:spLocks noChangeArrowheads="1"/>
            </p:cNvSpPr>
            <p:nvPr/>
          </p:nvSpPr>
          <p:spPr bwMode="auto">
            <a:xfrm>
              <a:off x="10172" y="6969"/>
              <a:ext cx="1529" cy="607"/>
            </a:xfrm>
            <a:prstGeom prst="rect">
              <a:avLst/>
            </a:prstGeom>
            <a:solidFill>
              <a:srgbClr val="FFFFFF"/>
            </a:solidFill>
            <a:ln w="16510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7" name="Rectangle 71"/>
            <p:cNvSpPr>
              <a:spLocks noChangeArrowheads="1"/>
            </p:cNvSpPr>
            <p:nvPr/>
          </p:nvSpPr>
          <p:spPr bwMode="auto">
            <a:xfrm>
              <a:off x="10289" y="7063"/>
              <a:ext cx="99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Non-funcţionale</a:t>
              </a:r>
              <a:endParaRPr lang="en-US" altLang="en-US" sz="900">
                <a:latin typeface="Arial" panose="020B0604020202020204" pitchFamily="34" charset="0"/>
              </a:endParaRPr>
            </a:p>
          </p:txBody>
        </p:sp>
        <p:sp>
          <p:nvSpPr>
            <p:cNvPr id="20548" name="Rectangle 72"/>
            <p:cNvSpPr>
              <a:spLocks noChangeArrowheads="1"/>
            </p:cNvSpPr>
            <p:nvPr/>
          </p:nvSpPr>
          <p:spPr bwMode="auto">
            <a:xfrm>
              <a:off x="5851" y="9973"/>
              <a:ext cx="54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Eficienţă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0549" name="Rectangle 73"/>
            <p:cNvSpPr>
              <a:spLocks noChangeArrowheads="1"/>
            </p:cNvSpPr>
            <p:nvPr/>
          </p:nvSpPr>
          <p:spPr bwMode="auto">
            <a:xfrm>
              <a:off x="7596" y="9955"/>
              <a:ext cx="61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Fiabilitate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8773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Cerinte</a:t>
            </a:r>
            <a:r>
              <a:rPr lang="en-US" b="1" dirty="0"/>
              <a:t> de </a:t>
            </a:r>
            <a:r>
              <a:rPr lang="en-US" b="1" dirty="0" err="1"/>
              <a:t>performanta</a:t>
            </a:r>
            <a:endParaRPr lang="en-US" dirty="0"/>
          </a:p>
          <a:p>
            <a:pPr lvl="0"/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 </a:t>
            </a:r>
            <a:r>
              <a:rPr lang="en-US" dirty="0" err="1"/>
              <a:t>atasate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masurabili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fi: </a:t>
            </a:r>
            <a:r>
              <a:rPr lang="en-US" dirty="0" err="1"/>
              <a:t>viteza</a:t>
            </a:r>
            <a:r>
              <a:rPr lang="en-US" dirty="0"/>
              <a:t>, </a:t>
            </a:r>
            <a:r>
              <a:rPr lang="en-US" dirty="0" err="1"/>
              <a:t>capacitatea</a:t>
            </a:r>
            <a:r>
              <a:rPr lang="en-US" dirty="0"/>
              <a:t>, </a:t>
            </a:r>
            <a:r>
              <a:rPr lang="en-US" dirty="0" err="1"/>
              <a:t>precizia</a:t>
            </a:r>
            <a:r>
              <a:rPr lang="en-US" dirty="0"/>
              <a:t>, </a:t>
            </a:r>
            <a:r>
              <a:rPr lang="en-US" dirty="0" err="1"/>
              <a:t>frecventa</a:t>
            </a:r>
            <a:r>
              <a:rPr lang="en-US" dirty="0"/>
              <a:t>. </a:t>
            </a:r>
          </a:p>
          <a:p>
            <a:pPr lvl="0"/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masurata</a:t>
            </a:r>
            <a:r>
              <a:rPr lang="en-US" dirty="0"/>
              <a:t> cu o </a:t>
            </a:r>
            <a:r>
              <a:rPr lang="en-US" dirty="0" err="1"/>
              <a:t>precizie</a:t>
            </a:r>
            <a:r>
              <a:rPr lang="en-US" dirty="0"/>
              <a:t> de 1 grad Celsius</a:t>
            </a:r>
          </a:p>
          <a:p>
            <a:pPr marL="0" indent="0">
              <a:buNone/>
            </a:pPr>
            <a:r>
              <a:rPr lang="en-US" b="1" dirty="0" err="1"/>
              <a:t>Cerinte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testarea</a:t>
            </a:r>
            <a:r>
              <a:rPr lang="en-US" b="1" dirty="0"/>
              <a:t> de </a:t>
            </a:r>
            <a:r>
              <a:rPr lang="en-US" b="1" dirty="0" err="1"/>
              <a:t>acceptare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Cerinte</a:t>
            </a:r>
            <a:r>
              <a:rPr lang="en-US" b="1" dirty="0"/>
              <a:t> de </a:t>
            </a:r>
            <a:r>
              <a:rPr lang="en-US" b="1" dirty="0" err="1" smtClean="0"/>
              <a:t>portabilitate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Nici</a:t>
            </a:r>
            <a:r>
              <a:rPr lang="en-US" dirty="0" smtClean="0"/>
              <a:t> </a:t>
            </a:r>
            <a:r>
              <a:rPr lang="en-US" dirty="0"/>
              <a:t>o parte a software-</a:t>
            </a:r>
            <a:r>
              <a:rPr lang="en-US" dirty="0" err="1"/>
              <a:t>ului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scrisa</a:t>
            </a:r>
            <a:r>
              <a:rPr lang="en-US" dirty="0"/>
              <a:t> in assembler." </a:t>
            </a:r>
          </a:p>
          <a:p>
            <a:pPr marL="0" indent="0">
              <a:buNone/>
            </a:pPr>
            <a:r>
              <a:rPr lang="en-US" b="1" dirty="0" err="1"/>
              <a:t>Cerinte</a:t>
            </a:r>
            <a:r>
              <a:rPr lang="en-US" b="1" dirty="0"/>
              <a:t> de </a:t>
            </a:r>
            <a:r>
              <a:rPr lang="en-US" b="1" dirty="0" err="1"/>
              <a:t>intretinere</a:t>
            </a:r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reparare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depasi</a:t>
            </a:r>
            <a:r>
              <a:rPr lang="en-US" dirty="0"/>
              <a:t> </a:t>
            </a:r>
            <a:r>
              <a:rPr lang="en-US" dirty="0" err="1"/>
              <a:t>niciodata</a:t>
            </a:r>
            <a:r>
              <a:rPr lang="en-US" dirty="0"/>
              <a:t> o </a:t>
            </a:r>
            <a:r>
              <a:rPr lang="en-US" dirty="0" err="1"/>
              <a:t>saptamana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b="1" dirty="0" err="1" smtClean="0"/>
              <a:t>Cerinte</a:t>
            </a:r>
            <a:r>
              <a:rPr lang="en-US" b="1" dirty="0" smtClean="0"/>
              <a:t> de </a:t>
            </a:r>
            <a:r>
              <a:rPr lang="en-US" b="1" dirty="0" err="1" smtClean="0"/>
              <a:t>fiabilitate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 err="1" smtClean="0"/>
              <a:t>Timpul</a:t>
            </a:r>
            <a:r>
              <a:rPr lang="en-US" dirty="0" smtClean="0"/>
              <a:t> minim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caderi</a:t>
            </a:r>
            <a:r>
              <a:rPr lang="en-US" dirty="0" smtClean="0"/>
              <a:t> severe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mai</a:t>
            </a:r>
            <a:r>
              <a:rPr lang="en-US" dirty="0" smtClean="0"/>
              <a:t> mare de o </a:t>
            </a:r>
            <a:r>
              <a:rPr lang="en-US" dirty="0" err="1" smtClean="0"/>
              <a:t>luna</a:t>
            </a:r>
            <a:r>
              <a:rPr lang="en-US" dirty="0" smtClean="0"/>
              <a:t>” 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Cerinte</a:t>
            </a:r>
            <a:r>
              <a:rPr lang="en-US" b="1" dirty="0"/>
              <a:t> de </a:t>
            </a:r>
            <a:r>
              <a:rPr lang="en-US" b="1" dirty="0" err="1"/>
              <a:t>securitate</a:t>
            </a:r>
            <a:endParaRPr lang="en-US" dirty="0"/>
          </a:p>
          <a:p>
            <a:r>
              <a:rPr lang="en-US" dirty="0"/>
              <a:t>Cum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securizat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impotriva</a:t>
            </a:r>
            <a:r>
              <a:rPr lang="en-US" dirty="0"/>
              <a:t> </a:t>
            </a:r>
            <a:r>
              <a:rPr lang="en-US" dirty="0" err="1"/>
              <a:t>pericolelor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(</a:t>
            </a:r>
            <a:r>
              <a:rPr lang="en-US" dirty="0" err="1"/>
              <a:t>distrugerea</a:t>
            </a:r>
            <a:r>
              <a:rPr lang="en-US" dirty="0"/>
              <a:t> </a:t>
            </a:r>
            <a:r>
              <a:rPr lang="en-US" dirty="0" err="1"/>
              <a:t>accidentala</a:t>
            </a:r>
            <a:r>
              <a:rPr lang="en-US" dirty="0"/>
              <a:t> a software-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) 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ne-</a:t>
            </a:r>
            <a:r>
              <a:rPr lang="en-US" dirty="0" err="1"/>
              <a:t>autorizat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Virusi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Cerinte</a:t>
            </a:r>
            <a:r>
              <a:rPr lang="en-US" b="1" dirty="0"/>
              <a:t> de </a:t>
            </a:r>
            <a:r>
              <a:rPr lang="en-US" b="1" dirty="0" err="1"/>
              <a:t>siguranta</a:t>
            </a:r>
            <a:endParaRPr lang="en-US" dirty="0"/>
          </a:p>
          <a:p>
            <a:r>
              <a:rPr lang="en-US" dirty="0" err="1"/>
              <a:t>Protectia</a:t>
            </a:r>
            <a:r>
              <a:rPr lang="en-US" dirty="0"/>
              <a:t> </a:t>
            </a:r>
            <a:r>
              <a:rPr lang="en-US" dirty="0" err="1"/>
              <a:t>impotriva</a:t>
            </a:r>
            <a:r>
              <a:rPr lang="en-US" dirty="0"/>
              <a:t> </a:t>
            </a:r>
            <a:r>
              <a:rPr lang="en-US" dirty="0" err="1"/>
              <a:t>distrugerilor</a:t>
            </a:r>
            <a:r>
              <a:rPr lang="en-US" dirty="0"/>
              <a:t> </a:t>
            </a:r>
            <a:r>
              <a:rPr lang="en-US" dirty="0" err="1"/>
              <a:t>cauzate</a:t>
            </a:r>
            <a:r>
              <a:rPr lang="en-US" dirty="0"/>
              <a:t> de </a:t>
            </a:r>
            <a:r>
              <a:rPr lang="en-US" dirty="0" err="1"/>
              <a:t>caderile</a:t>
            </a:r>
            <a:r>
              <a:rPr lang="en-US" dirty="0"/>
              <a:t> software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ro-RO" altLang="en-US" smtClean="0"/>
              <a:t>Măsuri ale cerinţelor</a:t>
            </a:r>
            <a:endParaRPr lang="en-GB" altLang="en-US" smtClean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600200" y="1524000"/>
            <a:ext cx="8077200" cy="4876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2667000" y="1676401"/>
          <a:ext cx="8001000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8004048" imgH="4754880" progId="Word.Document.8">
                  <p:embed/>
                </p:oleObj>
              </mc:Choice>
              <mc:Fallback>
                <p:oleObj name="Document" r:id="rId3" imgW="8004048" imgH="4754880" progId="Word.Document.8">
                  <p:embed/>
                  <p:pic>
                    <p:nvPicPr>
                      <p:cNvPr id="245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1"/>
                        <a:ext cx="8001000" cy="475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6206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Realizati</a:t>
            </a:r>
            <a:r>
              <a:rPr lang="en-US" dirty="0" smtClean="0"/>
              <a:t> User Requirements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Specificatiile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butonul</a:t>
            </a:r>
            <a:r>
              <a:rPr lang="en-US" dirty="0" smtClean="0"/>
              <a:t> de start al </a:t>
            </a:r>
            <a:r>
              <a:rPr lang="en-US" dirty="0" err="1" smtClean="0"/>
              <a:t>windowsului</a:t>
            </a:r>
            <a:r>
              <a:rPr lang="en-US" smtClean="0"/>
              <a:t>.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440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b="1" dirty="0" smtClean="0"/>
              <a:t>ser </a:t>
            </a:r>
            <a:r>
              <a:rPr lang="en-US" b="1" dirty="0"/>
              <a:t>R</a:t>
            </a:r>
            <a:r>
              <a:rPr lang="en-US" b="1" dirty="0" smtClean="0"/>
              <a:t>equirement(s) Document (URD)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Cerintele</a:t>
            </a:r>
            <a:r>
              <a:rPr lang="en-US" dirty="0" smtClean="0"/>
              <a:t> </a:t>
            </a:r>
            <a:r>
              <a:rPr lang="en-US" dirty="0" err="1" smtClean="0"/>
              <a:t>utilizatorului</a:t>
            </a:r>
            <a:r>
              <a:rPr lang="en-US" dirty="0" smtClean="0"/>
              <a:t> </a:t>
            </a:r>
            <a:r>
              <a:rPr lang="ro-RO" dirty="0" smtClean="0"/>
              <a:t>este un document utilizat în mod obișnuit în ingineria software care specifică ce</a:t>
            </a:r>
            <a:r>
              <a:rPr lang="en-US" dirty="0" smtClean="0"/>
              <a:t> </a:t>
            </a:r>
            <a:r>
              <a:rPr lang="en-US" dirty="0" err="1" smtClean="0"/>
              <a:t>asteptari</a:t>
            </a:r>
            <a:r>
              <a:rPr lang="en-US" dirty="0" smtClean="0"/>
              <a:t> are</a:t>
            </a:r>
            <a:r>
              <a:rPr lang="ro-RO" dirty="0" smtClean="0"/>
              <a:t> utilizatorul </a:t>
            </a:r>
            <a:r>
              <a:rPr lang="en-US" dirty="0" smtClean="0"/>
              <a:t>de la </a:t>
            </a:r>
            <a:r>
              <a:rPr lang="en-US" dirty="0" err="1" smtClean="0"/>
              <a:t>produsul</a:t>
            </a:r>
            <a:r>
              <a:rPr lang="en-US" dirty="0" smtClean="0"/>
              <a:t> software (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ro-RO" dirty="0" smtClean="0"/>
              <a:t> face</a:t>
            </a:r>
            <a:r>
              <a:rPr lang="en-US" dirty="0" smtClean="0"/>
              <a:t>)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"/>
            <a:ext cx="7696200" cy="1412875"/>
          </a:xfrm>
        </p:spPr>
        <p:txBody>
          <a:bodyPr/>
          <a:lstStyle/>
          <a:p>
            <a:pPr eaLnBrk="1" hangingPunct="1"/>
            <a:r>
              <a:rPr lang="en-US" smtClean="0"/>
              <a:t>Exemplu specs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2600"/>
            <a:ext cx="8763000" cy="5105400"/>
          </a:xfrm>
        </p:spPr>
        <p:txBody>
          <a:bodyPr/>
          <a:lstStyle/>
          <a:p>
            <a:pPr marL="609600" indent="-609600"/>
            <a:r>
              <a:rPr lang="ro-RO" sz="2000" b="1" i="1"/>
              <a:t>Meniul Edit va avea două opţiuni, de sus în jos în ordinea: Copy şi Paste</a:t>
            </a:r>
          </a:p>
          <a:p>
            <a:pPr marL="609600" indent="-609600"/>
            <a:r>
              <a:rPr lang="ro-RO" sz="2000" b="1" i="1"/>
              <a:t>Metodele de activare a opţiunilor vor fi</a:t>
            </a:r>
            <a:r>
              <a:rPr lang="en-US" sz="2000" b="1" i="1"/>
              <a:t>:</a:t>
            </a:r>
          </a:p>
          <a:p>
            <a:pPr marL="982663" lvl="1" indent="-533400"/>
            <a:r>
              <a:rPr lang="ro-RO" sz="1800" b="1" i="1"/>
              <a:t>Clic</a:t>
            </a:r>
            <a:endParaRPr lang="en-US" sz="1800" b="1" i="1"/>
          </a:p>
          <a:p>
            <a:pPr marL="982663" lvl="1" indent="-533400"/>
            <a:r>
              <a:rPr lang="ro-RO" sz="1800" b="1" i="1"/>
              <a:t>combinaţia Alt-E urmată de C</a:t>
            </a:r>
            <a:r>
              <a:rPr lang="en-US" sz="1800" b="1" i="1"/>
              <a:t>, respectiv </a:t>
            </a:r>
            <a:r>
              <a:rPr lang="ro-RO" sz="1800" b="1" i="1"/>
              <a:t>P</a:t>
            </a:r>
            <a:endParaRPr lang="en-US" sz="1800" b="1" i="1"/>
          </a:p>
          <a:p>
            <a:pPr marL="982663" lvl="1" indent="-533400"/>
            <a:r>
              <a:rPr lang="ro-RO" sz="1800" b="1" i="1"/>
              <a:t>combinaţiile de taste </a:t>
            </a:r>
            <a:r>
              <a:rPr lang="en-US" sz="1800" b="1" i="1"/>
              <a:t>implicite din</a:t>
            </a:r>
            <a:r>
              <a:rPr lang="ro-RO" sz="1800" b="1" i="1"/>
              <a:t> Windows (Ctrl-C, Ctrl-V).</a:t>
            </a:r>
          </a:p>
          <a:p>
            <a:pPr marL="609600" indent="-609600"/>
            <a:r>
              <a:rPr lang="ro-RO" sz="2000" b="1" i="1"/>
              <a:t>Opţiunea Copy va avea ca efect copierea în Clipboard a afişajului </a:t>
            </a:r>
            <a:r>
              <a:rPr lang="en-US" sz="2000" b="1" i="1"/>
              <a:t>Windows</a:t>
            </a:r>
            <a:r>
              <a:rPr lang="ro-RO" sz="2000" b="1" i="1"/>
              <a:t> Calculator.</a:t>
            </a:r>
          </a:p>
          <a:p>
            <a:pPr marL="609600" indent="-609600"/>
            <a:r>
              <a:rPr lang="ro-RO" sz="2000" b="1" i="1"/>
              <a:t>Opţiunea Paste va avea ca efect copierea conţinutului Clipboard în câmpul de afişare din</a:t>
            </a:r>
            <a:r>
              <a:rPr lang="en-US" sz="2000" b="1" i="1"/>
              <a:t> Windows</a:t>
            </a:r>
            <a:r>
              <a:rPr lang="ro-RO" sz="2000" b="1" i="1"/>
              <a:t> Calculator.</a:t>
            </a:r>
            <a:endParaRPr lang="en-US" sz="2000" b="1" i="1"/>
          </a:p>
          <a:p>
            <a:pPr marL="609600" indent="-609600"/>
            <a:r>
              <a:rPr lang="en-US" sz="2000" b="1"/>
              <a:t>Recomandare: la specificatie se pot adauga si imagini daca e cazul (in exemplul de fata, notiunile de </a:t>
            </a:r>
            <a:r>
              <a:rPr lang="en-US" sz="2000" b="1" i="1"/>
              <a:t>meniu, optiune</a:t>
            </a:r>
            <a:r>
              <a:rPr lang="en-US" sz="2000" b="1"/>
              <a:t> sunt suficient de clare)</a:t>
            </a:r>
          </a:p>
          <a:p>
            <a:pPr marL="609600" indent="-609600"/>
            <a:r>
              <a:rPr lang="en-US" sz="2000" b="1"/>
              <a:t>Specifica</a:t>
            </a:r>
            <a:r>
              <a:rPr lang="ro-RO" sz="2000" b="1"/>
              <a:t>ţia e sistemul de referinţă al testerului ! (vezi definiţia erorii)</a:t>
            </a:r>
          </a:p>
        </p:txBody>
      </p:sp>
    </p:spTree>
    <p:extLst>
      <p:ext uri="{BB962C8B-B14F-4D97-AF65-F5344CB8AC3E}">
        <p14:creationId xmlns:p14="http://schemas.microsoft.com/office/powerpoint/2010/main" val="16325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ro-RO" altLang="en-US" smtClean="0"/>
              <a:t>Ce este o cerinţă</a:t>
            </a:r>
            <a:r>
              <a:rPr lang="en-GB" altLang="en-US" smtClean="0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r>
              <a:rPr lang="ro-RO" altLang="en-US" sz="2400"/>
              <a:t>Poate varia de la o descriere abstractă de nivel înalt a unui serviciu sau a unei constrângeri a sistemului până la o specificaţie funcţională precizată în detaliu în termeni matematici</a:t>
            </a:r>
            <a:r>
              <a:rPr lang="en-GB" altLang="en-US" sz="2400"/>
              <a:t>.</a:t>
            </a:r>
          </a:p>
          <a:p>
            <a:r>
              <a:rPr lang="ro-RO" altLang="en-US" sz="2400"/>
              <a:t>Acest lucru este inevitabil deoarece cerinţele pot servi unei funcţii duale</a:t>
            </a:r>
            <a:endParaRPr lang="en-GB" altLang="en-US" sz="2400"/>
          </a:p>
          <a:p>
            <a:pPr lvl="1"/>
            <a:r>
              <a:rPr lang="ro-RO" altLang="en-US" sz="2000"/>
              <a:t>Pot fi baza unei licitaţii pentru un contract – trebuie să fie deschise către interpretare</a:t>
            </a:r>
            <a:r>
              <a:rPr lang="en-GB" altLang="en-US" sz="2000"/>
              <a:t>;</a:t>
            </a:r>
          </a:p>
          <a:p>
            <a:pPr lvl="1"/>
            <a:r>
              <a:rPr lang="ro-RO" altLang="en-US" sz="2000"/>
              <a:t>Pot fi baza contractului însuşi</a:t>
            </a:r>
            <a:r>
              <a:rPr lang="en-GB" altLang="en-US" sz="2000"/>
              <a:t> – </a:t>
            </a:r>
            <a:r>
              <a:rPr lang="ro-RO" altLang="en-US" sz="2000"/>
              <a:t>trebuie definite în</a:t>
            </a:r>
            <a:r>
              <a:rPr lang="en-GB" altLang="en-US" sz="2000"/>
              <a:t> deta</a:t>
            </a:r>
            <a:r>
              <a:rPr lang="ro-RO" altLang="en-US" sz="2000"/>
              <a:t>liu</a:t>
            </a:r>
            <a:r>
              <a:rPr lang="en-GB" altLang="en-US" sz="2000"/>
              <a:t>;</a:t>
            </a:r>
          </a:p>
          <a:p>
            <a:pPr lvl="1"/>
            <a:r>
              <a:rPr lang="ro-RO" altLang="en-US" sz="2000"/>
              <a:t>Ambele declaraţii (abstractă şi detaliată) pot fi numite cerinţe</a:t>
            </a:r>
            <a:r>
              <a:rPr lang="en-GB" alt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789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Requirement Specification (SRS)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ro-RO" dirty="0" smtClean="0"/>
              <a:t>pecificați</a:t>
            </a:r>
            <a:r>
              <a:rPr lang="en-US" dirty="0" err="1" smtClean="0"/>
              <a:t>ile</a:t>
            </a:r>
            <a:r>
              <a:rPr lang="ro-RO" dirty="0" smtClean="0"/>
              <a:t> cerințelor software </a:t>
            </a:r>
            <a:r>
              <a:rPr lang="en-US" dirty="0" err="1" smtClean="0"/>
              <a:t>reprezinta</a:t>
            </a:r>
            <a:r>
              <a:rPr lang="ro-RO" dirty="0" smtClean="0"/>
              <a:t> o descriere detaliată a unui </a:t>
            </a:r>
            <a:r>
              <a:rPr lang="en-US" dirty="0" err="1" smtClean="0"/>
              <a:t>produs</a:t>
            </a:r>
            <a:r>
              <a:rPr lang="ro-RO" dirty="0" smtClean="0"/>
              <a:t> software care urmează să fie dezvoltat cu cerințele sale funcționale și nefuncționale. 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ro-RO" dirty="0" smtClean="0"/>
              <a:t>ste dezvoltat pe baza acordului dintre client și contractori.</a:t>
            </a:r>
            <a:endParaRPr lang="en-US" dirty="0" smtClean="0"/>
          </a:p>
          <a:p>
            <a:r>
              <a:rPr lang="ro-RO" dirty="0" smtClean="0"/>
              <a:t>Documentul </a:t>
            </a:r>
            <a:r>
              <a:rPr lang="en-US" dirty="0" smtClean="0"/>
              <a:t>cu</a:t>
            </a:r>
            <a:r>
              <a:rPr lang="ro-RO" dirty="0" smtClean="0"/>
              <a:t> specificați</a:t>
            </a:r>
            <a:r>
              <a:rPr lang="en-US" dirty="0" err="1" smtClean="0"/>
              <a:t>ile</a:t>
            </a:r>
            <a:r>
              <a:rPr lang="ro-RO" dirty="0" smtClean="0"/>
              <a:t> cerințelor software </a:t>
            </a:r>
            <a:r>
              <a:rPr lang="en-US" dirty="0" err="1" smtClean="0"/>
              <a:t>cuprinde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ro-RO" dirty="0" smtClean="0"/>
              <a:t>cerințelor necesare pentru dezvoltarea proiectului. </a:t>
            </a:r>
            <a:endParaRPr lang="en-US" dirty="0" smtClean="0"/>
          </a:p>
          <a:p>
            <a:r>
              <a:rPr lang="ro-RO" dirty="0" smtClean="0"/>
              <a:t>Pentru a dezvolta sistemul software, ar trebui să avem o înțelegere clară a sistemului software. Pentru a realiza acest lucru avem nevoie de o comunicare continuă cu clienții pentru a aduna toate cerințele.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1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Standardul</a:t>
            </a:r>
            <a:r>
              <a:rPr lang="en-US" b="1" dirty="0" smtClean="0"/>
              <a:t> IEEE 830</a:t>
            </a:r>
            <a:r>
              <a:rPr lang="en-US" dirty="0" smtClean="0"/>
              <a:t> (IEEE recommended practice for software requirements specifications) </a:t>
            </a:r>
            <a:r>
              <a:rPr lang="en-US" dirty="0" err="1" smtClean="0"/>
              <a:t>descrie</a:t>
            </a:r>
            <a:r>
              <a:rPr lang="en-US" dirty="0" smtClean="0"/>
              <a:t> </a:t>
            </a:r>
            <a:r>
              <a:rPr lang="en-US" dirty="0" err="1" smtClean="0"/>
              <a:t>continutul</a:t>
            </a:r>
            <a:r>
              <a:rPr lang="en-US" dirty="0" smtClean="0"/>
              <a:t>, </a:t>
            </a:r>
            <a:r>
              <a:rPr lang="en-US" dirty="0" err="1" smtClean="0"/>
              <a:t>calitatile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avantajele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  <a:r>
              <a:rPr lang="en-US" dirty="0" err="1" smtClean="0"/>
              <a:t>specificatii</a:t>
            </a:r>
            <a:r>
              <a:rPr lang="en-US" dirty="0" smtClean="0"/>
              <a:t> a </a:t>
            </a:r>
            <a:r>
              <a:rPr lang="en-US" dirty="0" err="1" smtClean="0"/>
              <a:t>cerintelor</a:t>
            </a:r>
            <a:r>
              <a:rPr lang="en-US" dirty="0" smtClean="0"/>
              <a:t>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0778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696"/>
            <a:ext cx="10515600" cy="523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Calitatile</a:t>
            </a:r>
            <a:r>
              <a:rPr lang="en-US" b="1" dirty="0" smtClean="0"/>
              <a:t> </a:t>
            </a:r>
            <a:r>
              <a:rPr lang="en-US" dirty="0" err="1" smtClean="0"/>
              <a:t>Specificatiile</a:t>
            </a:r>
            <a:r>
              <a:rPr lang="en-US" dirty="0" smtClean="0"/>
              <a:t> </a:t>
            </a:r>
            <a:r>
              <a:rPr lang="en-US" dirty="0" err="1"/>
              <a:t>cerintelor</a:t>
            </a:r>
            <a:r>
              <a:rPr lang="en-US" dirty="0"/>
              <a:t> software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fie:</a:t>
            </a:r>
          </a:p>
          <a:p>
            <a:pPr lvl="0"/>
            <a:r>
              <a:rPr lang="en-US" dirty="0" err="1"/>
              <a:t>Corecte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Neambigue</a:t>
            </a:r>
            <a:r>
              <a:rPr lang="en-US" dirty="0"/>
              <a:t> –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cerinta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are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interpretare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Complete –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contina</a:t>
            </a:r>
            <a:r>
              <a:rPr lang="en-US" dirty="0"/>
              <a:t> tot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software-</a:t>
            </a:r>
            <a:r>
              <a:rPr lang="en-US" dirty="0" err="1"/>
              <a:t>ului</a:t>
            </a:r>
            <a:endParaRPr lang="en-US" dirty="0"/>
          </a:p>
          <a:p>
            <a:pPr lvl="0"/>
            <a:r>
              <a:rPr lang="en-US" dirty="0" err="1"/>
              <a:t>Consistente</a:t>
            </a:r>
            <a:r>
              <a:rPr lang="en-US" dirty="0"/>
              <a:t> –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documentele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le </a:t>
            </a:r>
            <a:r>
              <a:rPr lang="en-US" dirty="0" err="1"/>
              <a:t>refera</a:t>
            </a:r>
            <a:endParaRPr lang="en-US" dirty="0"/>
          </a:p>
          <a:p>
            <a:pPr lvl="0"/>
            <a:r>
              <a:rPr lang="en-US" dirty="0" err="1"/>
              <a:t>Clasificate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/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stabilitate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Verificabile</a:t>
            </a:r>
            <a:r>
              <a:rPr lang="en-US" dirty="0"/>
              <a:t>.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evitate</a:t>
            </a:r>
            <a:r>
              <a:rPr lang="en-US" dirty="0"/>
              <a:t> </a:t>
            </a:r>
            <a:r>
              <a:rPr lang="en-US" dirty="0" err="1"/>
              <a:t>cerinte</a:t>
            </a:r>
            <a:r>
              <a:rPr lang="en-US" dirty="0"/>
              <a:t> ca :”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furniza</a:t>
            </a:r>
            <a:r>
              <a:rPr lang="en-US" dirty="0"/>
              <a:t> un </a:t>
            </a:r>
            <a:r>
              <a:rPr lang="en-US" dirty="0" err="1"/>
              <a:t>raspuns</a:t>
            </a:r>
            <a:r>
              <a:rPr lang="en-US" dirty="0"/>
              <a:t> rapid”, “</a:t>
            </a:r>
            <a:r>
              <a:rPr lang="en-US" dirty="0" err="1"/>
              <a:t>sistemul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cadea</a:t>
            </a:r>
            <a:r>
              <a:rPr lang="en-US" dirty="0"/>
              <a:t> </a:t>
            </a:r>
            <a:r>
              <a:rPr lang="en-US" dirty="0" err="1"/>
              <a:t>niciodata</a:t>
            </a:r>
            <a:r>
              <a:rPr lang="en-US" dirty="0"/>
              <a:t>”, etc. </a:t>
            </a:r>
          </a:p>
          <a:p>
            <a:pPr lvl="0"/>
            <a:r>
              <a:rPr lang="en-US" dirty="0" err="1"/>
              <a:t>Modificabile</a:t>
            </a:r>
            <a:r>
              <a:rPr lang="en-US" dirty="0"/>
              <a:t>.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o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cerinta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, </a:t>
            </a:r>
            <a:r>
              <a:rPr lang="en-US" dirty="0" err="1"/>
              <a:t>actualizarile</a:t>
            </a:r>
            <a:r>
              <a:rPr lang="en-US" dirty="0"/>
              <a:t> </a:t>
            </a:r>
            <a:r>
              <a:rPr lang="en-US" dirty="0" err="1"/>
              <a:t>documentului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greu</a:t>
            </a:r>
            <a:r>
              <a:rPr lang="en-US" dirty="0"/>
              <a:t> de </a:t>
            </a:r>
            <a:r>
              <a:rPr lang="en-US" dirty="0" err="1"/>
              <a:t>facut</a:t>
            </a:r>
            <a:endParaRPr lang="en-US" dirty="0"/>
          </a:p>
          <a:p>
            <a:pPr lvl="0"/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corelat</a:t>
            </a:r>
            <a:r>
              <a:rPr lang="en-US" dirty="0"/>
              <a:t> cu </a:t>
            </a:r>
            <a:r>
              <a:rPr lang="en-US" dirty="0" err="1"/>
              <a:t>cerinte</a:t>
            </a:r>
            <a:r>
              <a:rPr lang="en-US" dirty="0"/>
              <a:t> formulate 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, de ex. URD </a:t>
            </a: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4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Avantajele</a:t>
            </a:r>
            <a:endParaRPr lang="en-US" dirty="0" smtClean="0"/>
          </a:p>
          <a:p>
            <a:pPr lvl="0"/>
            <a:r>
              <a:rPr lang="en-US" dirty="0" err="1" smtClean="0"/>
              <a:t>Sta</a:t>
            </a:r>
            <a:r>
              <a:rPr lang="en-US" dirty="0" smtClean="0"/>
              <a:t> la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contractului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furnizori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Reduce </a:t>
            </a:r>
            <a:r>
              <a:rPr lang="en-US" dirty="0" err="1" smtClean="0"/>
              <a:t>efortul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Sta</a:t>
            </a:r>
            <a:r>
              <a:rPr lang="en-US" dirty="0" smtClean="0"/>
              <a:t> la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estimarii</a:t>
            </a:r>
            <a:r>
              <a:rPr lang="en-US" dirty="0" smtClean="0"/>
              <a:t> </a:t>
            </a:r>
            <a:r>
              <a:rPr lang="en-US" dirty="0" err="1" smtClean="0"/>
              <a:t>costurilor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planificarii</a:t>
            </a:r>
            <a:r>
              <a:rPr lang="en-US" dirty="0" smtClean="0"/>
              <a:t>  </a:t>
            </a:r>
          </a:p>
          <a:p>
            <a:pPr lvl="0"/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planificarea</a:t>
            </a:r>
            <a:r>
              <a:rPr lang="en-US" dirty="0" smtClean="0"/>
              <a:t> </a:t>
            </a:r>
            <a:r>
              <a:rPr lang="en-US" dirty="0" err="1" smtClean="0"/>
              <a:t>testelor</a:t>
            </a:r>
            <a:r>
              <a:rPr lang="en-US" dirty="0" smtClean="0"/>
              <a:t> de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validare</a:t>
            </a:r>
            <a:r>
              <a:rPr lang="en-US" dirty="0" smtClean="0"/>
              <a:t>  </a:t>
            </a:r>
          </a:p>
          <a:p>
            <a:pPr lvl="0"/>
            <a:r>
              <a:rPr lang="en-US" dirty="0" err="1" smtClean="0"/>
              <a:t>Usureaza</a:t>
            </a:r>
            <a:r>
              <a:rPr lang="en-US" dirty="0" smtClean="0"/>
              <a:t> </a:t>
            </a:r>
            <a:r>
              <a:rPr lang="en-US" dirty="0" err="1" smtClean="0"/>
              <a:t>transferul</a:t>
            </a:r>
            <a:r>
              <a:rPr lang="en-US" dirty="0" smtClean="0"/>
              <a:t> </a:t>
            </a:r>
            <a:r>
              <a:rPr lang="en-US" dirty="0" err="1" smtClean="0"/>
              <a:t>produsului</a:t>
            </a:r>
            <a:r>
              <a:rPr lang="en-US" dirty="0" smtClean="0"/>
              <a:t> la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platforme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Serveste</a:t>
            </a:r>
            <a:r>
              <a:rPr lang="en-US" dirty="0" smtClean="0"/>
              <a:t> ca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viitoarele</a:t>
            </a:r>
            <a:r>
              <a:rPr lang="en-US" dirty="0" smtClean="0"/>
              <a:t> </a:t>
            </a:r>
            <a:r>
              <a:rPr lang="en-US" dirty="0" err="1" smtClean="0"/>
              <a:t>imbunatatiri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modificari</a:t>
            </a:r>
            <a:r>
              <a:rPr lang="en-US" dirty="0" smtClean="0"/>
              <a:t> ale </a:t>
            </a:r>
            <a:r>
              <a:rPr lang="en-US" dirty="0" err="1" smtClean="0"/>
              <a:t>produsului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5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0850" y="304800"/>
            <a:ext cx="9658350" cy="1104900"/>
          </a:xfrm>
          <a:noFill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ro-RO" altLang="en-US" smtClean="0"/>
              <a:t>Tipurile de cerinţe</a:t>
            </a:r>
            <a:endParaRPr lang="en-GB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o-RO" altLang="en-US" dirty="0" smtClean="0"/>
              <a:t>Cerinţe utilizator</a:t>
            </a:r>
            <a:endParaRPr lang="en-GB" altLang="en-US" dirty="0" smtClean="0"/>
          </a:p>
          <a:p>
            <a:pPr lvl="1">
              <a:lnSpc>
                <a:spcPct val="90000"/>
              </a:lnSpc>
            </a:pPr>
            <a:r>
              <a:rPr lang="ro-RO" altLang="en-US" dirty="0" smtClean="0"/>
              <a:t>Expuneri în limbaj natural plus diagrame ale serviciilor pe care le furnizează sistemul şi constrângerile sale operaţionale</a:t>
            </a:r>
            <a:r>
              <a:rPr lang="en-GB" altLang="en-US" dirty="0" smtClean="0"/>
              <a:t>. </a:t>
            </a:r>
            <a:r>
              <a:rPr lang="ro-RO" altLang="en-US" dirty="0" smtClean="0"/>
              <a:t>Scrise pentru clienţi</a:t>
            </a:r>
            <a:r>
              <a:rPr lang="en-GB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ro-RO" altLang="en-US" dirty="0" smtClean="0"/>
              <a:t>Cerinţe sistem</a:t>
            </a:r>
            <a:endParaRPr lang="en-GB" altLang="en-US" dirty="0" smtClean="0"/>
          </a:p>
          <a:p>
            <a:pPr lvl="1">
              <a:lnSpc>
                <a:spcPct val="90000"/>
              </a:lnSpc>
            </a:pPr>
            <a:r>
              <a:rPr lang="en-GB" altLang="en-US" dirty="0" smtClean="0"/>
              <a:t>Un document </a:t>
            </a:r>
            <a:r>
              <a:rPr lang="en-GB" altLang="en-US" dirty="0" err="1" smtClean="0"/>
              <a:t>structurat</a:t>
            </a:r>
            <a:r>
              <a:rPr lang="en-GB" altLang="en-US" dirty="0" smtClean="0"/>
              <a:t> care </a:t>
            </a:r>
            <a:r>
              <a:rPr lang="en-GB" altLang="en-US" dirty="0" err="1" smtClean="0"/>
              <a:t>sa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contina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descrieri</a:t>
            </a:r>
            <a:r>
              <a:rPr lang="en-GB" altLang="en-US" dirty="0" smtClean="0"/>
              <a:t> ale </a:t>
            </a:r>
            <a:r>
              <a:rPr lang="en-GB" altLang="en-US" dirty="0" err="1" smtClean="0"/>
              <a:t>functionalitatii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sistemului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serviciile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si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operatiile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pe</a:t>
            </a:r>
            <a:r>
              <a:rPr lang="en-GB" altLang="en-US" dirty="0" smtClean="0"/>
              <a:t> care le </a:t>
            </a:r>
            <a:r>
              <a:rPr lang="en-GB" altLang="en-US" dirty="0" err="1" smtClean="0"/>
              <a:t>permite</a:t>
            </a:r>
            <a:r>
              <a:rPr lang="en-GB" altLang="en-US" dirty="0" smtClean="0"/>
              <a:t>. Se </a:t>
            </a:r>
            <a:r>
              <a:rPr lang="en-GB" altLang="en-US" dirty="0" err="1" smtClean="0"/>
              <a:t>difineste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ce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va</a:t>
            </a:r>
            <a:r>
              <a:rPr lang="en-GB" altLang="en-US" dirty="0" smtClean="0"/>
              <a:t> fi </a:t>
            </a:r>
            <a:r>
              <a:rPr lang="en-GB" altLang="en-US" dirty="0" err="1" smtClean="0"/>
              <a:t>implementat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deci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poate</a:t>
            </a:r>
            <a:r>
              <a:rPr lang="en-GB" altLang="en-US" dirty="0" smtClean="0"/>
              <a:t> fi </a:t>
            </a:r>
            <a:r>
              <a:rPr lang="en-GB" altLang="en-US" dirty="0" err="1" smtClean="0"/>
              <a:t>vazut</a:t>
            </a:r>
            <a:r>
              <a:rPr lang="en-GB" altLang="en-US" dirty="0" smtClean="0"/>
              <a:t> ca o parte a </a:t>
            </a:r>
            <a:r>
              <a:rPr lang="en-GB" altLang="en-US" dirty="0" err="1" smtClean="0"/>
              <a:t>contractului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dintre</a:t>
            </a:r>
            <a:r>
              <a:rPr lang="en-GB" altLang="en-US" dirty="0" smtClean="0"/>
              <a:t> client </a:t>
            </a:r>
            <a:r>
              <a:rPr lang="en-GB" altLang="en-US" dirty="0" err="1" smtClean="0"/>
              <a:t>si</a:t>
            </a:r>
            <a:r>
              <a:rPr lang="en-GB" altLang="en-US" dirty="0" smtClean="0"/>
              <a:t> contractor (</a:t>
            </a:r>
            <a:r>
              <a:rPr lang="en-GB" altLang="en-US" dirty="0" err="1" smtClean="0"/>
              <a:t>producator</a:t>
            </a:r>
            <a:r>
              <a:rPr lang="en-GB" alt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56403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1339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</vt:lpstr>
      <vt:lpstr>Office Theme</vt:lpstr>
      <vt:lpstr>Document</vt:lpstr>
      <vt:lpstr>Cerinţele beneficiarului: </vt:lpstr>
      <vt:lpstr>User Requirement(s) Document (URD)</vt:lpstr>
      <vt:lpstr>Exemplu specs</vt:lpstr>
      <vt:lpstr>Ce este o cerinţă?</vt:lpstr>
      <vt:lpstr>Software Requirement Specification (SRS)</vt:lpstr>
      <vt:lpstr>PowerPoint Presentation</vt:lpstr>
      <vt:lpstr> </vt:lpstr>
      <vt:lpstr>PowerPoint Presentation</vt:lpstr>
      <vt:lpstr>Tipurile de cerinţe</vt:lpstr>
      <vt:lpstr>Cerinţe funcţionale şi non-funcţionale</vt:lpstr>
      <vt:lpstr>Cerinţe funcţionale</vt:lpstr>
      <vt:lpstr>Imprecizia cerinţelor</vt:lpstr>
      <vt:lpstr>Completitudinea şi consistenţa cerinţelor</vt:lpstr>
      <vt:lpstr>Cerinţe non-funcţionale</vt:lpstr>
      <vt:lpstr>Clasificarea cerinţelor  non-funcţionale</vt:lpstr>
      <vt:lpstr>Tipurile cerinţelor non-funcţionale</vt:lpstr>
      <vt:lpstr>PowerPoint Presentation</vt:lpstr>
      <vt:lpstr>Măsuri ale cerinţelor</vt:lpstr>
      <vt:lpstr>PowerPoint Presentation</vt:lpstr>
    </vt:vector>
  </TitlesOfParts>
  <Company>Wirtek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mart 2018</dc:title>
  <dc:creator>Sergiu Jecan</dc:creator>
  <cp:lastModifiedBy>Sergiu</cp:lastModifiedBy>
  <cp:revision>11</cp:revision>
  <dcterms:created xsi:type="dcterms:W3CDTF">2018-03-07T14:49:41Z</dcterms:created>
  <dcterms:modified xsi:type="dcterms:W3CDTF">2020-10-19T05:41:01Z</dcterms:modified>
</cp:coreProperties>
</file>