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2"/>
  </p:notesMasterIdLst>
  <p:sldIdLst>
    <p:sldId id="371" r:id="rId2"/>
    <p:sldId id="295" r:id="rId3"/>
    <p:sldId id="311" r:id="rId4"/>
    <p:sldId id="318" r:id="rId5"/>
    <p:sldId id="319" r:id="rId6"/>
    <p:sldId id="502" r:id="rId7"/>
    <p:sldId id="303" r:id="rId8"/>
    <p:sldId id="304" r:id="rId9"/>
    <p:sldId id="298" r:id="rId10"/>
    <p:sldId id="305" r:id="rId11"/>
    <p:sldId id="306" r:id="rId12"/>
    <p:sldId id="307" r:id="rId13"/>
    <p:sldId id="308" r:id="rId14"/>
    <p:sldId id="285" r:id="rId15"/>
    <p:sldId id="309" r:id="rId16"/>
    <p:sldId id="310" r:id="rId17"/>
    <p:sldId id="313" r:id="rId18"/>
    <p:sldId id="312" r:id="rId19"/>
    <p:sldId id="314" r:id="rId20"/>
    <p:sldId id="315" r:id="rId21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829" autoAdjust="0"/>
  </p:normalViewPr>
  <p:slideViewPr>
    <p:cSldViewPr>
      <p:cViewPr varScale="1">
        <p:scale>
          <a:sx n="101" d="100"/>
          <a:sy n="101" d="100"/>
        </p:scale>
        <p:origin x="188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2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88CE1A4-76BB-4EA0-8063-A47A134B5F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709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ro-RO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ro-RO" sz="2400">
                <a:latin typeface="Times New Roman" pitchFamily="18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ro-RO" sz="2400">
                <a:latin typeface="Times New Roman" pitchFamily="18" charset="0"/>
              </a:endParaRPr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>
                <a:gd name="T0" fmla="*/ 21 w 1000"/>
                <a:gd name="T1" fmla="*/ 834 h 1000"/>
                <a:gd name="T2" fmla="*/ 0 w 1000"/>
                <a:gd name="T3" fmla="*/ 834 h 1000"/>
                <a:gd name="T4" fmla="*/ 0 w 1000"/>
                <a:gd name="T5" fmla="*/ 0 h 1000"/>
                <a:gd name="T6" fmla="*/ 21 w 1000"/>
                <a:gd name="T7" fmla="*/ 0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>
                <a:gd name="T0" fmla="*/ 0 w 1000"/>
                <a:gd name="T1" fmla="*/ 0 h 1000"/>
                <a:gd name="T2" fmla="*/ 27 w 1000"/>
                <a:gd name="T3" fmla="*/ 0 h 1000"/>
                <a:gd name="T4" fmla="*/ 27 w 1000"/>
                <a:gd name="T5" fmla="*/ 746 h 1000"/>
                <a:gd name="T6" fmla="*/ 0 w 1000"/>
                <a:gd name="T7" fmla="*/ 746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0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151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E69727-9746-4352-851B-29DCA3AD63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71581-0C17-481D-87C7-AF84F8065E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08750" y="0"/>
            <a:ext cx="1914525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0"/>
            <a:ext cx="5594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C04FF2-8595-4CD8-90E5-91E285BDA8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158038" cy="1412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762000" y="1600200"/>
            <a:ext cx="7661275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8B230E-B5CC-4924-AA8A-9AB5274BB1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158038" cy="1412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600200"/>
            <a:ext cx="3754438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8838" y="1600200"/>
            <a:ext cx="3754437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34B29E-C389-4ABE-BF8F-5ED8C24BED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74BAC3-918A-433C-9FD1-75A49F0B7E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C36C23-0892-43CC-BEFC-8E25B979CB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00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8838" y="1600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DD4280-D1BC-48B6-8314-1598400E3D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E96F92-6D59-473B-BF8F-F06B6A0422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5A2A93-3013-438D-B27A-3B87C20656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9DBDA-A98C-4628-904D-CA165D1BD7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D9B8F2-01D8-45D8-BEE2-89852D3A33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28BCCB-DC29-4B78-A122-AC84D1DAE9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ro-RO" sz="2400">
              <a:latin typeface="Times New Roman" pitchFamily="18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ro-RO" sz="2400">
              <a:latin typeface="Times New Roman" pitchFamily="18" charset="0"/>
            </a:endParaRP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7158038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600200"/>
            <a:ext cx="76612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8E87B6FF-7F90-4BE5-BED9-6A3FB0B0C1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5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>
              <a:gd name="T0" fmla="*/ 23225760 w 1000"/>
              <a:gd name="T1" fmla="*/ 1138062240 h 1000"/>
              <a:gd name="T2" fmla="*/ 0 w 1000"/>
              <a:gd name="T3" fmla="*/ 1138062240 h 1000"/>
              <a:gd name="T4" fmla="*/ 0 w 1000"/>
              <a:gd name="T5" fmla="*/ 0 h 1000"/>
              <a:gd name="T6" fmla="*/ 23225760 w 1000"/>
              <a:gd name="T7" fmla="*/ 0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>
              <a:gd name="T0" fmla="*/ 0 w 1000"/>
              <a:gd name="T1" fmla="*/ 0 h 1000"/>
              <a:gd name="T2" fmla="*/ 23225760 w 1000"/>
              <a:gd name="T3" fmla="*/ 0 h 1000"/>
              <a:gd name="T4" fmla="*/ 23225760 w 1000"/>
              <a:gd name="T5" fmla="*/ 1151650923 h 1000"/>
              <a:gd name="T6" fmla="*/ 0 w 1000"/>
              <a:gd name="T7" fmla="*/ 1151650923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7" name="Text Box 13"/>
          <p:cNvSpPr txBox="1">
            <a:spLocks noChangeArrowheads="1"/>
          </p:cNvSpPr>
          <p:nvPr userDrawn="1"/>
        </p:nvSpPr>
        <p:spPr bwMode="auto">
          <a:xfrm>
            <a:off x="0" y="6172200"/>
            <a:ext cx="29718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smtClean="0">
                <a:solidFill>
                  <a:schemeClr val="accent2"/>
                </a:solidFill>
              </a:rPr>
              <a:t>Robert Buchmann, Ph.D.</a:t>
            </a:r>
          </a:p>
          <a:p>
            <a:pPr algn="l">
              <a:defRPr/>
            </a:pPr>
            <a:r>
              <a:rPr lang="en-US" smtClean="0">
                <a:solidFill>
                  <a:schemeClr val="accent2"/>
                </a:solidFill>
              </a:rPr>
              <a:t>Babes Bolyai University</a:t>
            </a:r>
          </a:p>
          <a:p>
            <a:pPr algn="l">
              <a:spcBef>
                <a:spcPct val="50000"/>
              </a:spcBef>
              <a:defRPr/>
            </a:pPr>
            <a:endParaRPr lang="en-US" smtClean="0">
              <a:solidFill>
                <a:schemeClr val="accent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  <p:bldP spid="20485" grpId="0" build="p">
        <p:tmplLst>
          <p:tmpl lvl="1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4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485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4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48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4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485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4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485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4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48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gilemanifesto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o-RO" smtClean="0"/>
              <a:t>CURS 2</a:t>
            </a:r>
          </a:p>
          <a:p>
            <a:pPr lvl="1" eaLnBrk="1" hangingPunct="1"/>
            <a:r>
              <a:rPr lang="ro-RO" smtClean="0"/>
              <a:t>Cerinţe proiect</a:t>
            </a:r>
          </a:p>
          <a:p>
            <a:pPr lvl="1" eaLnBrk="1" hangingPunct="1"/>
            <a:r>
              <a:rPr lang="ro-RO" smtClean="0"/>
              <a:t>Componentele produsului software</a:t>
            </a:r>
          </a:p>
          <a:p>
            <a:pPr lvl="1" eaLnBrk="1" hangingPunct="1"/>
            <a:r>
              <a:rPr lang="ro-RO" smtClean="0"/>
              <a:t>Modele de procese de producţie software</a:t>
            </a:r>
          </a:p>
          <a:p>
            <a:pPr lvl="1" eaLnBrk="1" hangingPunct="1"/>
            <a:r>
              <a:rPr lang="ro-RO" smtClean="0"/>
              <a:t>Axiomele testării</a:t>
            </a:r>
            <a:endParaRPr lang="en-US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620000" cy="1412875"/>
          </a:xfrm>
        </p:spPr>
        <p:txBody>
          <a:bodyPr/>
          <a:lstStyle/>
          <a:p>
            <a:pPr eaLnBrk="1" hangingPunct="1"/>
            <a:r>
              <a:rPr lang="ro-RO" smtClean="0"/>
              <a:t>Procesul de producţie software (PPS)</a:t>
            </a:r>
            <a:endParaRPr lang="en-US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7630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o-RO" sz="2000" smtClean="0"/>
              <a:t>Cerinţele</a:t>
            </a:r>
          </a:p>
          <a:p>
            <a:pPr lvl="1" eaLnBrk="1" hangingPunct="1">
              <a:lnSpc>
                <a:spcPct val="80000"/>
              </a:lnSpc>
            </a:pPr>
            <a:r>
              <a:rPr lang="ro-RO" sz="2000" smtClean="0"/>
              <a:t>Descriu nevoia pe care o va satisface produsul</a:t>
            </a:r>
          </a:p>
          <a:p>
            <a:pPr lvl="1" eaLnBrk="1" hangingPunct="1">
              <a:lnSpc>
                <a:spcPct val="80000"/>
              </a:lnSpc>
            </a:pPr>
            <a:r>
              <a:rPr lang="ro-RO" sz="2000" smtClean="0"/>
              <a:t>Metode de creare: chestionar, interviu</a:t>
            </a:r>
            <a:r>
              <a:rPr lang="en-US" sz="2000" smtClean="0"/>
              <a:t>, metodologii ca Persona sau Volere</a:t>
            </a:r>
            <a:endParaRPr lang="ro-RO" sz="2000" smtClean="0"/>
          </a:p>
          <a:p>
            <a:pPr lvl="1" eaLnBrk="1" hangingPunct="1">
              <a:lnSpc>
                <a:spcPct val="80000"/>
              </a:lnSpc>
            </a:pPr>
            <a:r>
              <a:rPr lang="ro-RO" sz="2000" smtClean="0"/>
              <a:t>Sursa: grupurile focus (beneficiari potenţiali selectaţi ca eşantion de respondenţi), pot fi implicate şi în testarea finală</a:t>
            </a:r>
          </a:p>
          <a:p>
            <a:pPr eaLnBrk="1" hangingPunct="1">
              <a:lnSpc>
                <a:spcPct val="80000"/>
              </a:lnSpc>
            </a:pPr>
            <a:r>
              <a:rPr lang="ro-RO" sz="2400" smtClean="0"/>
              <a:t>Specificaţiile</a:t>
            </a:r>
          </a:p>
          <a:p>
            <a:pPr lvl="1" eaLnBrk="1" hangingPunct="1">
              <a:lnSpc>
                <a:spcPct val="80000"/>
              </a:lnSpc>
            </a:pPr>
            <a:r>
              <a:rPr lang="ro-RO" sz="2000" smtClean="0"/>
              <a:t>Indică precis cum se va comporta programul, asigură o terminologie şi obiective comune la nivelul echipei</a:t>
            </a:r>
          </a:p>
          <a:p>
            <a:pPr lvl="1" eaLnBrk="1" hangingPunct="1">
              <a:lnSpc>
                <a:spcPct val="80000"/>
              </a:lnSpc>
            </a:pPr>
            <a:r>
              <a:rPr lang="ro-RO" sz="2000" smtClean="0"/>
              <a:t>Pot fi formalizate şi rigide în domenii riguroase, orientate pe efectivitate (medical, militar etc.)</a:t>
            </a:r>
          </a:p>
          <a:p>
            <a:pPr lvl="1" eaLnBrk="1" hangingPunct="1">
              <a:lnSpc>
                <a:spcPct val="80000"/>
              </a:lnSpc>
            </a:pPr>
            <a:r>
              <a:rPr lang="ro-RO" sz="2000" smtClean="0"/>
              <a:t>Pot fi flexibile şi adaptabile în alte domenii</a:t>
            </a:r>
          </a:p>
          <a:p>
            <a:pPr lvl="1" eaLnBrk="1" hangingPunct="1">
              <a:lnSpc>
                <a:spcPct val="80000"/>
              </a:lnSpc>
            </a:pPr>
            <a:r>
              <a:rPr lang="ro-RO" sz="2000" smtClean="0"/>
              <a:t>Sursa: cerinţele</a:t>
            </a:r>
          </a:p>
          <a:p>
            <a:pPr lvl="3" eaLnBrk="1" hangingPunct="1">
              <a:lnSpc>
                <a:spcPct val="80000"/>
              </a:lnSpc>
            </a:pPr>
            <a:endParaRPr lang="ro-RO" sz="1600" smtClean="0"/>
          </a:p>
          <a:p>
            <a:pPr lvl="2" eaLnBrk="1" hangingPunct="1">
              <a:lnSpc>
                <a:spcPct val="80000"/>
              </a:lnSpc>
            </a:pPr>
            <a:endParaRPr lang="ro-RO" sz="1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620000" cy="1412875"/>
          </a:xfrm>
        </p:spPr>
        <p:txBody>
          <a:bodyPr/>
          <a:lstStyle/>
          <a:p>
            <a:pPr eaLnBrk="1" hangingPunct="1"/>
            <a:r>
              <a:rPr lang="ro-RO" smtClean="0"/>
              <a:t>Procesul de producţie software (PPS)</a:t>
            </a:r>
            <a:endParaRPr lang="en-US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763000" cy="5105400"/>
          </a:xfrm>
        </p:spPr>
        <p:txBody>
          <a:bodyPr/>
          <a:lstStyle/>
          <a:p>
            <a:pPr eaLnBrk="1" hangingPunct="1"/>
            <a:r>
              <a:rPr lang="ro-RO" sz="1600" smtClean="0"/>
              <a:t>Planificările</a:t>
            </a:r>
          </a:p>
          <a:p>
            <a:pPr lvl="1" eaLnBrk="1" hangingPunct="1"/>
            <a:r>
              <a:rPr lang="ro-RO" sz="1600" smtClean="0"/>
              <a:t>Definesc sarcini, responsabilităţi şi gestionează resursa timp în mod eficient (paralelismul activităţilor)</a:t>
            </a:r>
          </a:p>
          <a:p>
            <a:pPr lvl="1" eaLnBrk="1" hangingPunct="1"/>
            <a:r>
              <a:rPr lang="ro-RO" sz="1600" smtClean="0"/>
              <a:t>Diagrame Gantt:</a:t>
            </a:r>
          </a:p>
          <a:p>
            <a:pPr lvl="1" eaLnBrk="1" hangingPunct="1">
              <a:buFont typeface="Wingdings" pitchFamily="2" charset="2"/>
              <a:buNone/>
            </a:pPr>
            <a:endParaRPr lang="ro-RO" sz="1600" smtClean="0"/>
          </a:p>
        </p:txBody>
      </p:sp>
      <p:sp>
        <p:nvSpPr>
          <p:cNvPr id="29700" name="Rectangle 19"/>
          <p:cNvSpPr>
            <a:spLocks noChangeArrowheads="1"/>
          </p:cNvSpPr>
          <p:nvPr/>
        </p:nvSpPr>
        <p:spPr bwMode="auto">
          <a:xfrm>
            <a:off x="0" y="207645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1" hangingPunct="1"/>
            <a:endParaRPr lang="ro-RO"/>
          </a:p>
        </p:txBody>
      </p:sp>
      <p:pic>
        <p:nvPicPr>
          <p:cNvPr id="29701" name="Picture 23"/>
          <p:cNvPicPr>
            <a:picLocks noChangeAspect="1" noChangeArrowheads="1"/>
          </p:cNvPicPr>
          <p:nvPr/>
        </p:nvPicPr>
        <p:blipFill>
          <a:blip r:embed="rId2"/>
          <a:srcRect l="27914" t="51627" r="35417" b="23871"/>
          <a:stretch>
            <a:fillRect/>
          </a:stretch>
        </p:blipFill>
        <p:spPr bwMode="auto">
          <a:xfrm>
            <a:off x="892175" y="3027363"/>
            <a:ext cx="5737225" cy="306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620000" cy="1412875"/>
          </a:xfrm>
        </p:spPr>
        <p:txBody>
          <a:bodyPr/>
          <a:lstStyle/>
          <a:p>
            <a:pPr eaLnBrk="1" hangingPunct="1"/>
            <a:r>
              <a:rPr lang="ro-RO" smtClean="0"/>
              <a:t>Procesul de producţie software (PPS)</a:t>
            </a:r>
            <a:endParaRPr lang="en-US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8763000" cy="4953000"/>
          </a:xfrm>
        </p:spPr>
        <p:txBody>
          <a:bodyPr/>
          <a:lstStyle/>
          <a:p>
            <a:pPr eaLnBrk="1" hangingPunct="1"/>
            <a:r>
              <a:rPr lang="ro-RO" sz="1600" smtClean="0"/>
              <a:t>Documente de proiectare</a:t>
            </a:r>
          </a:p>
          <a:p>
            <a:pPr lvl="1" eaLnBrk="1" hangingPunct="1"/>
            <a:r>
              <a:rPr lang="ro-RO" sz="1600" smtClean="0"/>
              <a:t>Detaliază structura şi comportamentul aplicaţiei, pe baza specificaţiilor</a:t>
            </a:r>
          </a:p>
          <a:p>
            <a:pPr lvl="1" eaLnBrk="1" hangingPunct="1"/>
            <a:r>
              <a:rPr lang="ro-RO" sz="1600" smtClean="0"/>
              <a:t>Exemple:</a:t>
            </a:r>
          </a:p>
          <a:p>
            <a:pPr lvl="2" eaLnBrk="1" hangingPunct="1"/>
            <a:r>
              <a:rPr lang="ro-RO" sz="1600" smtClean="0"/>
              <a:t>Arhitectura aplicaţiei (modulele şi interacţiunile)</a:t>
            </a:r>
          </a:p>
          <a:p>
            <a:pPr lvl="2" eaLnBrk="1" hangingPunct="1"/>
            <a:r>
              <a:rPr lang="ro-RO" sz="1600" smtClean="0"/>
              <a:t>Diagrama fluxurilor de date (descrie transferurile de date)</a:t>
            </a:r>
          </a:p>
          <a:p>
            <a:pPr lvl="2" eaLnBrk="1" hangingPunct="1"/>
            <a:r>
              <a:rPr lang="ro-RO" sz="1600" smtClean="0"/>
              <a:t>Diagrama tranziţiilor (descrie succesiunea stărilor prin care poate trece programul)</a:t>
            </a:r>
          </a:p>
          <a:p>
            <a:pPr lvl="2" eaLnBrk="1" hangingPunct="1"/>
            <a:r>
              <a:rPr lang="ro-RO" sz="1600" smtClean="0"/>
              <a:t>Scheme logice (descriu algoritmii)</a:t>
            </a:r>
          </a:p>
          <a:p>
            <a:pPr lvl="2" eaLnBrk="1" hangingPunct="1"/>
            <a:r>
              <a:rPr lang="ro-RO" sz="1600" smtClean="0"/>
              <a:t>Comentariile asociate modulelor aplicaţiei, necesare ca mecanism de comunicare cu testerul şi depanatorii</a:t>
            </a:r>
          </a:p>
          <a:p>
            <a:pPr eaLnBrk="1" hangingPunct="1"/>
            <a:r>
              <a:rPr lang="ro-RO" sz="1600" smtClean="0"/>
              <a:t>Documente de testare</a:t>
            </a:r>
          </a:p>
          <a:p>
            <a:pPr lvl="1" eaLnBrk="1" hangingPunct="1"/>
            <a:r>
              <a:rPr lang="ro-RO" sz="1600" smtClean="0"/>
              <a:t>Planificarea testării (metodologia, obiectivele de calitate, resursele necesare, responsabilii)</a:t>
            </a:r>
          </a:p>
          <a:p>
            <a:pPr lvl="1" eaLnBrk="1" hangingPunct="1"/>
            <a:r>
              <a:rPr lang="ro-RO" sz="1600" smtClean="0"/>
              <a:t>Cazurile de testare (elemente testate, datele de test, procedura de testare pe fiecare caz)</a:t>
            </a:r>
          </a:p>
          <a:p>
            <a:pPr lvl="1" eaLnBrk="1" hangingPunct="1"/>
            <a:r>
              <a:rPr lang="ro-RO" sz="1600" smtClean="0"/>
              <a:t>Rapoartele de testare (descriu problemele detectate pe cazuri de testare şi sunt agregate într-o bază de date)</a:t>
            </a:r>
          </a:p>
          <a:p>
            <a:pPr lvl="1" eaLnBrk="1" hangingPunct="1"/>
            <a:r>
              <a:rPr lang="ro-RO" sz="1600" smtClean="0"/>
              <a:t>Documentaţia instrumentelor de testare automată, dacă e cazul</a:t>
            </a:r>
          </a:p>
          <a:p>
            <a:pPr lvl="1" eaLnBrk="1" hangingPunct="1"/>
            <a:r>
              <a:rPr lang="ro-RO" sz="1600" smtClean="0"/>
              <a:t>Metrici şi statistici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207645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1" hangingPunct="1"/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620000" cy="1412875"/>
          </a:xfrm>
        </p:spPr>
        <p:txBody>
          <a:bodyPr/>
          <a:lstStyle/>
          <a:p>
            <a:pPr eaLnBrk="1" hangingPunct="1"/>
            <a:r>
              <a:rPr lang="ro-RO" smtClean="0"/>
              <a:t>Procesul de producţie software (PPS)</a:t>
            </a:r>
            <a:endParaRPr lang="en-US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8763000" cy="4953000"/>
          </a:xfrm>
        </p:spPr>
        <p:txBody>
          <a:bodyPr/>
          <a:lstStyle/>
          <a:p>
            <a:pPr eaLnBrk="1" hangingPunct="1"/>
            <a:r>
              <a:rPr lang="ro-RO" sz="2000" smtClean="0"/>
              <a:t>Persoane implicate în PPS:</a:t>
            </a:r>
          </a:p>
          <a:p>
            <a:pPr lvl="1" eaLnBrk="1" hangingPunct="1"/>
            <a:r>
              <a:rPr lang="ro-RO" sz="2000" smtClean="0"/>
              <a:t>Managerul de proiect – defineşte specificaţii şi răspunde de ele, planificări şi ia deciziile de risc (ignorarea de erori, alocare de resurse)</a:t>
            </a:r>
          </a:p>
          <a:p>
            <a:pPr lvl="1" eaLnBrk="1" hangingPunct="1"/>
            <a:r>
              <a:rPr lang="ro-RO" sz="2000" smtClean="0"/>
              <a:t>Inginerii de sistem – realizează documentele de proiectar, elimină erori de proiectare</a:t>
            </a:r>
          </a:p>
          <a:p>
            <a:pPr lvl="1" eaLnBrk="1" hangingPunct="1"/>
            <a:r>
              <a:rPr lang="ro-RO" sz="2000" smtClean="0"/>
              <a:t>Programatorii – realizează codul sursă, depanează sau elimină erori de programare</a:t>
            </a:r>
          </a:p>
          <a:p>
            <a:pPr lvl="1" eaLnBrk="1" hangingPunct="1"/>
            <a:r>
              <a:rPr lang="ro-RO" sz="2000" smtClean="0"/>
              <a:t>Testerii – detecteză erori şi le semnalează</a:t>
            </a:r>
          </a:p>
          <a:p>
            <a:pPr lvl="1" eaLnBrk="1" hangingPunct="1"/>
            <a:r>
              <a:rPr lang="ro-RO" sz="2000" smtClean="0"/>
              <a:t>Asistenţa tehnică – redactează Help, tutoriale, instrumente de înregistrare, suport şi alte produse auxiliare</a:t>
            </a:r>
          </a:p>
          <a:p>
            <a:pPr lvl="1" eaLnBrk="1" hangingPunct="1"/>
            <a:r>
              <a:rPr lang="ro-RO" sz="2000" smtClean="0"/>
              <a:t>Managerul de implementare – alcătuieşte produsul final, livrabil beneficiarului 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207645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1" hangingPunct="1"/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696200" cy="1412875"/>
          </a:xfrm>
        </p:spPr>
        <p:txBody>
          <a:bodyPr/>
          <a:lstStyle/>
          <a:p>
            <a:pPr eaLnBrk="1" hangingPunct="1"/>
            <a:r>
              <a:rPr lang="ro-RO" smtClean="0"/>
              <a:t>Modele PPS</a:t>
            </a:r>
            <a:endParaRPr lang="en-US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7630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o-RO" sz="1400" b="1" smtClean="0"/>
              <a:t>Big Bang:</a:t>
            </a:r>
          </a:p>
          <a:p>
            <a:pPr lvl="1" eaLnBrk="1" hangingPunct="1">
              <a:lnSpc>
                <a:spcPct val="80000"/>
              </a:lnSpc>
            </a:pPr>
            <a:r>
              <a:rPr lang="ro-RO" sz="1400" smtClean="0"/>
              <a:t>organizare haotică,</a:t>
            </a:r>
          </a:p>
          <a:p>
            <a:pPr lvl="1" eaLnBrk="1" hangingPunct="1">
              <a:lnSpc>
                <a:spcPct val="80000"/>
              </a:lnSpc>
            </a:pPr>
            <a:r>
              <a:rPr lang="ro-RO" sz="1400" smtClean="0"/>
              <a:t>managerul alocă resurse global, unui grup neorganizat</a:t>
            </a:r>
          </a:p>
          <a:p>
            <a:pPr lvl="1" eaLnBrk="1" hangingPunct="1">
              <a:lnSpc>
                <a:spcPct val="80000"/>
              </a:lnSpc>
            </a:pPr>
            <a:r>
              <a:rPr lang="ro-RO" sz="1400" smtClean="0"/>
              <a:t>planificările sunt înlocuite cu deadline-uri succinte</a:t>
            </a:r>
          </a:p>
          <a:p>
            <a:pPr lvl="1" eaLnBrk="1" hangingPunct="1">
              <a:lnSpc>
                <a:spcPct val="80000"/>
              </a:lnSpc>
            </a:pPr>
            <a:r>
              <a:rPr lang="ro-RO" sz="1400" smtClean="0"/>
              <a:t>lipseşte strategia şi structurarea PPS</a:t>
            </a:r>
          </a:p>
          <a:p>
            <a:pPr lvl="1" eaLnBrk="1" hangingPunct="1">
              <a:lnSpc>
                <a:spcPct val="80000"/>
              </a:lnSpc>
            </a:pPr>
            <a:r>
              <a:rPr lang="ro-RO" sz="1400" smtClean="0"/>
              <a:t>accentul se pune pe programare;</a:t>
            </a:r>
          </a:p>
          <a:p>
            <a:pPr lvl="1" eaLnBrk="1" hangingPunct="1">
              <a:lnSpc>
                <a:spcPct val="80000"/>
              </a:lnSpc>
            </a:pPr>
            <a:r>
              <a:rPr lang="ro-RO" sz="1400" smtClean="0"/>
              <a:t>testarea este secundară, cu rol strict de confirmare şi cu resurse minimale</a:t>
            </a:r>
          </a:p>
          <a:p>
            <a:pPr lvl="1" eaLnBrk="1" hangingPunct="1">
              <a:lnSpc>
                <a:spcPct val="80000"/>
              </a:lnSpc>
            </a:pPr>
            <a:r>
              <a:rPr lang="ro-RO" sz="1400" smtClean="0"/>
              <a:t>rezultatele testării (erorile detectate) sunt receptate negativ de manager (tratate ca o întârziere a produsului, datorită neintegării testării în PPS).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smtClean="0"/>
              <a:t>Code-Fix:</a:t>
            </a:r>
          </a:p>
          <a:p>
            <a:pPr lvl="1" eaLnBrk="1" hangingPunct="1">
              <a:lnSpc>
                <a:spcPct val="80000"/>
              </a:lnSpc>
            </a:pPr>
            <a:r>
              <a:rPr lang="ro-RO" sz="1400" smtClean="0"/>
              <a:t>Ciclu programare-testare-depanare iterativ;</a:t>
            </a:r>
          </a:p>
          <a:p>
            <a:pPr lvl="1" eaLnBrk="1" hangingPunct="1">
              <a:lnSpc>
                <a:spcPct val="80000"/>
              </a:lnSpc>
            </a:pPr>
            <a:r>
              <a:rPr lang="ro-RO" sz="1400" smtClean="0"/>
              <a:t>Se realizează un prototip, acesta se testează;</a:t>
            </a:r>
          </a:p>
          <a:p>
            <a:pPr lvl="1" eaLnBrk="1" hangingPunct="1">
              <a:lnSpc>
                <a:spcPct val="80000"/>
              </a:lnSpc>
            </a:pPr>
            <a:r>
              <a:rPr lang="ro-RO" sz="1400" smtClean="0"/>
              <a:t>Se corectează prototipul, se testează din nou, etc.</a:t>
            </a:r>
          </a:p>
          <a:p>
            <a:pPr lvl="1" eaLnBrk="1" hangingPunct="1">
              <a:lnSpc>
                <a:spcPct val="80000"/>
              </a:lnSpc>
            </a:pPr>
            <a:r>
              <a:rPr lang="ro-RO" sz="1400" smtClean="0"/>
              <a:t>Ciclul se încheie când se termină resursele (resursa de timp);</a:t>
            </a:r>
          </a:p>
          <a:p>
            <a:pPr lvl="1" eaLnBrk="1" hangingPunct="1">
              <a:lnSpc>
                <a:spcPct val="80000"/>
              </a:lnSpc>
            </a:pPr>
            <a:r>
              <a:rPr lang="ro-RO" sz="1400" smtClean="0"/>
              <a:t>Planificarea şi documentaţia sunt slabe</a:t>
            </a:r>
          </a:p>
          <a:p>
            <a:pPr lvl="1" eaLnBrk="1" hangingPunct="1">
              <a:lnSpc>
                <a:spcPct val="80000"/>
              </a:lnSpc>
            </a:pPr>
            <a:r>
              <a:rPr lang="ro-RO" sz="1400" smtClean="0"/>
              <a:t>Testarea capătă importanţă.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b="1" smtClean="0"/>
              <a:t>Cascadă – model pe faze (se trece la faza următoare doar după definitivarea fazei curente):</a:t>
            </a:r>
          </a:p>
          <a:p>
            <a:pPr lvl="2" eaLnBrk="1" hangingPunct="1">
              <a:lnSpc>
                <a:spcPct val="80000"/>
              </a:lnSpc>
            </a:pPr>
            <a:r>
              <a:rPr lang="ro-RO" sz="1400" b="1" smtClean="0"/>
              <a:t>Preliminarii şi planificare;</a:t>
            </a:r>
            <a:endParaRPr lang="en-US" sz="1400" smtClean="0"/>
          </a:p>
          <a:p>
            <a:pPr lvl="2" eaLnBrk="1" hangingPunct="1">
              <a:lnSpc>
                <a:spcPct val="80000"/>
              </a:lnSpc>
            </a:pPr>
            <a:r>
              <a:rPr lang="ro-RO" sz="1400" b="1" smtClean="0"/>
              <a:t>Analiza cerinţelor potenţialilor beneficiari (definirea de specs);</a:t>
            </a:r>
            <a:endParaRPr lang="en-US" sz="1400" smtClean="0"/>
          </a:p>
          <a:p>
            <a:pPr lvl="2" eaLnBrk="1" hangingPunct="1">
              <a:lnSpc>
                <a:spcPct val="80000"/>
              </a:lnSpc>
            </a:pPr>
            <a:r>
              <a:rPr lang="ro-RO" sz="1400" b="1" smtClean="0"/>
              <a:t>Proiectarea aplicaţiei;</a:t>
            </a:r>
            <a:endParaRPr lang="en-US" sz="1400" smtClean="0"/>
          </a:p>
          <a:p>
            <a:pPr lvl="2" eaLnBrk="1" hangingPunct="1">
              <a:lnSpc>
                <a:spcPct val="80000"/>
              </a:lnSpc>
            </a:pPr>
            <a:r>
              <a:rPr lang="ro-RO" sz="1400" b="1" smtClean="0"/>
              <a:t>Dezvoltarea (programare, configurare, implementare);</a:t>
            </a:r>
            <a:endParaRPr lang="en-US" sz="1400" smtClean="0"/>
          </a:p>
          <a:p>
            <a:pPr lvl="2" eaLnBrk="1" hangingPunct="1">
              <a:lnSpc>
                <a:spcPct val="80000"/>
              </a:lnSpc>
            </a:pPr>
            <a:r>
              <a:rPr lang="ro-RO" sz="1400" b="1" smtClean="0"/>
              <a:t>Testarea;</a:t>
            </a:r>
            <a:endParaRPr lang="en-US" sz="1400" smtClean="0"/>
          </a:p>
          <a:p>
            <a:pPr lvl="2" eaLnBrk="1" hangingPunct="1">
              <a:lnSpc>
                <a:spcPct val="80000"/>
              </a:lnSpc>
            </a:pPr>
            <a:r>
              <a:rPr lang="ro-RO" sz="1400" b="1" smtClean="0"/>
              <a:t>Obţinerea produsului final.</a:t>
            </a:r>
            <a:endParaRPr lang="ro-RO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696200" cy="1412875"/>
          </a:xfrm>
        </p:spPr>
        <p:txBody>
          <a:bodyPr/>
          <a:lstStyle/>
          <a:p>
            <a:pPr eaLnBrk="1" hangingPunct="1"/>
            <a:r>
              <a:rPr lang="ro-RO" smtClean="0"/>
              <a:t>Modelul spirala</a:t>
            </a:r>
            <a:endParaRPr lang="en-US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7630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o-RO" sz="1600" smtClean="0"/>
              <a:t>Definit în 1986 – A Spiral Model of Software Development and Enhancement (Barry Boehm)</a:t>
            </a:r>
          </a:p>
          <a:p>
            <a:pPr lvl="1" eaLnBrk="1" hangingPunct="1">
              <a:lnSpc>
                <a:spcPct val="80000"/>
              </a:lnSpc>
            </a:pPr>
            <a:r>
              <a:rPr lang="ro-RO" sz="1800" smtClean="0"/>
              <a:t>Îmbinare între cascadă şi code-fix;</a:t>
            </a:r>
          </a:p>
          <a:p>
            <a:pPr lvl="1" eaLnBrk="1" hangingPunct="1">
              <a:lnSpc>
                <a:spcPct val="80000"/>
              </a:lnSpc>
            </a:pPr>
            <a:r>
              <a:rPr lang="ro-RO" sz="1800" smtClean="0"/>
              <a:t>Se defineşte un ciclu code-fix, dar care conţine toate fazele modelului Cascadă;</a:t>
            </a:r>
          </a:p>
          <a:p>
            <a:pPr lvl="1" eaLnBrk="1" hangingPunct="1">
              <a:lnSpc>
                <a:spcPct val="80000"/>
              </a:lnSpc>
            </a:pPr>
            <a:r>
              <a:rPr lang="ro-RO" sz="1800" smtClean="0"/>
              <a:t>Produsul creşte în iteraţii succesive, testarea apare la fiecare iteraţie.</a:t>
            </a:r>
          </a:p>
          <a:p>
            <a:pPr eaLnBrk="1" hangingPunct="1">
              <a:lnSpc>
                <a:spcPct val="80000"/>
              </a:lnSpc>
            </a:pPr>
            <a:r>
              <a:rPr lang="ro-RO" sz="1600" smtClean="0"/>
              <a:t>Fazele unei iteraţii:</a:t>
            </a:r>
          </a:p>
          <a:p>
            <a:pPr lvl="1" eaLnBrk="1" hangingPunct="1">
              <a:lnSpc>
                <a:spcPct val="80000"/>
              </a:lnSpc>
            </a:pPr>
            <a:r>
              <a:rPr lang="ro-RO" sz="1600" smtClean="0"/>
              <a:t>Specificarea obiectivelor, alternativelor şi constrângerilor iteraţiei curente</a:t>
            </a:r>
          </a:p>
          <a:p>
            <a:pPr lvl="1" eaLnBrk="1" hangingPunct="1">
              <a:lnSpc>
                <a:spcPct val="80000"/>
              </a:lnSpc>
            </a:pPr>
            <a:r>
              <a:rPr lang="ro-RO" sz="1600" smtClean="0"/>
              <a:t>Identificarea şi tratarea riscurilor</a:t>
            </a:r>
          </a:p>
          <a:p>
            <a:pPr lvl="1" eaLnBrk="1" hangingPunct="1">
              <a:lnSpc>
                <a:spcPct val="80000"/>
              </a:lnSpc>
            </a:pPr>
            <a:r>
              <a:rPr lang="ro-RO" sz="1600" smtClean="0"/>
              <a:t>Evaluarea alternativelor</a:t>
            </a:r>
          </a:p>
          <a:p>
            <a:pPr lvl="1" eaLnBrk="1" hangingPunct="1">
              <a:lnSpc>
                <a:spcPct val="80000"/>
              </a:lnSpc>
            </a:pPr>
            <a:r>
              <a:rPr lang="ro-RO" sz="1600" smtClean="0"/>
              <a:t>Dezvoltarea şi testarea produsului în starea asociată iteraţiei curente, conform modelului Cascadă</a:t>
            </a:r>
          </a:p>
          <a:p>
            <a:pPr lvl="1" eaLnBrk="1" hangingPunct="1">
              <a:lnSpc>
                <a:spcPct val="80000"/>
              </a:lnSpc>
            </a:pPr>
            <a:r>
              <a:rPr lang="ro-RO" sz="1600" smtClean="0"/>
              <a:t>Planificarea următoarei iteraţii</a:t>
            </a:r>
          </a:p>
          <a:p>
            <a:pPr lvl="1" eaLnBrk="1" hangingPunct="1">
              <a:lnSpc>
                <a:spcPct val="80000"/>
              </a:lnSpc>
            </a:pPr>
            <a:r>
              <a:rPr lang="ro-RO" sz="1600" smtClean="0"/>
              <a:t>Decizii de abordare a următoarei iteraţii pe baza riscurilor şi nerealizărilor iteraţiei curente</a:t>
            </a:r>
          </a:p>
          <a:p>
            <a:pPr eaLnBrk="1" hangingPunct="1">
              <a:lnSpc>
                <a:spcPct val="80000"/>
              </a:lnSpc>
            </a:pPr>
            <a:r>
              <a:rPr lang="ro-RO" sz="1600" smtClean="0"/>
              <a:t>Testerul intervine în fiecare iteraţie şi influenţează calitatea produsului devreme (în primele iteraţii)</a:t>
            </a:r>
          </a:p>
          <a:p>
            <a:pPr eaLnBrk="1" hangingPunct="1">
              <a:lnSpc>
                <a:spcPct val="80000"/>
              </a:lnSpc>
            </a:pPr>
            <a:endParaRPr lang="ro-RO" sz="1600" smtClean="0"/>
          </a:p>
          <a:p>
            <a:pPr eaLnBrk="1" hangingPunct="1">
              <a:lnSpc>
                <a:spcPct val="80000"/>
              </a:lnSpc>
            </a:pPr>
            <a:r>
              <a:rPr lang="ro-RO" sz="1600" smtClean="0">
                <a:hlinkClick r:id="rId2"/>
              </a:rPr>
              <a:t>www.agilemanifesto.org</a:t>
            </a:r>
            <a:r>
              <a:rPr lang="ro-RO" sz="1600" smtClean="0"/>
              <a:t> – modelul PPS agil, varianta a spiralei, orientat spre </a:t>
            </a:r>
            <a:r>
              <a:rPr lang="ro-RO" sz="1600" b="1" smtClean="0"/>
              <a:t>schimbarea frecventă a specificaţiilor pentru avantaj competitiv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696200" cy="1412875"/>
          </a:xfrm>
        </p:spPr>
        <p:txBody>
          <a:bodyPr/>
          <a:lstStyle/>
          <a:p>
            <a:pPr eaLnBrk="1" hangingPunct="1"/>
            <a:r>
              <a:rPr lang="ro-RO" smtClean="0"/>
              <a:t>Axiomele testării</a:t>
            </a:r>
            <a:endParaRPr lang="en-US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763000" cy="51054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o-RO" sz="2000" b="1" smtClean="0"/>
              <a:t>1. </a:t>
            </a:r>
            <a:r>
              <a:rPr lang="en-US" sz="2000" b="1" smtClean="0"/>
              <a:t>Testarea complet</a:t>
            </a:r>
            <a:r>
              <a:rPr lang="ro-RO" sz="2000" b="1" smtClean="0"/>
              <a:t>ă e imposibilă. </a:t>
            </a:r>
            <a:r>
              <a:rPr lang="ro-RO" sz="2000" smtClean="0"/>
              <a:t>Motive:</a:t>
            </a:r>
          </a:p>
          <a:p>
            <a:pPr marL="982663" lvl="1" indent="-5334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ro-RO" sz="1800" smtClean="0"/>
              <a:t>Numărul mare de date de intrare (şi combinaţii)</a:t>
            </a:r>
          </a:p>
          <a:p>
            <a:pPr marL="982663" lvl="1" indent="-5334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ro-RO" sz="1800" smtClean="0"/>
              <a:t>Numărul mare de ieşiri posibile</a:t>
            </a:r>
          </a:p>
          <a:p>
            <a:pPr marL="982663" lvl="1" indent="-5334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ro-RO" sz="1800" smtClean="0"/>
              <a:t>Numărul mare de ramificaţii ale algoritmilor</a:t>
            </a:r>
          </a:p>
          <a:p>
            <a:pPr marL="982663" lvl="1" indent="-5334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ro-RO" sz="1800" smtClean="0"/>
              <a:t>Subiectivismul specificaţiilor şi erorilor de tip 5 (moştenit din subiectivismul cerinţelor)</a:t>
            </a:r>
          </a:p>
          <a:p>
            <a:pPr marL="982663" lvl="1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o-RO" sz="1800" smtClean="0"/>
              <a:t>Exemplu: teste pentru Windows Calculator:</a:t>
            </a:r>
          </a:p>
          <a:p>
            <a:pPr marL="982663" lvl="1" indent="-533400" eaLnBrk="1" hangingPunct="1">
              <a:lnSpc>
                <a:spcPct val="80000"/>
              </a:lnSpc>
              <a:buFont typeface="Wingdings" pitchFamily="2" charset="2"/>
              <a:buChar char="n"/>
            </a:pPr>
            <a:r>
              <a:rPr lang="ro-RO" sz="1800" smtClean="0"/>
              <a:t>Toate adunările posibile, toate scăderile posibile etc. cu numere de până la 32 cifre</a:t>
            </a:r>
          </a:p>
          <a:p>
            <a:pPr marL="982663" lvl="1" indent="-533400" eaLnBrk="1" hangingPunct="1">
              <a:lnSpc>
                <a:spcPct val="80000"/>
              </a:lnSpc>
              <a:buFont typeface="Wingdings" pitchFamily="2" charset="2"/>
              <a:buChar char="n"/>
            </a:pPr>
            <a:r>
              <a:rPr lang="ro-RO" sz="1800" smtClean="0"/>
              <a:t>Toate adunările invalide, scăderile invalide etc. (cu şiruri de caractere)</a:t>
            </a:r>
          </a:p>
          <a:p>
            <a:pPr marL="982663" lvl="1" indent="-533400" eaLnBrk="1" hangingPunct="1">
              <a:lnSpc>
                <a:spcPct val="80000"/>
              </a:lnSpc>
              <a:buFont typeface="Wingdings" pitchFamily="2" charset="2"/>
              <a:buChar char="n"/>
            </a:pPr>
            <a:r>
              <a:rPr lang="ro-RO" sz="1800" smtClean="0"/>
              <a:t>Toate operaţiile cu valori shortcut (p+p=2*pi)</a:t>
            </a:r>
          </a:p>
          <a:p>
            <a:pPr marL="982663" lvl="1" indent="-533400" eaLnBrk="1" hangingPunct="1">
              <a:lnSpc>
                <a:spcPct val="80000"/>
              </a:lnSpc>
              <a:buFont typeface="Wingdings" pitchFamily="2" charset="2"/>
              <a:buChar char="n"/>
            </a:pPr>
            <a:r>
              <a:rPr lang="ro-RO" sz="1800" smtClean="0"/>
              <a:t>Toate operaţiile cu valori editate în caseta de intrare (înlocuire cifre)</a:t>
            </a:r>
          </a:p>
          <a:p>
            <a:pPr marL="982663" lvl="1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o-RO" sz="1800" smtClean="0"/>
              <a:t>Concluzii:</a:t>
            </a:r>
          </a:p>
          <a:p>
            <a:pPr marL="982663" lvl="1" indent="-533400" eaLnBrk="1" hangingPunct="1">
              <a:lnSpc>
                <a:spcPct val="80000"/>
              </a:lnSpc>
              <a:buFont typeface="Wingdings" pitchFamily="2" charset="2"/>
              <a:buChar char="n"/>
            </a:pPr>
            <a:r>
              <a:rPr lang="ro-RO" sz="1800" smtClean="0"/>
              <a:t>Efectivitate totală = imposibilă</a:t>
            </a:r>
          </a:p>
          <a:p>
            <a:pPr marL="982663" lvl="1" indent="-533400" eaLnBrk="1" hangingPunct="1">
              <a:lnSpc>
                <a:spcPct val="80000"/>
              </a:lnSpc>
              <a:buFont typeface="Wingdings" pitchFamily="2" charset="2"/>
              <a:buChar char="n"/>
            </a:pPr>
            <a:r>
              <a:rPr lang="ro-RO" sz="1800" smtClean="0"/>
              <a:t>Testarea = activitate de management (urmărirea eficacităţii)</a:t>
            </a:r>
          </a:p>
          <a:p>
            <a:pPr marL="982663" lvl="1" indent="-533400" eaLnBrk="1" hangingPunct="1">
              <a:lnSpc>
                <a:spcPct val="80000"/>
              </a:lnSpc>
              <a:buFont typeface="Wingdings" pitchFamily="2" charset="2"/>
              <a:buChar char="n"/>
            </a:pPr>
            <a:r>
              <a:rPr lang="ro-RO" sz="1800" smtClean="0"/>
              <a:t>Testarea = activitate de management a riscului (definirea cazurilor de testare relevante, capabile să detecteze majoritatea erorilor)</a:t>
            </a:r>
          </a:p>
          <a:p>
            <a:pPr marL="982663" lvl="1" indent="-533400" eaLnBrk="1" hangingPunct="1">
              <a:lnSpc>
                <a:spcPct val="80000"/>
              </a:lnSpc>
              <a:buFont typeface="Wingdings" pitchFamily="2" charset="2"/>
              <a:buChar char="n"/>
            </a:pPr>
            <a:r>
              <a:rPr lang="ro-RO" sz="1800" smtClean="0"/>
              <a:t>Testarea trebuie să se oprească atunci când costul testării depăşeşte costul erorilor remanente (latente)</a:t>
            </a:r>
          </a:p>
          <a:p>
            <a:pPr marL="982663" lvl="1" indent="-533400" eaLnBrk="1" hangingPunct="1">
              <a:lnSpc>
                <a:spcPct val="80000"/>
              </a:lnSpc>
              <a:buFont typeface="Wingdings" pitchFamily="2" charset="2"/>
              <a:buChar char="n"/>
            </a:pPr>
            <a:endParaRPr lang="ro-RO" sz="1800" smtClean="0"/>
          </a:p>
          <a:p>
            <a:pPr marL="982663" lvl="1" indent="-533400" eaLnBrk="1" hangingPunct="1">
              <a:lnSpc>
                <a:spcPct val="80000"/>
              </a:lnSpc>
              <a:buFont typeface="Wingdings" pitchFamily="2" charset="2"/>
              <a:buNone/>
            </a:pPr>
            <a:endParaRPr lang="ro-RO" sz="1800" smtClean="0"/>
          </a:p>
          <a:p>
            <a:pPr marL="982663" lvl="1" indent="-533400" eaLnBrk="1" hangingPunct="1">
              <a:lnSpc>
                <a:spcPct val="80000"/>
              </a:lnSpc>
              <a:buFont typeface="Wingdings" pitchFamily="2" charset="2"/>
              <a:buNone/>
            </a:pPr>
            <a:endParaRPr lang="ro-RO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696200" cy="1412875"/>
          </a:xfrm>
        </p:spPr>
        <p:txBody>
          <a:bodyPr/>
          <a:lstStyle/>
          <a:p>
            <a:pPr eaLnBrk="1" hangingPunct="1"/>
            <a:r>
              <a:rPr lang="ro-RO" smtClean="0"/>
              <a:t>Axiomele testării</a:t>
            </a:r>
            <a:endParaRPr lang="en-US" smtClean="0"/>
          </a:p>
        </p:txBody>
      </p:sp>
      <p:sp>
        <p:nvSpPr>
          <p:cNvPr id="35843" name="Line 5"/>
          <p:cNvSpPr>
            <a:spLocks noChangeShapeType="1"/>
          </p:cNvSpPr>
          <p:nvPr/>
        </p:nvSpPr>
        <p:spPr bwMode="auto">
          <a:xfrm flipV="1">
            <a:off x="1143000" y="1905000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4" name="Line 6"/>
          <p:cNvSpPr>
            <a:spLocks noChangeShapeType="1"/>
          </p:cNvSpPr>
          <p:nvPr/>
        </p:nvSpPr>
        <p:spPr bwMode="auto">
          <a:xfrm flipV="1">
            <a:off x="1066800" y="5715000"/>
            <a:ext cx="6705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Freeform 7"/>
          <p:cNvSpPr>
            <a:spLocks/>
          </p:cNvSpPr>
          <p:nvPr/>
        </p:nvSpPr>
        <p:spPr bwMode="auto">
          <a:xfrm>
            <a:off x="1295400" y="2133600"/>
            <a:ext cx="5410200" cy="3505200"/>
          </a:xfrm>
          <a:custGeom>
            <a:avLst/>
            <a:gdLst>
              <a:gd name="T0" fmla="*/ 0 w 3408"/>
              <a:gd name="T1" fmla="*/ 2147483647 h 2208"/>
              <a:gd name="T2" fmla="*/ 2147483647 w 3408"/>
              <a:gd name="T3" fmla="*/ 2147483647 h 2208"/>
              <a:gd name="T4" fmla="*/ 2147483647 w 3408"/>
              <a:gd name="T5" fmla="*/ 0 h 2208"/>
              <a:gd name="T6" fmla="*/ 0 60000 65536"/>
              <a:gd name="T7" fmla="*/ 0 60000 65536"/>
              <a:gd name="T8" fmla="*/ 0 60000 65536"/>
              <a:gd name="T9" fmla="*/ 0 w 3408"/>
              <a:gd name="T10" fmla="*/ 0 h 2208"/>
              <a:gd name="T11" fmla="*/ 3408 w 3408"/>
              <a:gd name="T12" fmla="*/ 2208 h 2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08" h="2208">
                <a:moveTo>
                  <a:pt x="0" y="2208"/>
                </a:moveTo>
                <a:cubicBezTo>
                  <a:pt x="357" y="2115"/>
                  <a:pt x="1575" y="2017"/>
                  <a:pt x="2143" y="1649"/>
                </a:cubicBezTo>
                <a:cubicBezTo>
                  <a:pt x="2711" y="1281"/>
                  <a:pt x="3144" y="344"/>
                  <a:pt x="340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Freeform 8"/>
          <p:cNvSpPr>
            <a:spLocks/>
          </p:cNvSpPr>
          <p:nvPr/>
        </p:nvSpPr>
        <p:spPr bwMode="auto">
          <a:xfrm flipH="1">
            <a:off x="1981200" y="2057400"/>
            <a:ext cx="5410200" cy="3505200"/>
          </a:xfrm>
          <a:custGeom>
            <a:avLst/>
            <a:gdLst>
              <a:gd name="T0" fmla="*/ 0 w 3408"/>
              <a:gd name="T1" fmla="*/ 2147483647 h 2208"/>
              <a:gd name="T2" fmla="*/ 2147483647 w 3408"/>
              <a:gd name="T3" fmla="*/ 2147483647 h 2208"/>
              <a:gd name="T4" fmla="*/ 2147483647 w 3408"/>
              <a:gd name="T5" fmla="*/ 0 h 2208"/>
              <a:gd name="T6" fmla="*/ 0 60000 65536"/>
              <a:gd name="T7" fmla="*/ 0 60000 65536"/>
              <a:gd name="T8" fmla="*/ 0 60000 65536"/>
              <a:gd name="T9" fmla="*/ 0 w 3408"/>
              <a:gd name="T10" fmla="*/ 0 h 2208"/>
              <a:gd name="T11" fmla="*/ 3408 w 3408"/>
              <a:gd name="T12" fmla="*/ 2208 h 2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08" h="2208">
                <a:moveTo>
                  <a:pt x="0" y="2208"/>
                </a:moveTo>
                <a:cubicBezTo>
                  <a:pt x="357" y="2115"/>
                  <a:pt x="1575" y="2017"/>
                  <a:pt x="2143" y="1649"/>
                </a:cubicBezTo>
                <a:cubicBezTo>
                  <a:pt x="2711" y="1281"/>
                  <a:pt x="3144" y="344"/>
                  <a:pt x="3408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Text Box 9"/>
          <p:cNvSpPr txBox="1">
            <a:spLocks noChangeArrowheads="1"/>
          </p:cNvSpPr>
          <p:nvPr/>
        </p:nvSpPr>
        <p:spPr bwMode="auto">
          <a:xfrm>
            <a:off x="6324600" y="2209800"/>
            <a:ext cx="1981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o-RO"/>
              <a:t>Costul testării</a:t>
            </a:r>
            <a:endParaRPr lang="en-US"/>
          </a:p>
        </p:txBody>
      </p:sp>
      <p:sp>
        <p:nvSpPr>
          <p:cNvPr id="35848" name="Text Box 10"/>
          <p:cNvSpPr txBox="1">
            <a:spLocks noChangeArrowheads="1"/>
          </p:cNvSpPr>
          <p:nvPr/>
        </p:nvSpPr>
        <p:spPr bwMode="auto">
          <a:xfrm>
            <a:off x="6781800" y="4953000"/>
            <a:ext cx="1981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o-RO"/>
              <a:t>Erori nedetectate</a:t>
            </a:r>
            <a:endParaRPr lang="en-US"/>
          </a:p>
        </p:txBody>
      </p:sp>
      <p:sp>
        <p:nvSpPr>
          <p:cNvPr id="35849" name="Text Box 11"/>
          <p:cNvSpPr txBox="1">
            <a:spLocks noChangeArrowheads="1"/>
          </p:cNvSpPr>
          <p:nvPr/>
        </p:nvSpPr>
        <p:spPr bwMode="auto">
          <a:xfrm>
            <a:off x="7162800" y="5791200"/>
            <a:ext cx="198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o-RO"/>
              <a:t>Efectivitate maximă</a:t>
            </a:r>
            <a:endParaRPr lang="en-US"/>
          </a:p>
        </p:txBody>
      </p:sp>
      <p:sp>
        <p:nvSpPr>
          <p:cNvPr id="35850" name="Text Box 12"/>
          <p:cNvSpPr txBox="1">
            <a:spLocks noChangeArrowheads="1"/>
          </p:cNvSpPr>
          <p:nvPr/>
        </p:nvSpPr>
        <p:spPr bwMode="auto">
          <a:xfrm>
            <a:off x="-76200" y="1676400"/>
            <a:ext cx="1981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o-RO"/>
              <a:t>Cost</a:t>
            </a:r>
            <a:endParaRPr lang="en-US"/>
          </a:p>
        </p:txBody>
      </p:sp>
      <p:sp>
        <p:nvSpPr>
          <p:cNvPr id="35851" name="Text Box 13"/>
          <p:cNvSpPr txBox="1">
            <a:spLocks noChangeArrowheads="1"/>
          </p:cNvSpPr>
          <p:nvPr/>
        </p:nvSpPr>
        <p:spPr bwMode="auto">
          <a:xfrm>
            <a:off x="3352800" y="3048000"/>
            <a:ext cx="198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o-RO"/>
              <a:t>Punct optim (eficacitate)</a:t>
            </a:r>
            <a:endParaRPr lang="en-US"/>
          </a:p>
        </p:txBody>
      </p:sp>
      <p:sp>
        <p:nvSpPr>
          <p:cNvPr id="35852" name="Line 14"/>
          <p:cNvSpPr>
            <a:spLocks noChangeShapeType="1"/>
          </p:cNvSpPr>
          <p:nvPr/>
        </p:nvSpPr>
        <p:spPr bwMode="auto">
          <a:xfrm>
            <a:off x="4343400" y="37338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3" name="Text Box 15"/>
          <p:cNvSpPr txBox="1">
            <a:spLocks noChangeArrowheads="1"/>
          </p:cNvSpPr>
          <p:nvPr/>
        </p:nvSpPr>
        <p:spPr bwMode="auto">
          <a:xfrm>
            <a:off x="1600200" y="5791200"/>
            <a:ext cx="1981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o-RO"/>
              <a:t>Subtestare</a:t>
            </a:r>
            <a:endParaRPr lang="en-US"/>
          </a:p>
        </p:txBody>
      </p:sp>
      <p:sp>
        <p:nvSpPr>
          <p:cNvPr id="35854" name="Text Box 16"/>
          <p:cNvSpPr txBox="1">
            <a:spLocks noChangeArrowheads="1"/>
          </p:cNvSpPr>
          <p:nvPr/>
        </p:nvSpPr>
        <p:spPr bwMode="auto">
          <a:xfrm>
            <a:off x="5257800" y="5715000"/>
            <a:ext cx="1981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o-RO"/>
              <a:t>Supratestare</a:t>
            </a:r>
            <a:endParaRPr lang="en-US"/>
          </a:p>
        </p:txBody>
      </p:sp>
      <p:sp>
        <p:nvSpPr>
          <p:cNvPr id="35855" name="Line 17"/>
          <p:cNvSpPr>
            <a:spLocks noChangeShapeType="1"/>
          </p:cNvSpPr>
          <p:nvPr/>
        </p:nvSpPr>
        <p:spPr bwMode="auto">
          <a:xfrm flipH="1" flipV="1">
            <a:off x="2514600" y="1981200"/>
            <a:ext cx="152400" cy="3810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6" name="Line 18"/>
          <p:cNvSpPr>
            <a:spLocks noChangeShapeType="1"/>
          </p:cNvSpPr>
          <p:nvPr/>
        </p:nvSpPr>
        <p:spPr bwMode="auto">
          <a:xfrm flipH="1" flipV="1">
            <a:off x="6096000" y="1981200"/>
            <a:ext cx="152400" cy="3810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7" name="Text Box 19"/>
          <p:cNvSpPr txBox="1">
            <a:spLocks noChangeArrowheads="1"/>
          </p:cNvSpPr>
          <p:nvPr/>
        </p:nvSpPr>
        <p:spPr bwMode="auto">
          <a:xfrm>
            <a:off x="0" y="5867400"/>
            <a:ext cx="1981200" cy="779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o-RO"/>
              <a:t>Eficienţă</a:t>
            </a:r>
          </a:p>
          <a:p>
            <a:pPr>
              <a:spcBef>
                <a:spcPct val="50000"/>
              </a:spcBef>
            </a:pPr>
            <a:r>
              <a:rPr lang="ro-RO"/>
              <a:t>maximă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696200" cy="1412875"/>
          </a:xfrm>
        </p:spPr>
        <p:txBody>
          <a:bodyPr/>
          <a:lstStyle/>
          <a:p>
            <a:pPr eaLnBrk="1" hangingPunct="1"/>
            <a:r>
              <a:rPr lang="ro-RO" smtClean="0"/>
              <a:t>Axiomele testării</a:t>
            </a:r>
            <a:endParaRPr lang="en-US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763000" cy="51054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o-RO" sz="2000" b="1" smtClean="0"/>
              <a:t>2. Testarea nu poate dovedi că erorile nu există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o-RO" sz="2000" b="1" smtClean="0"/>
              <a:t>3. Pe măsură ce se detectează erori, apar mai multe erori</a:t>
            </a:r>
            <a:r>
              <a:rPr lang="ro-RO" sz="2000" smtClean="0"/>
              <a:t>. Motive:</a:t>
            </a:r>
          </a:p>
          <a:p>
            <a:pPr marL="982663" lvl="1" indent="-5334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ro-RO" sz="1800" smtClean="0"/>
              <a:t>Erorile sunt înrudite (erori-consecinţe, determinate de alte erori)</a:t>
            </a:r>
          </a:p>
          <a:p>
            <a:pPr marL="982663" lvl="1" indent="-5334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ro-RO" sz="1800" smtClean="0"/>
              <a:t>Erorile pot fi consecinţe ramificate ale ale erorile timpurii (din specificaţii)</a:t>
            </a:r>
          </a:p>
          <a:p>
            <a:pPr marL="982663" lvl="1" indent="-5334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ro-RO" sz="1800" smtClean="0"/>
              <a:t>Programatorul care a produs o eroare va produce şi altele în porţiunea sa de program</a:t>
            </a:r>
          </a:p>
          <a:p>
            <a:pPr marL="982663" lvl="1" indent="-5334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ro-RO" sz="1800" smtClean="0"/>
              <a:t>Reutilizabilitatea codului şi algoritmilor sursă implică reutilizarea erorilor (cod sursă multiplicat prin copieri ale unor proceduri similare)</a:t>
            </a:r>
          </a:p>
          <a:p>
            <a:pPr marL="982663" lvl="1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o-RO" sz="1800" smtClean="0"/>
              <a:t>Consecinţă:</a:t>
            </a:r>
          </a:p>
          <a:p>
            <a:pPr marL="982663" lvl="1" indent="-533400" eaLnBrk="1" hangingPunct="1">
              <a:lnSpc>
                <a:spcPct val="80000"/>
              </a:lnSpc>
              <a:buFont typeface="Wingdings" pitchFamily="2" charset="2"/>
              <a:buChar char="n"/>
            </a:pPr>
            <a:r>
              <a:rPr lang="ro-RO" sz="1800" smtClean="0"/>
              <a:t>Testarea are rezultate neconstante: perioade în care nu se detectează nimic alternează cu perioade în care se detectează erori multe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o-RO" sz="2000" b="1" smtClean="0"/>
              <a:t>4. Paradoxul pesticid:</a:t>
            </a:r>
            <a:r>
              <a:rPr lang="ro-RO" sz="2000" smtClean="0"/>
              <a:t> imunizarea erorilor – erorile se detectează tot mai dificil dacă metoda şi cazurile de testare rămân constante</a:t>
            </a:r>
          </a:p>
          <a:p>
            <a:pPr marL="609600" indent="-609600" eaLnBrk="1" hangingPunct="1">
              <a:lnSpc>
                <a:spcPct val="80000"/>
              </a:lnSpc>
            </a:pPr>
            <a:endParaRPr lang="ro-RO" sz="1400" smtClean="0"/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endParaRPr lang="ro-RO" sz="2000" smtClean="0"/>
          </a:p>
          <a:p>
            <a:pPr marL="982663" lvl="1" indent="-533400" eaLnBrk="1" hangingPunct="1">
              <a:lnSpc>
                <a:spcPct val="80000"/>
              </a:lnSpc>
              <a:buFont typeface="Wingdings" pitchFamily="2" charset="2"/>
              <a:buNone/>
            </a:pPr>
            <a:endParaRPr lang="ro-RO" sz="1800" smtClean="0"/>
          </a:p>
          <a:p>
            <a:pPr marL="982663" lvl="1" indent="-533400" eaLnBrk="1" hangingPunct="1">
              <a:lnSpc>
                <a:spcPct val="80000"/>
              </a:lnSpc>
              <a:buFont typeface="Wingdings" pitchFamily="2" charset="2"/>
              <a:buNone/>
            </a:pPr>
            <a:endParaRPr lang="ro-RO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696200" cy="1412875"/>
          </a:xfrm>
        </p:spPr>
        <p:txBody>
          <a:bodyPr/>
          <a:lstStyle/>
          <a:p>
            <a:pPr eaLnBrk="1" hangingPunct="1"/>
            <a:r>
              <a:rPr lang="ro-RO" smtClean="0"/>
              <a:t>Axiomele testării</a:t>
            </a:r>
            <a:endParaRPr lang="en-US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763000" cy="51054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o-RO" sz="1800" b="1" smtClean="0"/>
              <a:t>5. O eroare e definită doar prin observaţie şi nu prin existenţa ei. Consecinţe: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ro-RO" sz="1800" smtClean="0"/>
              <a:t>o eroare care nu se manifestă la beneficiar nu e o eroare</a:t>
            </a:r>
            <a:r>
              <a:rPr lang="ro-RO" sz="1800" b="1" smtClean="0"/>
              <a:t> (subiectivismul calităţii software)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1800" smtClean="0"/>
              <a:t>rezolvarea</a:t>
            </a:r>
            <a:r>
              <a:rPr lang="ro-RO" sz="1800" smtClean="0"/>
              <a:t> erorii </a:t>
            </a:r>
            <a:r>
              <a:rPr lang="en-US" sz="1800" smtClean="0"/>
              <a:t>&lt;&gt;</a:t>
            </a:r>
            <a:r>
              <a:rPr lang="ro-RO" sz="1800" smtClean="0"/>
              <a:t> corectarea erorii:</a:t>
            </a:r>
          </a:p>
          <a:p>
            <a:pPr marL="982663" lvl="1" indent="-533400" eaLnBrk="1" hangingPunct="1">
              <a:lnSpc>
                <a:spcPct val="90000"/>
              </a:lnSpc>
            </a:pPr>
            <a:r>
              <a:rPr lang="en-US" sz="1600" smtClean="0"/>
              <a:t>Rezolvare</a:t>
            </a:r>
            <a:r>
              <a:rPr lang="ro-RO" sz="1600" smtClean="0"/>
              <a:t> (fixing) = îndepărtarea manifestării erorii sau daunelor sale (să nu mai poată fi observată sau să fie acceptată de beneficiar)</a:t>
            </a:r>
          </a:p>
          <a:p>
            <a:pPr marL="982663" lvl="1" indent="-533400" eaLnBrk="1" hangingPunct="1">
              <a:lnSpc>
                <a:spcPct val="90000"/>
              </a:lnSpc>
            </a:pPr>
            <a:r>
              <a:rPr lang="ro-RO" sz="1600" smtClean="0"/>
              <a:t>Corectare (debugging) = îndepărtarea erorii propriu-zise (să nu mai existe eroarea şi nici o şansă de manifestare a sa)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o-RO" sz="2000" b="1" smtClean="0"/>
              <a:t>6</a:t>
            </a:r>
            <a:r>
              <a:rPr lang="ro-RO" sz="2800" b="1" smtClean="0"/>
              <a:t>. </a:t>
            </a:r>
            <a:r>
              <a:rPr lang="ro-RO" sz="1800" b="1" smtClean="0"/>
              <a:t>Nu toate erorile detectate vor fi corectate</a:t>
            </a:r>
            <a:r>
              <a:rPr lang="ro-RO" sz="1800" smtClean="0"/>
              <a:t>. Motive: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ro-RO" sz="1800" smtClean="0"/>
              <a:t>Raportarea deficitară a erorilor de către tester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ro-RO" sz="1800" smtClean="0"/>
              <a:t>Termenele de timp (limite neflexibile ale resursei timp)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ro-RO" sz="1800" smtClean="0"/>
              <a:t>Erorile interpretabile (programatorii au tendinţa de a subestima erorile sau a le prezenta ca funcţionalităţi intenţionate)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ro-RO" sz="1800" smtClean="0"/>
              <a:t>Corectarea poate fi riscantă (să producă noi erori)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ro-RO" sz="1800" smtClean="0"/>
              <a:t>Corectarea poate fi prea costisitoare în raport cu daunele erorii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ro-RO" sz="1800" smtClean="0"/>
              <a:t>3 perspective diferite asupra erorilor: manager, programator, tester, fiecare cu motivele lui şi nivelul de risc asumat.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endParaRPr lang="ro-RO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o-RO" smtClean="0"/>
              <a:t>Referinţe Web</a:t>
            </a:r>
            <a:endParaRPr lang="en-US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6868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1" smtClean="0"/>
              <a:t>www.bugnet.com </a:t>
            </a:r>
            <a:r>
              <a:rPr lang="en-US" sz="2800" smtClean="0"/>
              <a:t>publică erori detectate în produse software comerciale şi soluţii de corectare;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smtClean="0"/>
              <a:t>www.io.com </a:t>
            </a:r>
            <a:r>
              <a:rPr lang="en-US" sz="2800" smtClean="0"/>
              <a:t>referă o colecţie de articole legate de testare;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smtClean="0"/>
              <a:t>www.mtsu.edu/~storm – </a:t>
            </a:r>
            <a:r>
              <a:rPr lang="en-US" sz="2800" smtClean="0"/>
              <a:t>colecţie de hiperlegături relevante;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smtClean="0"/>
              <a:t>www.qaforums.com –</a:t>
            </a:r>
            <a:r>
              <a:rPr lang="ro-RO" sz="2800" b="1" smtClean="0"/>
              <a:t> </a:t>
            </a:r>
            <a:r>
              <a:rPr lang="ro-RO" sz="2800" smtClean="0"/>
              <a:t>grupuri de discuţii;</a:t>
            </a: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ro-RO" sz="2800" b="1" smtClean="0"/>
              <a:t>www.stickyminds.com – </a:t>
            </a:r>
            <a:r>
              <a:rPr lang="ro-RO" sz="2800" smtClean="0"/>
              <a:t>revista on-line;</a:t>
            </a: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ro-RO" sz="2800" b="1" smtClean="0"/>
              <a:t>www.securityfocus.com – </a:t>
            </a:r>
            <a:r>
              <a:rPr lang="ro-RO" sz="2800" smtClean="0"/>
              <a:t>sursă de informaţii legată de vulnerabilităţi de securitate;</a:t>
            </a:r>
            <a:endParaRPr lang="en-US" sz="2800" smtClean="0"/>
          </a:p>
          <a:p>
            <a:pPr lvl="1" eaLnBrk="1" hangingPunct="1">
              <a:lnSpc>
                <a:spcPct val="90000"/>
              </a:lnSpc>
            </a:pPr>
            <a:endParaRPr lang="ro-RO" sz="2400" smtClean="0"/>
          </a:p>
          <a:p>
            <a:pPr lvl="1" eaLnBrk="1" hangingPunct="1">
              <a:lnSpc>
                <a:spcPct val="90000"/>
              </a:lnSpc>
            </a:pPr>
            <a:endParaRPr lang="en-US" sz="2400" b="1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696200" cy="1412875"/>
          </a:xfrm>
        </p:spPr>
        <p:txBody>
          <a:bodyPr/>
          <a:lstStyle/>
          <a:p>
            <a:pPr eaLnBrk="1" hangingPunct="1"/>
            <a:r>
              <a:rPr lang="ro-RO" smtClean="0"/>
              <a:t>Axiomele testării</a:t>
            </a:r>
            <a:endParaRPr lang="en-US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763000" cy="51054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o-RO" sz="1800" b="1" smtClean="0"/>
              <a:t>7. Specificaţiile sunt variabile</a:t>
            </a:r>
            <a:r>
              <a:rPr lang="ro-RO" sz="1800" smtClean="0"/>
              <a:t>. Motive: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ro-RO" sz="1800" smtClean="0"/>
              <a:t>Calitatea scăzută a specificaţiilor iniţiale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ro-RO" sz="1800" smtClean="0"/>
              <a:t>Adaptarea din mers a specificaţiilor pentru a dobândi avantaj competitiv şi corelare cu factori externi (progres pe piaţa software şi IT)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o-RO" sz="1800" b="1" smtClean="0"/>
              <a:t>8. Testerii lucrează împotriva programatorilor</a:t>
            </a:r>
            <a:r>
              <a:rPr lang="ro-RO" sz="1800" smtClean="0"/>
              <a:t> = sursă conflictuală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ro-RO" sz="1800" smtClean="0"/>
              <a:t>succesul unui tester = insuccesul programatorilor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o-RO" sz="1800" smtClean="0"/>
              <a:t>Metode de ameliorare a conflictului: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ro-RO" sz="1800" smtClean="0"/>
              <a:t>Detectarea timpurie a erorilor pentru minimizarea propagării şi efortului de depanare (corectare)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ro-RO" sz="1800" smtClean="0"/>
              <a:t>Diplomaţie în promovarea succesului testelor (comunicarea impersonală a erorilor detectate, prin raport formal)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ro-RO" sz="1800" smtClean="0"/>
              <a:t>Diplomaţie prin aprecierea succesului depanărilor (evitarea specializării în “veşti proaste”)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o-RO" sz="1800" b="1" smtClean="0"/>
              <a:t>9. Testarea necesită disiciplină şi profesionalism.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ro-RO" sz="1800" smtClean="0"/>
              <a:t>Modelul Big Bang anulează această cerinţă, impunând testarea ad-hoc intuitivă, cu efectivitate scăzută (managerul Big Bang nu vrea să audă că există erori şi speră că nu va exista un observator care să le detecteze)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ro-RO" sz="1800" smtClean="0"/>
              <a:t>Celelalte modele văd în testare un proces cu intrări livrabile (cod sursă, executabile, plan de testare) şi ieşiri livrabile (raport de testare, metrici)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Proiect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6868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o-RO" b="1" smtClean="0"/>
              <a:t>Cerinţele beneficiarului:</a:t>
            </a:r>
          </a:p>
          <a:p>
            <a:pPr lvl="1" eaLnBrk="1" hangingPunct="1">
              <a:lnSpc>
                <a:spcPct val="90000"/>
              </a:lnSpc>
            </a:pPr>
            <a:r>
              <a:rPr lang="ro-RO" b="1" smtClean="0"/>
              <a:t>Profil client: casă de schimb valutar</a:t>
            </a:r>
          </a:p>
          <a:p>
            <a:pPr lvl="1" eaLnBrk="1" hangingPunct="1">
              <a:lnSpc>
                <a:spcPct val="90000"/>
              </a:lnSpc>
            </a:pPr>
            <a:r>
              <a:rPr lang="ro-RO" b="1" smtClean="0"/>
              <a:t>Nevoi:</a:t>
            </a:r>
          </a:p>
          <a:p>
            <a:pPr lvl="2" eaLnBrk="1" hangingPunct="1">
              <a:lnSpc>
                <a:spcPct val="90000"/>
              </a:lnSpc>
            </a:pPr>
            <a:r>
              <a:rPr lang="ro-RO" b="1" smtClean="0"/>
              <a:t>Înregistrarea operaţiilor de cumpărare şi vânzare valută</a:t>
            </a:r>
          </a:p>
          <a:p>
            <a:pPr lvl="2" eaLnBrk="1" hangingPunct="1">
              <a:lnSpc>
                <a:spcPct val="90000"/>
              </a:lnSpc>
            </a:pPr>
            <a:r>
              <a:rPr lang="ro-RO" b="1" smtClean="0"/>
              <a:t>Obţinerea de rapoarte cu evoluţia cursului leu/valută</a:t>
            </a:r>
          </a:p>
          <a:p>
            <a:pPr lvl="2" eaLnBrk="1" hangingPunct="1">
              <a:lnSpc>
                <a:spcPct val="90000"/>
              </a:lnSpc>
            </a:pPr>
            <a:r>
              <a:rPr lang="ro-RO" b="1" smtClean="0"/>
              <a:t>Obţinerea de rapoarte cu istoricul operaţiilor valutare (diverse totaluri – pe zile, pe persoane, pe valute etc.)</a:t>
            </a:r>
          </a:p>
          <a:p>
            <a:pPr lvl="2" eaLnBrk="1" hangingPunct="1">
              <a:lnSpc>
                <a:spcPct val="90000"/>
              </a:lnSpc>
            </a:pPr>
            <a:r>
              <a:rPr lang="ro-RO" b="1" smtClean="0"/>
              <a:t>Rulare Windows XP</a:t>
            </a:r>
          </a:p>
          <a:p>
            <a:pPr lvl="2" eaLnBrk="1" hangingPunct="1">
              <a:lnSpc>
                <a:spcPct val="90000"/>
              </a:lnSpc>
            </a:pPr>
            <a:r>
              <a:rPr lang="ro-RO" b="1" smtClean="0"/>
              <a:t>Interfaţă grafică (formulare, meniuri)</a:t>
            </a:r>
            <a:endParaRPr lang="en-US" b="1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o-RO" smtClean="0"/>
              <a:t>Criterii evaluare la deadline 1</a:t>
            </a:r>
            <a:endParaRPr lang="en-US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6868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o-RO" sz="1600" b="1" dirty="0" err="1" smtClean="0"/>
              <a:t>Aplicaţia</a:t>
            </a:r>
            <a:r>
              <a:rPr lang="ro-RO" sz="1600" b="1" dirty="0" smtClean="0"/>
              <a:t> nu trebuie să fie completă </a:t>
            </a:r>
            <a:r>
              <a:rPr lang="ro-RO" sz="1600" b="1" dirty="0" err="1" smtClean="0"/>
              <a:t>şi</a:t>
            </a:r>
            <a:r>
              <a:rPr lang="ro-RO" sz="1600" b="1" dirty="0" smtClean="0"/>
              <a:t> testată la </a:t>
            </a:r>
            <a:r>
              <a:rPr lang="ro-RO" sz="1600" b="1" dirty="0" err="1" smtClean="0"/>
              <a:t>deadline</a:t>
            </a:r>
            <a:r>
              <a:rPr lang="ro-RO" sz="1600" b="1" dirty="0" smtClean="0"/>
              <a:t> 1 pentru nota 5!</a:t>
            </a:r>
          </a:p>
          <a:p>
            <a:pPr eaLnBrk="1" hangingPunct="1">
              <a:lnSpc>
                <a:spcPct val="80000"/>
              </a:lnSpc>
            </a:pPr>
            <a:r>
              <a:rPr lang="ro-RO" sz="1600" b="1" dirty="0" err="1" smtClean="0"/>
              <a:t>Aplicaţia</a:t>
            </a:r>
            <a:r>
              <a:rPr lang="ro-RO" sz="1600" b="1" dirty="0" smtClean="0"/>
              <a:t> va fi prezentată de manager + cei </a:t>
            </a:r>
            <a:r>
              <a:rPr lang="ro-RO" sz="1600" b="1" dirty="0" err="1" smtClean="0"/>
              <a:t>implicaţi</a:t>
            </a:r>
            <a:r>
              <a:rPr lang="ro-RO" sz="1600" b="1" dirty="0" smtClean="0"/>
              <a:t> în programare</a:t>
            </a:r>
          </a:p>
          <a:p>
            <a:pPr eaLnBrk="1" hangingPunct="1">
              <a:lnSpc>
                <a:spcPct val="80000"/>
              </a:lnSpc>
            </a:pPr>
            <a:endParaRPr lang="ro-RO" sz="1600" b="1" dirty="0" smtClean="0"/>
          </a:p>
          <a:p>
            <a:pPr eaLnBrk="1" hangingPunct="1">
              <a:lnSpc>
                <a:spcPct val="80000"/>
              </a:lnSpc>
            </a:pPr>
            <a:r>
              <a:rPr lang="ro-RO" sz="1600" b="1" dirty="0" smtClean="0"/>
              <a:t>Criterii </a:t>
            </a:r>
            <a:r>
              <a:rPr lang="ro-RO" sz="1600" b="1" dirty="0" err="1" smtClean="0"/>
              <a:t>deadline</a:t>
            </a:r>
            <a:r>
              <a:rPr lang="ro-RO" sz="1600" b="1" dirty="0" smtClean="0"/>
              <a:t> 1:</a:t>
            </a:r>
          </a:p>
          <a:p>
            <a:pPr lvl="1" eaLnBrk="1" hangingPunct="1">
              <a:lnSpc>
                <a:spcPct val="80000"/>
              </a:lnSpc>
            </a:pPr>
            <a:r>
              <a:rPr lang="ro-RO" sz="1600" b="1" dirty="0" smtClean="0"/>
              <a:t>Calitatea diagramei </a:t>
            </a:r>
            <a:r>
              <a:rPr lang="ro-RO" sz="1600" b="1" dirty="0" err="1" smtClean="0"/>
              <a:t>Gantt</a:t>
            </a:r>
            <a:r>
              <a:rPr lang="ro-RO" sz="1600" b="1" dirty="0" smtClean="0"/>
              <a:t>, compararea diagramei </a:t>
            </a:r>
            <a:r>
              <a:rPr lang="ro-RO" sz="1600" b="1" dirty="0" err="1" smtClean="0"/>
              <a:t>Gantt</a:t>
            </a:r>
            <a:r>
              <a:rPr lang="ro-RO" sz="1600" b="1" dirty="0" smtClean="0"/>
              <a:t> cu stadiul proiectului</a:t>
            </a:r>
          </a:p>
          <a:p>
            <a:pPr lvl="1" eaLnBrk="1" hangingPunct="1">
              <a:lnSpc>
                <a:spcPct val="80000"/>
              </a:lnSpc>
            </a:pPr>
            <a:r>
              <a:rPr lang="ro-RO" sz="1600" b="1" dirty="0" smtClean="0"/>
              <a:t>Calitatea </a:t>
            </a:r>
            <a:r>
              <a:rPr lang="ro-RO" sz="1600" b="1" dirty="0" err="1" smtClean="0"/>
              <a:t>specificaţiilor</a:t>
            </a:r>
            <a:endParaRPr lang="ro-RO" sz="1600" b="1" dirty="0" smtClean="0"/>
          </a:p>
          <a:p>
            <a:pPr lvl="1" eaLnBrk="1" hangingPunct="1">
              <a:lnSpc>
                <a:spcPct val="80000"/>
              </a:lnSpc>
            </a:pPr>
            <a:r>
              <a:rPr lang="ro-RO" sz="1600" b="1" dirty="0" smtClean="0"/>
              <a:t>Calitatea codului sursă (comentarii!) </a:t>
            </a:r>
            <a:r>
              <a:rPr lang="ro-RO" sz="1600" b="1" dirty="0" err="1" smtClean="0"/>
              <a:t>şi</a:t>
            </a:r>
            <a:r>
              <a:rPr lang="ro-RO" sz="1600" b="1" dirty="0" smtClean="0"/>
              <a:t> stăpânirea sa de către programatori</a:t>
            </a:r>
          </a:p>
          <a:p>
            <a:pPr lvl="1" eaLnBrk="1" hangingPunct="1">
              <a:lnSpc>
                <a:spcPct val="80000"/>
              </a:lnSpc>
            </a:pPr>
            <a:r>
              <a:rPr lang="ro-RO" sz="1600" b="1" dirty="0" err="1" smtClean="0"/>
              <a:t>Funcţionarea</a:t>
            </a:r>
            <a:r>
              <a:rPr lang="ro-RO" sz="1600" b="1" dirty="0" smtClean="0"/>
              <a:t> generală a </a:t>
            </a:r>
            <a:r>
              <a:rPr lang="ro-RO" sz="1600" b="1" dirty="0" err="1" smtClean="0"/>
              <a:t>aplicaţiei</a:t>
            </a:r>
            <a:r>
              <a:rPr lang="ro-RO" sz="1600" b="1" dirty="0" smtClean="0"/>
              <a:t> (testare pozitivă)</a:t>
            </a:r>
          </a:p>
          <a:p>
            <a:pPr lvl="1" eaLnBrk="1" hangingPunct="1">
              <a:lnSpc>
                <a:spcPct val="80000"/>
              </a:lnSpc>
            </a:pPr>
            <a:r>
              <a:rPr lang="ro-RO" sz="1600" b="1" dirty="0" smtClean="0"/>
              <a:t>Nivelul de completitudine a </a:t>
            </a:r>
            <a:r>
              <a:rPr lang="ro-RO" sz="1600" b="1" dirty="0" err="1" smtClean="0"/>
              <a:t>aplicaţiei</a:t>
            </a:r>
            <a:r>
              <a:rPr lang="ro-RO" sz="1600" b="1" dirty="0" smtClean="0"/>
              <a:t> (baze de date, rapoarte, formulare, meniuri, etc.)</a:t>
            </a:r>
          </a:p>
          <a:p>
            <a:pPr lvl="1" eaLnBrk="1" hangingPunct="1">
              <a:lnSpc>
                <a:spcPct val="80000"/>
              </a:lnSpc>
            </a:pPr>
            <a:r>
              <a:rPr lang="ro-RO" sz="1600" b="1" dirty="0" smtClean="0"/>
              <a:t>Proiectele copiate de la o echipă la alta vor fi notate cu 1</a:t>
            </a:r>
          </a:p>
          <a:p>
            <a:pPr lvl="1" eaLnBrk="1" hangingPunct="1">
              <a:lnSpc>
                <a:spcPct val="80000"/>
              </a:lnSpc>
            </a:pPr>
            <a:endParaRPr lang="ro-RO" sz="1600" b="1" dirty="0" smtClean="0"/>
          </a:p>
          <a:p>
            <a:pPr eaLnBrk="1" hangingPunct="1">
              <a:lnSpc>
                <a:spcPct val="80000"/>
              </a:lnSpc>
            </a:pPr>
            <a:r>
              <a:rPr lang="ro-RO" sz="1600" b="1" dirty="0" smtClean="0"/>
              <a:t>Autoritatea </a:t>
            </a:r>
            <a:r>
              <a:rPr lang="ro-RO" sz="1600" b="1" dirty="0" err="1" smtClean="0"/>
              <a:t>şefului</a:t>
            </a:r>
            <a:r>
              <a:rPr lang="ro-RO" sz="1600" b="1" dirty="0" smtClean="0"/>
              <a:t> de echipă în cazuri de nesubordonare:</a:t>
            </a:r>
          </a:p>
          <a:p>
            <a:pPr lvl="1" eaLnBrk="1" hangingPunct="1">
              <a:lnSpc>
                <a:spcPct val="80000"/>
              </a:lnSpc>
            </a:pPr>
            <a:r>
              <a:rPr lang="ro-RO" sz="1600" b="1" dirty="0" err="1" smtClean="0"/>
              <a:t>Şeful</a:t>
            </a:r>
            <a:r>
              <a:rPr lang="ro-RO" sz="1600" b="1" dirty="0" smtClean="0"/>
              <a:t> </a:t>
            </a:r>
            <a:r>
              <a:rPr lang="ro-RO" sz="1600" b="1" dirty="0" smtClean="0"/>
              <a:t>are dreptul să elimine din echipă membri, dar nu va primi membri înlocuitori din alte echipe</a:t>
            </a:r>
          </a:p>
          <a:p>
            <a:pPr lvl="1" eaLnBrk="1" hangingPunct="1">
              <a:lnSpc>
                <a:spcPct val="80000"/>
              </a:lnSpc>
            </a:pPr>
            <a:r>
              <a:rPr lang="ro-RO" sz="1600" b="1" dirty="0" smtClean="0"/>
              <a:t>Membri </a:t>
            </a:r>
            <a:r>
              <a:rPr lang="ro-RO" sz="1600" b="1" dirty="0" err="1" smtClean="0"/>
              <a:t>eliminaţi</a:t>
            </a:r>
            <a:r>
              <a:rPr lang="ro-RO" sz="1600" b="1" dirty="0" smtClean="0"/>
              <a:t> din echipe </a:t>
            </a:r>
            <a:r>
              <a:rPr lang="en-US" sz="1600" b="1" dirty="0" err="1" smtClean="0"/>
              <a:t>trebuie</a:t>
            </a:r>
            <a:r>
              <a:rPr lang="en-US" sz="1600" b="1" dirty="0" smtClean="0"/>
              <a:t> s</a:t>
            </a:r>
            <a:r>
              <a:rPr lang="ro-RO" sz="1600" b="1" dirty="0" smtClean="0"/>
              <a:t>ă </a:t>
            </a:r>
            <a:r>
              <a:rPr lang="ro-RO" sz="1600" b="1" dirty="0" err="1" smtClean="0"/>
              <a:t>îşi</a:t>
            </a:r>
            <a:r>
              <a:rPr lang="ro-RO" sz="1600" b="1" dirty="0" smtClean="0"/>
              <a:t> construiască propriul proiect, singuri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o-RO" smtClean="0"/>
              <a:t>Criterii evaluare la deadline 2</a:t>
            </a:r>
            <a:endParaRPr lang="en-US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6868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o-RO" sz="1800" b="1" dirty="0" err="1" smtClean="0"/>
              <a:t>Aplicaţia</a:t>
            </a:r>
            <a:r>
              <a:rPr lang="ro-RO" sz="1800" b="1" dirty="0" smtClean="0"/>
              <a:t> localizată </a:t>
            </a:r>
            <a:r>
              <a:rPr lang="ro-RO" sz="1800" b="1" dirty="0" err="1" smtClean="0"/>
              <a:t>şi</a:t>
            </a:r>
            <a:r>
              <a:rPr lang="ro-RO" sz="1800" b="1" dirty="0" smtClean="0"/>
              <a:t> </a:t>
            </a:r>
            <a:r>
              <a:rPr lang="ro-RO" sz="1800" b="1" dirty="0" err="1" smtClean="0"/>
              <a:t>documentaţia</a:t>
            </a:r>
            <a:r>
              <a:rPr lang="ro-RO" sz="1800" b="1" dirty="0" smtClean="0"/>
              <a:t> de localizare (aspectele localizate</a:t>
            </a:r>
            <a:r>
              <a:rPr lang="en-US" sz="1800" b="1" dirty="0" smtClean="0"/>
              <a:t>,</a:t>
            </a:r>
            <a:r>
              <a:rPr lang="ro-RO" sz="1800" b="1" dirty="0" smtClean="0"/>
              <a:t> metoda folosită</a:t>
            </a:r>
            <a:r>
              <a:rPr lang="en-US" sz="1800" b="1" dirty="0" smtClean="0"/>
              <a:t>, </a:t>
            </a:r>
            <a:r>
              <a:rPr lang="en-US" sz="1800" b="1" dirty="0" err="1" smtClean="0"/>
              <a:t>complicatiile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intampinate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exemplificate</a:t>
            </a:r>
            <a:r>
              <a:rPr lang="ro-RO" sz="1800" b="1" dirty="0" smtClean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ro-RO" sz="1800" b="1" dirty="0" err="1" smtClean="0"/>
              <a:t>Documentaţia</a:t>
            </a:r>
            <a:r>
              <a:rPr lang="ro-RO" sz="1800" b="1" dirty="0" smtClean="0"/>
              <a:t> testelor auxiliare (testare hardware, probleme detectate de compatibilitate, de utilizabilitate)</a:t>
            </a:r>
          </a:p>
          <a:p>
            <a:pPr eaLnBrk="1" hangingPunct="1">
              <a:lnSpc>
                <a:spcPct val="80000"/>
              </a:lnSpc>
            </a:pPr>
            <a:r>
              <a:rPr lang="ro-RO" sz="1800" b="1" dirty="0" smtClean="0"/>
              <a:t>Plan de testare</a:t>
            </a:r>
            <a:r>
              <a:rPr lang="en-US" sz="1800" b="1" dirty="0" smtClean="0"/>
              <a:t> (Test Plan Outline)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b="1" dirty="0" smtClean="0"/>
              <a:t>D</a:t>
            </a:r>
            <a:r>
              <a:rPr lang="ro-RO" sz="1800" b="1" dirty="0" err="1" smtClean="0"/>
              <a:t>ocumentaţia</a:t>
            </a:r>
            <a:r>
              <a:rPr lang="ro-RO" sz="1800" b="1" dirty="0" smtClean="0"/>
              <a:t> cazurilor de testare (justificarea claselor de </a:t>
            </a:r>
            <a:r>
              <a:rPr lang="ro-RO" sz="1800" b="1" dirty="0" err="1" smtClean="0"/>
              <a:t>echivalenţe</a:t>
            </a:r>
            <a:r>
              <a:rPr lang="ro-RO" sz="1800" b="1" dirty="0" smtClean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ro-RO" sz="1800" b="1" dirty="0" smtClean="0"/>
              <a:t>Baza de date cu rapoarte de eroare (Excel sau </a:t>
            </a:r>
            <a:r>
              <a:rPr lang="en-US" sz="1800" b="1" dirty="0" smtClean="0"/>
              <a:t>PHP</a:t>
            </a:r>
            <a:r>
              <a:rPr lang="ro-RO" sz="1800" b="1" dirty="0" smtClean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ro-RO" sz="1800" b="1" dirty="0" smtClean="0"/>
              <a:t>Metrici </a:t>
            </a:r>
            <a:r>
              <a:rPr lang="ro-RO" sz="1800" b="1" dirty="0" err="1" smtClean="0"/>
              <a:t>şi</a:t>
            </a:r>
            <a:r>
              <a:rPr lang="ro-RO" sz="1800" b="1" dirty="0" smtClean="0"/>
              <a:t> grafice Excel</a:t>
            </a:r>
            <a:r>
              <a:rPr lang="en-US" sz="1800" b="1" dirty="0" smtClean="0"/>
              <a:t> cu </a:t>
            </a:r>
            <a:r>
              <a:rPr lang="en-US" sz="1800" b="1" dirty="0" err="1" smtClean="0"/>
              <a:t>evolutia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ratei</a:t>
            </a:r>
            <a:r>
              <a:rPr lang="en-US" sz="1800" b="1" dirty="0" smtClean="0"/>
              <a:t> de </a:t>
            </a:r>
            <a:r>
              <a:rPr lang="en-US" sz="1800" b="1" dirty="0" err="1" smtClean="0"/>
              <a:t>detectare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si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reparare</a:t>
            </a:r>
            <a:r>
              <a:rPr lang="en-US" sz="1800" b="1" dirty="0" smtClean="0"/>
              <a:t> a </a:t>
            </a:r>
            <a:r>
              <a:rPr lang="en-US" sz="1800" b="1" dirty="0" err="1" smtClean="0"/>
              <a:t>erorilor</a:t>
            </a:r>
            <a:endParaRPr lang="ro-RO" sz="1800" b="1" dirty="0" smtClean="0"/>
          </a:p>
          <a:p>
            <a:pPr eaLnBrk="1" hangingPunct="1">
              <a:lnSpc>
                <a:spcPct val="80000"/>
              </a:lnSpc>
            </a:pPr>
            <a:r>
              <a:rPr lang="ro-RO" sz="1800" b="1" dirty="0" smtClean="0"/>
              <a:t>Instrumente de testare automată: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b="1" dirty="0" smtClean="0"/>
              <a:t>Un </a:t>
            </a:r>
            <a:r>
              <a:rPr lang="en-US" sz="1800" b="1" dirty="0" err="1" smtClean="0"/>
              <a:t>monkeytester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creat</a:t>
            </a:r>
            <a:r>
              <a:rPr lang="en-US" sz="1800" b="1" dirty="0" smtClean="0"/>
              <a:t> in </a:t>
            </a:r>
            <a:r>
              <a:rPr lang="en-US" sz="1800" b="1" dirty="0" err="1" smtClean="0"/>
              <a:t>AutoIt</a:t>
            </a:r>
            <a:endParaRPr lang="en-US" sz="1800" b="1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1800" b="1" dirty="0" err="1" smtClean="0"/>
              <a:t>Macrouri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AutoIt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pentru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toate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testele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realizate</a:t>
            </a:r>
            <a:endParaRPr lang="en-US" sz="1800" b="1" dirty="0" smtClean="0"/>
          </a:p>
          <a:p>
            <a:pPr eaLnBrk="1" hangingPunct="1">
              <a:lnSpc>
                <a:spcPct val="80000"/>
              </a:lnSpc>
            </a:pPr>
            <a:r>
              <a:rPr lang="ro-RO" sz="1800" b="1" dirty="0" smtClean="0"/>
              <a:t>Produse auxiliare:</a:t>
            </a:r>
          </a:p>
          <a:p>
            <a:pPr lvl="1" eaLnBrk="1" hangingPunct="1">
              <a:lnSpc>
                <a:spcPct val="80000"/>
              </a:lnSpc>
            </a:pPr>
            <a:r>
              <a:rPr lang="ro-RO" sz="1800" b="1" dirty="0" smtClean="0"/>
              <a:t>Site de prezentare a proiectului (membrii, sarcini, diagrama </a:t>
            </a:r>
            <a:r>
              <a:rPr lang="ro-RO" sz="1800" b="1" dirty="0" err="1" smtClean="0"/>
              <a:t>Gantt</a:t>
            </a:r>
            <a:r>
              <a:rPr lang="ro-RO" sz="1800" b="1" dirty="0" smtClean="0"/>
              <a:t>, </a:t>
            </a:r>
            <a:r>
              <a:rPr lang="ro-RO" sz="1800" b="1" dirty="0" err="1" smtClean="0"/>
              <a:t>info</a:t>
            </a:r>
            <a:r>
              <a:rPr lang="ro-RO" sz="1800" b="1" dirty="0" smtClean="0"/>
              <a:t> de contact)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b="1" dirty="0" smtClean="0"/>
              <a:t>Help (p</a:t>
            </a:r>
            <a:r>
              <a:rPr lang="ro-RO" sz="1800" b="1" dirty="0" err="1" smtClean="0"/>
              <a:t>oate</a:t>
            </a:r>
            <a:r>
              <a:rPr lang="ro-RO" sz="1800" b="1" dirty="0" smtClean="0"/>
              <a:t> fi on-line</a:t>
            </a:r>
            <a:r>
              <a:rPr lang="en-US" sz="1800" b="1" dirty="0" smtClean="0"/>
              <a:t>,</a:t>
            </a:r>
            <a:r>
              <a:rPr lang="ro-RO" sz="1800" b="1" dirty="0" smtClean="0"/>
              <a:t> inclus în pagina de </a:t>
            </a:r>
            <a:r>
              <a:rPr lang="ro-RO" sz="1800" b="1" smtClean="0"/>
              <a:t>prezentare</a:t>
            </a:r>
            <a:r>
              <a:rPr lang="ro-RO" sz="1800" b="1" smtClean="0"/>
              <a:t>)</a:t>
            </a:r>
            <a:endParaRPr lang="en-US" sz="1800" b="1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Elemente dosar proiect</a:t>
            </a:r>
            <a:endParaRPr lang="ro-RO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61275" cy="5257800"/>
          </a:xfrm>
        </p:spPr>
        <p:txBody>
          <a:bodyPr/>
          <a:lstStyle/>
          <a:p>
            <a:r>
              <a:rPr lang="en-US" sz="1200" smtClean="0"/>
              <a:t>Gantt</a:t>
            </a:r>
          </a:p>
          <a:p>
            <a:r>
              <a:rPr lang="en-US" sz="1200" smtClean="0"/>
              <a:t>Specificatii</a:t>
            </a:r>
          </a:p>
          <a:p>
            <a:r>
              <a:rPr lang="en-US" sz="1200" smtClean="0"/>
              <a:t>Aplicatie in limba romana (cu cod sursa)</a:t>
            </a:r>
          </a:p>
          <a:p>
            <a:r>
              <a:rPr lang="en-US" sz="1200" smtClean="0"/>
              <a:t>Aplicatie in limba engleza</a:t>
            </a:r>
          </a:p>
          <a:p>
            <a:r>
              <a:rPr lang="en-US" sz="1200" smtClean="0"/>
              <a:t>Documentatie localizare (aspecte localizate, metoda, complicatii intalnite)</a:t>
            </a:r>
          </a:p>
          <a:p>
            <a:r>
              <a:rPr lang="en-US" sz="1200" smtClean="0"/>
              <a:t>Plan de testare</a:t>
            </a:r>
          </a:p>
          <a:p>
            <a:r>
              <a:rPr lang="en-US" sz="1200" smtClean="0"/>
              <a:t>Documentatia cazurilor de testare (justificarea claselor de echilvalente)</a:t>
            </a:r>
          </a:p>
          <a:p>
            <a:r>
              <a:rPr lang="en-US" sz="1200" smtClean="0"/>
              <a:t>Documentatia testelor auxiliare (hardware, software, utilizabilitate)</a:t>
            </a:r>
          </a:p>
          <a:p>
            <a:r>
              <a:rPr lang="en-US" sz="1200" smtClean="0"/>
              <a:t>Baza de date cu rapoarte de eroare + grafice +metrici</a:t>
            </a:r>
          </a:p>
          <a:p>
            <a:r>
              <a:rPr lang="en-US" sz="1200" smtClean="0"/>
              <a:t>Scripturi AutoIt:</a:t>
            </a:r>
          </a:p>
          <a:p>
            <a:pPr lvl="1"/>
            <a:r>
              <a:rPr lang="en-US" sz="1200" smtClean="0"/>
              <a:t>Monkeytester</a:t>
            </a:r>
          </a:p>
          <a:p>
            <a:pPr lvl="1"/>
            <a:r>
              <a:rPr lang="en-US" sz="1200" smtClean="0"/>
              <a:t>Script AutoIt</a:t>
            </a:r>
          </a:p>
          <a:p>
            <a:r>
              <a:rPr lang="en-US" sz="1200" smtClean="0"/>
              <a:t>Produse auxiliare:</a:t>
            </a:r>
          </a:p>
          <a:p>
            <a:pPr lvl="1"/>
            <a:r>
              <a:rPr lang="en-US" sz="1200" smtClean="0"/>
              <a:t>Pagina Web de prezentare a proiectului (membri, sarcini, Gantt, date contact)</a:t>
            </a:r>
          </a:p>
          <a:p>
            <a:pPr lvl="1"/>
            <a:r>
              <a:rPr lang="en-US" sz="1200" smtClean="0"/>
              <a:t>Help (poate fi inclus in pagina Web)</a:t>
            </a:r>
          </a:p>
          <a:p>
            <a:r>
              <a:rPr lang="en-US" sz="1200" smtClean="0"/>
              <a:t>Reguli:</a:t>
            </a:r>
          </a:p>
          <a:p>
            <a:pPr lvl="1"/>
            <a:r>
              <a:rPr lang="en-US" sz="1200" smtClean="0"/>
              <a:t>Nota se acorda tuturor membrilor unei echipe, indiferent cat au lucrat</a:t>
            </a:r>
          </a:p>
          <a:p>
            <a:pPr lvl="1"/>
            <a:r>
              <a:rPr lang="en-US" sz="1200" smtClean="0"/>
              <a:t>Managerul poate decide sa excluda membri ai echipei dar nu va primi inlocuitori</a:t>
            </a:r>
          </a:p>
          <a:p>
            <a:pPr lvl="1"/>
            <a:r>
              <a:rPr lang="en-US" sz="1200" smtClean="0"/>
              <a:t>Cei exclusi din echipe vor trebui sa realizeze proiectul pe cont propriu</a:t>
            </a:r>
          </a:p>
          <a:p>
            <a:pPr lvl="1"/>
            <a:endParaRPr lang="en-US" sz="1200" smtClean="0"/>
          </a:p>
          <a:p>
            <a:endParaRPr lang="en-US" sz="1200" smtClean="0"/>
          </a:p>
          <a:p>
            <a:endParaRPr lang="ro-RO" sz="120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620000" cy="1412875"/>
          </a:xfrm>
        </p:spPr>
        <p:txBody>
          <a:bodyPr/>
          <a:lstStyle/>
          <a:p>
            <a:pPr eaLnBrk="1" hangingPunct="1"/>
            <a:r>
              <a:rPr lang="ro-RO" smtClean="0"/>
              <a:t>Testerul</a:t>
            </a:r>
            <a:endParaRPr lang="en-US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763000" cy="51054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ro-RO" sz="2000" smtClean="0"/>
              <a:t>Detecteaza (observa) erori </a:t>
            </a:r>
            <a:r>
              <a:rPr lang="ro-RO" sz="2000" b="1" smtClean="0"/>
              <a:t>cat mai devreme</a:t>
            </a:r>
            <a:r>
              <a:rPr lang="ro-RO" sz="2000" smtClean="0"/>
              <a:t>, pentru a opri propagarea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ro-RO" sz="2000" smtClean="0"/>
              <a:t>Confirma un </a:t>
            </a:r>
            <a:r>
              <a:rPr lang="ro-RO" sz="2000" b="1" smtClean="0"/>
              <a:t>nivel de calitate a produsului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ro-RO" sz="2000" smtClean="0"/>
              <a:t>Lucreaza impotriva programatorilor (succesul testerului = insuccesul progr.)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ro-RO" sz="2000" smtClean="0"/>
              <a:t>Semnalează erorile într-un mod convingător şi sistematic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ro-RO" sz="2000" smtClean="0"/>
              <a:t>Confirmă rezultatele depanării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endParaRPr lang="ro-RO" sz="2000" smtClean="0"/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/>
              <a:t>Rezolvare</a:t>
            </a:r>
            <a:r>
              <a:rPr lang="ro-RO" sz="1600" b="1" smtClean="0"/>
              <a:t> erori (Fixing, resolving) </a:t>
            </a:r>
            <a:r>
              <a:rPr lang="en-US" sz="1600" b="1" smtClean="0"/>
              <a:t>&lt;&gt;</a:t>
            </a:r>
            <a:r>
              <a:rPr lang="ro-RO" sz="1600" b="1" smtClean="0"/>
              <a:t> Corectarea erorilor (depanare, debugging)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endParaRPr lang="ro-RO" sz="2000" smtClean="0"/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o-RO" sz="2000" smtClean="0"/>
              <a:t>Metode de </a:t>
            </a:r>
            <a:r>
              <a:rPr lang="en-US" sz="2000" b="1" smtClean="0"/>
              <a:t>rezolvare</a:t>
            </a:r>
            <a:r>
              <a:rPr lang="ro-RO" sz="2000" smtClean="0"/>
              <a:t> care nu presupun </a:t>
            </a:r>
            <a:r>
              <a:rPr lang="ro-RO" sz="2000" b="1" smtClean="0"/>
              <a:t>corectare</a:t>
            </a:r>
            <a:r>
              <a:rPr lang="ro-RO" sz="2000" smtClean="0"/>
              <a:t>: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ro-RO" sz="2000" smtClean="0"/>
              <a:t>Completarea specificaţiilor cu restricţii de utilizare;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ro-RO" sz="2000" smtClean="0"/>
              <a:t>Definirea unor cerinţe de hardware şi compatibilitate;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ro-RO" sz="2000" smtClean="0"/>
              <a:t>Acorduri cu beneficiarii pentru tratarea problemelor create de erori.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ro-RO" sz="2000" smtClean="0"/>
              <a:t>Anuntarea unui patch (programe corectoare) sau upgrade (amanarea publicarii unor module);</a:t>
            </a:r>
          </a:p>
          <a:p>
            <a:pPr marL="982663" lvl="1" indent="-5334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ro-RO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620000" cy="1412875"/>
          </a:xfrm>
        </p:spPr>
        <p:txBody>
          <a:bodyPr/>
          <a:lstStyle/>
          <a:p>
            <a:pPr eaLnBrk="1" hangingPunct="1"/>
            <a:r>
              <a:rPr lang="ro-RO" smtClean="0"/>
              <a:t>Testerul</a:t>
            </a:r>
            <a:endParaRPr lang="en-US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763000" cy="51054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ro-RO" sz="2000" smtClean="0"/>
              <a:t>Calităţile testerului: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2000" smtClean="0"/>
              <a:t>Caracter explorator, pentru detectarea neprevăzutului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2000" smtClean="0"/>
              <a:t>Insistenţă (şi răbdare) în derularea de operaţii repetitive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2000" smtClean="0"/>
              <a:t>Creativitate, pentru formularea de situaţii neprevăzute de programator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2000" smtClean="0"/>
              <a:t>Perfecţionism, pentru a detecta chiar şi erori care nu vor corectate sau eliminate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2000" smtClean="0"/>
              <a:t>Diplomaţie în semnalarea erorilor (sistematic şi impersonal), proces care frustrează programatorul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2000" smtClean="0"/>
              <a:t>Persuasiune pentru a indica gravitatea precisă a efectelor erorii (programatorii subestimează erorile)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2000" smtClean="0"/>
              <a:t>Cunoştinţe de programare pentru a surprinde şabloanele comportamentale ale programului sau pentru a construi instrumente automate de testare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2000" smtClean="0"/>
              <a:t>Cunoştinţe privind beneficiarul şi domeniul de aplicaţie (informatica economică!)</a:t>
            </a:r>
          </a:p>
          <a:p>
            <a:pPr marL="982663" lvl="1" indent="-533400" eaLnBrk="1" hangingPunct="1">
              <a:lnSpc>
                <a:spcPct val="80000"/>
              </a:lnSpc>
            </a:pPr>
            <a:endParaRPr lang="ro-RO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620000" cy="1412875"/>
          </a:xfrm>
        </p:spPr>
        <p:txBody>
          <a:bodyPr/>
          <a:lstStyle/>
          <a:p>
            <a:pPr eaLnBrk="1" hangingPunct="1"/>
            <a:r>
              <a:rPr lang="ro-RO" smtClean="0"/>
              <a:t>Procesul de producţie software (PPS)</a:t>
            </a:r>
            <a:endParaRPr lang="en-US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7630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o-RO" sz="1800" smtClean="0"/>
              <a:t>Obiectul testării : </a:t>
            </a:r>
            <a:r>
              <a:rPr lang="ro-RO" sz="1800" b="1" smtClean="0"/>
              <a:t>produsul software (PS), </a:t>
            </a:r>
            <a:r>
              <a:rPr lang="ro-RO" sz="1800" smtClean="0"/>
              <a:t>rezultat al </a:t>
            </a:r>
            <a:r>
              <a:rPr lang="ro-RO" sz="1800" b="1" smtClean="0"/>
              <a:t>procesului de producţie software (PPS)</a:t>
            </a:r>
          </a:p>
          <a:p>
            <a:pPr eaLnBrk="1" hangingPunct="1">
              <a:lnSpc>
                <a:spcPct val="80000"/>
              </a:lnSpc>
            </a:pPr>
            <a:r>
              <a:rPr lang="ro-RO" sz="1800" smtClean="0"/>
              <a:t>Produsul software format din:</a:t>
            </a:r>
          </a:p>
          <a:p>
            <a:pPr lvl="1" eaLnBrk="1" hangingPunct="1">
              <a:lnSpc>
                <a:spcPct val="80000"/>
              </a:lnSpc>
            </a:pPr>
            <a:r>
              <a:rPr lang="ro-RO" sz="1800" b="1" smtClean="0"/>
              <a:t>Aplicaţie (produs principal)</a:t>
            </a:r>
          </a:p>
          <a:p>
            <a:pPr lvl="1" eaLnBrk="1" hangingPunct="1">
              <a:lnSpc>
                <a:spcPct val="80000"/>
              </a:lnSpc>
            </a:pPr>
            <a:r>
              <a:rPr lang="ro-RO" sz="1800" b="1" smtClean="0"/>
              <a:t>Produse auxiliare:</a:t>
            </a:r>
          </a:p>
          <a:p>
            <a:pPr lvl="2" eaLnBrk="1" hangingPunct="1">
              <a:lnSpc>
                <a:spcPct val="80000"/>
              </a:lnSpc>
            </a:pPr>
            <a:r>
              <a:rPr lang="ro-RO" sz="1800" smtClean="0"/>
              <a:t>Help, fişiere Read Me, manual de utilizare</a:t>
            </a:r>
          </a:p>
          <a:p>
            <a:pPr lvl="2" eaLnBrk="1" hangingPunct="1">
              <a:lnSpc>
                <a:spcPct val="80000"/>
              </a:lnSpc>
            </a:pPr>
            <a:r>
              <a:rPr lang="ro-RO" sz="1800" smtClean="0"/>
              <a:t>Pictograme, fonturi</a:t>
            </a:r>
          </a:p>
          <a:p>
            <a:pPr lvl="2" eaLnBrk="1" hangingPunct="1">
              <a:lnSpc>
                <a:spcPct val="80000"/>
              </a:lnSpc>
            </a:pPr>
            <a:r>
              <a:rPr lang="ro-RO" sz="1800" smtClean="0"/>
              <a:t>Tutoriale şi exemple</a:t>
            </a:r>
          </a:p>
          <a:p>
            <a:pPr lvl="2" eaLnBrk="1" hangingPunct="1">
              <a:lnSpc>
                <a:spcPct val="80000"/>
              </a:lnSpc>
            </a:pPr>
            <a:r>
              <a:rPr lang="ro-RO" sz="1800" smtClean="0"/>
              <a:t>Informaţii pentru service şi suport</a:t>
            </a:r>
          </a:p>
          <a:p>
            <a:pPr lvl="2" eaLnBrk="1" hangingPunct="1">
              <a:lnSpc>
                <a:spcPct val="80000"/>
              </a:lnSpc>
            </a:pPr>
            <a:r>
              <a:rPr lang="ro-RO" sz="1800" smtClean="0"/>
              <a:t>Kit de instalare, wizarduri de configurare</a:t>
            </a:r>
          </a:p>
          <a:p>
            <a:pPr lvl="2" eaLnBrk="1" hangingPunct="1">
              <a:lnSpc>
                <a:spcPct val="80000"/>
              </a:lnSpc>
            </a:pPr>
            <a:r>
              <a:rPr lang="ro-RO" sz="1800" smtClean="0"/>
              <a:t>Etichete, ambalaj (informaţii tehnice, cod serial etc.)</a:t>
            </a:r>
          </a:p>
          <a:p>
            <a:pPr lvl="2" eaLnBrk="1" hangingPunct="1">
              <a:lnSpc>
                <a:spcPct val="80000"/>
              </a:lnSpc>
            </a:pPr>
            <a:r>
              <a:rPr lang="ro-RO" sz="1800" smtClean="0"/>
              <a:t>Materiale promo</a:t>
            </a:r>
          </a:p>
          <a:p>
            <a:pPr lvl="1" eaLnBrk="1" hangingPunct="1">
              <a:lnSpc>
                <a:spcPct val="80000"/>
              </a:lnSpc>
            </a:pPr>
            <a:r>
              <a:rPr lang="ro-RO" sz="1800" b="1" smtClean="0"/>
              <a:t>Produse intermediare</a:t>
            </a:r>
            <a:r>
              <a:rPr lang="ro-RO" sz="1800" smtClean="0"/>
              <a:t>, “consumate” în cadrul PPS</a:t>
            </a:r>
            <a:r>
              <a:rPr lang="ro-RO" sz="1800" b="1" smtClean="0"/>
              <a:t> (documente livrabile, deliverables):</a:t>
            </a:r>
          </a:p>
          <a:p>
            <a:pPr lvl="2" eaLnBrk="1" hangingPunct="1">
              <a:lnSpc>
                <a:spcPct val="80000"/>
              </a:lnSpc>
            </a:pPr>
            <a:r>
              <a:rPr lang="ro-RO" sz="1800" smtClean="0"/>
              <a:t>Cerinţele beneficiarilor (user requirements)</a:t>
            </a:r>
          </a:p>
          <a:p>
            <a:pPr lvl="2" eaLnBrk="1" hangingPunct="1">
              <a:lnSpc>
                <a:spcPct val="80000"/>
              </a:lnSpc>
            </a:pPr>
            <a:r>
              <a:rPr lang="ro-RO" sz="1800" smtClean="0"/>
              <a:t>Specificaţiile (specs)</a:t>
            </a:r>
          </a:p>
          <a:p>
            <a:pPr lvl="2" eaLnBrk="1" hangingPunct="1">
              <a:lnSpc>
                <a:spcPct val="80000"/>
              </a:lnSpc>
            </a:pPr>
            <a:r>
              <a:rPr lang="ro-RO" sz="1800" smtClean="0"/>
              <a:t>Planificările</a:t>
            </a:r>
          </a:p>
          <a:p>
            <a:pPr lvl="2" eaLnBrk="1" hangingPunct="1">
              <a:lnSpc>
                <a:spcPct val="80000"/>
              </a:lnSpc>
            </a:pPr>
            <a:r>
              <a:rPr lang="ro-RO" sz="1800" smtClean="0"/>
              <a:t>Documente de proiectare</a:t>
            </a:r>
          </a:p>
          <a:p>
            <a:pPr lvl="2" eaLnBrk="1" hangingPunct="1">
              <a:lnSpc>
                <a:spcPct val="80000"/>
              </a:lnSpc>
            </a:pPr>
            <a:r>
              <a:rPr lang="ro-RO" sz="1800" smtClean="0"/>
              <a:t>Documente de testare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Axis</Template>
  <TotalTime>4070</TotalTime>
  <Words>2158</Words>
  <Application>Microsoft Office PowerPoint</Application>
  <PresentationFormat>On-screen Show (4:3)</PresentationFormat>
  <Paragraphs>252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Times New Roman</vt:lpstr>
      <vt:lpstr>Wingdings</vt:lpstr>
      <vt:lpstr>Axis</vt:lpstr>
      <vt:lpstr>PowerPoint Presentation</vt:lpstr>
      <vt:lpstr>Referinţe Web</vt:lpstr>
      <vt:lpstr>Proiect</vt:lpstr>
      <vt:lpstr>Criterii evaluare la deadline 1</vt:lpstr>
      <vt:lpstr>Criterii evaluare la deadline 2</vt:lpstr>
      <vt:lpstr>Elemente dosar proiect</vt:lpstr>
      <vt:lpstr>Testerul</vt:lpstr>
      <vt:lpstr>Testerul</vt:lpstr>
      <vt:lpstr>Procesul de producţie software (PPS)</vt:lpstr>
      <vt:lpstr>Procesul de producţie software (PPS)</vt:lpstr>
      <vt:lpstr>Procesul de producţie software (PPS)</vt:lpstr>
      <vt:lpstr>Procesul de producţie software (PPS)</vt:lpstr>
      <vt:lpstr>Procesul de producţie software (PPS)</vt:lpstr>
      <vt:lpstr>Modele PPS</vt:lpstr>
      <vt:lpstr>Modelul spirala</vt:lpstr>
      <vt:lpstr>Axiomele testării</vt:lpstr>
      <vt:lpstr>Axiomele testării</vt:lpstr>
      <vt:lpstr>Axiomele testării</vt:lpstr>
      <vt:lpstr>Axiomele testării</vt:lpstr>
      <vt:lpstr>Axiomele testării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sergiu</cp:lastModifiedBy>
  <cp:revision>153</cp:revision>
  <dcterms:created xsi:type="dcterms:W3CDTF">2006-11-15T17:04:26Z</dcterms:created>
  <dcterms:modified xsi:type="dcterms:W3CDTF">2017-10-06T08:21:58Z</dcterms:modified>
</cp:coreProperties>
</file>