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72" r:id="rId2"/>
    <p:sldId id="316" r:id="rId3"/>
    <p:sldId id="317" r:id="rId4"/>
    <p:sldId id="320" r:id="rId5"/>
    <p:sldId id="358" r:id="rId6"/>
    <p:sldId id="359" r:id="rId7"/>
    <p:sldId id="356" r:id="rId8"/>
    <p:sldId id="360" r:id="rId9"/>
    <p:sldId id="357" r:id="rId10"/>
    <p:sldId id="321" r:id="rId11"/>
    <p:sldId id="322" r:id="rId12"/>
    <p:sldId id="323" r:id="rId13"/>
    <p:sldId id="324" r:id="rId14"/>
    <p:sldId id="326" r:id="rId15"/>
    <p:sldId id="327" r:id="rId16"/>
    <p:sldId id="328" r:id="rId17"/>
    <p:sldId id="325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29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FD4274-0628-44FF-845D-45D51494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0134D-897C-421B-94A9-322149F01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4A318-BF34-4B1D-BE5E-BB49204EF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CC1F6-CFDB-4EF6-A820-41B0704D2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66E35-F00E-4AFE-8FF5-A5F2402E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5D15E-71CB-47B9-B8BA-E87BD079A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E56A-DC8B-4D8A-A6FD-8BDA9898D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84689-5F47-4A34-A34A-A5673B54D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0CE4-2A36-4118-96BB-EC9298042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1C827-496F-4594-9249-D78A15EFF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95B48-F190-437D-AC46-2DF574DF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9D988-7430-476E-9FF3-5BD44E3EF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FF2D-D190-4F14-85A1-BD2C6277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C37CF-BF29-4152-BA8F-FD7BBC04A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04A054A-E56A-44AE-830D-C670DBA0A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fag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3</a:t>
            </a:r>
          </a:p>
          <a:p>
            <a:pPr lvl="1" eaLnBrk="1" hangingPunct="1"/>
            <a:r>
              <a:rPr lang="ro-RO" smtClean="0"/>
              <a:t>Terminologie</a:t>
            </a:r>
          </a:p>
          <a:p>
            <a:pPr lvl="1" eaLnBrk="1" hangingPunct="1"/>
            <a:r>
              <a:rPr lang="ro-RO" smtClean="0"/>
              <a:t>Structuri de programare</a:t>
            </a:r>
          </a:p>
          <a:p>
            <a:pPr lvl="1" eaLnBrk="1" hangingPunct="1"/>
            <a:r>
              <a:rPr lang="ro-RO" smtClean="0"/>
              <a:t>Abordări în testarea software</a:t>
            </a:r>
          </a:p>
          <a:p>
            <a:pPr lvl="1" eaLnBrk="1" hangingPunct="1"/>
            <a:r>
              <a:rPr lang="ro-RO" smtClean="0"/>
              <a:t>Testarea SBB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Abordări în testarea software</a:t>
            </a:r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Black box: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Testerul stie CE ar trebui sa facă programul, nu şi CUM!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Testerul nu are acces la codul sursă, doar la ieşiri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Se mai numeşte </a:t>
            </a:r>
            <a:r>
              <a:rPr lang="ro-RO" sz="1800" b="1" smtClean="0"/>
              <a:t>testare comportamentală</a:t>
            </a:r>
            <a:r>
              <a:rPr lang="ro-RO" sz="1800" smtClean="0"/>
              <a:t>: se testează comportamentul programului (ieşirile) corespondente unor stimuli (intrările)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Se mai numeşte </a:t>
            </a:r>
            <a:r>
              <a:rPr lang="ro-RO" sz="1800" b="1" smtClean="0"/>
              <a:t>testare funcţională</a:t>
            </a:r>
            <a:r>
              <a:rPr lang="ro-RO" sz="1800" smtClean="0"/>
              <a:t>: programul e văzut ca o funcţie definită pe domeniul tuturor intrărilor posibile, cu codomeniul în mulţimea tuturor ieşirilor posibile.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White box: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Testerul are acces la codul sursă pentru a obţine indicii privind logica după care se comportă programul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Dezavantaj: </a:t>
            </a:r>
            <a:r>
              <a:rPr lang="ro-RO" sz="1800" b="1" smtClean="0"/>
              <a:t>testerii pierd viziunea utilizatorului</a:t>
            </a:r>
            <a:r>
              <a:rPr lang="ro-RO" sz="1800" smtClean="0"/>
              <a:t>, au tendinţa să testeze precizia programului, nu şi acurateţea sa.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Ordinea recomandată: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Mai întâi black box, pentru a asimila viziunea utilizatorului şi a verifica dacă  programul face CE trebuie (acurateţe)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Apoi white box, pentru rafinarea testării şi a verifica dacă programul face CUM trebuie (precizie)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Abordări în testarea software</a:t>
            </a:r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ro-RO" sz="2000" b="1" smtClean="0"/>
              <a:t>Testare statică: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Testarea care nu implică executarea programului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2000" b="1" smtClean="0"/>
              <a:t>Testare dinamică: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Testarea care implică executarea programului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2000" b="1" smtClean="0"/>
              <a:t>Testare pozitivă (optimistă, test-to-pass):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Confirmarea funcţionalităţii generale (ex Windows Calculator: dacă adunările între două numere dau rezultate corecte)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Pune accent pe cazurile de utilizare uzuale, ignorând cazurile excepţionale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2000" b="1" smtClean="0"/>
              <a:t>Testare negativă (pesimistă, test-to-fail):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Forţarea limitelor programului, căutarea defectelor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Pune accent pe cazurile de utilizare excepţionale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2000" smtClean="0"/>
              <a:t>Ordinea firească: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Mai întâi testare pozitivă – încurajează programatorii, dectează erorile de care se va lovi ORICE utilizator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800" smtClean="0"/>
              <a:t>Apoi testare negativă – poate descuraja programatorii, se ignoră faptul că, ÎN GENERAL, programul funcţionează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Abordări în testarea software</a:t>
            </a: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/>
            <a:r>
              <a:rPr lang="ro-RO" sz="2000" b="1" smtClean="0"/>
              <a:t>Testarea error-forcing (forţarea erorilor):</a:t>
            </a:r>
          </a:p>
          <a:p>
            <a:pPr marL="982663" lvl="1" indent="-533400" eaLnBrk="1" hangingPunct="1"/>
            <a:r>
              <a:rPr lang="ro-RO" sz="1800" smtClean="0"/>
              <a:t>Menită să declanşeze erori</a:t>
            </a:r>
          </a:p>
          <a:p>
            <a:pPr marL="982663" lvl="1" indent="-533400" eaLnBrk="1" hangingPunct="1"/>
            <a:r>
              <a:rPr lang="ro-RO" sz="1800" smtClean="0"/>
              <a:t>E simultan pozitivă şi negativă</a:t>
            </a:r>
          </a:p>
          <a:p>
            <a:pPr marL="982663" lvl="1" indent="-533400" eaLnBrk="1" hangingPunct="1"/>
            <a:r>
              <a:rPr lang="ro-RO" sz="1800" smtClean="0"/>
              <a:t>Error-forcing pozitiv: se verifică dacă programul tratează excepţiile şi erorile de utilizare (dacă s-au definit mesaje de eroare, nu se pierd date şi programul nu se blochează)</a:t>
            </a:r>
          </a:p>
          <a:p>
            <a:pPr marL="982663" lvl="1" indent="-533400" eaLnBrk="1" hangingPunct="1"/>
            <a:r>
              <a:rPr lang="ro-RO" sz="1800" smtClean="0"/>
              <a:t>Error-forcing negativ: se testează limitele programului, se caută erorile de utilizare şi excepţiile netratate de program</a:t>
            </a:r>
          </a:p>
          <a:p>
            <a:pPr marL="982663" lvl="1" indent="-533400" eaLnBrk="1" hangingPunct="1">
              <a:buFont typeface="Wingdings" pitchFamily="2" charset="2"/>
              <a:buNone/>
            </a:pPr>
            <a:r>
              <a:rPr lang="ro-RO" sz="1800" smtClean="0"/>
              <a:t>Lipsa unui mesaj de eroare este o </a:t>
            </a:r>
            <a:r>
              <a:rPr lang="ro-RO" sz="1800" b="1" smtClean="0"/>
              <a:t>eroare</a:t>
            </a:r>
            <a:r>
              <a:rPr lang="ro-RO" sz="1800" smtClean="0"/>
              <a:t>! Utilizatorul trebuie să ştie ce s-a întâmplat atunci când operaţia dorită nu se desfăşoară conform aşteptărilor.</a:t>
            </a:r>
          </a:p>
          <a:p>
            <a:pPr marL="982663" lvl="1" indent="-533400" eaLnBrk="1" hangingPunct="1">
              <a:buFont typeface="Wingdings" pitchFamily="2" charset="2"/>
              <a:buNone/>
            </a:pPr>
            <a:r>
              <a:rPr lang="ro-RO" sz="1800" smtClean="0"/>
              <a:t>Atenţie la confuzie:</a:t>
            </a:r>
          </a:p>
          <a:p>
            <a:pPr marL="982663" lvl="1" indent="-533400" eaLnBrk="1" hangingPunct="1">
              <a:buFont typeface="Wingdings" pitchFamily="2" charset="2"/>
              <a:buNone/>
            </a:pPr>
            <a:r>
              <a:rPr lang="ro-RO" sz="1800" smtClean="0"/>
              <a:t>	- </a:t>
            </a:r>
            <a:r>
              <a:rPr lang="ro-RO" sz="1800" b="1" smtClean="0"/>
              <a:t>eroare de utilizare, excepţie</a:t>
            </a:r>
            <a:r>
              <a:rPr lang="ro-RO" sz="1800" smtClean="0"/>
              <a:t> – situaţii invalide</a:t>
            </a:r>
            <a:r>
              <a:rPr lang="en-US" sz="1800" smtClean="0"/>
              <a:t>/de exceptie</a:t>
            </a:r>
            <a:r>
              <a:rPr lang="ro-RO" sz="1800" smtClean="0"/>
              <a:t> provocate prin utilizare</a:t>
            </a:r>
            <a:r>
              <a:rPr lang="en-US" sz="1800" smtClean="0"/>
              <a:t> incorecta</a:t>
            </a:r>
            <a:r>
              <a:rPr lang="ro-RO" sz="1800" smtClean="0"/>
              <a:t> care sunt prevăzute şi gestionate de aplicaţie (mesaje de eroare, prevenirea blocării aplicaţiei, reluarea funcţionării etc.)</a:t>
            </a:r>
          </a:p>
          <a:p>
            <a:pPr marL="982663" lvl="1" indent="-533400" eaLnBrk="1" hangingPunct="1">
              <a:buFont typeface="Wingdings" pitchFamily="2" charset="2"/>
              <a:buNone/>
            </a:pPr>
            <a:r>
              <a:rPr lang="ro-RO" sz="1800" smtClean="0"/>
              <a:t>	- </a:t>
            </a:r>
            <a:r>
              <a:rPr lang="ro-RO" sz="1800" b="1" smtClean="0"/>
              <a:t>eroare</a:t>
            </a:r>
            <a:r>
              <a:rPr lang="ro-RO" sz="1800" smtClean="0"/>
              <a:t> – termenul general care indică defecte ale aplicaţiei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 statică black box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/>
            <a:r>
              <a:rPr lang="ro-RO" sz="2000" b="1" smtClean="0"/>
              <a:t>Testare SBB = testarea specificaţiilor</a:t>
            </a:r>
          </a:p>
          <a:p>
            <a:pPr marL="609600" indent="-609600" eaLnBrk="1" hangingPunct="1"/>
            <a:r>
              <a:rPr lang="ro-RO" sz="2000" b="1" smtClean="0"/>
              <a:t>Statică </a:t>
            </a:r>
            <a:r>
              <a:rPr lang="ro-RO" sz="2000" smtClean="0"/>
              <a:t>pt că nu necesită rularea programului</a:t>
            </a:r>
          </a:p>
          <a:p>
            <a:pPr marL="609600" indent="-609600" eaLnBrk="1" hangingPunct="1"/>
            <a:r>
              <a:rPr lang="ro-RO" sz="2000" b="1" smtClean="0"/>
              <a:t>Black box</a:t>
            </a:r>
            <a:r>
              <a:rPr lang="ro-RO" sz="2000" smtClean="0"/>
              <a:t> pt că testerii nu au acces la metoda prin care specs au fost obţinute din reqs (cerinţe)</a:t>
            </a:r>
          </a:p>
          <a:p>
            <a:pPr marL="609600" indent="-609600" eaLnBrk="1" hangingPunct="1"/>
            <a:r>
              <a:rPr lang="ro-RO" sz="2000" b="1" smtClean="0"/>
              <a:t>Rol SBB:</a:t>
            </a:r>
            <a:r>
              <a:rPr lang="ro-RO" sz="2000" smtClean="0"/>
              <a:t> detectarea erorilor înainte de faza de programare, evită propagarea!</a:t>
            </a:r>
          </a:p>
          <a:p>
            <a:pPr marL="609600" indent="-609600" eaLnBrk="1" hangingPunct="1"/>
            <a:r>
              <a:rPr lang="ro-RO" sz="2000" smtClean="0"/>
              <a:t>Testarea SBB = activitate de cercetare</a:t>
            </a:r>
          </a:p>
          <a:p>
            <a:pPr marL="609600" indent="-609600" eaLnBrk="1" hangingPunct="1"/>
            <a:r>
              <a:rPr lang="ro-RO" sz="2000" smtClean="0"/>
              <a:t>Faze SBB:</a:t>
            </a:r>
          </a:p>
          <a:p>
            <a:pPr marL="982663" lvl="1" indent="-533400" eaLnBrk="1" hangingPunct="1"/>
            <a:r>
              <a:rPr lang="ro-RO" sz="1800" smtClean="0"/>
              <a:t>Testerul se pune în locul utilizatorului</a:t>
            </a:r>
          </a:p>
          <a:p>
            <a:pPr marL="982663" lvl="1" indent="-533400" eaLnBrk="1" hangingPunct="1"/>
            <a:r>
              <a:rPr lang="ro-RO" sz="1800" smtClean="0"/>
              <a:t>Testerul consultă specificaţiile de securitate</a:t>
            </a:r>
          </a:p>
          <a:p>
            <a:pPr marL="982663" lvl="1" indent="-533400" eaLnBrk="1" hangingPunct="1"/>
            <a:r>
              <a:rPr lang="ro-RO" sz="1800" smtClean="0"/>
              <a:t>Testerul consultă standardele curente</a:t>
            </a:r>
          </a:p>
          <a:p>
            <a:pPr marL="982663" lvl="1" indent="-533400" eaLnBrk="1" hangingPunct="1"/>
            <a:r>
              <a:rPr lang="ro-RO" sz="1800" smtClean="0"/>
              <a:t>Testerul consultă produse similare sau recenzii on-line ale produselor similare (cunoscute de dpt. marketing)</a:t>
            </a:r>
          </a:p>
          <a:p>
            <a:pPr marL="982663" lvl="1" indent="-533400" eaLnBrk="1" hangingPunct="1"/>
            <a:r>
              <a:rPr lang="ro-RO" sz="1800" smtClean="0"/>
              <a:t>Testerul consultă recenzii din presă asupra versiunilor anterioare ale produsului</a:t>
            </a:r>
          </a:p>
          <a:p>
            <a:pPr marL="982663" lvl="1" indent="-533400" eaLnBrk="1" hangingPunct="1"/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 statică black box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609600" indent="-609600" eaLnBrk="1" hangingPunct="1"/>
            <a:r>
              <a:rPr lang="ro-RO" sz="1800" b="1" smtClean="0"/>
              <a:t>Testerul în locul utilizatorului</a:t>
            </a:r>
            <a:r>
              <a:rPr lang="ro-RO" sz="1800" smtClean="0"/>
              <a:t> – consultarea cerinţelor sau a departamentului de marketing</a:t>
            </a:r>
          </a:p>
          <a:p>
            <a:pPr marL="609600" indent="-609600" eaLnBrk="1" hangingPunct="1"/>
            <a:r>
              <a:rPr lang="ro-RO" sz="1800" b="1" smtClean="0"/>
              <a:t>Specificaţiile de securitate</a:t>
            </a:r>
            <a:r>
              <a:rPr lang="ro-RO" sz="1800" smtClean="0"/>
              <a:t> – considerate implicite, utilizatorul nu le va indica în cerinţe (decât în cazuri excepţionale: - soft bancar)</a:t>
            </a:r>
          </a:p>
          <a:p>
            <a:pPr marL="609600" indent="-609600" eaLnBrk="1" hangingPunct="1"/>
            <a:r>
              <a:rPr lang="ro-RO" sz="1800" b="1" smtClean="0"/>
              <a:t>Standardele existente</a:t>
            </a:r>
            <a:endParaRPr lang="ro-RO" sz="1800" smtClean="0"/>
          </a:p>
          <a:p>
            <a:pPr marL="982663" lvl="1" indent="-533400" eaLnBrk="1" hangingPunct="1"/>
            <a:r>
              <a:rPr lang="ro-RO" sz="1600" smtClean="0"/>
              <a:t>Testerul nu defineşte standarde, le consultă şi află pe care dintre ele trebuie să le considere </a:t>
            </a:r>
            <a:r>
              <a:rPr lang="ro-RO" sz="1600" b="1" smtClean="0"/>
              <a:t>specificaţii implicite</a:t>
            </a:r>
          </a:p>
          <a:p>
            <a:pPr marL="982663" lvl="1" indent="-533400" eaLnBrk="1" hangingPunct="1"/>
            <a:r>
              <a:rPr lang="ro-RO" sz="1600" smtClean="0"/>
              <a:t>Aspecte afectate de standarde:</a:t>
            </a:r>
          </a:p>
          <a:p>
            <a:pPr marL="1347788" lvl="2" indent="-457200" eaLnBrk="1" hangingPunct="1"/>
            <a:r>
              <a:rPr lang="ro-RO" sz="1400" smtClean="0"/>
              <a:t>Terminologia clientului trebuie reflectată în mesajele interfeţei</a:t>
            </a:r>
          </a:p>
          <a:p>
            <a:pPr marL="1347788" lvl="2" indent="-457200" eaLnBrk="1" hangingPunct="1"/>
            <a:r>
              <a:rPr lang="ro-RO" sz="1400" smtClean="0"/>
              <a:t>Domeniul de aplicaţie (contabilitatea are reglementări ce trebuie reflectate de software)</a:t>
            </a:r>
          </a:p>
          <a:p>
            <a:pPr marL="1347788" lvl="2" indent="-457200" eaLnBrk="1" hangingPunct="1"/>
            <a:r>
              <a:rPr lang="ro-RO" sz="1400" smtClean="0"/>
              <a:t>Legislaţia impune reguli asupra unor produse software</a:t>
            </a:r>
          </a:p>
          <a:p>
            <a:pPr marL="1347788" lvl="2" indent="-457200" eaLnBrk="1" hangingPunct="1"/>
            <a:r>
              <a:rPr lang="ro-RO" sz="1400" smtClean="0"/>
              <a:t>GUI</a:t>
            </a:r>
          </a:p>
          <a:p>
            <a:pPr marL="1347788" lvl="2" indent="-457200" eaLnBrk="1" hangingPunct="1"/>
            <a:r>
              <a:rPr lang="ro-RO" sz="1400" smtClean="0"/>
              <a:t>Securitatea, implicită dar poate fi şi solicitată explicit de beneficiar</a:t>
            </a:r>
          </a:p>
          <a:p>
            <a:pPr marL="982663" lvl="1" indent="-533400" eaLnBrk="1" hangingPunct="1"/>
            <a:r>
              <a:rPr lang="ro-RO" sz="1600" smtClean="0"/>
              <a:t>Ex: standarde GUI impuse de Windows şi Macintosh</a:t>
            </a:r>
          </a:p>
          <a:p>
            <a:pPr marL="1347788" lvl="2" indent="-457200" eaLnBrk="1" hangingPunct="1"/>
            <a:r>
              <a:rPr lang="ro-RO" sz="1400" smtClean="0"/>
              <a:t>Standardele GUI sunt definite de psihologia utilizatorului şi ergonomie</a:t>
            </a:r>
          </a:p>
          <a:p>
            <a:pPr marL="1347788" lvl="2" indent="-457200" eaLnBrk="1" hangingPunct="1"/>
            <a:r>
              <a:rPr lang="ro-RO" sz="1400" smtClean="0"/>
              <a:t>Standardele GUI ameliorează curba de învăţare a utilizatorului</a:t>
            </a:r>
          </a:p>
          <a:p>
            <a:pPr marL="1347788" lvl="2" indent="-457200" eaLnBrk="1" hangingPunct="1"/>
            <a:r>
              <a:rPr lang="ro-RO" sz="1400" smtClean="0"/>
              <a:t>Standardele GUI asigură reutilizabilitatea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 statică black box</a:t>
            </a: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ro-RO" sz="1800" b="1" smtClean="0"/>
              <a:t>Produse similare (sau versiuni anterioare):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Cunoscute de dpt. de marketing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Se estimează diferenţa de complexitate faţă de produsul comparat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Se estimează resursele necesare testării şi se pot chiar defini cazuri de testare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Se pot folosi calitatea, fiabilitatea sau securitatea unui produs similar ca prag de referinţă urmărit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Recenziile din presă scad efortul de testare şi atrag atenţia asupra anumitor erori.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Testarea SBB se finalizează cu un checklist: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Completitudinea specs - se indică omisiunile, ambiguităţile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Acurateţea – se indică abaterile de la scopul aplicaţiei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Precizia – se indică abaterile de la corectitudinea metodei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Consistenţa – se arată contradicţiile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Relevanţa – se indică părţile redundante sau irelevante faţă de cerinţe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Fezabilitatea – se indică elementele pentru care nu există resurse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Dependenţa de codul sursă – specs definesc un produs, nu trebuie să conţină cod sursă, date de configurare sau implementare (deformaţie profesională a programatorilor care scriu specs)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Testabilitatea – se arată unde lipsesc informaţii necesare testării.</a:t>
            </a:r>
          </a:p>
          <a:p>
            <a:pPr marL="982663" lvl="1" indent="-533400" eaLnBrk="1" hangingPunct="1">
              <a:lnSpc>
                <a:spcPct val="90000"/>
              </a:lnSpc>
            </a:pPr>
            <a:endParaRPr lang="ro-RO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 statică black box</a:t>
            </a:r>
            <a:endParaRPr 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609600" indent="-609600" eaLnBrk="1" hangingPunct="1"/>
            <a:r>
              <a:rPr lang="ro-RO" sz="2000" b="1" smtClean="0"/>
              <a:t>Termeni cheie în specs:</a:t>
            </a:r>
          </a:p>
          <a:p>
            <a:pPr marL="982663" lvl="1" indent="-533400" eaLnBrk="1" hangingPunct="1"/>
            <a:r>
              <a:rPr lang="ro-RO" sz="1800" b="1" smtClean="0"/>
              <a:t>Niciodată, întotdeauna, fiecare, niciunul, totul, nimic</a:t>
            </a:r>
            <a:r>
              <a:rPr lang="ro-RO" sz="1800" smtClean="0"/>
              <a:t> – afirmaţii absolute, a căror valoare de adevăr absolut trebuie verificate</a:t>
            </a:r>
          </a:p>
          <a:p>
            <a:pPr marL="982663" lvl="1" indent="-533400" eaLnBrk="1" hangingPunct="1"/>
            <a:r>
              <a:rPr lang="ro-RO" sz="1800" b="1" smtClean="0"/>
              <a:t>Cu siguranţă, deci, evident</a:t>
            </a:r>
            <a:r>
              <a:rPr lang="ro-RO" sz="1800" smtClean="0"/>
              <a:t> – termeni persuasivi care nu au ce căuta în specs (specs nu trebuie să convingă pe nimeni)</a:t>
            </a:r>
          </a:p>
          <a:p>
            <a:pPr marL="982663" lvl="1" indent="-533400" eaLnBrk="1" hangingPunct="1"/>
            <a:r>
              <a:rPr lang="ro-RO" sz="1800" b="1" smtClean="0"/>
              <a:t>Uneori, adesea, în general, în principiu</a:t>
            </a:r>
            <a:r>
              <a:rPr lang="ro-RO" sz="1800" smtClean="0"/>
              <a:t> – termeni vagi care nu au ce căuta în specs</a:t>
            </a:r>
          </a:p>
          <a:p>
            <a:pPr marL="982663" lvl="1" indent="-533400" eaLnBrk="1" hangingPunct="1"/>
            <a:r>
              <a:rPr lang="ro-RO" sz="1800" b="1" smtClean="0"/>
              <a:t>Etc., asemănător, şamd</a:t>
            </a:r>
            <a:r>
              <a:rPr lang="ro-RO" sz="1800" smtClean="0"/>
              <a:t> – nu trebuie să apară, enumerările în specs vor fi complete pentru a indica precis toate funcţionalităţile testabile</a:t>
            </a:r>
          </a:p>
          <a:p>
            <a:pPr marL="982663" lvl="1" indent="-533400" eaLnBrk="1" hangingPunct="1"/>
            <a:r>
              <a:rPr lang="ro-RO" sz="1800" b="1" smtClean="0"/>
              <a:t>Bun, rapid, ieftin, stabil</a:t>
            </a:r>
            <a:r>
              <a:rPr lang="ro-RO" sz="1800" smtClean="0"/>
              <a:t> – termeni necuantificabili, deci netestabili (dacă apar, vor fi însoţiţi de pragul cuantificat şi unitatea de măsură)</a:t>
            </a:r>
          </a:p>
          <a:p>
            <a:pPr marL="982663" lvl="1" indent="-533400" eaLnBrk="1" hangingPunct="1"/>
            <a:r>
              <a:rPr lang="ro-RO" sz="1800" b="1" smtClean="0"/>
              <a:t>Procesat, respins, eliminat, ignorat</a:t>
            </a:r>
            <a:r>
              <a:rPr lang="ro-RO" sz="1800" smtClean="0"/>
              <a:t> – termeni cu încărcătură puternică, maschează o funcţionalitatea mai detaliată (dacă apar, trebuie definită funcţionalitatea asociată lor)</a:t>
            </a:r>
          </a:p>
          <a:p>
            <a:pPr marL="982663" lvl="1" indent="-533400" eaLnBrk="1" hangingPunct="1"/>
            <a:r>
              <a:rPr lang="ro-RO" sz="1800" b="1" smtClean="0"/>
              <a:t>Dacă ... Atunci...</a:t>
            </a:r>
            <a:r>
              <a:rPr lang="ro-RO" sz="1800" smtClean="0"/>
              <a:t> (fără </a:t>
            </a:r>
            <a:r>
              <a:rPr lang="ro-RO" sz="1800" b="1" smtClean="0"/>
              <a:t>Altfel</a:t>
            </a:r>
            <a:r>
              <a:rPr lang="ro-RO" sz="1800" smtClean="0"/>
              <a:t>) – evită specificarea ramurei negative a deciziei (aceasta trebuie explicitată clar)</a:t>
            </a:r>
            <a:endParaRPr lang="ro-RO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 statică black box</a:t>
            </a:r>
            <a:endParaRPr 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Modelul Big Bang ignoră testarea SBB. Motive:</a:t>
            </a:r>
          </a:p>
          <a:p>
            <a:pPr marL="982663" lvl="1" indent="-533400" eaLnBrk="1" hangingPunct="1"/>
            <a:r>
              <a:rPr lang="ro-RO" sz="1800" smtClean="0"/>
              <a:t>Lipsa specificaţiilor sau ambiguitatea lor</a:t>
            </a:r>
          </a:p>
          <a:p>
            <a:pPr marL="982663" lvl="1" indent="-533400" eaLnBrk="1" hangingPunct="1"/>
            <a:r>
              <a:rPr lang="ro-RO" sz="1800" smtClean="0"/>
              <a:t>Testarea inclusă ca ultimă fază a PPS</a:t>
            </a:r>
          </a:p>
          <a:p>
            <a:pPr marL="982663" lvl="1" indent="-533400" eaLnBrk="1" hangingPunct="1"/>
            <a:r>
              <a:rPr lang="ro-RO" sz="1800" smtClean="0"/>
              <a:t>Testerul nu are sistem de referinţă</a:t>
            </a:r>
          </a:p>
          <a:p>
            <a:pPr marL="982663" lvl="1" indent="-533400" eaLnBrk="1" hangingPunct="1"/>
            <a:r>
              <a:rPr lang="ro-RO" sz="1800" smtClean="0"/>
              <a:t>Recomandare: testerul trebuie </a:t>
            </a:r>
            <a:r>
              <a:rPr lang="ro-RO" sz="1800" b="1" smtClean="0"/>
              <a:t>să provoace crearea de specificaţii</a:t>
            </a:r>
            <a:r>
              <a:rPr lang="ro-RO" sz="1800" smtClean="0"/>
              <a:t>:</a:t>
            </a:r>
          </a:p>
          <a:p>
            <a:pPr marL="1347788" lvl="2" indent="-457200" eaLnBrk="1" hangingPunct="1"/>
            <a:r>
              <a:rPr lang="ro-RO" sz="1600" smtClean="0"/>
              <a:t>Contactează persoanele care au cea mai precisă idee despre scopul proiectului (marketing, manager, poate chiar programatori)</a:t>
            </a:r>
          </a:p>
          <a:p>
            <a:pPr marL="1347788" lvl="2" indent="-457200" eaLnBrk="1" hangingPunct="1"/>
            <a:r>
              <a:rPr lang="ro-RO" sz="1600" smtClean="0"/>
              <a:t>Testerul creează propria specificaţie pe baza informaţiilor obţinute</a:t>
            </a:r>
          </a:p>
          <a:p>
            <a:pPr marL="1347788" lvl="2" indent="-457200" eaLnBrk="1" hangingPunct="1"/>
            <a:r>
              <a:rPr lang="ro-RO" sz="1600" smtClean="0"/>
              <a:t>Testerul supune aprobării propria specificaţie, care sigur va fi incompletă</a:t>
            </a:r>
          </a:p>
          <a:p>
            <a:pPr marL="1347788" lvl="2" indent="-457200" eaLnBrk="1" hangingPunct="1"/>
            <a:r>
              <a:rPr lang="ro-RO" sz="1600" smtClean="0"/>
              <a:t>Managerul va fi obligat să consulte specificaţia, să o completeze şi eventual va organiza o recenzie în şedinţă publică</a:t>
            </a:r>
          </a:p>
          <a:p>
            <a:pPr marL="1347788" lvl="2" indent="-457200" eaLnBrk="1" hangingPunct="1"/>
            <a:r>
              <a:rPr lang="ro-RO" sz="1600" smtClean="0"/>
              <a:t>În urma acestui proces vor ieşi la iveală detaliile concrete ale proiectului (şi chiar managerul va căpăta involuntar o idee mai clară asupra sa)</a:t>
            </a:r>
          </a:p>
          <a:p>
            <a:pPr marL="609600" indent="-609600" eaLnBrk="1" hangingPunct="1"/>
            <a:r>
              <a:rPr lang="ro-RO" sz="2000" smtClean="0">
                <a:hlinkClick r:id="rId2"/>
              </a:rPr>
              <a:t>www.mfagan.com</a:t>
            </a:r>
            <a:r>
              <a:rPr lang="ro-RO" sz="2000" smtClean="0"/>
              <a:t> – metodologie formală de inspectare software (inclusiv a specificaţiilor)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Terminologie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b="1" smtClean="0"/>
              <a:t>Terminologia </a:t>
            </a:r>
            <a:r>
              <a:rPr lang="ro-RO" sz="2000" smtClean="0"/>
              <a:t>variază dar trebuie să fie fixată (constantă, consistentă) în cadrul unei echipe pentru a elimina problemele de comunicare. Termeni fundamentali: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b="1" smtClean="0"/>
              <a:t>Eroarea </a:t>
            </a:r>
            <a:r>
              <a:rPr lang="ro-RO" sz="2000" smtClean="0"/>
              <a:t>(vezi definiţia). Modificările aduse la definiţie (nerecomandate) trebuie cunoscute de toţi membrii echipei (ex: ignorarea erorilor subiective)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b="1" smtClean="0"/>
              <a:t>Specificaţiile</a:t>
            </a:r>
            <a:r>
              <a:rPr lang="ro-RO" sz="2000" smtClean="0"/>
              <a:t> – contract cu scop de unificare a scopurilor echipei şi terminologiei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o-RO" sz="2000" b="1" smtClean="0"/>
              <a:t>Precizie vs. Acurateţe </a:t>
            </a:r>
            <a:r>
              <a:rPr lang="ro-RO" sz="2000" smtClean="0"/>
              <a:t>– atribute ale ieşirilor aplicaţiei:</a:t>
            </a:r>
          </a:p>
          <a:p>
            <a:pPr marL="609600" indent="-609600" eaLnBrk="1" hangingPunct="1"/>
            <a:r>
              <a:rPr lang="ro-RO" sz="2000" b="1" smtClean="0"/>
              <a:t>Precizie</a:t>
            </a:r>
            <a:r>
              <a:rPr lang="ro-RO" sz="2000" smtClean="0"/>
              <a:t> – ţine de metodă, cât de bune sunt mijloacele prin care se urmăreşte un rezultat (ex: numărul de zecimale din rezultatul unei împărţiri)</a:t>
            </a:r>
          </a:p>
          <a:p>
            <a:pPr marL="609600" indent="-609600" eaLnBrk="1" hangingPunct="1"/>
            <a:r>
              <a:rPr lang="ro-RO" sz="2000" b="1" smtClean="0"/>
              <a:t>Acurateţe</a:t>
            </a:r>
            <a:r>
              <a:rPr lang="ro-RO" sz="2000" smtClean="0"/>
              <a:t> – ţine de scop, cât de aproape e rezultatul obţinut faţă de cel dorit (ex: corectitudinea rezultatului unei împărţiri)</a:t>
            </a:r>
            <a:endParaRPr lang="ro-RO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Terminologie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800" b="1" smtClean="0"/>
              <a:t>Verificare vs. Validare: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b="1" smtClean="0"/>
              <a:t>Verificare</a:t>
            </a:r>
            <a:r>
              <a:rPr lang="ro-RO" sz="1800" smtClean="0"/>
              <a:t> = confirmarea faţă de specs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b="1" smtClean="0"/>
              <a:t>Validare</a:t>
            </a:r>
            <a:r>
              <a:rPr lang="ro-RO" sz="1800" smtClean="0"/>
              <a:t> = confirmarea faţă de cerinţele utilizatorului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Apar diferenţe între cele două dacă trecerea de la cerinţe la specs s-a făcut eronat.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Karl Wiegers - </a:t>
            </a:r>
            <a:r>
              <a:rPr lang="ro-RO" sz="1800" i="1" smtClean="0"/>
              <a:t>More About Software Requirements: Thorny Issues and Practical Advice</a:t>
            </a:r>
            <a:r>
              <a:rPr lang="ro-RO" sz="1800" smtClean="0"/>
              <a:t> – Microsoft Press 2006)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800" b="1" smtClean="0"/>
              <a:t>Calitate vs. Fiabilitate: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b="1" smtClean="0"/>
              <a:t>Calitate </a:t>
            </a:r>
            <a:r>
              <a:rPr lang="ro-RO" sz="1800" smtClean="0"/>
              <a:t>= nivelul de satisfacţie a beneficiarului (subiectiv)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b="1" smtClean="0"/>
              <a:t>Fiabilitate</a:t>
            </a:r>
            <a:r>
              <a:rPr lang="ro-RO" sz="1800" smtClean="0"/>
              <a:t> = probabilitatea programului de a funcţiona într-un timp dat fără a manifesta erori (obiectiv, influenţează calitatea)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800" b="1" smtClean="0"/>
              <a:t>Testare vs. Asigurarea calităţii (QA)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b="1" smtClean="0"/>
              <a:t>Testare</a:t>
            </a:r>
            <a:r>
              <a:rPr lang="ro-RO" sz="1800" smtClean="0"/>
              <a:t> = detectarea timpurie a erorilor şi semnalarea lor (previne manifestarea erorilor la beneficiar)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b="1" smtClean="0"/>
              <a:t>QA </a:t>
            </a:r>
            <a:r>
              <a:rPr lang="ro-RO" sz="1800" smtClean="0"/>
              <a:t>= garantarea unor standarde de calitate pe tot parcursul PPS, inclusiv în derularea testării (previne manifestarea erorilor la testare şi implicit la beneficiar)</a:t>
            </a:r>
            <a:endParaRPr lang="ro-RO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en-US" smtClean="0"/>
              <a:t>Exemplu specs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/>
            <a:r>
              <a:rPr lang="ro-RO" sz="2000" b="1" i="1" smtClean="0"/>
              <a:t>Meniul Edit va avea două opţiuni, de sus în jos în ordinea: Copy şi Paste</a:t>
            </a:r>
          </a:p>
          <a:p>
            <a:pPr marL="609600" indent="-609600" eaLnBrk="1" hangingPunct="1"/>
            <a:r>
              <a:rPr lang="ro-RO" sz="2000" b="1" i="1" smtClean="0"/>
              <a:t>Metodele de activare a opţiunilor vor fi</a:t>
            </a:r>
            <a:r>
              <a:rPr lang="en-US" sz="2000" b="1" i="1" smtClean="0"/>
              <a:t>:</a:t>
            </a:r>
          </a:p>
          <a:p>
            <a:pPr marL="982663" lvl="1" indent="-533400" eaLnBrk="1" hangingPunct="1"/>
            <a:r>
              <a:rPr lang="ro-RO" sz="1800" b="1" i="1" smtClean="0"/>
              <a:t>Clic</a:t>
            </a:r>
            <a:endParaRPr lang="en-US" sz="1800" b="1" i="1" smtClean="0"/>
          </a:p>
          <a:p>
            <a:pPr marL="982663" lvl="1" indent="-533400" eaLnBrk="1" hangingPunct="1"/>
            <a:r>
              <a:rPr lang="ro-RO" sz="1800" b="1" i="1" smtClean="0"/>
              <a:t>combinaţia Alt-E urmată de C</a:t>
            </a:r>
            <a:r>
              <a:rPr lang="en-US" sz="1800" b="1" i="1" smtClean="0"/>
              <a:t>, respectiv </a:t>
            </a:r>
            <a:r>
              <a:rPr lang="ro-RO" sz="1800" b="1" i="1" smtClean="0"/>
              <a:t>P</a:t>
            </a:r>
            <a:endParaRPr lang="en-US" sz="1800" b="1" i="1" smtClean="0"/>
          </a:p>
          <a:p>
            <a:pPr marL="982663" lvl="1" indent="-533400" eaLnBrk="1" hangingPunct="1"/>
            <a:r>
              <a:rPr lang="ro-RO" sz="1800" b="1" i="1" smtClean="0"/>
              <a:t>combinaţiile de taste </a:t>
            </a:r>
            <a:r>
              <a:rPr lang="en-US" sz="1800" b="1" i="1" smtClean="0"/>
              <a:t>implicite din</a:t>
            </a:r>
            <a:r>
              <a:rPr lang="ro-RO" sz="1800" b="1" i="1" smtClean="0"/>
              <a:t> Windows (Ctrl-C, Ctrl-V).</a:t>
            </a:r>
          </a:p>
          <a:p>
            <a:pPr marL="609600" indent="-609600" eaLnBrk="1" hangingPunct="1"/>
            <a:r>
              <a:rPr lang="ro-RO" sz="2000" b="1" i="1" smtClean="0"/>
              <a:t>Opţiunea Copy va avea ca efect copierea în Clipboard a afişajului </a:t>
            </a:r>
            <a:r>
              <a:rPr lang="en-US" sz="2000" b="1" i="1" smtClean="0"/>
              <a:t>Windows</a:t>
            </a:r>
            <a:r>
              <a:rPr lang="ro-RO" sz="2000" b="1" i="1" smtClean="0"/>
              <a:t> Calculator.</a:t>
            </a:r>
          </a:p>
          <a:p>
            <a:pPr marL="609600" indent="-609600" eaLnBrk="1" hangingPunct="1"/>
            <a:r>
              <a:rPr lang="ro-RO" sz="2000" b="1" i="1" smtClean="0"/>
              <a:t>Opţiunea Paste va avea ca efect copierea conţinutului Clipboard în câmpul de afişare din</a:t>
            </a:r>
            <a:r>
              <a:rPr lang="en-US" sz="2000" b="1" i="1" smtClean="0"/>
              <a:t> Windows</a:t>
            </a:r>
            <a:r>
              <a:rPr lang="ro-RO" sz="2000" b="1" i="1" smtClean="0"/>
              <a:t> Calculator.</a:t>
            </a:r>
            <a:endParaRPr lang="en-US" sz="2000" b="1" i="1" smtClean="0"/>
          </a:p>
          <a:p>
            <a:pPr marL="609600" indent="-609600" eaLnBrk="1" hangingPunct="1"/>
            <a:r>
              <a:rPr lang="en-US" sz="2000" b="1" smtClean="0"/>
              <a:t>Recomandare: la specificatie se pot adauga si imagini daca e cazul (in exemplul de fata, notiunile de </a:t>
            </a:r>
            <a:r>
              <a:rPr lang="en-US" sz="2000" b="1" i="1" smtClean="0"/>
              <a:t>meniu, optiune</a:t>
            </a:r>
            <a:r>
              <a:rPr lang="en-US" sz="2000" b="1" smtClean="0"/>
              <a:t> sunt suficient de clare)</a:t>
            </a:r>
          </a:p>
          <a:p>
            <a:pPr marL="609600" indent="-609600" eaLnBrk="1" hangingPunct="1"/>
            <a:r>
              <a:rPr lang="en-US" sz="2000" b="1" smtClean="0"/>
              <a:t>Specifica</a:t>
            </a:r>
            <a:r>
              <a:rPr lang="ro-RO" sz="2000" b="1" smtClean="0"/>
              <a:t>ţia e sistemul de referinţă al testerului ! (vezi definiţia erorii)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Recapitulare structuri de programare</a:t>
            </a:r>
            <a:endParaRPr lang="en-US" smtClean="0"/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2"/>
          <a:srcRect l="37190" t="14044" b="39728"/>
          <a:stretch>
            <a:fillRect/>
          </a:stretch>
        </p:blipFill>
        <p:spPr bwMode="auto">
          <a:xfrm>
            <a:off x="0" y="1622425"/>
            <a:ext cx="8610600" cy="5235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Recapitulare structuri de programare</a:t>
            </a:r>
            <a:endParaRPr lang="en-US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 l="37190" t="14044" r="4585" b="21750"/>
          <a:stretch>
            <a:fillRect/>
          </a:stretch>
        </p:blipFill>
        <p:spPr bwMode="auto">
          <a:xfrm>
            <a:off x="228600" y="1447800"/>
            <a:ext cx="73914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Recapitulare structuri de programare</a:t>
            </a:r>
            <a:endParaRPr lang="en-US" smtClean="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/>
          <a:srcRect l="37190" t="14044" r="2513" b="47432"/>
          <a:stretch>
            <a:fillRect/>
          </a:stretch>
        </p:blipFill>
        <p:spPr bwMode="auto">
          <a:xfrm>
            <a:off x="0" y="1560513"/>
            <a:ext cx="9144000" cy="5297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Recapitulare structuri de programare</a:t>
            </a:r>
            <a:endParaRPr lang="en-US" smtClean="0"/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/>
          <a:srcRect l="37190" t="11476" r="-1237" b="48715"/>
          <a:stretch>
            <a:fillRect/>
          </a:stretch>
        </p:blipFill>
        <p:spPr bwMode="auto">
          <a:xfrm>
            <a:off x="0" y="1676400"/>
            <a:ext cx="8686800" cy="4895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Recapitulare structuri de programare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Diferen</a:t>
            </a:r>
            <a:r>
              <a:rPr lang="ro-RO" sz="1600" b="1" smtClean="0"/>
              <a:t>ţe IF-CASE: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IF oferă două alternative (chiar dacă ELSE lipseşte)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CASE oferă mai multe alternative şi o variantă implicită (otherwise, default)</a:t>
            </a:r>
            <a:endParaRPr lang="en-US" sz="1600" b="1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Diferen</a:t>
            </a:r>
            <a:r>
              <a:rPr lang="ro-RO" sz="1600" b="1" smtClean="0"/>
              <a:t>ţe FOR-WHILE: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Condiţia FOR are loc întotdeauna asupra variabilei contor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Incrementarea contorului e implicită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variabila de contorizare FOR indică precis numărul de iteraţii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Condiţia WHILE e mai generală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Modificarea variabilei din condiţia WHILE trebuie explicitată</a:t>
            </a:r>
            <a:endParaRPr lang="en-US" sz="1600" b="1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ro-RO" sz="1600" b="1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600" b="1" smtClean="0"/>
              <a:t>Unele limbaje (nu si VFox) oferă două tipuri de WHILE: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WHILE conditie DO instructiuni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b="1" smtClean="0"/>
              <a:t>DO instructiuni WHILE conditie – asigură executarea a cel puţin unei iteraţii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b="1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smtClean="0"/>
              <a:t>Erori while clasice: ciclu infinit din motivele: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1600" b="1" smtClean="0"/>
              <a:t>Nu se face modificarea variabilei din conditie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1600" b="1" smtClean="0"/>
              <a:t>Se pune o condi</a:t>
            </a:r>
            <a:r>
              <a:rPr lang="ro-RO" sz="1600" b="1" smtClean="0"/>
              <a:t>ţ</a:t>
            </a:r>
            <a:r>
              <a:rPr lang="en-US" sz="1600" b="1" smtClean="0"/>
              <a:t>ie care va fi intotdeauna adevarat</a:t>
            </a:r>
            <a:r>
              <a:rPr lang="ro-RO" sz="1600" b="1" smtClean="0"/>
              <a:t>ă</a:t>
            </a:r>
            <a:endParaRPr lang="en-US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4070</TotalTime>
  <Words>1632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Wingdings</vt:lpstr>
      <vt:lpstr>Times New Roman</vt:lpstr>
      <vt:lpstr>Arial Unicode MS</vt:lpstr>
      <vt:lpstr>Courier New</vt:lpstr>
      <vt:lpstr>Verdana</vt:lpstr>
      <vt:lpstr>SimSun</vt:lpstr>
      <vt:lpstr>Axis</vt:lpstr>
      <vt:lpstr>Slide 1</vt:lpstr>
      <vt:lpstr>Terminologie</vt:lpstr>
      <vt:lpstr>Terminologie</vt:lpstr>
      <vt:lpstr>Exemplu specs</vt:lpstr>
      <vt:lpstr>Recapitulare structuri de programare</vt:lpstr>
      <vt:lpstr>Recapitulare structuri de programare</vt:lpstr>
      <vt:lpstr>Recapitulare structuri de programare</vt:lpstr>
      <vt:lpstr>Recapitulare structuri de programare</vt:lpstr>
      <vt:lpstr>Recapitulare structuri de programare</vt:lpstr>
      <vt:lpstr>Abordări în testarea software</vt:lpstr>
      <vt:lpstr>Abordări în testarea software</vt:lpstr>
      <vt:lpstr>Abordări în testarea software</vt:lpstr>
      <vt:lpstr>Testare statică black box</vt:lpstr>
      <vt:lpstr>Testare statică black box</vt:lpstr>
      <vt:lpstr>Testare statică black box</vt:lpstr>
      <vt:lpstr>Testare statică black box</vt:lpstr>
      <vt:lpstr>Testare statică black box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150</cp:revision>
  <dcterms:created xsi:type="dcterms:W3CDTF">2006-11-15T17:04:26Z</dcterms:created>
  <dcterms:modified xsi:type="dcterms:W3CDTF">2012-10-16T15:07:48Z</dcterms:modified>
</cp:coreProperties>
</file>