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sldIdLst>
    <p:sldId id="273" r:id="rId2"/>
    <p:sldId id="274" r:id="rId3"/>
    <p:sldId id="275" r:id="rId4"/>
    <p:sldId id="276" r:id="rId5"/>
    <p:sldId id="277" r:id="rId6"/>
    <p:sldId id="278" r:id="rId7"/>
    <p:sldId id="279" r:id="rId8"/>
    <p:sldId id="280" r:id="rId9"/>
    <p:sldId id="281" r:id="rId10"/>
    <p:sldId id="282" r:id="rId11"/>
    <p:sldId id="289" r:id="rId12"/>
    <p:sldId id="283" r:id="rId13"/>
    <p:sldId id="284" r:id="rId14"/>
    <p:sldId id="285" r:id="rId15"/>
    <p:sldId id="286" r:id="rId16"/>
    <p:sldId id="287" r:id="rId17"/>
    <p:sldId id="288" r:id="rId1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1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ro-RO"/>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ro-RO"/>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7198E3C1-5000-48BC-AA4F-DB974D6BAEC7}" type="slidenum">
              <a:rPr lang="en-US" smtClean="0"/>
              <a:pPr/>
              <a:t>‹#›</a:t>
            </a:fld>
            <a:endParaRPr lang="en-US"/>
          </a:p>
        </p:txBody>
      </p:sp>
    </p:spTree>
    <p:extLst>
      <p:ext uri="{BB962C8B-B14F-4D97-AF65-F5344CB8AC3E}">
        <p14:creationId xmlns:p14="http://schemas.microsoft.com/office/powerpoint/2010/main" val="227979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o-RO"/>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A9652F8C-4F93-4204-8508-DB2D6DB49629}" type="slidenum">
              <a:rPr lang="en-US" smtClean="0"/>
              <a:pPr/>
              <a:t>‹#›</a:t>
            </a:fld>
            <a:endParaRPr lang="en-US"/>
          </a:p>
        </p:txBody>
      </p:sp>
    </p:spTree>
    <p:extLst>
      <p:ext uri="{BB962C8B-B14F-4D97-AF65-F5344CB8AC3E}">
        <p14:creationId xmlns:p14="http://schemas.microsoft.com/office/powerpoint/2010/main" val="2649618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ro-RO"/>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98EB921E-E7AD-46B0-944E-0F676AD790B0}" type="slidenum">
              <a:rPr lang="en-US" smtClean="0"/>
              <a:pPr/>
              <a:t>‹#›</a:t>
            </a:fld>
            <a:endParaRPr lang="en-US"/>
          </a:p>
        </p:txBody>
      </p:sp>
    </p:spTree>
    <p:extLst>
      <p:ext uri="{BB962C8B-B14F-4D97-AF65-F5344CB8AC3E}">
        <p14:creationId xmlns:p14="http://schemas.microsoft.com/office/powerpoint/2010/main" val="1468605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o-RO"/>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1795D203-DABA-4752-BFA6-F2E5BD3EB1C2}" type="slidenum">
              <a:rPr lang="en-US" smtClean="0"/>
              <a:pPr/>
              <a:t>‹#›</a:t>
            </a:fld>
            <a:endParaRPr lang="en-US"/>
          </a:p>
        </p:txBody>
      </p:sp>
    </p:spTree>
    <p:extLst>
      <p:ext uri="{BB962C8B-B14F-4D97-AF65-F5344CB8AC3E}">
        <p14:creationId xmlns:p14="http://schemas.microsoft.com/office/powerpoint/2010/main" val="2495737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ro-RO"/>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807ED368-E869-4460-B7BF-971CC6EEE782}" type="slidenum">
              <a:rPr lang="en-US" smtClean="0"/>
              <a:pPr/>
              <a:t>‹#›</a:t>
            </a:fld>
            <a:endParaRPr lang="en-US"/>
          </a:p>
        </p:txBody>
      </p:sp>
    </p:spTree>
    <p:extLst>
      <p:ext uri="{BB962C8B-B14F-4D97-AF65-F5344CB8AC3E}">
        <p14:creationId xmlns:p14="http://schemas.microsoft.com/office/powerpoint/2010/main" val="83694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o-RO"/>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C8A3EFB5-7F31-41FB-BE4B-01B81A5153F7}" type="slidenum">
              <a:rPr lang="en-US" smtClean="0"/>
              <a:pPr/>
              <a:t>‹#›</a:t>
            </a:fld>
            <a:endParaRPr lang="en-US"/>
          </a:p>
        </p:txBody>
      </p:sp>
    </p:spTree>
    <p:extLst>
      <p:ext uri="{BB962C8B-B14F-4D97-AF65-F5344CB8AC3E}">
        <p14:creationId xmlns:p14="http://schemas.microsoft.com/office/powerpoint/2010/main" val="6741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ro-RO"/>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710DA639-CEA9-4B55-B8BF-90B8B6BBA5CE}" type="slidenum">
              <a:rPr lang="en-US" smtClean="0"/>
              <a:pPr/>
              <a:t>‹#›</a:t>
            </a:fld>
            <a:endParaRPr lang="en-US"/>
          </a:p>
        </p:txBody>
      </p:sp>
    </p:spTree>
    <p:extLst>
      <p:ext uri="{BB962C8B-B14F-4D97-AF65-F5344CB8AC3E}">
        <p14:creationId xmlns:p14="http://schemas.microsoft.com/office/powerpoint/2010/main" val="841622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o-RO"/>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F940BCD2-A714-4889-9128-7C0A14304CA8}" type="slidenum">
              <a:rPr lang="en-US" smtClean="0"/>
              <a:pPr/>
              <a:t>‹#›</a:t>
            </a:fld>
            <a:endParaRPr lang="en-US"/>
          </a:p>
        </p:txBody>
      </p:sp>
    </p:spTree>
    <p:extLst>
      <p:ext uri="{BB962C8B-B14F-4D97-AF65-F5344CB8AC3E}">
        <p14:creationId xmlns:p14="http://schemas.microsoft.com/office/powerpoint/2010/main" val="1075090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78FCC548-D082-4156-A1DB-B46DCA2AD4B5}" type="slidenum">
              <a:rPr lang="en-US" smtClean="0"/>
              <a:pPr/>
              <a:t>‹#›</a:t>
            </a:fld>
            <a:endParaRPr lang="en-US"/>
          </a:p>
        </p:txBody>
      </p:sp>
    </p:spTree>
    <p:extLst>
      <p:ext uri="{BB962C8B-B14F-4D97-AF65-F5344CB8AC3E}">
        <p14:creationId xmlns:p14="http://schemas.microsoft.com/office/powerpoint/2010/main" val="1261778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ro-RO"/>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EDDB0B7C-68BD-447B-87D0-8BABED1A340A}" type="slidenum">
              <a:rPr lang="en-US" smtClean="0"/>
              <a:pPr/>
              <a:t>‹#›</a:t>
            </a:fld>
            <a:endParaRPr lang="en-US"/>
          </a:p>
        </p:txBody>
      </p:sp>
    </p:spTree>
    <p:extLst>
      <p:ext uri="{BB962C8B-B14F-4D97-AF65-F5344CB8AC3E}">
        <p14:creationId xmlns:p14="http://schemas.microsoft.com/office/powerpoint/2010/main" val="87079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ro-RO"/>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ro-RO"/>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588626F4-9BEC-4FF2-8ED0-DE3447590128}" type="slidenum">
              <a:rPr lang="en-US" smtClean="0"/>
              <a:pPr/>
              <a:t>‹#›</a:t>
            </a:fld>
            <a:endParaRPr lang="en-US"/>
          </a:p>
        </p:txBody>
      </p:sp>
    </p:spTree>
    <p:extLst>
      <p:ext uri="{BB962C8B-B14F-4D97-AF65-F5344CB8AC3E}">
        <p14:creationId xmlns:p14="http://schemas.microsoft.com/office/powerpoint/2010/main" val="2877409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ro-RO"/>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EEDB447-35B8-42A3-A1D9-4B8E66E9938E}" type="slidenum">
              <a:rPr lang="en-US" smtClean="0"/>
              <a:pPr/>
              <a:t>‹#›</a:t>
            </a:fld>
            <a:endParaRPr lang="en-US"/>
          </a:p>
        </p:txBody>
      </p:sp>
    </p:spTree>
    <p:extLst>
      <p:ext uri="{BB962C8B-B14F-4D97-AF65-F5344CB8AC3E}">
        <p14:creationId xmlns:p14="http://schemas.microsoft.com/office/powerpoint/2010/main" val="782224178"/>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ro-RO"/>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dijkstra.cs.upt.ro/vvswiki/AssertText" TargetMode="External"/><Relationship Id="rId2" Type="http://schemas.openxmlformats.org/officeDocument/2006/relationships/hyperlink" Target="http://dijkstra.cs.upt.ro/vvswiki/AssertTextPresen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AutoShape 2"/>
          <p:cNvSpPr>
            <a:spLocks noGrp="1" noChangeArrowheads="1"/>
          </p:cNvSpPr>
          <p:nvPr>
            <p:ph type="title"/>
          </p:nvPr>
        </p:nvSpPr>
        <p:spPr/>
        <p:txBody>
          <a:bodyPr/>
          <a:lstStyle/>
          <a:p>
            <a:r>
              <a:rPr lang="en-US" sz="3200" smtClean="0"/>
              <a:t>Testarea, verificarea si validarea produselor</a:t>
            </a:r>
          </a:p>
        </p:txBody>
      </p:sp>
      <p:sp>
        <p:nvSpPr>
          <p:cNvPr id="37891" name="Rectangle 3"/>
          <p:cNvSpPr>
            <a:spLocks noGrp="1" noChangeArrowheads="1"/>
          </p:cNvSpPr>
          <p:nvPr>
            <p:ph idx="1"/>
          </p:nvPr>
        </p:nvSpPr>
        <p:spPr/>
        <p:txBody>
          <a:bodyPr/>
          <a:lstStyle/>
          <a:p>
            <a:pPr algn="just">
              <a:buFont typeface="Wingdings" panose="05000000000000000000" pitchFamily="2" charset="2"/>
              <a:buNone/>
            </a:pPr>
            <a:r>
              <a:rPr lang="pt-PT" sz="3600" smtClean="0"/>
              <a:t>	</a:t>
            </a:r>
            <a:endParaRPr lang="en-US" smtClean="0"/>
          </a:p>
        </p:txBody>
      </p:sp>
      <p:sp>
        <p:nvSpPr>
          <p:cNvPr id="37893" name="Text Box 5"/>
          <p:cNvSpPr txBox="1">
            <a:spLocks noChangeArrowheads="1"/>
          </p:cNvSpPr>
          <p:nvPr/>
        </p:nvSpPr>
        <p:spPr bwMode="auto">
          <a:xfrm>
            <a:off x="914400" y="2362200"/>
            <a:ext cx="7848600" cy="435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FontTx/>
              <a:buChar char="₃"/>
            </a:pPr>
            <a:r>
              <a:rPr lang="en-US" b="1">
                <a:solidFill>
                  <a:srgbClr val="4F81BD"/>
                </a:solidFill>
                <a:ea typeface="Times New Roman" panose="02020603050405020304" pitchFamily="18" charset="0"/>
                <a:cs typeface="Arial" panose="020B0604020202020204" pitchFamily="34" charset="0"/>
              </a:rPr>
              <a:t>Efectuate pe tot parcursul ciclului de viata </a:t>
            </a:r>
          </a:p>
          <a:p>
            <a:pPr algn="just">
              <a:spcBef>
                <a:spcPct val="50000"/>
              </a:spcBef>
              <a:buFontTx/>
              <a:buChar char="₃"/>
            </a:pPr>
            <a:r>
              <a:rPr lang="en-US" b="1">
                <a:solidFill>
                  <a:srgbClr val="4F81BD"/>
                </a:solidFill>
                <a:ea typeface="Times New Roman" panose="02020603050405020304" pitchFamily="18" charset="0"/>
                <a:cs typeface="Arial" panose="020B0604020202020204" pitchFamily="34" charset="0"/>
              </a:rPr>
              <a:t>Scopul</a:t>
            </a:r>
            <a:r>
              <a:rPr lang="en-US" b="1">
                <a:solidFill>
                  <a:srgbClr val="000000"/>
                </a:solidFill>
                <a:ea typeface="Times New Roman" panose="02020603050405020304" pitchFamily="18" charset="0"/>
                <a:cs typeface="Arial" panose="020B0604020202020204" pitchFamily="34" charset="0"/>
              </a:rPr>
              <a:t>: de a reduce erorile din PP la un nivel acceptabil</a:t>
            </a:r>
            <a:r>
              <a:rPr lang="en-US" b="1">
                <a:solidFill>
                  <a:srgbClr val="4F81BD"/>
                </a:solidFill>
                <a:ea typeface="Times New Roman" panose="02020603050405020304" pitchFamily="18" charset="0"/>
                <a:cs typeface="Arial" panose="020B0604020202020204" pitchFamily="34" charset="0"/>
              </a:rPr>
              <a:t> </a:t>
            </a:r>
          </a:p>
          <a:p>
            <a:pPr algn="just">
              <a:spcBef>
                <a:spcPct val="50000"/>
              </a:spcBef>
              <a:buFontTx/>
              <a:buChar char="₃"/>
            </a:pPr>
            <a:r>
              <a:rPr lang="en-US" b="1">
                <a:solidFill>
                  <a:srgbClr val="4F81BD"/>
                </a:solidFill>
                <a:ea typeface="Times New Roman" panose="02020603050405020304" pitchFamily="18" charset="0"/>
                <a:cs typeface="Arial" panose="020B0604020202020204" pitchFamily="34" charset="0"/>
              </a:rPr>
              <a:t>Cauza/sursa erorilor</a:t>
            </a:r>
            <a:r>
              <a:rPr lang="en-US" b="1">
                <a:solidFill>
                  <a:srgbClr val="000000"/>
                </a:solidFill>
                <a:ea typeface="Times New Roman" panose="02020603050405020304" pitchFamily="18" charset="0"/>
                <a:cs typeface="Arial" panose="020B0604020202020204" pitchFamily="34" charset="0"/>
              </a:rPr>
              <a:t>:</a:t>
            </a:r>
            <a:r>
              <a:rPr lang="en-US" b="1">
                <a:solidFill>
                  <a:srgbClr val="4F81BD"/>
                </a:solidFill>
                <a:ea typeface="Times New Roman" panose="02020603050405020304" pitchFamily="18" charset="0"/>
                <a:cs typeface="Arial" panose="020B0604020202020204" pitchFamily="34" charset="0"/>
              </a:rPr>
              <a:t> </a:t>
            </a:r>
            <a:endParaRPr lang="en-US" b="1">
              <a:solidFill>
                <a:srgbClr val="000000"/>
              </a:solidFill>
              <a:ea typeface="Times New Roman" panose="02020603050405020304" pitchFamily="18" charset="0"/>
              <a:cs typeface="Arial" panose="020B0604020202020204" pitchFamily="34" charset="0"/>
            </a:endParaRPr>
          </a:p>
          <a:p>
            <a:pPr lvl="1" algn="just">
              <a:spcBef>
                <a:spcPct val="50000"/>
              </a:spcBef>
              <a:buFontTx/>
              <a:buChar char="₃"/>
            </a:pPr>
            <a:r>
              <a:rPr lang="en-US" b="1">
                <a:solidFill>
                  <a:srgbClr val="000000"/>
                </a:solidFill>
                <a:ea typeface="Times New Roman" panose="02020603050405020304" pitchFamily="18" charset="0"/>
                <a:cs typeface="Arial" panose="020B0604020202020204" pitchFamily="34" charset="0"/>
              </a:rPr>
              <a:t>Cele mai multe sunt cauzate de deficiente in specificatii </a:t>
            </a:r>
          </a:p>
          <a:p>
            <a:pPr lvl="1" algn="just">
              <a:spcBef>
                <a:spcPct val="50000"/>
              </a:spcBef>
              <a:buFontTx/>
              <a:buChar char="₃"/>
            </a:pPr>
            <a:r>
              <a:rPr lang="en-US" b="1">
                <a:solidFill>
                  <a:srgbClr val="000000"/>
                </a:solidFill>
                <a:ea typeface="Times New Roman" panose="02020603050405020304" pitchFamily="18" charset="0"/>
                <a:cs typeface="Arial" panose="020B0604020202020204" pitchFamily="34" charset="0"/>
              </a:rPr>
              <a:t>Urmeaza cele rezultate in urma erorilor de proiectare </a:t>
            </a:r>
          </a:p>
          <a:p>
            <a:pPr lvl="1" algn="just">
              <a:spcBef>
                <a:spcPct val="50000"/>
              </a:spcBef>
              <a:buFontTx/>
              <a:buChar char="₃"/>
            </a:pPr>
            <a:r>
              <a:rPr lang="en-US" b="1">
                <a:solidFill>
                  <a:srgbClr val="000000"/>
                </a:solidFill>
                <a:ea typeface="Times New Roman" panose="02020603050405020304" pitchFamily="18" charset="0"/>
                <a:cs typeface="Arial" panose="020B0604020202020204" pitchFamily="34" charset="0"/>
              </a:rPr>
              <a:t>Relativ putine (sub 15%) sunt erori directe de programere </a:t>
            </a:r>
            <a:endParaRPr lang="en-US" b="1">
              <a:solidFill>
                <a:srgbClr val="4F81BD"/>
              </a:solidFill>
              <a:ea typeface="Times New Roman" panose="02020603050405020304" pitchFamily="18" charset="0"/>
              <a:cs typeface="Arial" panose="020B0604020202020204" pitchFamily="34" charset="0"/>
            </a:endParaRPr>
          </a:p>
          <a:p>
            <a:pPr algn="just">
              <a:spcBef>
                <a:spcPct val="50000"/>
              </a:spcBef>
              <a:buFontTx/>
              <a:buChar char="₃"/>
            </a:pPr>
            <a:r>
              <a:rPr lang="en-US" b="1">
                <a:solidFill>
                  <a:srgbClr val="4F81BD"/>
                </a:solidFill>
                <a:ea typeface="Times New Roman" panose="02020603050405020304" pitchFamily="18" charset="0"/>
                <a:cs typeface="Arial" panose="020B0604020202020204" pitchFamily="34" charset="0"/>
              </a:rPr>
              <a:t>Efortul necesar</a:t>
            </a:r>
            <a:r>
              <a:rPr lang="en-US" b="1">
                <a:solidFill>
                  <a:srgbClr val="000000"/>
                </a:solidFill>
                <a:ea typeface="Times New Roman" panose="02020603050405020304" pitchFamily="18" charset="0"/>
                <a:cs typeface="Arial" panose="020B0604020202020204" pitchFamily="34" charset="0"/>
              </a:rPr>
              <a:t>: 30-90% din efortul total al proiectului, in functie de</a:t>
            </a:r>
            <a:r>
              <a:rPr lang="en-US" b="1">
                <a:solidFill>
                  <a:srgbClr val="4F81BD"/>
                </a:solidFill>
                <a:ea typeface="Times New Roman" panose="02020603050405020304" pitchFamily="18" charset="0"/>
                <a:cs typeface="Arial" panose="020B0604020202020204" pitchFamily="34" charset="0"/>
              </a:rPr>
              <a:t> </a:t>
            </a:r>
            <a:r>
              <a:rPr lang="en-US" b="1">
                <a:solidFill>
                  <a:srgbClr val="000000"/>
                </a:solidFill>
                <a:ea typeface="Times New Roman" panose="02020603050405020304" pitchFamily="18" charset="0"/>
                <a:cs typeface="Arial" panose="020B0604020202020204" pitchFamily="34" charset="0"/>
              </a:rPr>
              <a:t>complexitatea si gradul de risc al functionarii necorespunzatoare a software-ului. </a:t>
            </a:r>
          </a:p>
          <a:p>
            <a:pPr algn="just">
              <a:spcBef>
                <a:spcPct val="50000"/>
              </a:spcBef>
              <a:buFontTx/>
              <a:buChar char="₃"/>
            </a:pPr>
            <a:r>
              <a:rPr lang="en-US" b="1">
                <a:solidFill>
                  <a:srgbClr val="000000"/>
                </a:solidFill>
                <a:ea typeface="Times New Roman" panose="02020603050405020304" pitchFamily="18" charset="0"/>
                <a:cs typeface="Arial" panose="020B0604020202020204" pitchFamily="34" charset="0"/>
              </a:rPr>
              <a:t>Organizarea activitatilor de verificare si validare este inclusa in activitatile de management ale proiectului software si specificate in Planul de Verificare si Validare</a:t>
            </a:r>
            <a:r>
              <a:rPr lang="en-US">
                <a:ea typeface="Times New Roman" panose="02020603050405020304" pitchFamily="18" charset="0"/>
                <a:cs typeface="Arial" panose="020B0604020202020204" pitchFamily="34" charset="0"/>
              </a:rPr>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AutoShape 2"/>
          <p:cNvSpPr>
            <a:spLocks noGrp="1" noChangeArrowheads="1"/>
          </p:cNvSpPr>
          <p:nvPr>
            <p:ph type="title"/>
          </p:nvPr>
        </p:nvSpPr>
        <p:spPr/>
        <p:txBody>
          <a:bodyPr/>
          <a:lstStyle/>
          <a:p>
            <a:r>
              <a:rPr lang="en-US" smtClean="0"/>
              <a:t>Rolul testarii</a:t>
            </a:r>
          </a:p>
        </p:txBody>
      </p:sp>
      <p:sp>
        <p:nvSpPr>
          <p:cNvPr id="69635" name="Rectangle 3"/>
          <p:cNvSpPr>
            <a:spLocks noGrp="1" noChangeArrowheads="1"/>
          </p:cNvSpPr>
          <p:nvPr>
            <p:ph idx="1"/>
          </p:nvPr>
        </p:nvSpPr>
        <p:spPr/>
        <p:txBody>
          <a:bodyPr/>
          <a:lstStyle/>
          <a:p>
            <a:r>
              <a:rPr lang="en-US" sz="2400" b="1" smtClean="0"/>
              <a:t>Testarea joaca un rol important in mentinerea si imbunatatirea calitatii produselor program </a:t>
            </a:r>
          </a:p>
          <a:p>
            <a:r>
              <a:rPr lang="en-US" sz="2400" b="1" smtClean="0"/>
              <a:t>Calitatea produselor se imbunatateste pe tot parcursul ciclul de realizarea al produsului prin repetarea ciclului “</a:t>
            </a:r>
            <a:r>
              <a:rPr lang="en-US" sz="2400" b="1" i="1" smtClean="0"/>
              <a:t>test – detectare defect-corectare</a:t>
            </a:r>
            <a:r>
              <a:rPr lang="en-US" sz="2400" b="1" smtClean="0"/>
              <a:t>” </a:t>
            </a:r>
          </a:p>
          <a:p>
            <a:r>
              <a:rPr lang="en-US" sz="2400" b="1" smtClean="0"/>
              <a:t>Asigurarea calitatii cuprinde toate masurile, care au drept scop imbunatatirea calitatii unui produs program.</a:t>
            </a:r>
            <a:r>
              <a:rPr lang="en-US" sz="2400" smtClean="0"/>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z="3600" smtClean="0"/>
              <a:t>Cerinţele beneficiarilor, pot fi :</a:t>
            </a:r>
            <a:endParaRPr lang="ro-RO"/>
          </a:p>
        </p:txBody>
      </p:sp>
      <p:sp>
        <p:nvSpPr>
          <p:cNvPr id="3" name="Content Placeholder 2"/>
          <p:cNvSpPr>
            <a:spLocks noGrp="1"/>
          </p:cNvSpPr>
          <p:nvPr>
            <p:ph idx="1"/>
          </p:nvPr>
        </p:nvSpPr>
        <p:spPr/>
        <p:txBody>
          <a:bodyPr/>
          <a:lstStyle/>
          <a:p>
            <a:pPr>
              <a:lnSpc>
                <a:spcPct val="80000"/>
              </a:lnSpc>
            </a:pPr>
            <a:r>
              <a:rPr lang="pt-PT" sz="2400" dirty="0" smtClean="0"/>
              <a:t>            - </a:t>
            </a:r>
            <a:r>
              <a:rPr lang="pt-PT" sz="2400" i="1" u="sng" dirty="0" smtClean="0"/>
              <a:t>normale sau explicite</a:t>
            </a:r>
            <a:r>
              <a:rPr lang="pt-PT" sz="2400" dirty="0" smtClean="0"/>
              <a:t>, ce apar în specificaţii şi reies din discuţiile cu clientul, fiind satisfãcute în raport direct cu prezenţa lor în entitatea respectivã;</a:t>
            </a:r>
          </a:p>
          <a:p>
            <a:pPr>
              <a:lnSpc>
                <a:spcPct val="80000"/>
              </a:lnSpc>
            </a:pPr>
            <a:r>
              <a:rPr lang="pt-PT" sz="2400" dirty="0" smtClean="0"/>
              <a:t>            - </a:t>
            </a:r>
            <a:r>
              <a:rPr lang="pt-PT" sz="2400" i="1" u="sng" dirty="0" smtClean="0"/>
              <a:t>implicite</a:t>
            </a:r>
            <a:r>
              <a:rPr lang="pt-PT" sz="2400" dirty="0" smtClean="0"/>
              <a:t>, considerate elementare, şi de aceea de cele mai multe ori nici nu se mai menţioneazã, prezenţa lor în entitatea livratã nu dã un spor de satisfacţie, în schimb absenţa lor poate fi total nesatisfãcãtoare;</a:t>
            </a:r>
          </a:p>
          <a:p>
            <a:pPr>
              <a:lnSpc>
                <a:spcPct val="80000"/>
              </a:lnSpc>
            </a:pPr>
            <a:r>
              <a:rPr lang="pt-PT" sz="2400" dirty="0" smtClean="0"/>
              <a:t>            - </a:t>
            </a:r>
            <a:r>
              <a:rPr lang="pt-PT" sz="2400" i="1" u="sng" dirty="0" smtClean="0"/>
              <a:t>deosebite</a:t>
            </a:r>
            <a:r>
              <a:rPr lang="pt-PT" sz="2400" dirty="0" smtClean="0"/>
              <a:t>, cele mai dificil de îndeplinit, fiind peste aşteptãrile clienţilor. Absenţa lor nu produce insatisfacţii, deoarece sunt neaşteptate, dar prezenţa produce o satisfacţie deosebitã, aducând totodatã producãtorului importante avantaje pe piaţã.</a:t>
            </a:r>
            <a:r>
              <a:rPr lang="en-US" sz="2400" dirty="0" smtClean="0"/>
              <a:t> </a:t>
            </a:r>
          </a:p>
          <a:p>
            <a:endParaRPr lang="ro-RO" dirty="0"/>
          </a:p>
        </p:txBody>
      </p:sp>
    </p:spTree>
    <p:extLst>
      <p:ext uri="{BB962C8B-B14F-4D97-AF65-F5344CB8AC3E}">
        <p14:creationId xmlns:p14="http://schemas.microsoft.com/office/powerpoint/2010/main" val="4108037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AutoShape 2"/>
          <p:cNvSpPr>
            <a:spLocks noGrp="1" noChangeArrowheads="1"/>
          </p:cNvSpPr>
          <p:nvPr>
            <p:ph type="title"/>
          </p:nvPr>
        </p:nvSpPr>
        <p:spPr/>
        <p:txBody>
          <a:bodyPr/>
          <a:lstStyle/>
          <a:p>
            <a:r>
              <a:rPr lang="en-US" smtClean="0"/>
              <a:t>Asigurarea calitatii</a:t>
            </a:r>
          </a:p>
        </p:txBody>
      </p:sp>
      <p:sp>
        <p:nvSpPr>
          <p:cNvPr id="70659" name="Rectangle 3"/>
          <p:cNvSpPr>
            <a:spLocks noGrp="1" noChangeArrowheads="1"/>
          </p:cNvSpPr>
          <p:nvPr>
            <p:ph idx="1"/>
          </p:nvPr>
        </p:nvSpPr>
        <p:spPr/>
        <p:txBody>
          <a:bodyPr/>
          <a:lstStyle/>
          <a:p>
            <a:pPr>
              <a:lnSpc>
                <a:spcPct val="90000"/>
              </a:lnSpc>
              <a:buFont typeface="Wingdings" panose="05000000000000000000" pitchFamily="2" charset="2"/>
              <a:buNone/>
            </a:pPr>
            <a:r>
              <a:rPr lang="en-US" sz="2400" b="1" smtClean="0"/>
              <a:t>Caracteristici ale produselor informatice</a:t>
            </a:r>
          </a:p>
          <a:p>
            <a:pPr>
              <a:lnSpc>
                <a:spcPct val="90000"/>
              </a:lnSpc>
            </a:pPr>
            <a:r>
              <a:rPr lang="en-US" sz="2400" b="1" smtClean="0">
                <a:solidFill>
                  <a:srgbClr val="FF0000"/>
                </a:solidFill>
              </a:rPr>
              <a:t>Utilitatea</a:t>
            </a:r>
            <a:r>
              <a:rPr lang="en-US" sz="2400" b="1" smtClean="0"/>
              <a:t> se concretizeaza prin ce realizeaza sistemul, iar </a:t>
            </a:r>
            <a:r>
              <a:rPr lang="en-US" sz="2400" b="1" smtClean="0">
                <a:solidFill>
                  <a:srgbClr val="FF0000"/>
                </a:solidFill>
              </a:rPr>
              <a:t>performanta</a:t>
            </a:r>
            <a:r>
              <a:rPr lang="en-US" sz="2400" b="1" smtClean="0"/>
              <a:t> prin modul in care utilitatea este indeplinita.</a:t>
            </a:r>
          </a:p>
          <a:p>
            <a:pPr>
              <a:lnSpc>
                <a:spcPct val="90000"/>
              </a:lnSpc>
            </a:pPr>
            <a:r>
              <a:rPr lang="en-US" sz="2400" b="1" smtClean="0">
                <a:solidFill>
                  <a:schemeClr val="accent1"/>
                </a:solidFill>
              </a:rPr>
              <a:t>Utilitatea</a:t>
            </a:r>
            <a:r>
              <a:rPr lang="en-US" sz="2400" b="1" smtClean="0"/>
              <a:t> este un ansamblu de cerinte si restrictii impuse functionarii sistemului de utilizator in scopul realizarii unor rezultate bine determinate.</a:t>
            </a:r>
          </a:p>
          <a:p>
            <a:pPr>
              <a:lnSpc>
                <a:spcPct val="90000"/>
              </a:lnSpc>
            </a:pPr>
            <a:r>
              <a:rPr lang="en-US" sz="2400" b="1" smtClean="0">
                <a:solidFill>
                  <a:schemeClr val="accent1"/>
                </a:solidFill>
              </a:rPr>
              <a:t>Performanta</a:t>
            </a:r>
            <a:r>
              <a:rPr lang="en-US" sz="2400" b="1" smtClean="0"/>
              <a:t> este un ansamblu de cerinte si restrictii impuse de o functionare optima a sistemului, in conditiile satisfacerii utilitatii.</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AutoShape 2"/>
          <p:cNvSpPr>
            <a:spLocks noGrp="1" noChangeArrowheads="1"/>
          </p:cNvSpPr>
          <p:nvPr>
            <p:ph type="title"/>
          </p:nvPr>
        </p:nvSpPr>
        <p:spPr/>
        <p:txBody>
          <a:bodyPr/>
          <a:lstStyle/>
          <a:p>
            <a:r>
              <a:rPr lang="en-US" smtClean="0"/>
              <a:t>Asigurarea calitatii</a:t>
            </a:r>
          </a:p>
        </p:txBody>
      </p:sp>
      <p:sp>
        <p:nvSpPr>
          <p:cNvPr id="71683" name="Rectangle 3"/>
          <p:cNvSpPr>
            <a:spLocks noGrp="1" noChangeArrowheads="1"/>
          </p:cNvSpPr>
          <p:nvPr>
            <p:ph idx="1"/>
          </p:nvPr>
        </p:nvSpPr>
        <p:spPr>
          <a:xfrm>
            <a:off x="838200" y="2362200"/>
            <a:ext cx="7693025" cy="4343400"/>
          </a:xfrm>
        </p:spPr>
        <p:txBody>
          <a:bodyPr/>
          <a:lstStyle/>
          <a:p>
            <a:pPr>
              <a:lnSpc>
                <a:spcPct val="90000"/>
              </a:lnSpc>
            </a:pPr>
            <a:r>
              <a:rPr lang="en-US" sz="2000" b="1" smtClean="0">
                <a:solidFill>
                  <a:srgbClr val="000000"/>
                </a:solidFill>
                <a:ea typeface="Times New Roman" panose="02020603050405020304" pitchFamily="18" charset="0"/>
                <a:cs typeface="Calibri" panose="020F0502020204030204" pitchFamily="34" charset="0"/>
              </a:rPr>
              <a:t>Produsele informatice (PI) trebuie sa indeplineasca anumite caracteristici, performante de baza:</a:t>
            </a:r>
            <a:endParaRPr lang="en-US" sz="2000" b="1" i="1" smtClean="0">
              <a:solidFill>
                <a:srgbClr val="92D050"/>
              </a:solidFill>
              <a:ea typeface="Times New Roman" panose="02020603050405020304" pitchFamily="18" charset="0"/>
              <a:cs typeface="Calibri" panose="020F0502020204030204" pitchFamily="34" charset="0"/>
            </a:endParaRPr>
          </a:p>
          <a:p>
            <a:pPr>
              <a:lnSpc>
                <a:spcPct val="90000"/>
              </a:lnSpc>
            </a:pPr>
            <a:r>
              <a:rPr lang="en-US" sz="2000" b="1" i="1" smtClean="0">
                <a:solidFill>
                  <a:srgbClr val="92D050"/>
                </a:solidFill>
                <a:ea typeface="Times New Roman" panose="02020603050405020304" pitchFamily="18" charset="0"/>
                <a:cs typeface="Calibri" panose="020F0502020204030204" pitchFamily="34" charset="0"/>
              </a:rPr>
              <a:t>Portabilitatea </a:t>
            </a:r>
            <a:r>
              <a:rPr lang="en-US" sz="2000" b="1" smtClean="0">
                <a:solidFill>
                  <a:srgbClr val="000000"/>
                </a:solidFill>
                <a:ea typeface="Times New Roman" panose="02020603050405020304" pitchFamily="18" charset="0"/>
                <a:cs typeface="Calibri" panose="020F0502020204030204" pitchFamily="34" charset="0"/>
              </a:rPr>
              <a:t>– caracteristica PI de a fi transferat de pe un suport</a:t>
            </a:r>
            <a:r>
              <a:rPr lang="en-US" sz="2000" b="1" i="1" smtClean="0">
                <a:solidFill>
                  <a:srgbClr val="92D050"/>
                </a:solidFill>
                <a:ea typeface="Times New Roman" panose="02020603050405020304" pitchFamily="18" charset="0"/>
                <a:cs typeface="Calibri" panose="020F0502020204030204" pitchFamily="34" charset="0"/>
              </a:rPr>
              <a:t> </a:t>
            </a:r>
            <a:r>
              <a:rPr lang="en-US" sz="2000" b="1" smtClean="0">
                <a:solidFill>
                  <a:srgbClr val="000000"/>
                </a:solidFill>
                <a:ea typeface="Times New Roman" panose="02020603050405020304" pitchFamily="18" charset="0"/>
                <a:cs typeface="Calibri" panose="020F0502020204030204" pitchFamily="34" charset="0"/>
              </a:rPr>
              <a:t>hardware pe altul;</a:t>
            </a:r>
            <a:endParaRPr lang="en-US" sz="2000" b="1" i="1" smtClean="0">
              <a:solidFill>
                <a:srgbClr val="92D050"/>
              </a:solidFill>
              <a:ea typeface="Times New Roman" panose="02020603050405020304" pitchFamily="18" charset="0"/>
              <a:cs typeface="Calibri" panose="020F0502020204030204" pitchFamily="34" charset="0"/>
            </a:endParaRPr>
          </a:p>
          <a:p>
            <a:pPr>
              <a:lnSpc>
                <a:spcPct val="90000"/>
              </a:lnSpc>
            </a:pPr>
            <a:r>
              <a:rPr lang="en-US" sz="2000" b="1" i="1" smtClean="0">
                <a:solidFill>
                  <a:srgbClr val="92D050"/>
                </a:solidFill>
                <a:ea typeface="Times New Roman" panose="02020603050405020304" pitchFamily="18" charset="0"/>
                <a:cs typeface="Calibri" panose="020F0502020204030204" pitchFamily="34" charset="0"/>
              </a:rPr>
              <a:t>Fiabilitatea </a:t>
            </a:r>
            <a:r>
              <a:rPr lang="en-US" sz="2000" b="1" smtClean="0">
                <a:solidFill>
                  <a:srgbClr val="000000"/>
                </a:solidFill>
                <a:ea typeface="Times New Roman" panose="02020603050405020304" pitchFamily="18" charset="0"/>
                <a:cs typeface="Calibri" panose="020F0502020204030204" pitchFamily="34" charset="0"/>
              </a:rPr>
              <a:t>– este capacitatea PI de a indeplini anumite functii sau cereri</a:t>
            </a:r>
            <a:r>
              <a:rPr lang="en-US" sz="2000" b="1" i="1" smtClean="0">
                <a:solidFill>
                  <a:srgbClr val="92D050"/>
                </a:solidFill>
                <a:ea typeface="Times New Roman" panose="02020603050405020304" pitchFamily="18" charset="0"/>
                <a:cs typeface="Calibri" panose="020F0502020204030204" pitchFamily="34" charset="0"/>
              </a:rPr>
              <a:t> </a:t>
            </a:r>
            <a:r>
              <a:rPr lang="en-US" sz="2000" b="1" smtClean="0">
                <a:solidFill>
                  <a:srgbClr val="000000"/>
                </a:solidFill>
                <a:ea typeface="Times New Roman" panose="02020603050405020304" pitchFamily="18" charset="0"/>
                <a:cs typeface="Calibri" panose="020F0502020204030204" pitchFamily="34" charset="0"/>
              </a:rPr>
              <a:t>fara erori;</a:t>
            </a:r>
            <a:endParaRPr lang="en-US" sz="2000" b="1" i="1" smtClean="0">
              <a:solidFill>
                <a:srgbClr val="92D050"/>
              </a:solidFill>
              <a:ea typeface="Times New Roman" panose="02020603050405020304" pitchFamily="18" charset="0"/>
              <a:cs typeface="Calibri" panose="020F0502020204030204" pitchFamily="34" charset="0"/>
            </a:endParaRPr>
          </a:p>
          <a:p>
            <a:pPr algn="just">
              <a:lnSpc>
                <a:spcPct val="90000"/>
              </a:lnSpc>
            </a:pPr>
            <a:r>
              <a:rPr lang="en-US" sz="2000" b="1" i="1" smtClean="0">
                <a:solidFill>
                  <a:srgbClr val="92D050"/>
                </a:solidFill>
                <a:ea typeface="Times New Roman" panose="02020603050405020304" pitchFamily="18" charset="0"/>
                <a:cs typeface="Calibri" panose="020F0502020204030204" pitchFamily="34" charset="0"/>
              </a:rPr>
              <a:t>Flexibilitatea </a:t>
            </a:r>
            <a:r>
              <a:rPr lang="en-US" sz="2000" b="1" smtClean="0">
                <a:solidFill>
                  <a:srgbClr val="000000"/>
                </a:solidFill>
                <a:ea typeface="Times New Roman" panose="02020603050405020304" pitchFamily="18" charset="0"/>
                <a:cs typeface="Calibri" panose="020F0502020204030204" pitchFamily="34" charset="0"/>
              </a:rPr>
              <a:t>definita prin capacitatea sistemului informatic de a se</a:t>
            </a:r>
            <a:r>
              <a:rPr lang="en-US" sz="2000" b="1" i="1" smtClean="0">
                <a:solidFill>
                  <a:srgbClr val="92D050"/>
                </a:solidFill>
                <a:ea typeface="Times New Roman" panose="02020603050405020304" pitchFamily="18" charset="0"/>
                <a:cs typeface="Calibri" panose="020F0502020204030204" pitchFamily="34" charset="0"/>
              </a:rPr>
              <a:t> </a:t>
            </a:r>
            <a:r>
              <a:rPr lang="en-US" sz="2000" b="1" smtClean="0">
                <a:solidFill>
                  <a:srgbClr val="000000"/>
                </a:solidFill>
                <a:ea typeface="Times New Roman" panose="02020603050405020304" pitchFamily="18" charset="0"/>
                <a:cs typeface="Calibri" panose="020F0502020204030204" pitchFamily="34" charset="0"/>
              </a:rPr>
              <a:t>adapta la orice modificare impusa de beneficiarul PI in sensul exploatarii acestuia;</a:t>
            </a:r>
            <a:endParaRPr lang="en-US" sz="2000" b="1" i="1" smtClean="0">
              <a:solidFill>
                <a:srgbClr val="92D050"/>
              </a:solidFill>
              <a:ea typeface="Times New Roman" panose="02020603050405020304" pitchFamily="18" charset="0"/>
              <a:cs typeface="Calibri" panose="020F0502020204030204" pitchFamily="34" charset="0"/>
            </a:endParaRPr>
          </a:p>
          <a:p>
            <a:pPr algn="just">
              <a:lnSpc>
                <a:spcPct val="90000"/>
              </a:lnSpc>
            </a:pPr>
            <a:r>
              <a:rPr lang="en-US" sz="2000" b="1" i="1" smtClean="0">
                <a:solidFill>
                  <a:srgbClr val="92D050"/>
                </a:solidFill>
                <a:ea typeface="Times New Roman" panose="02020603050405020304" pitchFamily="18" charset="0"/>
                <a:cs typeface="Calibri" panose="020F0502020204030204" pitchFamily="34" charset="0"/>
              </a:rPr>
              <a:t>Timpul de raspuns </a:t>
            </a:r>
            <a:r>
              <a:rPr lang="en-US" sz="2000" b="1" smtClean="0">
                <a:solidFill>
                  <a:srgbClr val="000000"/>
                </a:solidFill>
                <a:ea typeface="Times New Roman" panose="02020603050405020304" pitchFamily="18" charset="0"/>
                <a:cs typeface="Calibri" panose="020F0502020204030204" pitchFamily="34" charset="0"/>
              </a:rPr>
              <a:t>este definit ca intervalul de timp real, din momentul</a:t>
            </a:r>
            <a:r>
              <a:rPr lang="en-US" sz="2000" b="1" i="1" smtClean="0">
                <a:solidFill>
                  <a:srgbClr val="92D050"/>
                </a:solidFill>
                <a:ea typeface="Times New Roman" panose="02020603050405020304" pitchFamily="18" charset="0"/>
                <a:cs typeface="Calibri" panose="020F0502020204030204" pitchFamily="34" charset="0"/>
              </a:rPr>
              <a:t> </a:t>
            </a:r>
            <a:r>
              <a:rPr lang="en-US" sz="2000" b="1" smtClean="0">
                <a:solidFill>
                  <a:srgbClr val="000000"/>
                </a:solidFill>
                <a:ea typeface="Times New Roman" panose="02020603050405020304" pitchFamily="18" charset="0"/>
                <a:cs typeface="Calibri" panose="020F0502020204030204" pitchFamily="34" charset="0"/>
              </a:rPr>
              <a:t>aparitiei unei excitatii exogene si momentul realizarii complete a functiilor PI pentru setul respectiv de date; el poate fi echivalent, in majoritatea situatiilor, cu durata regimului tranzitoriu;</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AutoShape 2"/>
          <p:cNvSpPr>
            <a:spLocks noGrp="1" noChangeArrowheads="1"/>
          </p:cNvSpPr>
          <p:nvPr>
            <p:ph type="title"/>
          </p:nvPr>
        </p:nvSpPr>
        <p:spPr/>
        <p:txBody>
          <a:bodyPr/>
          <a:lstStyle/>
          <a:p>
            <a:r>
              <a:rPr lang="en-US" smtClean="0"/>
              <a:t>Asigurarea calitatii</a:t>
            </a:r>
          </a:p>
        </p:txBody>
      </p:sp>
      <p:sp>
        <p:nvSpPr>
          <p:cNvPr id="72707" name="Rectangle 3"/>
          <p:cNvSpPr>
            <a:spLocks noGrp="1" noChangeArrowheads="1"/>
          </p:cNvSpPr>
          <p:nvPr>
            <p:ph idx="1"/>
          </p:nvPr>
        </p:nvSpPr>
        <p:spPr>
          <a:xfrm>
            <a:off x="838200" y="2362200"/>
            <a:ext cx="7693025" cy="4495800"/>
          </a:xfrm>
        </p:spPr>
        <p:txBody>
          <a:bodyPr/>
          <a:lstStyle/>
          <a:p>
            <a:pPr>
              <a:buFont typeface="Wingdings" panose="05000000000000000000" pitchFamily="2" charset="2"/>
              <a:buNone/>
            </a:pPr>
            <a:r>
              <a:rPr lang="en-US" sz="2400" b="1" smtClean="0">
                <a:solidFill>
                  <a:srgbClr val="000000"/>
                </a:solidFill>
                <a:ea typeface="Times New Roman" panose="02020603050405020304" pitchFamily="18" charset="0"/>
                <a:cs typeface="Calibri" panose="020F0502020204030204" pitchFamily="34" charset="0"/>
              </a:rPr>
              <a:t>Alte caracteristici al calitatii :</a:t>
            </a:r>
            <a:endParaRPr lang="en-US" sz="2400" b="1" i="1" smtClean="0">
              <a:solidFill>
                <a:srgbClr val="558ED5"/>
              </a:solidFill>
              <a:ea typeface="Times New Roman" panose="02020603050405020304" pitchFamily="18" charset="0"/>
              <a:cs typeface="Calibri" panose="020F0502020204030204" pitchFamily="34" charset="0"/>
            </a:endParaRPr>
          </a:p>
          <a:p>
            <a:pPr algn="just">
              <a:buFont typeface="Wingdings" panose="05000000000000000000" pitchFamily="2" charset="2"/>
              <a:buChar char="Ø"/>
            </a:pPr>
            <a:r>
              <a:rPr lang="en-US" sz="2400" b="1" i="1" smtClean="0">
                <a:solidFill>
                  <a:srgbClr val="558ED5"/>
                </a:solidFill>
                <a:ea typeface="Times New Roman" panose="02020603050405020304" pitchFamily="18" charset="0"/>
                <a:cs typeface="Calibri" panose="020F0502020204030204" pitchFamily="34" charset="0"/>
              </a:rPr>
              <a:t>Testabilitatea </a:t>
            </a:r>
            <a:r>
              <a:rPr lang="en-US" sz="2400" b="1" smtClean="0">
                <a:solidFill>
                  <a:srgbClr val="000000"/>
                </a:solidFill>
                <a:ea typeface="Times New Roman" panose="02020603050405020304" pitchFamily="18" charset="0"/>
                <a:cs typeface="Calibri" panose="020F0502020204030204" pitchFamily="34" charset="0"/>
              </a:rPr>
              <a:t>- usurinta cu care un PP, sau o parte a sa</a:t>
            </a:r>
            <a:r>
              <a:rPr lang="en-US" sz="2400" b="1" i="1" smtClean="0">
                <a:solidFill>
                  <a:srgbClr val="558ED5"/>
                </a:solidFill>
                <a:ea typeface="Times New Roman" panose="02020603050405020304" pitchFamily="18" charset="0"/>
                <a:cs typeface="Calibri" panose="020F0502020204030204" pitchFamily="34" charset="0"/>
              </a:rPr>
              <a:t> </a:t>
            </a:r>
            <a:r>
              <a:rPr lang="en-US" sz="2400" b="1" smtClean="0">
                <a:solidFill>
                  <a:srgbClr val="000000"/>
                </a:solidFill>
                <a:ea typeface="Times New Roman" panose="02020603050405020304" pitchFamily="18" charset="0"/>
                <a:cs typeface="Calibri" panose="020F0502020204030204" pitchFamily="34" charset="0"/>
              </a:rPr>
              <a:t>poate fi testata </a:t>
            </a:r>
            <a:endParaRPr lang="en-US" sz="2400" b="1" i="1" smtClean="0">
              <a:solidFill>
                <a:srgbClr val="558ED5"/>
              </a:solidFill>
              <a:ea typeface="Times New Roman" panose="02020603050405020304" pitchFamily="18" charset="0"/>
              <a:cs typeface="Calibri" panose="020F0502020204030204" pitchFamily="34" charset="0"/>
            </a:endParaRPr>
          </a:p>
          <a:p>
            <a:pPr algn="just">
              <a:buFont typeface="Wingdings" panose="05000000000000000000" pitchFamily="2" charset="2"/>
              <a:buChar char="Ø"/>
            </a:pPr>
            <a:r>
              <a:rPr lang="en-US" sz="2400" b="1" i="1" smtClean="0">
                <a:solidFill>
                  <a:srgbClr val="558ED5"/>
                </a:solidFill>
                <a:ea typeface="Times New Roman" panose="02020603050405020304" pitchFamily="18" charset="0"/>
                <a:cs typeface="Calibri" panose="020F0502020204030204" pitchFamily="34" charset="0"/>
              </a:rPr>
              <a:t>Utilizabillitatea </a:t>
            </a:r>
            <a:r>
              <a:rPr lang="en-US" sz="2400" b="1" smtClean="0">
                <a:solidFill>
                  <a:srgbClr val="000000"/>
                </a:solidFill>
                <a:ea typeface="Times New Roman" panose="02020603050405020304" pitchFamily="18" charset="0"/>
                <a:cs typeface="Calibri" panose="020F0502020204030204" pitchFamily="34" charset="0"/>
              </a:rPr>
              <a:t>– efortul cerut pentru a invata, utiliza si</a:t>
            </a:r>
            <a:r>
              <a:rPr lang="en-US" sz="2400" b="1" i="1" smtClean="0">
                <a:solidFill>
                  <a:srgbClr val="558ED5"/>
                </a:solidFill>
                <a:ea typeface="Times New Roman" panose="02020603050405020304" pitchFamily="18" charset="0"/>
                <a:cs typeface="Calibri" panose="020F0502020204030204" pitchFamily="34" charset="0"/>
              </a:rPr>
              <a:t> </a:t>
            </a:r>
            <a:r>
              <a:rPr lang="en-US" sz="2400" b="1" smtClean="0">
                <a:solidFill>
                  <a:srgbClr val="000000"/>
                </a:solidFill>
                <a:ea typeface="Times New Roman" panose="02020603050405020304" pitchFamily="18" charset="0"/>
                <a:cs typeface="Calibri" panose="020F0502020204030204" pitchFamily="34" charset="0"/>
              </a:rPr>
              <a:t>intrerupe functionarea unui PP </a:t>
            </a:r>
            <a:endParaRPr lang="en-US" sz="2400" b="1" i="1" smtClean="0">
              <a:solidFill>
                <a:srgbClr val="558ED5"/>
              </a:solidFill>
              <a:ea typeface="Times New Roman" panose="02020603050405020304" pitchFamily="18" charset="0"/>
              <a:cs typeface="Calibri" panose="020F0502020204030204" pitchFamily="34" charset="0"/>
            </a:endParaRPr>
          </a:p>
          <a:p>
            <a:pPr algn="just">
              <a:buFont typeface="Wingdings" panose="05000000000000000000" pitchFamily="2" charset="2"/>
              <a:buChar char="Ø"/>
            </a:pPr>
            <a:r>
              <a:rPr lang="en-US" sz="2400" b="1" i="1" smtClean="0">
                <a:solidFill>
                  <a:srgbClr val="558ED5"/>
                </a:solidFill>
                <a:ea typeface="Times New Roman" panose="02020603050405020304" pitchFamily="18" charset="0"/>
                <a:cs typeface="Calibri" panose="020F0502020204030204" pitchFamily="34" charset="0"/>
              </a:rPr>
              <a:t>Integritatea </a:t>
            </a:r>
            <a:r>
              <a:rPr lang="en-US" sz="2400" b="1" smtClean="0">
                <a:solidFill>
                  <a:srgbClr val="000000"/>
                </a:solidFill>
                <a:ea typeface="Times New Roman" panose="02020603050405020304" pitchFamily="18" charset="0"/>
                <a:cs typeface="Calibri" panose="020F0502020204030204" pitchFamily="34" charset="0"/>
              </a:rPr>
              <a:t>– masura in care PP si datele sunt imune la</a:t>
            </a:r>
            <a:r>
              <a:rPr lang="en-US" sz="2400" b="1" i="1" smtClean="0">
                <a:solidFill>
                  <a:srgbClr val="558ED5"/>
                </a:solidFill>
                <a:ea typeface="Times New Roman" panose="02020603050405020304" pitchFamily="18" charset="0"/>
                <a:cs typeface="Calibri" panose="020F0502020204030204" pitchFamily="34" charset="0"/>
              </a:rPr>
              <a:t> </a:t>
            </a:r>
            <a:r>
              <a:rPr lang="en-US" sz="2400" b="1" smtClean="0">
                <a:solidFill>
                  <a:srgbClr val="000000"/>
                </a:solidFill>
                <a:ea typeface="Times New Roman" panose="02020603050405020304" pitchFamily="18" charset="0"/>
                <a:cs typeface="Calibri" panose="020F0502020204030204" pitchFamily="34" charset="0"/>
              </a:rPr>
              <a:t>accesul neautorizat al clientului </a:t>
            </a:r>
            <a:endParaRPr lang="en-US" sz="2400" b="1" i="1" smtClean="0">
              <a:solidFill>
                <a:srgbClr val="558ED5"/>
              </a:solidFill>
              <a:ea typeface="Times New Roman" panose="02020603050405020304" pitchFamily="18" charset="0"/>
              <a:cs typeface="Calibri" panose="020F0502020204030204" pitchFamily="34" charset="0"/>
            </a:endParaRPr>
          </a:p>
          <a:p>
            <a:pPr algn="just">
              <a:buFont typeface="Wingdings" panose="05000000000000000000" pitchFamily="2" charset="2"/>
              <a:buChar char="Ø"/>
            </a:pPr>
            <a:r>
              <a:rPr lang="en-US" sz="2400" b="1" i="1" smtClean="0">
                <a:solidFill>
                  <a:srgbClr val="558ED5"/>
                </a:solidFill>
                <a:ea typeface="Times New Roman" panose="02020603050405020304" pitchFamily="18" charset="0"/>
                <a:cs typeface="Calibri" panose="020F0502020204030204" pitchFamily="34" charset="0"/>
              </a:rPr>
              <a:t>Refolosibilitatea </a:t>
            </a:r>
            <a:r>
              <a:rPr lang="en-US" sz="2400" b="1" smtClean="0">
                <a:solidFill>
                  <a:srgbClr val="000000"/>
                </a:solidFill>
                <a:ea typeface="Times New Roman" panose="02020603050405020304" pitchFamily="18" charset="0"/>
                <a:cs typeface="Calibri" panose="020F0502020204030204" pitchFamily="34" charset="0"/>
              </a:rPr>
              <a:t>- usurinta cu care componente ale unui</a:t>
            </a:r>
            <a:r>
              <a:rPr lang="en-US" sz="2400" b="1" i="1" smtClean="0">
                <a:solidFill>
                  <a:srgbClr val="558ED5"/>
                </a:solidFill>
                <a:ea typeface="Times New Roman" panose="02020603050405020304" pitchFamily="18" charset="0"/>
                <a:cs typeface="Calibri" panose="020F0502020204030204" pitchFamily="34" charset="0"/>
              </a:rPr>
              <a:t> </a:t>
            </a:r>
            <a:r>
              <a:rPr lang="en-US" sz="2400" b="1" smtClean="0">
                <a:solidFill>
                  <a:srgbClr val="000000"/>
                </a:solidFill>
                <a:ea typeface="Times New Roman" panose="02020603050405020304" pitchFamily="18" charset="0"/>
                <a:cs typeface="Calibri" panose="020F0502020204030204" pitchFamily="34" charset="0"/>
              </a:rPr>
              <a:t>PP pot fi utilizate (mutate) într-un alt PP; </a:t>
            </a:r>
            <a:endParaRPr lang="en-US" sz="2400" b="1" i="1" smtClean="0">
              <a:solidFill>
                <a:srgbClr val="558ED5"/>
              </a:solidFill>
              <a:ea typeface="Times New Roman" panose="02020603050405020304" pitchFamily="18" charset="0"/>
              <a:cs typeface="Calibri" panose="020F0502020204030204" pitchFamily="34" charset="0"/>
            </a:endParaRPr>
          </a:p>
          <a:p>
            <a:pPr algn="just">
              <a:buFont typeface="Wingdings" panose="05000000000000000000" pitchFamily="2" charset="2"/>
              <a:buChar char="Ø"/>
            </a:pPr>
            <a:r>
              <a:rPr lang="en-US" sz="2400" b="1" i="1" smtClean="0">
                <a:solidFill>
                  <a:srgbClr val="558ED5"/>
                </a:solidFill>
                <a:ea typeface="Times New Roman" panose="02020603050405020304" pitchFamily="18" charset="0"/>
                <a:cs typeface="Calibri" panose="020F0502020204030204" pitchFamily="34" charset="0"/>
              </a:rPr>
              <a:t>Interoperabilitatea </a:t>
            </a:r>
            <a:r>
              <a:rPr lang="en-US" sz="2400" b="1" smtClean="0">
                <a:solidFill>
                  <a:srgbClr val="000000"/>
                </a:solidFill>
                <a:ea typeface="Times New Roman" panose="02020603050405020304" pitchFamily="18" charset="0"/>
                <a:cs typeface="Calibri" panose="020F0502020204030204" pitchFamily="34" charset="0"/>
              </a:rPr>
              <a:t>- abilitatea PP de a functiona</a:t>
            </a:r>
            <a:r>
              <a:rPr lang="en-US" sz="2400" b="1" i="1" smtClean="0">
                <a:solidFill>
                  <a:srgbClr val="558ED5"/>
                </a:solidFill>
                <a:ea typeface="Times New Roman" panose="02020603050405020304" pitchFamily="18" charset="0"/>
                <a:cs typeface="Calibri" panose="020F0502020204030204" pitchFamily="34" charset="0"/>
              </a:rPr>
              <a:t> </a:t>
            </a:r>
            <a:r>
              <a:rPr lang="en-US" sz="2400" b="1" smtClean="0">
                <a:solidFill>
                  <a:srgbClr val="000000"/>
                </a:solidFill>
                <a:ea typeface="Times New Roman" panose="02020603050405020304" pitchFamily="18" charset="0"/>
                <a:cs typeface="Calibri" panose="020F0502020204030204" pitchFamily="34" charset="0"/>
              </a:rPr>
              <a:t>impreuna cu un alt PP</a:t>
            </a:r>
            <a:r>
              <a:rPr lang="en-US" sz="2400" smtClean="0">
                <a:ea typeface="Times New Roman" panose="02020603050405020304" pitchFamily="18" charset="0"/>
                <a:cs typeface="Calibri" panose="020F0502020204030204" pitchFamily="34" charset="0"/>
              </a:rPr>
              <a: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AutoShape 2"/>
          <p:cNvSpPr>
            <a:spLocks noGrp="1" noChangeArrowheads="1"/>
          </p:cNvSpPr>
          <p:nvPr>
            <p:ph type="title"/>
          </p:nvPr>
        </p:nvSpPr>
        <p:spPr/>
        <p:txBody>
          <a:bodyPr/>
          <a:lstStyle/>
          <a:p>
            <a:r>
              <a:rPr lang="en-US" smtClean="0"/>
              <a:t>Asigurarea calitatii</a:t>
            </a:r>
          </a:p>
        </p:txBody>
      </p:sp>
      <p:sp>
        <p:nvSpPr>
          <p:cNvPr id="73731" name="Rectangle 3"/>
          <p:cNvSpPr>
            <a:spLocks noGrp="1" noChangeArrowheads="1"/>
          </p:cNvSpPr>
          <p:nvPr>
            <p:ph idx="1"/>
          </p:nvPr>
        </p:nvSpPr>
        <p:spPr>
          <a:xfrm>
            <a:off x="838200" y="2362200"/>
            <a:ext cx="7693025" cy="4495800"/>
          </a:xfrm>
        </p:spPr>
        <p:txBody>
          <a:bodyPr/>
          <a:lstStyle/>
          <a:p>
            <a:pPr>
              <a:lnSpc>
                <a:spcPct val="80000"/>
              </a:lnSpc>
              <a:buFont typeface="Wingdings" panose="05000000000000000000" pitchFamily="2" charset="2"/>
              <a:buNone/>
            </a:pPr>
            <a:r>
              <a:rPr lang="en-US" sz="2400" b="1" smtClean="0">
                <a:solidFill>
                  <a:srgbClr val="000000"/>
                </a:solidFill>
                <a:ea typeface="Times New Roman" panose="02020603050405020304" pitchFamily="18" charset="0"/>
                <a:cs typeface="Calibri" panose="020F0502020204030204" pitchFamily="34" charset="0"/>
              </a:rPr>
              <a:t>	Asigurarea calitatii este mentinuta prin analize statice si dinamice si evaluata printr-o serie de masuratori</a:t>
            </a:r>
            <a:endParaRPr lang="en-US" sz="2400" b="1" i="1" smtClean="0">
              <a:solidFill>
                <a:srgbClr val="0070C0"/>
              </a:solidFill>
              <a:ea typeface="Times New Roman" panose="02020603050405020304" pitchFamily="18" charset="0"/>
              <a:cs typeface="Calibri" panose="020F0502020204030204" pitchFamily="34" charset="0"/>
            </a:endParaRPr>
          </a:p>
          <a:p>
            <a:pPr>
              <a:lnSpc>
                <a:spcPct val="80000"/>
              </a:lnSpc>
              <a:buFont typeface="Wingdings" panose="05000000000000000000" pitchFamily="2" charset="2"/>
              <a:buNone/>
            </a:pPr>
            <a:r>
              <a:rPr lang="en-US" sz="2400" b="1" i="1" smtClean="0">
                <a:solidFill>
                  <a:srgbClr val="0070C0"/>
                </a:solidFill>
                <a:ea typeface="Times New Roman" panose="02020603050405020304" pitchFamily="18" charset="0"/>
                <a:cs typeface="Calibri" panose="020F0502020204030204" pitchFamily="34" charset="0"/>
              </a:rPr>
              <a:t>Analiza statica</a:t>
            </a:r>
            <a:endParaRPr lang="en-US" sz="2400" b="1" smtClean="0">
              <a:solidFill>
                <a:srgbClr val="000000"/>
              </a:solidFill>
              <a:ea typeface="Times New Roman" panose="02020603050405020304" pitchFamily="18" charset="0"/>
              <a:cs typeface="Calibri" panose="020F0502020204030204" pitchFamily="34" charset="0"/>
            </a:endParaRPr>
          </a:p>
          <a:p>
            <a:pPr algn="just">
              <a:lnSpc>
                <a:spcPct val="80000"/>
              </a:lnSpc>
              <a:buFont typeface="Wingdings" panose="05000000000000000000" pitchFamily="2" charset="2"/>
              <a:buChar char="Ø"/>
            </a:pPr>
            <a:r>
              <a:rPr lang="en-US" sz="2400" b="1" smtClean="0">
                <a:solidFill>
                  <a:srgbClr val="000000"/>
                </a:solidFill>
                <a:ea typeface="Times New Roman" panose="02020603050405020304" pitchFamily="18" charset="0"/>
                <a:cs typeface="Calibri" panose="020F0502020204030204" pitchFamily="34" charset="0"/>
              </a:rPr>
              <a:t>Este bazata pe examinarea documentatiei: specificatii de cerinte, modele software, documente de proiectare si coduri sursa </a:t>
            </a:r>
          </a:p>
          <a:p>
            <a:pPr algn="just">
              <a:lnSpc>
                <a:spcPct val="80000"/>
              </a:lnSpc>
              <a:buFont typeface="Wingdings" panose="05000000000000000000" pitchFamily="2" charset="2"/>
              <a:buChar char="Ø"/>
            </a:pPr>
            <a:r>
              <a:rPr lang="en-US" sz="2400" b="1" smtClean="0">
                <a:solidFill>
                  <a:srgbClr val="000000"/>
                </a:solidFill>
                <a:ea typeface="Times New Roman" panose="02020603050405020304" pitchFamily="18" charset="0"/>
                <a:cs typeface="Calibri" panose="020F0502020204030204" pitchFamily="34" charset="0"/>
              </a:rPr>
              <a:t>Traditional analiza statica include revizii de cod, inspectii, analize de algoritmi si dovezi de verificare a corectitudinii codului </a:t>
            </a:r>
          </a:p>
          <a:p>
            <a:pPr algn="just">
              <a:lnSpc>
                <a:spcPct val="80000"/>
              </a:lnSpc>
              <a:buFont typeface="Wingdings" panose="05000000000000000000" pitchFamily="2" charset="2"/>
              <a:buChar char="Ø"/>
            </a:pPr>
            <a:r>
              <a:rPr lang="en-US" sz="2400" b="1" smtClean="0">
                <a:solidFill>
                  <a:srgbClr val="000000"/>
                </a:solidFill>
                <a:ea typeface="Times New Roman" panose="02020603050405020304" pitchFamily="18" charset="0"/>
                <a:cs typeface="Calibri" panose="020F0502020204030204" pitchFamily="34" charset="0"/>
              </a:rPr>
              <a:t>Nu include executarea codului aflat in dezvoltare, dar inspecteaza codul si comportarile posibile ale acestuia in vederea optimizarii comportamentului in urma compilarii. </a:t>
            </a:r>
            <a:endParaRPr lang="en-US" sz="2400" smtClean="0">
              <a:solidFill>
                <a:srgbClr val="000000"/>
              </a:solidFill>
              <a:ea typeface="Times New Roman" panose="02020603050405020304" pitchFamily="18"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AutoShape 2"/>
          <p:cNvSpPr>
            <a:spLocks noGrp="1" noChangeArrowheads="1"/>
          </p:cNvSpPr>
          <p:nvPr>
            <p:ph type="title"/>
          </p:nvPr>
        </p:nvSpPr>
        <p:spPr/>
        <p:txBody>
          <a:bodyPr/>
          <a:lstStyle/>
          <a:p>
            <a:r>
              <a:rPr lang="en-US" smtClean="0"/>
              <a:t>Asigurarea calitatii </a:t>
            </a:r>
          </a:p>
        </p:txBody>
      </p:sp>
      <p:sp>
        <p:nvSpPr>
          <p:cNvPr id="74755" name="Rectangle 3"/>
          <p:cNvSpPr>
            <a:spLocks noGrp="1" noChangeArrowheads="1"/>
          </p:cNvSpPr>
          <p:nvPr>
            <p:ph idx="1"/>
          </p:nvPr>
        </p:nvSpPr>
        <p:spPr>
          <a:xfrm>
            <a:off x="838200" y="2362200"/>
            <a:ext cx="7693025" cy="4495800"/>
          </a:xfrm>
        </p:spPr>
        <p:txBody>
          <a:bodyPr/>
          <a:lstStyle/>
          <a:p>
            <a:pPr>
              <a:lnSpc>
                <a:spcPct val="90000"/>
              </a:lnSpc>
              <a:buFont typeface="Wingdings" panose="05000000000000000000" pitchFamily="2" charset="2"/>
              <a:buNone/>
            </a:pPr>
            <a:r>
              <a:rPr lang="en-US" sz="2400" b="1" i="1" smtClean="0">
                <a:solidFill>
                  <a:srgbClr val="0070C0"/>
                </a:solidFill>
                <a:ea typeface="Times New Roman" panose="02020603050405020304" pitchFamily="18" charset="0"/>
                <a:cs typeface="Calibri" panose="020F0502020204030204" pitchFamily="34" charset="0"/>
              </a:rPr>
              <a:t>	Analiza dinamica</a:t>
            </a:r>
            <a:endParaRPr lang="en-US" sz="2400" b="1" smtClean="0">
              <a:solidFill>
                <a:srgbClr val="000000"/>
              </a:solidFill>
              <a:ea typeface="Times New Roman" panose="02020603050405020304" pitchFamily="18" charset="0"/>
              <a:cs typeface="Calibri" panose="020F0502020204030204" pitchFamily="34" charset="0"/>
            </a:endParaRPr>
          </a:p>
          <a:p>
            <a:pPr algn="just">
              <a:lnSpc>
                <a:spcPct val="90000"/>
              </a:lnSpc>
              <a:buFont typeface="Wingdings" panose="05000000000000000000" pitchFamily="2" charset="2"/>
              <a:buChar char="Ø"/>
            </a:pPr>
            <a:r>
              <a:rPr lang="en-US" sz="2400" b="1" smtClean="0">
                <a:solidFill>
                  <a:srgbClr val="000000"/>
                </a:solidFill>
                <a:ea typeface="Times New Roman" panose="02020603050405020304" pitchFamily="18" charset="0"/>
                <a:cs typeface="Calibri" panose="020F0502020204030204" pitchFamily="34" charset="0"/>
              </a:rPr>
              <a:t>Este bazata pe executarea programului pentru a se descoperii posibilele defectiuni in functionarea acestuia </a:t>
            </a:r>
          </a:p>
          <a:p>
            <a:pPr algn="just">
              <a:lnSpc>
                <a:spcPct val="90000"/>
              </a:lnSpc>
              <a:buFont typeface="Wingdings" panose="05000000000000000000" pitchFamily="2" charset="2"/>
              <a:buChar char="Ø"/>
            </a:pPr>
            <a:r>
              <a:rPr lang="en-US" sz="2400" b="1" smtClean="0">
                <a:solidFill>
                  <a:srgbClr val="000000"/>
                </a:solidFill>
                <a:ea typeface="Times New Roman" panose="02020603050405020304" pitchFamily="18" charset="0"/>
                <a:cs typeface="Calibri" panose="020F0502020204030204" pitchFamily="34" charset="0"/>
              </a:rPr>
              <a:t>Sunt observate atat caracteristicile comportamentale cat si de performanta ale acestuia </a:t>
            </a:r>
          </a:p>
          <a:p>
            <a:pPr algn="just">
              <a:lnSpc>
                <a:spcPct val="90000"/>
              </a:lnSpc>
              <a:buFont typeface="Wingdings" panose="05000000000000000000" pitchFamily="2" charset="2"/>
              <a:buChar char="Ø"/>
            </a:pPr>
            <a:r>
              <a:rPr lang="en-US" sz="2400" b="1" smtClean="0">
                <a:solidFill>
                  <a:srgbClr val="000000"/>
                </a:solidFill>
                <a:ea typeface="Times New Roman" panose="02020603050405020304" pitchFamily="18" charset="0"/>
                <a:cs typeface="Calibri" panose="020F0502020204030204" pitchFamily="34" charset="0"/>
              </a:rPr>
              <a:t>Programele sunt executate atat cu date tipice cat si special proiectate </a:t>
            </a:r>
          </a:p>
          <a:p>
            <a:pPr algn="just">
              <a:lnSpc>
                <a:spcPct val="90000"/>
              </a:lnSpc>
              <a:buFont typeface="Wingdings" panose="05000000000000000000" pitchFamily="2" charset="2"/>
              <a:buChar char="Ø"/>
            </a:pPr>
            <a:r>
              <a:rPr lang="en-US" sz="2400" b="1" smtClean="0">
                <a:solidFill>
                  <a:srgbClr val="000000"/>
                </a:solidFill>
                <a:ea typeface="Times New Roman" panose="02020603050405020304" pitchFamily="18" charset="0"/>
                <a:cs typeface="Calibri" panose="020F0502020204030204" pitchFamily="34" charset="0"/>
              </a:rPr>
              <a:t>Este importanta determinarea setului finit de teste potrivit pentru evaluarea corecta a performanteleor si comportarii sistemului</a:t>
            </a:r>
            <a:r>
              <a:rPr lang="en-US" sz="2000" smtClean="0">
                <a:ea typeface="Times New Roman" panose="02020603050405020304" pitchFamily="18" charset="0"/>
                <a:cs typeface="Calibri" panose="020F0502020204030204" pitchFamily="34" charset="0"/>
              </a:rPr>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endParaRPr lang="ro-RO" smtClean="0"/>
          </a:p>
        </p:txBody>
      </p:sp>
      <p:sp>
        <p:nvSpPr>
          <p:cNvPr id="75779" name="Rectangle 3"/>
          <p:cNvSpPr>
            <a:spLocks noGrp="1" noChangeArrowheads="1"/>
          </p:cNvSpPr>
          <p:nvPr>
            <p:ph idx="1"/>
          </p:nvPr>
        </p:nvSpPr>
        <p:spPr/>
        <p:txBody>
          <a:bodyPr/>
          <a:lstStyle/>
          <a:p>
            <a:pPr>
              <a:lnSpc>
                <a:spcPct val="80000"/>
              </a:lnSpc>
              <a:buFont typeface="Wingdings" panose="05000000000000000000" pitchFamily="2" charset="2"/>
              <a:buNone/>
            </a:pPr>
            <a:r>
              <a:rPr lang="en-US" sz="2000" b="1" smtClean="0"/>
              <a:t>Twill</a:t>
            </a:r>
          </a:p>
          <a:p>
            <a:pPr>
              <a:lnSpc>
                <a:spcPct val="80000"/>
              </a:lnSpc>
            </a:pPr>
            <a:endParaRPr lang="en-US" sz="2000" b="1" smtClean="0"/>
          </a:p>
          <a:p>
            <a:pPr>
              <a:lnSpc>
                <a:spcPct val="80000"/>
              </a:lnSpc>
              <a:buFont typeface="Wingdings" panose="05000000000000000000" pitchFamily="2" charset="2"/>
              <a:buNone/>
            </a:pPr>
            <a:r>
              <a:rPr lang="en-US" sz="2000" b="1" smtClean="0"/>
              <a:t>Selenium ide</a:t>
            </a:r>
          </a:p>
          <a:p>
            <a:pPr>
              <a:lnSpc>
                <a:spcPct val="80000"/>
              </a:lnSpc>
            </a:pPr>
            <a:r>
              <a:rPr lang="en-US" sz="1600" smtClean="0"/>
              <a:t>La navigarea intre pagini se folosește clickAndWait </a:t>
            </a:r>
          </a:p>
          <a:p>
            <a:pPr>
              <a:lnSpc>
                <a:spcPct val="80000"/>
              </a:lnSpc>
            </a:pPr>
            <a:r>
              <a:rPr lang="en-US" sz="1600" smtClean="0"/>
              <a:t>Tipuri de verificare Verify vs Assert: </a:t>
            </a:r>
          </a:p>
          <a:p>
            <a:pPr>
              <a:lnSpc>
                <a:spcPct val="80000"/>
              </a:lnSpc>
            </a:pPr>
            <a:r>
              <a:rPr lang="en-US" sz="1600" i="1" smtClean="0"/>
              <a:t>Verify</a:t>
            </a:r>
            <a:r>
              <a:rPr lang="en-US" sz="1600" smtClean="0"/>
              <a:t> se folosește pentru a testa contextul (Ex ca dupa ce am navigat pe un link am ajuns pe pagina corecta) </a:t>
            </a:r>
          </a:p>
          <a:p>
            <a:pPr>
              <a:lnSpc>
                <a:spcPct val="80000"/>
              </a:lnSpc>
            </a:pPr>
            <a:r>
              <a:rPr lang="en-US" sz="1600" i="1" smtClean="0"/>
              <a:t>Assert</a:t>
            </a:r>
            <a:r>
              <a:rPr lang="en-US" sz="1600" smtClean="0"/>
              <a:t> se folosește pentru a testa elemente funcționale </a:t>
            </a:r>
          </a:p>
          <a:p>
            <a:pPr>
              <a:lnSpc>
                <a:spcPct val="80000"/>
              </a:lnSpc>
            </a:pPr>
            <a:r>
              <a:rPr lang="en-US" sz="1600" smtClean="0"/>
              <a:t>Nivelul verificări Generic vs concret </a:t>
            </a:r>
          </a:p>
          <a:p>
            <a:pPr>
              <a:lnSpc>
                <a:spcPct val="80000"/>
              </a:lnSpc>
            </a:pPr>
            <a:r>
              <a:rPr lang="en-US" sz="1600" i="1" smtClean="0">
                <a:hlinkClick r:id="rId2"/>
              </a:rPr>
              <a:t>AssertTextPresent</a:t>
            </a:r>
            <a:r>
              <a:rPr lang="en-US" sz="1600" smtClean="0"/>
              <a:t> - foarte generic - se verifica ca exist textul undeva în pagina </a:t>
            </a:r>
          </a:p>
          <a:p>
            <a:pPr>
              <a:lnSpc>
                <a:spcPct val="80000"/>
              </a:lnSpc>
            </a:pPr>
            <a:r>
              <a:rPr lang="en-US" sz="1600" i="1" smtClean="0">
                <a:hlinkClick r:id="rId3"/>
              </a:rPr>
              <a:t>AssertText</a:t>
            </a:r>
            <a:r>
              <a:rPr lang="en-US" sz="1600" smtClean="0"/>
              <a:t> - se verifica ca textul este la o anumita locație. Vezi modurile de specificare ( id html, XPath etc) </a:t>
            </a:r>
          </a:p>
          <a:p>
            <a:pPr>
              <a:lnSpc>
                <a:spcPct val="80000"/>
              </a:lnSpc>
            </a:pPr>
            <a:r>
              <a:rPr lang="en-US" sz="1600" smtClean="0"/>
              <a:t>Înaintea verificarea </a:t>
            </a:r>
            <a:r>
              <a:rPr lang="en-US" sz="1600" smtClean="0">
                <a:hlinkClick r:id="rId3"/>
              </a:rPr>
              <a:t>AssertText</a:t>
            </a:r>
            <a:r>
              <a:rPr lang="en-US" sz="1600" smtClean="0"/>
              <a:t> se poate verifica existenta elementului cautat </a:t>
            </a:r>
            <a:r>
              <a:rPr lang="en-US" sz="1600" i="1" smtClean="0"/>
              <a:t>AssertElementPresent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AutoShape 2"/>
          <p:cNvSpPr>
            <a:spLocks noGrp="1" noChangeArrowheads="1"/>
          </p:cNvSpPr>
          <p:nvPr>
            <p:ph type="title"/>
          </p:nvPr>
        </p:nvSpPr>
        <p:spPr/>
        <p:txBody>
          <a:bodyPr/>
          <a:lstStyle/>
          <a:p>
            <a:r>
              <a:rPr lang="en-US" smtClean="0"/>
              <a:t>Verificare si validare</a:t>
            </a:r>
          </a:p>
        </p:txBody>
      </p:sp>
      <p:sp>
        <p:nvSpPr>
          <p:cNvPr id="61443" name="Rectangle 3"/>
          <p:cNvSpPr>
            <a:spLocks noGrp="1" noChangeArrowheads="1"/>
          </p:cNvSpPr>
          <p:nvPr>
            <p:ph idx="1"/>
          </p:nvPr>
        </p:nvSpPr>
        <p:spPr/>
        <p:txBody>
          <a:bodyPr/>
          <a:lstStyle/>
          <a:p>
            <a:pPr algn="just">
              <a:lnSpc>
                <a:spcPct val="80000"/>
              </a:lnSpc>
              <a:buFont typeface="Wingdings" panose="05000000000000000000" pitchFamily="2" charset="2"/>
              <a:buNone/>
            </a:pPr>
            <a:r>
              <a:rPr lang="en-US" sz="1800" b="1" smtClean="0"/>
              <a:t>	</a:t>
            </a:r>
            <a:r>
              <a:rPr lang="en-US" sz="1800" smtClean="0"/>
              <a:t>Cele doua concepte similare intalnite in testarea produselor program (PP) sunt utilizate frecvent de catre specialisti.</a:t>
            </a:r>
          </a:p>
          <a:p>
            <a:pPr>
              <a:lnSpc>
                <a:spcPct val="80000"/>
              </a:lnSpc>
            </a:pPr>
            <a:r>
              <a:rPr lang="en-US" sz="1800" b="1" smtClean="0">
                <a:solidFill>
                  <a:srgbClr val="FF0066"/>
                </a:solidFill>
              </a:rPr>
              <a:t>Verificarea</a:t>
            </a:r>
          </a:p>
          <a:p>
            <a:pPr>
              <a:lnSpc>
                <a:spcPct val="80000"/>
              </a:lnSpc>
              <a:buFont typeface="Wingdings" panose="05000000000000000000" pitchFamily="2" charset="2"/>
              <a:buNone/>
            </a:pPr>
            <a:r>
              <a:rPr lang="en-US" sz="1800" smtClean="0"/>
              <a:t>	Acest tip de activitate ne ajuta in evaluarea PP pentru a stabili daca un produs dintr-o anumita faza de dezvoltare satisface cerintele stabilite inainte de inceperea acestei faze. Activitatile care verifica corectitudinea pentru faza de dezvoltare sunt denumite activitati de verificare.</a:t>
            </a:r>
          </a:p>
          <a:p>
            <a:pPr>
              <a:lnSpc>
                <a:spcPct val="80000"/>
              </a:lnSpc>
            </a:pPr>
            <a:r>
              <a:rPr lang="en-US" sz="1800" b="1" smtClean="0">
                <a:solidFill>
                  <a:srgbClr val="FF0066"/>
                </a:solidFill>
              </a:rPr>
              <a:t>Validarea</a:t>
            </a:r>
            <a:r>
              <a:rPr lang="en-US" sz="1800" smtClean="0"/>
              <a:t> are drept scop sa confirme daca un produs indeplineste asteptarile clientului. Activitatile de validare se concentreaza pe produsul final, care este testat din punct de vedere al clientului; validarea stabileste daca produsul indeplineste asteptarile utilizatorilor globali </a:t>
            </a:r>
          </a:p>
          <a:p>
            <a:pPr>
              <a:lnSpc>
                <a:spcPct val="80000"/>
              </a:lnSpc>
              <a:buFont typeface="Wingdings" panose="05000000000000000000" pitchFamily="2" charset="2"/>
              <a:buNone/>
            </a:pPr>
            <a:r>
              <a:rPr lang="en-US" sz="1800" smtClean="0"/>
              <a:t>	Intarzierea executarii activitatilor de validare sunt adesea riscante si duc la costuri mai mari de dezvoltare a PP.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AutoShape 2"/>
          <p:cNvSpPr>
            <a:spLocks noGrp="1" noChangeArrowheads="1"/>
          </p:cNvSpPr>
          <p:nvPr>
            <p:ph type="title"/>
          </p:nvPr>
        </p:nvSpPr>
        <p:spPr/>
        <p:txBody>
          <a:bodyPr/>
          <a:lstStyle/>
          <a:p>
            <a:r>
              <a:rPr lang="en-US" sz="3200" smtClean="0"/>
              <a:t>Impactul procesului de dezvoltare a PP asupra calitatii acestora</a:t>
            </a:r>
          </a:p>
        </p:txBody>
      </p:sp>
      <p:sp>
        <p:nvSpPr>
          <p:cNvPr id="62469" name="Text Box 5"/>
          <p:cNvSpPr txBox="1">
            <a:spLocks noChangeArrowheads="1"/>
          </p:cNvSpPr>
          <p:nvPr/>
        </p:nvSpPr>
        <p:spPr bwMode="auto">
          <a:xfrm>
            <a:off x="914400" y="6096000"/>
            <a:ext cx="792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t>Efectul acumularii erorilor in etapele ciclului de realizarea a PP</a:t>
            </a:r>
          </a:p>
        </p:txBody>
      </p:sp>
      <p:pic>
        <p:nvPicPr>
          <p:cNvPr id="62470" name="Picture 6"/>
          <p:cNvPicPr>
            <a:picLocks noChangeAspect="1" noChangeArrowheads="1"/>
          </p:cNvPicPr>
          <p:nvPr/>
        </p:nvPicPr>
        <p:blipFill>
          <a:blip r:embed="rId2">
            <a:extLst>
              <a:ext uri="{28A0092B-C50C-407E-A947-70E740481C1C}">
                <a14:useLocalDpi xmlns:a14="http://schemas.microsoft.com/office/drawing/2010/main" val="0"/>
              </a:ext>
            </a:extLst>
          </a:blip>
          <a:srcRect l="14285" t="35226" r="14285" b="23436"/>
          <a:stretch>
            <a:fillRect/>
          </a:stretch>
        </p:blipFill>
        <p:spPr bwMode="auto">
          <a:xfrm>
            <a:off x="914400" y="2514600"/>
            <a:ext cx="76200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AutoShape 2"/>
          <p:cNvSpPr>
            <a:spLocks noGrp="1" noChangeArrowheads="1"/>
          </p:cNvSpPr>
          <p:nvPr>
            <p:ph type="title"/>
          </p:nvPr>
        </p:nvSpPr>
        <p:spPr/>
        <p:txBody>
          <a:bodyPr/>
          <a:lstStyle/>
          <a:p>
            <a:r>
              <a:rPr lang="en-US" sz="3200" smtClean="0"/>
              <a:t>Impactul procesului de dezvoltare a PP asupra calitatii acestora</a:t>
            </a:r>
          </a:p>
        </p:txBody>
      </p:sp>
      <p:pic>
        <p:nvPicPr>
          <p:cNvPr id="6349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11887" t="32736" r="9863" b="13751"/>
          <a:stretch>
            <a:fillRect/>
          </a:stretch>
        </p:blipFill>
        <p:spPr>
          <a:xfrm>
            <a:off x="838200" y="2789238"/>
            <a:ext cx="8153400" cy="2697162"/>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AutoShape 2"/>
          <p:cNvSpPr>
            <a:spLocks noGrp="1" noChangeArrowheads="1"/>
          </p:cNvSpPr>
          <p:nvPr>
            <p:ph type="title"/>
          </p:nvPr>
        </p:nvSpPr>
        <p:spPr/>
        <p:txBody>
          <a:bodyPr/>
          <a:lstStyle/>
          <a:p>
            <a:r>
              <a:rPr lang="en-US" smtClean="0"/>
              <a:t>Obiectivele testarii</a:t>
            </a:r>
          </a:p>
        </p:txBody>
      </p:sp>
      <p:sp>
        <p:nvSpPr>
          <p:cNvPr id="64515" name="Rectangle 3"/>
          <p:cNvSpPr>
            <a:spLocks noGrp="1" noChangeArrowheads="1"/>
          </p:cNvSpPr>
          <p:nvPr>
            <p:ph idx="1"/>
          </p:nvPr>
        </p:nvSpPr>
        <p:spPr>
          <a:xfrm>
            <a:off x="838200" y="2362200"/>
            <a:ext cx="7693025" cy="4267200"/>
          </a:xfrm>
        </p:spPr>
        <p:txBody>
          <a:bodyPr/>
          <a:lstStyle/>
          <a:p>
            <a:pPr algn="just">
              <a:lnSpc>
                <a:spcPct val="80000"/>
              </a:lnSpc>
            </a:pPr>
            <a:r>
              <a:rPr lang="en-US" sz="2000" b="1" smtClean="0"/>
              <a:t>Personal implicat: programatori, inginerii de testare, directorii de proiecte si clientii </a:t>
            </a:r>
          </a:p>
          <a:p>
            <a:pPr algn="just">
              <a:lnSpc>
                <a:spcPct val="80000"/>
              </a:lnSpc>
            </a:pPr>
            <a:r>
              <a:rPr lang="en-US" sz="2000" b="1" smtClean="0"/>
              <a:t>Procesul de testare din diferite perspective: </a:t>
            </a:r>
          </a:p>
          <a:p>
            <a:pPr lvl="1" algn="just">
              <a:lnSpc>
                <a:spcPct val="80000"/>
              </a:lnSpc>
              <a:buFontTx/>
              <a:buNone/>
            </a:pPr>
            <a:r>
              <a:rPr lang="en-US" sz="1800" b="1" smtClean="0"/>
              <a:t>	</a:t>
            </a:r>
            <a:r>
              <a:rPr lang="en-US" sz="1600" b="1" smtClean="0"/>
              <a:t>– Ce functioneaza: programatorii testeaza unitatile si sistemul dupa integrare in vederea demonstrarii functionalitatii acestuia </a:t>
            </a:r>
          </a:p>
          <a:p>
            <a:pPr lvl="1" algn="just">
              <a:lnSpc>
                <a:spcPct val="80000"/>
              </a:lnSpc>
              <a:buFontTx/>
              <a:buNone/>
            </a:pPr>
            <a:r>
              <a:rPr lang="en-US" sz="1600" b="1" smtClean="0"/>
              <a:t>	– Ce nu functioneaza: dupa testarea functionalitatii urmeaza mai multe teste pentru evidentierea defectelor de unitate sau sistem </a:t>
            </a:r>
          </a:p>
          <a:p>
            <a:pPr lvl="1" algn="just">
              <a:lnSpc>
                <a:spcPct val="80000"/>
              </a:lnSpc>
              <a:buFontTx/>
              <a:buNone/>
            </a:pPr>
            <a:r>
              <a:rPr lang="en-US" sz="1600" b="1" smtClean="0"/>
              <a:t>	– Reducerea riscului de defectare: cu cat sistemele sunt mai complexe poate apare notiunea de defectare din timp in timp, si deci de rata de defectare </a:t>
            </a:r>
          </a:p>
          <a:p>
            <a:pPr lvl="1" algn="just">
              <a:lnSpc>
                <a:spcPct val="80000"/>
              </a:lnSpc>
              <a:buFontTx/>
              <a:buNone/>
            </a:pPr>
            <a:r>
              <a:rPr lang="en-US" sz="1600" b="1" smtClean="0"/>
              <a:t>	– Reducerea costurilor testarii: costuri de proiectare si executie a cazurilor de testare; costuri de analizare a rezultatelor testelor; costuri de realizare a documentatiei in vederea testarii si de raportare a testelor; </a:t>
            </a:r>
          </a:p>
          <a:p>
            <a:pPr algn="just">
              <a:lnSpc>
                <a:spcPct val="80000"/>
              </a:lnSpc>
            </a:pPr>
            <a:r>
              <a:rPr lang="en-US" sz="2000" b="1" smtClean="0"/>
              <a:t>Cu cat numarul de teste este mai mare cu atat va creste si costul testarii - necesitatea selectionarii si construirii corecte a testelor</a:t>
            </a:r>
            <a:r>
              <a:rPr lang="en-US" sz="1600" smtClean="0"/>
              <a:t>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AutoShape 2"/>
          <p:cNvSpPr>
            <a:spLocks noGrp="1" noChangeArrowheads="1"/>
          </p:cNvSpPr>
          <p:nvPr>
            <p:ph type="title"/>
          </p:nvPr>
        </p:nvSpPr>
        <p:spPr/>
        <p:txBody>
          <a:bodyPr/>
          <a:lstStyle/>
          <a:p>
            <a:r>
              <a:rPr lang="en-US" smtClean="0"/>
              <a:t>Obiectivele testarii</a:t>
            </a:r>
          </a:p>
        </p:txBody>
      </p:sp>
      <p:sp>
        <p:nvSpPr>
          <p:cNvPr id="65539" name="Rectangle 3"/>
          <p:cNvSpPr>
            <a:spLocks noGrp="1" noChangeArrowheads="1"/>
          </p:cNvSpPr>
          <p:nvPr>
            <p:ph idx="1"/>
          </p:nvPr>
        </p:nvSpPr>
        <p:spPr/>
        <p:txBody>
          <a:bodyPr/>
          <a:lstStyle/>
          <a:p>
            <a:pPr>
              <a:lnSpc>
                <a:spcPct val="90000"/>
              </a:lnSpc>
            </a:pPr>
            <a:r>
              <a:rPr lang="en-US" sz="2000" b="1" smtClean="0"/>
              <a:t>Testarea este activitatea de: </a:t>
            </a:r>
          </a:p>
          <a:p>
            <a:pPr>
              <a:lnSpc>
                <a:spcPct val="90000"/>
              </a:lnSpc>
              <a:buFont typeface="Wingdings" panose="05000000000000000000" pitchFamily="2" charset="2"/>
              <a:buNone/>
            </a:pPr>
            <a:r>
              <a:rPr lang="en-US" sz="2000" b="1" smtClean="0"/>
              <a:t>	– Concepere a cazurilor de test </a:t>
            </a:r>
          </a:p>
          <a:p>
            <a:pPr>
              <a:lnSpc>
                <a:spcPct val="90000"/>
              </a:lnSpc>
              <a:buFont typeface="Wingdings" panose="05000000000000000000" pitchFamily="2" charset="2"/>
              <a:buNone/>
            </a:pPr>
            <a:r>
              <a:rPr lang="en-US" sz="2000" b="1" smtClean="0"/>
              <a:t>	– Executie a testelor </a:t>
            </a:r>
          </a:p>
          <a:p>
            <a:pPr>
              <a:lnSpc>
                <a:spcPct val="90000"/>
              </a:lnSpc>
              <a:buFont typeface="Wingdings" panose="05000000000000000000" pitchFamily="2" charset="2"/>
              <a:buNone/>
            </a:pPr>
            <a:r>
              <a:rPr lang="en-US" sz="2000" b="1" smtClean="0"/>
              <a:t>	– Evaluarea rezultatelor testelor </a:t>
            </a:r>
          </a:p>
          <a:p>
            <a:pPr>
              <a:lnSpc>
                <a:spcPct val="90000"/>
              </a:lnSpc>
            </a:pPr>
            <a:r>
              <a:rPr lang="en-US" sz="2000" b="1" smtClean="0"/>
              <a:t>In diferite etape ale ciclului de viata al PP</a:t>
            </a:r>
          </a:p>
          <a:p>
            <a:pPr>
              <a:lnSpc>
                <a:spcPct val="90000"/>
              </a:lnSpc>
            </a:pPr>
            <a:r>
              <a:rPr lang="en-US" sz="2000" b="1" smtClean="0">
                <a:solidFill>
                  <a:srgbClr val="FF0000"/>
                </a:solidFill>
              </a:rPr>
              <a:t>Un test</a:t>
            </a:r>
            <a:r>
              <a:rPr lang="en-US" sz="2000" b="1" smtClean="0"/>
              <a:t> = executia programului pentru un set de date de intrare convenabil ales, pentru a verifica daca rezultatul obtinut este cel estimat.</a:t>
            </a:r>
          </a:p>
          <a:p>
            <a:pPr>
              <a:lnSpc>
                <a:spcPct val="90000"/>
              </a:lnSpc>
            </a:pPr>
            <a:r>
              <a:rPr lang="en-US" sz="2000" b="1" smtClean="0">
                <a:solidFill>
                  <a:srgbClr val="FF0000"/>
                </a:solidFill>
              </a:rPr>
              <a:t>Un caz de test</a:t>
            </a:r>
            <a:r>
              <a:rPr lang="en-US" sz="2000" b="1" smtClean="0"/>
              <a:t> = un set de date de intrare impreuna cu datele de iesire pe care programul ar trebui sa le produca</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AutoShape 2"/>
          <p:cNvSpPr>
            <a:spLocks noGrp="1" noChangeArrowheads="1"/>
          </p:cNvSpPr>
          <p:nvPr>
            <p:ph type="title"/>
          </p:nvPr>
        </p:nvSpPr>
        <p:spPr/>
        <p:txBody>
          <a:bodyPr/>
          <a:lstStyle/>
          <a:p>
            <a:r>
              <a:rPr lang="en-US" smtClean="0"/>
              <a:t>Caz de test</a:t>
            </a:r>
          </a:p>
        </p:txBody>
      </p:sp>
      <p:sp>
        <p:nvSpPr>
          <p:cNvPr id="66563" name="Rectangle 3"/>
          <p:cNvSpPr>
            <a:spLocks noGrp="1" noChangeArrowheads="1"/>
          </p:cNvSpPr>
          <p:nvPr>
            <p:ph idx="1"/>
          </p:nvPr>
        </p:nvSpPr>
        <p:spPr/>
        <p:txBody>
          <a:bodyPr/>
          <a:lstStyle/>
          <a:p>
            <a:r>
              <a:rPr lang="en-US" b="1" smtClean="0"/>
              <a:t>Un caz de test = un set de date de intrare impreuna cu datele de iesire pe care programul ar trebui sa le produca</a:t>
            </a:r>
          </a:p>
          <a:p>
            <a:r>
              <a:rPr lang="en-US" b="1" smtClean="0"/>
              <a:t>Exemplu.</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AutoShape 2"/>
          <p:cNvSpPr>
            <a:spLocks noGrp="1" noChangeArrowheads="1"/>
          </p:cNvSpPr>
          <p:nvPr>
            <p:ph type="title"/>
          </p:nvPr>
        </p:nvSpPr>
        <p:spPr/>
        <p:txBody>
          <a:bodyPr/>
          <a:lstStyle/>
          <a:p>
            <a:r>
              <a:rPr lang="en-US" smtClean="0"/>
              <a:t>Iesire Estimata</a:t>
            </a:r>
          </a:p>
        </p:txBody>
      </p:sp>
      <p:sp>
        <p:nvSpPr>
          <p:cNvPr id="67587" name="Rectangle 3"/>
          <p:cNvSpPr>
            <a:spLocks noGrp="1" noChangeArrowheads="1"/>
          </p:cNvSpPr>
          <p:nvPr>
            <p:ph idx="1"/>
          </p:nvPr>
        </p:nvSpPr>
        <p:spPr/>
        <p:txBody>
          <a:bodyPr/>
          <a:lstStyle/>
          <a:p>
            <a:r>
              <a:rPr lang="en-US" sz="2400" b="1" smtClean="0"/>
              <a:t>Iesirea estimata (IE) a unui program = o entitate complexa care poate include urmatoarele entitati:</a:t>
            </a:r>
          </a:p>
          <a:p>
            <a:pPr>
              <a:buFont typeface="Wingdings" panose="05000000000000000000" pitchFamily="2" charset="2"/>
              <a:buNone/>
            </a:pPr>
            <a:r>
              <a:rPr lang="en-US" sz="2400" b="1" smtClean="0"/>
              <a:t>	- Valori produse de program (valori numerice, text, audio, imagine) </a:t>
            </a:r>
          </a:p>
          <a:p>
            <a:pPr>
              <a:buFont typeface="Wingdings" panose="05000000000000000000" pitchFamily="2" charset="2"/>
              <a:buNone/>
            </a:pPr>
            <a:r>
              <a:rPr lang="en-US" sz="2400" b="1" smtClean="0"/>
              <a:t>	- Modificari de stare: ale programului sau ale bazei de date (adaugare, stergere, updatare) </a:t>
            </a:r>
          </a:p>
          <a:p>
            <a:r>
              <a:rPr lang="en-US" sz="2400" b="1" smtClean="0"/>
              <a:t>Ideal IE a unui test trebuie estimata in timpul proiectarii cazului de test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4" name="Picture 6"/>
          <p:cNvPicPr>
            <a:picLocks noChangeAspect="1" noChangeArrowheads="1"/>
          </p:cNvPicPr>
          <p:nvPr/>
        </p:nvPicPr>
        <p:blipFill>
          <a:blip r:embed="rId2">
            <a:extLst>
              <a:ext uri="{28A0092B-C50C-407E-A947-70E740481C1C}">
                <a14:useLocalDpi xmlns:a14="http://schemas.microsoft.com/office/drawing/2010/main" val="0"/>
              </a:ext>
            </a:extLst>
          </a:blip>
          <a:srcRect l="13571" t="37195" r="12857" b="26389"/>
          <a:stretch>
            <a:fillRect/>
          </a:stretch>
        </p:blipFill>
        <p:spPr bwMode="auto">
          <a:xfrm>
            <a:off x="838200" y="2971800"/>
            <a:ext cx="78486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8610" name="AutoShape 2"/>
          <p:cNvSpPr>
            <a:spLocks noGrp="1" noChangeArrowheads="1"/>
          </p:cNvSpPr>
          <p:nvPr>
            <p:ph type="title"/>
          </p:nvPr>
        </p:nvSpPr>
        <p:spPr/>
        <p:txBody>
          <a:bodyPr/>
          <a:lstStyle/>
          <a:p>
            <a:r>
              <a:rPr lang="en-US" smtClean="0"/>
              <a:t>Test</a:t>
            </a:r>
          </a:p>
        </p:txBody>
      </p:sp>
      <p:sp>
        <p:nvSpPr>
          <p:cNvPr id="68612" name="Rectangle 4"/>
          <p:cNvSpPr>
            <a:spLocks noChangeArrowheads="1"/>
          </p:cNvSpPr>
          <p:nvPr/>
        </p:nvSpPr>
        <p:spPr bwMode="auto">
          <a:xfrm>
            <a:off x="838200" y="2362200"/>
            <a:ext cx="8305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b="1"/>
              <a:t>Pentru a testa un PP un inginer de testare trebuie sa realizeze o secventa de activitati de testare:</a:t>
            </a:r>
          </a:p>
        </p:txBody>
      </p:sp>
      <p:sp>
        <p:nvSpPr>
          <p:cNvPr id="68613" name="Rectangle 5"/>
          <p:cNvSpPr>
            <a:spLocks noChangeArrowheads="1"/>
          </p:cNvSpPr>
          <p:nvPr/>
        </p:nvSpPr>
        <p:spPr bwMode="auto">
          <a:xfrm>
            <a:off x="762000" y="5667375"/>
            <a:ext cx="83820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139700" algn="l"/>
              </a:tabLst>
              <a:defRPr>
                <a:solidFill>
                  <a:schemeClr val="tx1"/>
                </a:solidFill>
                <a:latin typeface="Arial" panose="020B0604020202020204" pitchFamily="34" charset="0"/>
              </a:defRPr>
            </a:lvl1pPr>
            <a:lvl2pPr>
              <a:tabLst>
                <a:tab pos="139700" algn="l"/>
              </a:tabLst>
              <a:defRPr>
                <a:solidFill>
                  <a:schemeClr val="tx1"/>
                </a:solidFill>
                <a:latin typeface="Arial" panose="020B0604020202020204" pitchFamily="34" charset="0"/>
              </a:defRPr>
            </a:lvl2pPr>
            <a:lvl3pPr>
              <a:tabLst>
                <a:tab pos="139700" algn="l"/>
              </a:tabLst>
              <a:defRPr>
                <a:solidFill>
                  <a:schemeClr val="tx1"/>
                </a:solidFill>
                <a:latin typeface="Arial" panose="020B0604020202020204" pitchFamily="34" charset="0"/>
              </a:defRPr>
            </a:lvl3pPr>
            <a:lvl4pPr>
              <a:tabLst>
                <a:tab pos="139700" algn="l"/>
              </a:tabLst>
              <a:defRPr>
                <a:solidFill>
                  <a:schemeClr val="tx1"/>
                </a:solidFill>
                <a:latin typeface="Arial" panose="020B0604020202020204" pitchFamily="34" charset="0"/>
              </a:defRPr>
            </a:lvl4pPr>
            <a:lvl5pPr>
              <a:tabLst>
                <a:tab pos="139700" algn="l"/>
              </a:tabLst>
              <a:defRPr>
                <a:solidFill>
                  <a:schemeClr val="tx1"/>
                </a:solidFill>
                <a:latin typeface="Arial" panose="020B0604020202020204" pitchFamily="34" charset="0"/>
              </a:defRPr>
            </a:lvl5pPr>
            <a:lvl6pPr eaLnBrk="0" fontAlgn="base" hangingPunct="0">
              <a:spcBef>
                <a:spcPct val="0"/>
              </a:spcBef>
              <a:spcAft>
                <a:spcPct val="0"/>
              </a:spcAft>
              <a:tabLst>
                <a:tab pos="139700" algn="l"/>
              </a:tabLst>
              <a:defRPr>
                <a:solidFill>
                  <a:schemeClr val="tx1"/>
                </a:solidFill>
                <a:latin typeface="Arial" panose="020B0604020202020204" pitchFamily="34" charset="0"/>
              </a:defRPr>
            </a:lvl6pPr>
            <a:lvl7pPr eaLnBrk="0" fontAlgn="base" hangingPunct="0">
              <a:spcBef>
                <a:spcPct val="0"/>
              </a:spcBef>
              <a:spcAft>
                <a:spcPct val="0"/>
              </a:spcAft>
              <a:tabLst>
                <a:tab pos="139700" algn="l"/>
              </a:tabLst>
              <a:defRPr>
                <a:solidFill>
                  <a:schemeClr val="tx1"/>
                </a:solidFill>
                <a:latin typeface="Arial" panose="020B0604020202020204" pitchFamily="34" charset="0"/>
              </a:defRPr>
            </a:lvl7pPr>
            <a:lvl8pPr eaLnBrk="0" fontAlgn="base" hangingPunct="0">
              <a:spcBef>
                <a:spcPct val="0"/>
              </a:spcBef>
              <a:spcAft>
                <a:spcPct val="0"/>
              </a:spcAft>
              <a:tabLst>
                <a:tab pos="139700" algn="l"/>
              </a:tabLst>
              <a:defRPr>
                <a:solidFill>
                  <a:schemeClr val="tx1"/>
                </a:solidFill>
                <a:latin typeface="Arial" panose="020B0604020202020204" pitchFamily="34" charset="0"/>
              </a:defRPr>
            </a:lvl8pPr>
            <a:lvl9pPr eaLnBrk="0" fontAlgn="base" hangingPunct="0">
              <a:spcBef>
                <a:spcPct val="0"/>
              </a:spcBef>
              <a:spcAft>
                <a:spcPct val="0"/>
              </a:spcAft>
              <a:tabLst>
                <a:tab pos="139700" algn="l"/>
              </a:tabLst>
              <a:defRPr>
                <a:solidFill>
                  <a:schemeClr val="tx1"/>
                </a:solidFill>
                <a:latin typeface="Arial" panose="020B0604020202020204" pitchFamily="34" charset="0"/>
              </a:defRPr>
            </a:lvl9pPr>
          </a:lstStyle>
          <a:p>
            <a:pPr algn="just"/>
            <a:r>
              <a:rPr lang="en-US" b="1"/>
              <a:t>Raportul de testare trebuie sa contina:</a:t>
            </a:r>
            <a:endParaRPr lang="en-US"/>
          </a:p>
          <a:p>
            <a:pPr algn="just"/>
            <a:r>
              <a:rPr lang="en-US" b="1"/>
              <a:t>explicatii despre cum se poate reproduce o defectiune obtinuta </a:t>
            </a:r>
            <a:endParaRPr lang="en-US"/>
          </a:p>
          <a:p>
            <a:pPr algn="just"/>
            <a:r>
              <a:rPr lang="en-US" b="1"/>
              <a:t>analiza defectiunii, descriere (descrierea testului: intrare/iesire, mediul de executie)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1386</TotalTime>
  <Words>687</Words>
  <Application>Microsoft Office PowerPoint</Application>
  <PresentationFormat>On-screen Show (4:3)</PresentationFormat>
  <Paragraphs>97</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Times New Roman</vt:lpstr>
      <vt:lpstr>Wingdings</vt:lpstr>
      <vt:lpstr>Office Theme</vt:lpstr>
      <vt:lpstr>Testarea, verificarea si validarea produselor</vt:lpstr>
      <vt:lpstr>Verificare si validare</vt:lpstr>
      <vt:lpstr>Impactul procesului de dezvoltare a PP asupra calitatii acestora</vt:lpstr>
      <vt:lpstr>Impactul procesului de dezvoltare a PP asupra calitatii acestora</vt:lpstr>
      <vt:lpstr>Obiectivele testarii</vt:lpstr>
      <vt:lpstr>Obiectivele testarii</vt:lpstr>
      <vt:lpstr>Caz de test</vt:lpstr>
      <vt:lpstr>Iesire Estimata</vt:lpstr>
      <vt:lpstr>Test</vt:lpstr>
      <vt:lpstr>Rolul testarii</vt:lpstr>
      <vt:lpstr>Cerinţele beneficiarilor, pot fi :</vt:lpstr>
      <vt:lpstr>Asigurarea calitatii</vt:lpstr>
      <vt:lpstr>Asigurarea calitatii</vt:lpstr>
      <vt:lpstr>Asigurarea calitatii</vt:lpstr>
      <vt:lpstr>Asigurarea calitatii</vt:lpstr>
      <vt:lpstr>Asigurarea calitatii </vt:lpstr>
      <vt:lpstr>PowerPoint Presentation</vt:lpstr>
    </vt:vector>
  </TitlesOfParts>
  <Company>FSEGA UBB Cluj</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Capitolul 6  INTERCLASAREA</dc:title>
  <dc:creator>SergiuJecan</dc:creator>
  <cp:lastModifiedBy>sergiu</cp:lastModifiedBy>
  <cp:revision>45</cp:revision>
  <dcterms:created xsi:type="dcterms:W3CDTF">2008-12-17T16:50:16Z</dcterms:created>
  <dcterms:modified xsi:type="dcterms:W3CDTF">2018-03-21T19:45:05Z</dcterms:modified>
</cp:coreProperties>
</file>