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8" r:id="rId7"/>
    <p:sldId id="271" r:id="rId8"/>
    <p:sldId id="269" r:id="rId9"/>
    <p:sldId id="270" r:id="rId10"/>
    <p:sldId id="262" r:id="rId11"/>
    <p:sldId id="263" r:id="rId12"/>
    <p:sldId id="264" r:id="rId13"/>
    <p:sldId id="272" r:id="rId14"/>
    <p:sldId id="273" r:id="rId15"/>
    <p:sldId id="275" r:id="rId16"/>
    <p:sldId id="274" r:id="rId17"/>
    <p:sldId id="276" r:id="rId18"/>
    <p:sldId id="277" r:id="rId19"/>
    <p:sldId id="278" r:id="rId20"/>
    <p:sldId id="279" r:id="rId21"/>
    <p:sldId id="265" r:id="rId22"/>
    <p:sldId id="266" r:id="rId23"/>
    <p:sldId id="267" r:id="rId24"/>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0" d="100"/>
          <a:sy n="80" d="100"/>
        </p:scale>
        <p:origin x="7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o-R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p>
            <a:fld id="{35E2A9A3-331F-4BE6-BD0B-ADDB1A12B0E4}" type="datetimeFigureOut">
              <a:rPr lang="ro-RO" smtClean="0"/>
              <a:t>04.03.2019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52A21E5-90B8-4A18-953E-19498D9C3094}" type="slidenum">
              <a:rPr lang="ro-RO" smtClean="0"/>
              <a:t>‹#›</a:t>
            </a:fld>
            <a:endParaRPr lang="ro-RO"/>
          </a:p>
        </p:txBody>
      </p:sp>
    </p:spTree>
    <p:extLst>
      <p:ext uri="{BB962C8B-B14F-4D97-AF65-F5344CB8AC3E}">
        <p14:creationId xmlns:p14="http://schemas.microsoft.com/office/powerpoint/2010/main" val="937336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35E2A9A3-331F-4BE6-BD0B-ADDB1A12B0E4}" type="datetimeFigureOut">
              <a:rPr lang="ro-RO" smtClean="0"/>
              <a:t>04.03.2019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52A21E5-90B8-4A18-953E-19498D9C3094}" type="slidenum">
              <a:rPr lang="ro-RO" smtClean="0"/>
              <a:t>‹#›</a:t>
            </a:fld>
            <a:endParaRPr lang="ro-RO"/>
          </a:p>
        </p:txBody>
      </p:sp>
    </p:spTree>
    <p:extLst>
      <p:ext uri="{BB962C8B-B14F-4D97-AF65-F5344CB8AC3E}">
        <p14:creationId xmlns:p14="http://schemas.microsoft.com/office/powerpoint/2010/main" val="15525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35E2A9A3-331F-4BE6-BD0B-ADDB1A12B0E4}" type="datetimeFigureOut">
              <a:rPr lang="ro-RO" smtClean="0"/>
              <a:t>04.03.2019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52A21E5-90B8-4A18-953E-19498D9C3094}" type="slidenum">
              <a:rPr lang="ro-RO" smtClean="0"/>
              <a:t>‹#›</a:t>
            </a:fld>
            <a:endParaRPr lang="ro-RO"/>
          </a:p>
        </p:txBody>
      </p:sp>
    </p:spTree>
    <p:extLst>
      <p:ext uri="{BB962C8B-B14F-4D97-AF65-F5344CB8AC3E}">
        <p14:creationId xmlns:p14="http://schemas.microsoft.com/office/powerpoint/2010/main" val="401037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35E2A9A3-331F-4BE6-BD0B-ADDB1A12B0E4}" type="datetimeFigureOut">
              <a:rPr lang="ro-RO" smtClean="0"/>
              <a:t>04.03.2019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52A21E5-90B8-4A18-953E-19498D9C3094}" type="slidenum">
              <a:rPr lang="ro-RO" smtClean="0"/>
              <a:t>‹#›</a:t>
            </a:fld>
            <a:endParaRPr lang="ro-RO"/>
          </a:p>
        </p:txBody>
      </p:sp>
    </p:spTree>
    <p:extLst>
      <p:ext uri="{BB962C8B-B14F-4D97-AF65-F5344CB8AC3E}">
        <p14:creationId xmlns:p14="http://schemas.microsoft.com/office/powerpoint/2010/main" val="368763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o-R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E2A9A3-331F-4BE6-BD0B-ADDB1A12B0E4}" type="datetimeFigureOut">
              <a:rPr lang="ro-RO" smtClean="0"/>
              <a:t>04.03.2019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52A21E5-90B8-4A18-953E-19498D9C3094}" type="slidenum">
              <a:rPr lang="ro-RO" smtClean="0"/>
              <a:t>‹#›</a:t>
            </a:fld>
            <a:endParaRPr lang="ro-RO"/>
          </a:p>
        </p:txBody>
      </p:sp>
    </p:spTree>
    <p:extLst>
      <p:ext uri="{BB962C8B-B14F-4D97-AF65-F5344CB8AC3E}">
        <p14:creationId xmlns:p14="http://schemas.microsoft.com/office/powerpoint/2010/main" val="3096132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fld id="{35E2A9A3-331F-4BE6-BD0B-ADDB1A12B0E4}" type="datetimeFigureOut">
              <a:rPr lang="ro-RO" smtClean="0"/>
              <a:t>04.03.2019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52A21E5-90B8-4A18-953E-19498D9C3094}" type="slidenum">
              <a:rPr lang="ro-RO" smtClean="0"/>
              <a:t>‹#›</a:t>
            </a:fld>
            <a:endParaRPr lang="ro-RO"/>
          </a:p>
        </p:txBody>
      </p:sp>
    </p:spTree>
    <p:extLst>
      <p:ext uri="{BB962C8B-B14F-4D97-AF65-F5344CB8AC3E}">
        <p14:creationId xmlns:p14="http://schemas.microsoft.com/office/powerpoint/2010/main" val="2144174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o-R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fld id="{35E2A9A3-331F-4BE6-BD0B-ADDB1A12B0E4}" type="datetimeFigureOut">
              <a:rPr lang="ro-RO" smtClean="0"/>
              <a:t>04.03.2019</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A52A21E5-90B8-4A18-953E-19498D9C3094}" type="slidenum">
              <a:rPr lang="ro-RO" smtClean="0"/>
              <a:t>‹#›</a:t>
            </a:fld>
            <a:endParaRPr lang="ro-RO"/>
          </a:p>
        </p:txBody>
      </p:sp>
    </p:spTree>
    <p:extLst>
      <p:ext uri="{BB962C8B-B14F-4D97-AF65-F5344CB8AC3E}">
        <p14:creationId xmlns:p14="http://schemas.microsoft.com/office/powerpoint/2010/main" val="506024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fld id="{35E2A9A3-331F-4BE6-BD0B-ADDB1A12B0E4}" type="datetimeFigureOut">
              <a:rPr lang="ro-RO" smtClean="0"/>
              <a:t>04.03.2019</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A52A21E5-90B8-4A18-953E-19498D9C3094}" type="slidenum">
              <a:rPr lang="ro-RO" smtClean="0"/>
              <a:t>‹#›</a:t>
            </a:fld>
            <a:endParaRPr lang="ro-RO"/>
          </a:p>
        </p:txBody>
      </p:sp>
    </p:spTree>
    <p:extLst>
      <p:ext uri="{BB962C8B-B14F-4D97-AF65-F5344CB8AC3E}">
        <p14:creationId xmlns:p14="http://schemas.microsoft.com/office/powerpoint/2010/main" val="2267373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2A9A3-331F-4BE6-BD0B-ADDB1A12B0E4}" type="datetimeFigureOut">
              <a:rPr lang="ro-RO" smtClean="0"/>
              <a:t>04.03.2019</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A52A21E5-90B8-4A18-953E-19498D9C3094}" type="slidenum">
              <a:rPr lang="ro-RO" smtClean="0"/>
              <a:t>‹#›</a:t>
            </a:fld>
            <a:endParaRPr lang="ro-RO"/>
          </a:p>
        </p:txBody>
      </p:sp>
    </p:spTree>
    <p:extLst>
      <p:ext uri="{BB962C8B-B14F-4D97-AF65-F5344CB8AC3E}">
        <p14:creationId xmlns:p14="http://schemas.microsoft.com/office/powerpoint/2010/main" val="330881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2A9A3-331F-4BE6-BD0B-ADDB1A12B0E4}" type="datetimeFigureOut">
              <a:rPr lang="ro-RO" smtClean="0"/>
              <a:t>04.03.2019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52A21E5-90B8-4A18-953E-19498D9C3094}" type="slidenum">
              <a:rPr lang="ro-RO" smtClean="0"/>
              <a:t>‹#›</a:t>
            </a:fld>
            <a:endParaRPr lang="ro-RO"/>
          </a:p>
        </p:txBody>
      </p:sp>
    </p:spTree>
    <p:extLst>
      <p:ext uri="{BB962C8B-B14F-4D97-AF65-F5344CB8AC3E}">
        <p14:creationId xmlns:p14="http://schemas.microsoft.com/office/powerpoint/2010/main" val="121746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2A9A3-331F-4BE6-BD0B-ADDB1A12B0E4}" type="datetimeFigureOut">
              <a:rPr lang="ro-RO" smtClean="0"/>
              <a:t>04.03.2019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52A21E5-90B8-4A18-953E-19498D9C3094}" type="slidenum">
              <a:rPr lang="ro-RO" smtClean="0"/>
              <a:t>‹#›</a:t>
            </a:fld>
            <a:endParaRPr lang="ro-RO"/>
          </a:p>
        </p:txBody>
      </p:sp>
    </p:spTree>
    <p:extLst>
      <p:ext uri="{BB962C8B-B14F-4D97-AF65-F5344CB8AC3E}">
        <p14:creationId xmlns:p14="http://schemas.microsoft.com/office/powerpoint/2010/main" val="272565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o-R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2A9A3-331F-4BE6-BD0B-ADDB1A12B0E4}" type="datetimeFigureOut">
              <a:rPr lang="ro-RO" smtClean="0"/>
              <a:t>04.03.2019</a:t>
            </a:fld>
            <a:endParaRPr lang="ro-R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A21E5-90B8-4A18-953E-19498D9C3094}" type="slidenum">
              <a:rPr lang="ro-RO" smtClean="0"/>
              <a:t>‹#›</a:t>
            </a:fld>
            <a:endParaRPr lang="ro-RO"/>
          </a:p>
        </p:txBody>
      </p:sp>
    </p:spTree>
    <p:extLst>
      <p:ext uri="{BB962C8B-B14F-4D97-AF65-F5344CB8AC3E}">
        <p14:creationId xmlns:p14="http://schemas.microsoft.com/office/powerpoint/2010/main" val="229595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google.com/spreadsheets/d/1PhwEM_5FZ9R8Iza9rr3Bq8Cc-5s2M68dzezZOuLI-RA/edit#gid=1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Cazurile</a:t>
            </a:r>
            <a:r>
              <a:rPr lang="en-US" dirty="0" smtClean="0"/>
              <a:t> de </a:t>
            </a:r>
            <a:r>
              <a:rPr lang="en-US" dirty="0" err="1" smtClean="0"/>
              <a:t>testare</a:t>
            </a:r>
            <a:r>
              <a:rPr lang="en-US" dirty="0" smtClean="0"/>
              <a:t> – test case</a:t>
            </a:r>
            <a:endParaRPr lang="ro-RO" dirty="0"/>
          </a:p>
        </p:txBody>
      </p:sp>
      <p:sp>
        <p:nvSpPr>
          <p:cNvPr id="3" name="Content Placeholder 2"/>
          <p:cNvSpPr>
            <a:spLocks noGrp="1"/>
          </p:cNvSpPr>
          <p:nvPr>
            <p:ph idx="1"/>
          </p:nvPr>
        </p:nvSpPr>
        <p:spPr/>
        <p:txBody>
          <a:bodyPr>
            <a:normAutofit/>
          </a:bodyPr>
          <a:lstStyle/>
          <a:p>
            <a:pPr marL="0" indent="0" algn="ctr">
              <a:buNone/>
            </a:pPr>
            <a:r>
              <a:rPr lang="en-US" sz="23900" dirty="0" smtClean="0"/>
              <a:t>?</a:t>
            </a:r>
            <a:endParaRPr lang="ro-RO" sz="23900" dirty="0"/>
          </a:p>
        </p:txBody>
      </p:sp>
    </p:spTree>
    <p:extLst>
      <p:ext uri="{BB962C8B-B14F-4D97-AF65-F5344CB8AC3E}">
        <p14:creationId xmlns:p14="http://schemas.microsoft.com/office/powerpoint/2010/main" val="3347557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Un </a:t>
            </a:r>
            <a:r>
              <a:rPr lang="ro-RO" dirty="0" err="1" smtClean="0"/>
              <a:t>testcase</a:t>
            </a:r>
            <a:r>
              <a:rPr lang="ro-RO" dirty="0" smtClean="0"/>
              <a:t> este compus in general din</a:t>
            </a:r>
            <a:endParaRPr lang="ro-RO" dirty="0"/>
          </a:p>
        </p:txBody>
      </p:sp>
      <p:sp>
        <p:nvSpPr>
          <p:cNvPr id="3" name="Content Placeholder 2"/>
          <p:cNvSpPr>
            <a:spLocks noGrp="1"/>
          </p:cNvSpPr>
          <p:nvPr>
            <p:ph idx="1"/>
          </p:nvPr>
        </p:nvSpPr>
        <p:spPr/>
        <p:txBody>
          <a:bodyPr>
            <a:noAutofit/>
          </a:bodyPr>
          <a:lstStyle/>
          <a:p>
            <a:r>
              <a:rPr lang="ro-RO" sz="1600" dirty="0" smtClean="0"/>
              <a:t>1 </a:t>
            </a:r>
            <a:r>
              <a:rPr lang="ro-RO" sz="1600" b="1" dirty="0" smtClean="0"/>
              <a:t>Descrierea succinta a testului</a:t>
            </a:r>
            <a:r>
              <a:rPr lang="ro-RO" sz="1600" dirty="0" smtClean="0"/>
              <a:t> – aici este specificat pe scurt ce se </a:t>
            </a:r>
            <a:r>
              <a:rPr lang="ro-RO" sz="1600" dirty="0" err="1" smtClean="0"/>
              <a:t>testeaza</a:t>
            </a:r>
            <a:r>
              <a:rPr lang="ro-RO" sz="1600" dirty="0" smtClean="0"/>
              <a:t> si eventual ce se </a:t>
            </a:r>
            <a:r>
              <a:rPr lang="ro-RO" sz="1600" dirty="0" err="1" smtClean="0"/>
              <a:t>urmareste</a:t>
            </a:r>
            <a:r>
              <a:rPr lang="ro-RO" sz="1600" dirty="0" smtClean="0"/>
              <a:t> in urma testului.</a:t>
            </a:r>
          </a:p>
          <a:p>
            <a:r>
              <a:rPr lang="ro-RO" sz="1600" dirty="0" smtClean="0"/>
              <a:t>2</a:t>
            </a:r>
            <a:r>
              <a:rPr lang="ro-RO" sz="1600" b="1" dirty="0" smtClean="0"/>
              <a:t> </a:t>
            </a:r>
            <a:r>
              <a:rPr lang="ro-RO" sz="1600" b="1" dirty="0" err="1" smtClean="0"/>
              <a:t>Preconditii</a:t>
            </a:r>
            <a:r>
              <a:rPr lang="ro-RO" sz="1600" dirty="0" smtClean="0"/>
              <a:t> – este o componenta </a:t>
            </a:r>
            <a:r>
              <a:rPr lang="ro-RO" sz="1600" dirty="0" err="1" smtClean="0"/>
              <a:t>optionala</a:t>
            </a:r>
            <a:r>
              <a:rPr lang="ro-RO" sz="1600" dirty="0" smtClean="0"/>
              <a:t>. Este necesara atunci </a:t>
            </a:r>
            <a:r>
              <a:rPr lang="ro-RO" sz="1600" dirty="0" err="1" smtClean="0"/>
              <a:t>cand</a:t>
            </a:r>
            <a:r>
              <a:rPr lang="ro-RO" sz="1600" dirty="0" smtClean="0"/>
              <a:t>, </a:t>
            </a:r>
            <a:r>
              <a:rPr lang="ro-RO" sz="1600" dirty="0" err="1" smtClean="0"/>
              <a:t>functionalitatea</a:t>
            </a:r>
            <a:r>
              <a:rPr lang="ro-RO" sz="1600" dirty="0" smtClean="0"/>
              <a:t> ce </a:t>
            </a:r>
            <a:r>
              <a:rPr lang="ro-RO" sz="1600" dirty="0" err="1" smtClean="0"/>
              <a:t>urmeaza</a:t>
            </a:r>
            <a:r>
              <a:rPr lang="ro-RO" sz="1600" dirty="0" smtClean="0"/>
              <a:t> a fi testata are </a:t>
            </a:r>
            <a:r>
              <a:rPr lang="ro-RO" sz="1600" dirty="0" err="1" smtClean="0"/>
              <a:t>dependinte</a:t>
            </a:r>
            <a:r>
              <a:rPr lang="ro-RO" sz="1600" dirty="0" smtClean="0"/>
              <a:t>.</a:t>
            </a:r>
          </a:p>
          <a:p>
            <a:r>
              <a:rPr lang="ro-RO" sz="1600" i="1" dirty="0" smtClean="0"/>
              <a:t>Exemplu:</a:t>
            </a:r>
            <a:r>
              <a:rPr lang="ro-RO" sz="1600" dirty="0" smtClean="0"/>
              <a:t> Sa presupunem ca trebuie testata </a:t>
            </a:r>
            <a:r>
              <a:rPr lang="ro-RO" sz="1600" dirty="0" err="1" smtClean="0"/>
              <a:t>functia</a:t>
            </a:r>
            <a:r>
              <a:rPr lang="ro-RO" sz="1600" dirty="0" smtClean="0"/>
              <a:t> de </a:t>
            </a:r>
            <a:r>
              <a:rPr lang="ro-RO" sz="1600" dirty="0" err="1" smtClean="0"/>
              <a:t>Search</a:t>
            </a:r>
            <a:r>
              <a:rPr lang="ro-RO" sz="1600" dirty="0" smtClean="0"/>
              <a:t> din Windows. Si vrem sa facem un </a:t>
            </a:r>
            <a:r>
              <a:rPr lang="ro-RO" sz="1600" dirty="0" err="1" smtClean="0"/>
              <a:t>testcase</a:t>
            </a:r>
            <a:r>
              <a:rPr lang="ro-RO" sz="1600" dirty="0" smtClean="0"/>
              <a:t> in care ea sa caute un </a:t>
            </a:r>
            <a:r>
              <a:rPr lang="ro-RO" sz="1600" dirty="0" err="1" smtClean="0"/>
              <a:t>fisier</a:t>
            </a:r>
            <a:r>
              <a:rPr lang="ro-RO" sz="1600" dirty="0" smtClean="0"/>
              <a:t>(„abra.txt”) in „C:\Program </a:t>
            </a:r>
            <a:r>
              <a:rPr lang="ro-RO" sz="1600" dirty="0" err="1" smtClean="0"/>
              <a:t>Files</a:t>
            </a:r>
            <a:r>
              <a:rPr lang="ro-RO" sz="1600" dirty="0" smtClean="0"/>
              <a:t>”. Ca si </a:t>
            </a:r>
            <a:r>
              <a:rPr lang="ro-RO" sz="1600" dirty="0" err="1" smtClean="0"/>
              <a:t>preconditie</a:t>
            </a:r>
            <a:r>
              <a:rPr lang="ro-RO" sz="1600" dirty="0" smtClean="0"/>
              <a:t> la acest test este: Trebuie creat </a:t>
            </a:r>
            <a:r>
              <a:rPr lang="ro-RO" sz="1600" dirty="0" err="1" smtClean="0"/>
              <a:t>fisierul</a:t>
            </a:r>
            <a:r>
              <a:rPr lang="ro-RO" sz="1600" dirty="0" smtClean="0"/>
              <a:t> „abra.txt” in unul din directoarele din „C:\Program </a:t>
            </a:r>
            <a:r>
              <a:rPr lang="ro-RO" sz="1600" dirty="0" err="1" smtClean="0"/>
              <a:t>Files</a:t>
            </a:r>
            <a:r>
              <a:rPr lang="ro-RO" sz="1600" dirty="0" smtClean="0"/>
              <a:t>\”.</a:t>
            </a:r>
          </a:p>
          <a:p>
            <a:r>
              <a:rPr lang="ro-RO" sz="1600" dirty="0" smtClean="0"/>
              <a:t>3</a:t>
            </a:r>
            <a:r>
              <a:rPr lang="ro-RO" sz="1600" b="1" dirty="0" smtClean="0"/>
              <a:t> </a:t>
            </a:r>
            <a:r>
              <a:rPr lang="ro-RO" sz="1600" b="1" dirty="0" err="1" smtClean="0"/>
              <a:t>Pasii</a:t>
            </a:r>
            <a:r>
              <a:rPr lang="ro-RO" sz="1600" b="1" dirty="0" smtClean="0"/>
              <a:t> de urmat si rezultatele </a:t>
            </a:r>
            <a:r>
              <a:rPr lang="ro-RO" sz="1600" b="1" dirty="0" err="1" smtClean="0"/>
              <a:t>asteptate</a:t>
            </a:r>
            <a:r>
              <a:rPr lang="ro-RO" sz="1600" b="1" dirty="0" smtClean="0"/>
              <a:t> pentru fiecare pas</a:t>
            </a:r>
            <a:r>
              <a:rPr lang="ro-RO" sz="1600" dirty="0" smtClean="0"/>
              <a:t> – </a:t>
            </a:r>
            <a:r>
              <a:rPr lang="ro-RO" sz="1600" dirty="0" err="1" smtClean="0"/>
              <a:t>trebuiesc</a:t>
            </a:r>
            <a:r>
              <a:rPr lang="ro-RO" sz="1600" dirty="0" smtClean="0"/>
              <a:t> </a:t>
            </a:r>
            <a:r>
              <a:rPr lang="ro-RO" sz="1600" dirty="0" err="1" smtClean="0"/>
              <a:t>specificati</a:t>
            </a:r>
            <a:r>
              <a:rPr lang="ro-RO" sz="1600" dirty="0" smtClean="0"/>
              <a:t> </a:t>
            </a:r>
            <a:r>
              <a:rPr lang="ro-RO" sz="1600" dirty="0" err="1" smtClean="0"/>
              <a:t>pasii</a:t>
            </a:r>
            <a:r>
              <a:rPr lang="ro-RO" sz="1600" dirty="0" smtClean="0"/>
              <a:t> pe care testerul ii </a:t>
            </a:r>
            <a:r>
              <a:rPr lang="ro-RO" sz="1600" dirty="0" err="1" smtClean="0"/>
              <a:t>urmeaza</a:t>
            </a:r>
            <a:r>
              <a:rPr lang="ro-RO" sz="1600" dirty="0" smtClean="0"/>
              <a:t> pentru a efectua </a:t>
            </a:r>
            <a:r>
              <a:rPr lang="ro-RO" sz="1600" dirty="0" err="1" smtClean="0"/>
              <a:t>testcase-ul</a:t>
            </a:r>
            <a:r>
              <a:rPr lang="ro-RO" sz="1600" dirty="0" smtClean="0"/>
              <a:t>. Sunt mai multe metode de a specifica </a:t>
            </a:r>
            <a:r>
              <a:rPr lang="ro-RO" sz="1600" dirty="0" err="1" smtClean="0"/>
              <a:t>acesti</a:t>
            </a:r>
            <a:r>
              <a:rPr lang="ro-RO" sz="1600" dirty="0" smtClean="0"/>
              <a:t> </a:t>
            </a:r>
            <a:r>
              <a:rPr lang="ro-RO" sz="1600" dirty="0" err="1" smtClean="0"/>
              <a:t>pasi</a:t>
            </a:r>
            <a:r>
              <a:rPr lang="ro-RO" sz="1600" dirty="0" smtClean="0"/>
              <a:t>. Unii </a:t>
            </a:r>
            <a:r>
              <a:rPr lang="ro-RO" sz="1600" dirty="0" err="1" smtClean="0"/>
              <a:t>testeri</a:t>
            </a:r>
            <a:r>
              <a:rPr lang="ro-RO" sz="1600" dirty="0" smtClean="0"/>
              <a:t> prefera sa specifice in detaliu </a:t>
            </a:r>
            <a:r>
              <a:rPr lang="ro-RO" sz="1600" dirty="0" err="1" smtClean="0"/>
              <a:t>pasii</a:t>
            </a:r>
            <a:r>
              <a:rPr lang="ro-RO" sz="1600" dirty="0" smtClean="0"/>
              <a:t> </a:t>
            </a:r>
            <a:r>
              <a:rPr lang="ro-RO" sz="1600" dirty="0" err="1" smtClean="0"/>
              <a:t>impreuna</a:t>
            </a:r>
            <a:r>
              <a:rPr lang="ro-RO" sz="1600" dirty="0" smtClean="0"/>
              <a:t> cu rezultatele lor, </a:t>
            </a:r>
            <a:r>
              <a:rPr lang="ro-RO" sz="1600" dirty="0" err="1" smtClean="0"/>
              <a:t>altii</a:t>
            </a:r>
            <a:r>
              <a:rPr lang="ro-RO" sz="1600" dirty="0" smtClean="0"/>
              <a:t> prefera sa specifice vag </a:t>
            </a:r>
            <a:r>
              <a:rPr lang="ro-RO" sz="1600" dirty="0" err="1" smtClean="0"/>
              <a:t>pasii</a:t>
            </a:r>
            <a:r>
              <a:rPr lang="ro-RO" sz="1600" dirty="0" smtClean="0"/>
              <a:t>, si rezultatul final, astfel </a:t>
            </a:r>
            <a:r>
              <a:rPr lang="ro-RO" sz="1600" dirty="0" err="1" smtClean="0"/>
              <a:t>lasand</a:t>
            </a:r>
            <a:r>
              <a:rPr lang="ro-RO" sz="1600" dirty="0" smtClean="0"/>
              <a:t> testerul sa </a:t>
            </a:r>
            <a:r>
              <a:rPr lang="ro-RO" sz="1600" dirty="0" err="1" smtClean="0"/>
              <a:t>isi</a:t>
            </a:r>
            <a:r>
              <a:rPr lang="ro-RO" sz="1600" dirty="0" smtClean="0"/>
              <a:t> </a:t>
            </a:r>
            <a:r>
              <a:rPr lang="ro-RO" sz="1600" dirty="0" err="1" smtClean="0"/>
              <a:t>puna</a:t>
            </a:r>
            <a:r>
              <a:rPr lang="ro-RO" sz="1600" dirty="0" smtClean="0"/>
              <a:t> amprenta in modul de testare al acelui </a:t>
            </a:r>
            <a:r>
              <a:rPr lang="ro-RO" sz="1600" dirty="0" err="1" smtClean="0"/>
              <a:t>testcase</a:t>
            </a:r>
            <a:r>
              <a:rPr lang="ro-RO" sz="1600" dirty="0" smtClean="0"/>
              <a:t>.</a:t>
            </a:r>
          </a:p>
          <a:p>
            <a:r>
              <a:rPr lang="ro-RO" sz="1600" dirty="0" smtClean="0"/>
              <a:t>Fiecare tester are modul lui de a testa. Si astfel 2 </a:t>
            </a:r>
            <a:r>
              <a:rPr lang="ro-RO" sz="1600" dirty="0" err="1" smtClean="0"/>
              <a:t>testeri</a:t>
            </a:r>
            <a:r>
              <a:rPr lang="ro-RO" sz="1600" dirty="0" smtClean="0"/>
              <a:t> nu vor urma exact </a:t>
            </a:r>
            <a:r>
              <a:rPr lang="ro-RO" sz="1600" dirty="0" err="1" smtClean="0"/>
              <a:t>aceeasi</a:t>
            </a:r>
            <a:r>
              <a:rPr lang="ro-RO" sz="1600" dirty="0" smtClean="0"/>
              <a:t> </a:t>
            </a:r>
            <a:r>
              <a:rPr lang="ro-RO" sz="1600" dirty="0" err="1" smtClean="0"/>
              <a:t>pasi</a:t>
            </a:r>
            <a:r>
              <a:rPr lang="ro-RO" sz="1600" dirty="0" smtClean="0"/>
              <a:t> pentru a testa </a:t>
            </a:r>
            <a:r>
              <a:rPr lang="ro-RO" sz="1600" dirty="0" err="1" smtClean="0"/>
              <a:t>acelasi</a:t>
            </a:r>
            <a:r>
              <a:rPr lang="ro-RO" sz="1600" dirty="0" smtClean="0"/>
              <a:t> </a:t>
            </a:r>
            <a:r>
              <a:rPr lang="ro-RO" sz="1600" dirty="0" err="1" smtClean="0"/>
              <a:t>testcase</a:t>
            </a:r>
            <a:r>
              <a:rPr lang="ro-RO" sz="1600" dirty="0" smtClean="0"/>
              <a:t>. </a:t>
            </a:r>
            <a:r>
              <a:rPr lang="en-US" sz="1600" dirty="0" smtClean="0"/>
              <a:t>Se </a:t>
            </a:r>
            <a:r>
              <a:rPr lang="en-US" sz="1600" dirty="0" err="1" smtClean="0"/>
              <a:t>poate</a:t>
            </a:r>
            <a:r>
              <a:rPr lang="ro-RO" sz="1600" dirty="0" smtClean="0"/>
              <a:t> putea spune chiar ca 1 tester la 2 </a:t>
            </a:r>
            <a:r>
              <a:rPr lang="ro-RO" sz="1600" dirty="0" err="1" smtClean="0"/>
              <a:t>rulari</a:t>
            </a:r>
            <a:r>
              <a:rPr lang="ro-RO" sz="1600" dirty="0" smtClean="0"/>
              <a:t> consecutive ale </a:t>
            </a:r>
            <a:r>
              <a:rPr lang="ro-RO" sz="1600" dirty="0" err="1" smtClean="0"/>
              <a:t>aceluiasi</a:t>
            </a:r>
            <a:r>
              <a:rPr lang="ro-RO" sz="1600" dirty="0" smtClean="0"/>
              <a:t> </a:t>
            </a:r>
            <a:r>
              <a:rPr lang="ro-RO" sz="1600" dirty="0" err="1" smtClean="0"/>
              <a:t>testcase</a:t>
            </a:r>
            <a:r>
              <a:rPr lang="ro-RO" sz="1600" dirty="0" smtClean="0"/>
              <a:t> nu va face exact </a:t>
            </a:r>
            <a:r>
              <a:rPr lang="ro-RO" sz="1600" dirty="0" err="1" smtClean="0"/>
              <a:t>aceeasi</a:t>
            </a:r>
            <a:r>
              <a:rPr lang="ro-RO" sz="1600" dirty="0" smtClean="0"/>
              <a:t> </a:t>
            </a:r>
            <a:r>
              <a:rPr lang="ro-RO" sz="1600" dirty="0" err="1" smtClean="0"/>
              <a:t>pasi</a:t>
            </a:r>
            <a:r>
              <a:rPr lang="ro-RO" sz="1600" dirty="0" smtClean="0"/>
              <a:t>. Astfel </a:t>
            </a:r>
            <a:r>
              <a:rPr lang="ro-RO" sz="1600" dirty="0" err="1" smtClean="0"/>
              <a:t>crescand</a:t>
            </a:r>
            <a:r>
              <a:rPr lang="ro-RO" sz="1600" dirty="0" smtClean="0"/>
              <a:t> posibilitatea de a descoperi noi </a:t>
            </a:r>
            <a:r>
              <a:rPr lang="ro-RO" sz="1600" dirty="0" err="1" smtClean="0"/>
              <a:t>buguri</a:t>
            </a:r>
            <a:r>
              <a:rPr lang="ro-RO" sz="1600" dirty="0" smtClean="0"/>
              <a:t>. Aceasta metoda </a:t>
            </a:r>
            <a:r>
              <a:rPr lang="ro-RO" sz="1600" dirty="0" err="1" smtClean="0"/>
              <a:t>ofera</a:t>
            </a:r>
            <a:r>
              <a:rPr lang="ro-RO" sz="1600" dirty="0" smtClean="0"/>
              <a:t> testerului </a:t>
            </a:r>
            <a:r>
              <a:rPr lang="ro-RO" sz="1600" dirty="0" err="1" smtClean="0"/>
              <a:t>sansa</a:t>
            </a:r>
            <a:r>
              <a:rPr lang="ro-RO" sz="1600" dirty="0" smtClean="0"/>
              <a:t> de a-si folosi creativitatea si </a:t>
            </a:r>
            <a:r>
              <a:rPr lang="ro-RO" sz="1600" dirty="0" err="1" smtClean="0"/>
              <a:t>imaginatia</a:t>
            </a:r>
            <a:r>
              <a:rPr lang="ro-RO" sz="1600" dirty="0" smtClean="0"/>
              <a:t>. Astfel </a:t>
            </a:r>
            <a:r>
              <a:rPr lang="ro-RO" sz="1600" dirty="0" err="1" smtClean="0"/>
              <a:t>facand</a:t>
            </a:r>
            <a:r>
              <a:rPr lang="ro-RO" sz="1600" dirty="0" smtClean="0"/>
              <a:t> jobul acestuia, un job </a:t>
            </a:r>
            <a:r>
              <a:rPr lang="ro-RO" sz="1600" dirty="0" err="1" smtClean="0"/>
              <a:t>placut</a:t>
            </a:r>
            <a:r>
              <a:rPr lang="ro-RO" sz="1600" dirty="0" smtClean="0"/>
              <a:t> si interesant.</a:t>
            </a:r>
          </a:p>
          <a:p>
            <a:r>
              <a:rPr lang="ro-RO" sz="1600" dirty="0" smtClean="0"/>
              <a:t>Prima metoda, aceea de a scrie </a:t>
            </a:r>
            <a:r>
              <a:rPr lang="ro-RO" sz="1600" dirty="0" err="1" smtClean="0"/>
              <a:t>pasii</a:t>
            </a:r>
            <a:r>
              <a:rPr lang="ro-RO" sz="1600" dirty="0" smtClean="0"/>
              <a:t> exact </a:t>
            </a:r>
            <a:r>
              <a:rPr lang="ro-RO" sz="1600" dirty="0" err="1" smtClean="0"/>
              <a:t>impreuna</a:t>
            </a:r>
            <a:r>
              <a:rPr lang="ro-RO" sz="1600" dirty="0" smtClean="0"/>
              <a:t> cu rezultatele </a:t>
            </a:r>
            <a:r>
              <a:rPr lang="ro-RO" sz="1600" dirty="0" err="1" smtClean="0"/>
              <a:t>asteptate</a:t>
            </a:r>
            <a:r>
              <a:rPr lang="ro-RO" sz="1600" dirty="0" smtClean="0"/>
              <a:t>, poate duce la monotonie. </a:t>
            </a:r>
            <a:r>
              <a:rPr lang="ro-RO" sz="1600" dirty="0" err="1" smtClean="0"/>
              <a:t>Il</a:t>
            </a:r>
            <a:r>
              <a:rPr lang="ro-RO" sz="1600" dirty="0" smtClean="0"/>
              <a:t> poate face pe tester sa </a:t>
            </a:r>
            <a:r>
              <a:rPr lang="ro-RO" sz="1600" dirty="0" err="1" smtClean="0"/>
              <a:t>creada</a:t>
            </a:r>
            <a:r>
              <a:rPr lang="ro-RO" sz="1600" dirty="0" smtClean="0"/>
              <a:t> ca jobul lui e unul plictisitor. Astfel scade implicarea acestuia. In schimb este o metoda foarte buna pentru crearea de teste ce </a:t>
            </a:r>
            <a:r>
              <a:rPr lang="ro-RO" sz="1600" dirty="0" err="1" smtClean="0"/>
              <a:t>urmeaza</a:t>
            </a:r>
            <a:r>
              <a:rPr lang="ro-RO" sz="1600" dirty="0" smtClean="0"/>
              <a:t> a fi automatizate. Acest tip de </a:t>
            </a:r>
            <a:r>
              <a:rPr lang="ro-RO" sz="1600" dirty="0" err="1" smtClean="0"/>
              <a:t>testcase</a:t>
            </a:r>
            <a:r>
              <a:rPr lang="ro-RO" sz="1600" dirty="0" smtClean="0"/>
              <a:t> este util si </a:t>
            </a:r>
            <a:r>
              <a:rPr lang="ro-RO" sz="1600" dirty="0" err="1" smtClean="0"/>
              <a:t>testerilor</a:t>
            </a:r>
            <a:r>
              <a:rPr lang="ro-RO" sz="1600" dirty="0" smtClean="0"/>
              <a:t> noi care nu au </a:t>
            </a:r>
            <a:r>
              <a:rPr lang="ro-RO" sz="1600" dirty="0" err="1" smtClean="0"/>
              <a:t>experienta</a:t>
            </a:r>
            <a:r>
              <a:rPr lang="ro-RO" sz="1600" dirty="0" smtClean="0"/>
              <a:t> in testare sau care nu au mai lucrat cu produsul testat.</a:t>
            </a:r>
          </a:p>
        </p:txBody>
      </p:sp>
    </p:spTree>
    <p:extLst>
      <p:ext uri="{BB962C8B-B14F-4D97-AF65-F5344CB8AC3E}">
        <p14:creationId xmlns:p14="http://schemas.microsoft.com/office/powerpoint/2010/main" val="3927687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noAutofit/>
          </a:bodyPr>
          <a:lstStyle/>
          <a:p>
            <a:r>
              <a:rPr lang="ro-RO" sz="1600" dirty="0" smtClean="0"/>
              <a:t>4 </a:t>
            </a:r>
            <a:r>
              <a:rPr lang="ro-RO" sz="1600" b="1" dirty="0" smtClean="0"/>
              <a:t>Rezultatul final </a:t>
            </a:r>
            <a:r>
              <a:rPr lang="ro-RO" sz="1600" b="1" dirty="0" err="1" smtClean="0"/>
              <a:t>asteptat</a:t>
            </a:r>
            <a:r>
              <a:rPr lang="ro-RO" sz="1600" dirty="0" smtClean="0"/>
              <a:t> – Testerul </a:t>
            </a:r>
            <a:r>
              <a:rPr lang="ro-RO" sz="1600" dirty="0" err="1" smtClean="0"/>
              <a:t>ruleaza</a:t>
            </a:r>
            <a:r>
              <a:rPr lang="ro-RO" sz="1600" dirty="0" smtClean="0"/>
              <a:t> </a:t>
            </a:r>
            <a:r>
              <a:rPr lang="ro-RO" sz="1600" dirty="0" err="1" smtClean="0"/>
              <a:t>toti</a:t>
            </a:r>
            <a:r>
              <a:rPr lang="ro-RO" sz="1600" dirty="0" smtClean="0"/>
              <a:t> </a:t>
            </a:r>
            <a:r>
              <a:rPr lang="ro-RO" sz="1600" dirty="0" err="1" smtClean="0"/>
              <a:t>acesti</a:t>
            </a:r>
            <a:r>
              <a:rPr lang="ro-RO" sz="1600" dirty="0" smtClean="0"/>
              <a:t> </a:t>
            </a:r>
            <a:r>
              <a:rPr lang="ro-RO" sz="1600" dirty="0" err="1" smtClean="0"/>
              <a:t>pasi</a:t>
            </a:r>
            <a:r>
              <a:rPr lang="ro-RO" sz="1600" dirty="0" smtClean="0"/>
              <a:t> pentru a vedea daca </a:t>
            </a:r>
            <a:r>
              <a:rPr lang="ro-RO" sz="1600" dirty="0" err="1" smtClean="0"/>
              <a:t>functioneaza</a:t>
            </a:r>
            <a:r>
              <a:rPr lang="ro-RO" sz="1600" dirty="0" smtClean="0"/>
              <a:t> sau nu corect o anumita parte a programului testat. Uneori </a:t>
            </a:r>
            <a:r>
              <a:rPr lang="ro-RO" sz="1600" dirty="0" err="1" smtClean="0"/>
              <a:t>isi</a:t>
            </a:r>
            <a:r>
              <a:rPr lang="ro-RO" sz="1600" dirty="0" smtClean="0"/>
              <a:t> da seama singur daca </a:t>
            </a:r>
            <a:r>
              <a:rPr lang="ro-RO" sz="1600" dirty="0" err="1" smtClean="0"/>
              <a:t>functionalitatea</a:t>
            </a:r>
            <a:r>
              <a:rPr lang="ro-RO" sz="1600" dirty="0" smtClean="0"/>
              <a:t> este corecta. Dar de cele mai multe ori este bine ca rezultatul </a:t>
            </a:r>
            <a:r>
              <a:rPr lang="ro-RO" sz="1600" dirty="0" err="1" smtClean="0"/>
              <a:t>asteptat</a:t>
            </a:r>
            <a:r>
              <a:rPr lang="ro-RO" sz="1600" dirty="0" smtClean="0"/>
              <a:t> sa fie trecut in </a:t>
            </a:r>
            <a:r>
              <a:rPr lang="ro-RO" sz="1600" dirty="0" err="1" smtClean="0"/>
              <a:t>testcase</a:t>
            </a:r>
            <a:r>
              <a:rPr lang="ro-RO" sz="1600" dirty="0" smtClean="0"/>
              <a:t>. Acest rezultat de cele mai multe ori este preluat din </a:t>
            </a:r>
            <a:r>
              <a:rPr lang="ro-RO" sz="1600" dirty="0" err="1" smtClean="0"/>
              <a:t>specificatiile</a:t>
            </a:r>
            <a:r>
              <a:rPr lang="ro-RO" sz="1600" dirty="0" smtClean="0"/>
              <a:t> </a:t>
            </a:r>
            <a:r>
              <a:rPr lang="ro-RO" sz="1600" dirty="0" err="1" smtClean="0"/>
              <a:t>produslui</a:t>
            </a:r>
            <a:r>
              <a:rPr lang="ro-RO" sz="1600" dirty="0" smtClean="0"/>
              <a:t> atunci </a:t>
            </a:r>
            <a:r>
              <a:rPr lang="ro-RO" sz="1600" dirty="0" err="1" smtClean="0"/>
              <a:t>cand</a:t>
            </a:r>
            <a:r>
              <a:rPr lang="ro-RO" sz="1600" dirty="0" smtClean="0"/>
              <a:t> este creat </a:t>
            </a:r>
            <a:r>
              <a:rPr lang="ro-RO" sz="1600" dirty="0" err="1" smtClean="0"/>
              <a:t>testcase-ul</a:t>
            </a:r>
            <a:r>
              <a:rPr lang="ro-RO" sz="1600" dirty="0" smtClean="0"/>
              <a:t>.</a:t>
            </a:r>
          </a:p>
          <a:p>
            <a:r>
              <a:rPr lang="ro-RO" sz="1600" dirty="0" smtClean="0"/>
              <a:t>5 </a:t>
            </a:r>
            <a:r>
              <a:rPr lang="ro-RO" sz="1600" b="1" dirty="0" smtClean="0"/>
              <a:t>Note si alte </a:t>
            </a:r>
            <a:r>
              <a:rPr lang="ro-RO" sz="1600" b="1" dirty="0" err="1" smtClean="0"/>
              <a:t>informatii</a:t>
            </a:r>
            <a:r>
              <a:rPr lang="ro-RO" sz="1600" b="1" dirty="0" smtClean="0"/>
              <a:t> suplimentare</a:t>
            </a:r>
            <a:r>
              <a:rPr lang="ro-RO" sz="1600" dirty="0" smtClean="0"/>
              <a:t> –</a:t>
            </a:r>
            <a:r>
              <a:rPr lang="en-US" sz="1600" dirty="0" smtClean="0"/>
              <a:t> E</a:t>
            </a:r>
            <a:r>
              <a:rPr lang="ro-RO" sz="1600" dirty="0" err="1" smtClean="0"/>
              <a:t>ste</a:t>
            </a:r>
            <a:r>
              <a:rPr lang="ro-RO" sz="1600" dirty="0" smtClean="0"/>
              <a:t> bine ca in </a:t>
            </a:r>
            <a:r>
              <a:rPr lang="ro-RO" sz="1600" dirty="0" err="1" smtClean="0"/>
              <a:t>testcase</a:t>
            </a:r>
            <a:r>
              <a:rPr lang="ro-RO" sz="1600" dirty="0" smtClean="0"/>
              <a:t> sa fie trecute </a:t>
            </a:r>
            <a:r>
              <a:rPr lang="ro-RO" sz="1600" dirty="0" err="1" smtClean="0"/>
              <a:t>informatiile</a:t>
            </a:r>
            <a:r>
              <a:rPr lang="ro-RO" sz="1600" dirty="0" smtClean="0"/>
              <a:t> de care ar avea nevoie testerul pentru a testa, </a:t>
            </a:r>
            <a:r>
              <a:rPr lang="en-US" sz="1600" dirty="0" smtClean="0"/>
              <a:t>: </a:t>
            </a:r>
            <a:r>
              <a:rPr lang="ro-RO" sz="1600" dirty="0" smtClean="0"/>
              <a:t>cai </a:t>
            </a:r>
            <a:r>
              <a:rPr lang="ro-RO" sz="1600" dirty="0" err="1" smtClean="0"/>
              <a:t>catre</a:t>
            </a:r>
            <a:r>
              <a:rPr lang="ro-RO" sz="1600" dirty="0" smtClean="0"/>
              <a:t> diverse </a:t>
            </a:r>
            <a:r>
              <a:rPr lang="ro-RO" sz="1600" dirty="0" err="1" smtClean="0"/>
              <a:t>fisiere</a:t>
            </a:r>
            <a:r>
              <a:rPr lang="ro-RO" sz="1600" dirty="0" smtClean="0"/>
              <a:t>, parole de la arhive parolate, </a:t>
            </a:r>
            <a:r>
              <a:rPr lang="ro-RO" sz="1600" dirty="0" err="1" smtClean="0"/>
              <a:t>setari</a:t>
            </a:r>
            <a:r>
              <a:rPr lang="ro-RO" sz="1600" dirty="0" smtClean="0"/>
              <a:t> pentru diverse servere si </a:t>
            </a:r>
            <a:r>
              <a:rPr lang="ro-RO" sz="1600" dirty="0" err="1" smtClean="0"/>
              <a:t>clienti</a:t>
            </a:r>
            <a:r>
              <a:rPr lang="ro-RO" sz="1600" dirty="0" smtClean="0"/>
              <a:t> de mail si multe altele. Sunt utile in special unui tester nou, care nu a mai rulat acel set de teste. Sau chiar autorului, daca va rula testele mai </a:t>
            </a:r>
            <a:r>
              <a:rPr lang="ro-RO" sz="1600" dirty="0" err="1" smtClean="0"/>
              <a:t>tarziu</a:t>
            </a:r>
            <a:r>
              <a:rPr lang="ro-RO" sz="1600" dirty="0" smtClean="0"/>
              <a:t>. Unele dintre acestea ar fi indicat sa fie trecute in </a:t>
            </a:r>
            <a:r>
              <a:rPr lang="ro-RO" sz="1600" dirty="0" err="1" smtClean="0"/>
              <a:t>Preconditii</a:t>
            </a:r>
            <a:r>
              <a:rPr lang="ro-RO" sz="1600" dirty="0" smtClean="0"/>
              <a:t>, acolo unde este cazul.</a:t>
            </a:r>
            <a:br>
              <a:rPr lang="ro-RO" sz="1600" dirty="0" smtClean="0"/>
            </a:br>
            <a:r>
              <a:rPr lang="ro-RO" sz="1600" dirty="0" smtClean="0"/>
              <a:t>Nu de </a:t>
            </a:r>
            <a:r>
              <a:rPr lang="ro-RO" sz="1600" dirty="0" err="1" smtClean="0"/>
              <a:t>putine</a:t>
            </a:r>
            <a:r>
              <a:rPr lang="ro-RO" sz="1600" dirty="0" smtClean="0"/>
              <a:t> ori s</a:t>
            </a:r>
            <a:r>
              <a:rPr lang="en-US" sz="1600" dirty="0" smtClean="0"/>
              <a:t>e</a:t>
            </a:r>
            <a:r>
              <a:rPr lang="ro-RO" sz="1600" dirty="0" smtClean="0"/>
              <a:t> </a:t>
            </a:r>
            <a:r>
              <a:rPr lang="ro-RO" sz="1600" dirty="0" err="1" smtClean="0"/>
              <a:t>intampl</a:t>
            </a:r>
            <a:r>
              <a:rPr lang="en-US" sz="1600" dirty="0" smtClean="0"/>
              <a:t>a</a:t>
            </a:r>
            <a:r>
              <a:rPr lang="ro-RO" sz="1600" dirty="0" smtClean="0"/>
              <a:t> sa </a:t>
            </a:r>
            <a:r>
              <a:rPr lang="en-US" sz="1600" dirty="0" smtClean="0"/>
              <a:t>se </a:t>
            </a:r>
            <a:r>
              <a:rPr lang="ro-RO" sz="1600" dirty="0" smtClean="0"/>
              <a:t>rulez</a:t>
            </a:r>
            <a:r>
              <a:rPr lang="en-US" sz="1600" dirty="0" smtClean="0"/>
              <a:t>e</a:t>
            </a:r>
            <a:r>
              <a:rPr lang="ro-RO" sz="1600" dirty="0" smtClean="0"/>
              <a:t> teste pentru prima oara, si sa </a:t>
            </a:r>
            <a:r>
              <a:rPr lang="en-US" sz="1600" dirty="0" err="1" smtClean="0"/>
              <a:t>trebuiasca</a:t>
            </a:r>
            <a:r>
              <a:rPr lang="en-US" sz="1600" dirty="0" smtClean="0"/>
              <a:t> </a:t>
            </a:r>
            <a:r>
              <a:rPr lang="ro-RO" sz="1600" dirty="0" smtClean="0"/>
              <a:t>sa </a:t>
            </a:r>
            <a:r>
              <a:rPr lang="en-US" sz="1600" dirty="0" smtClean="0"/>
              <a:t>se </a:t>
            </a:r>
            <a:r>
              <a:rPr lang="ro-RO" sz="1600" dirty="0" smtClean="0"/>
              <a:t>caut</a:t>
            </a:r>
            <a:r>
              <a:rPr lang="en-US" sz="1600" dirty="0" smtClean="0"/>
              <a:t>e</a:t>
            </a:r>
            <a:r>
              <a:rPr lang="ro-RO" sz="1600" dirty="0" smtClean="0"/>
              <a:t> autorul testelor, sau </a:t>
            </a:r>
            <a:r>
              <a:rPr lang="ro-RO" sz="1600" dirty="0" err="1" smtClean="0"/>
              <a:t>ownerul</a:t>
            </a:r>
            <a:r>
              <a:rPr lang="ro-RO" sz="1600" dirty="0" smtClean="0"/>
              <a:t> de modul </a:t>
            </a:r>
            <a:r>
              <a:rPr lang="en-US" sz="1600" dirty="0" err="1" smtClean="0"/>
              <a:t>pentru</a:t>
            </a:r>
            <a:r>
              <a:rPr lang="en-US" sz="1600" dirty="0" smtClean="0"/>
              <a:t> a </a:t>
            </a:r>
            <a:r>
              <a:rPr lang="en-US" sz="1600" dirty="0" err="1" smtClean="0"/>
              <a:t>primi</a:t>
            </a:r>
            <a:r>
              <a:rPr lang="en-US" sz="1600" dirty="0" smtClean="0"/>
              <a:t> diverse </a:t>
            </a:r>
            <a:r>
              <a:rPr lang="en-US" sz="1600" dirty="0" err="1" smtClean="0"/>
              <a:t>clarificari</a:t>
            </a:r>
            <a:r>
              <a:rPr lang="ro-RO" sz="1600" dirty="0" smtClean="0"/>
              <a:t>. Ar fi fost </a:t>
            </a:r>
            <a:r>
              <a:rPr lang="en-US" sz="1600" dirty="0" smtClean="0"/>
              <a:t>bine </a:t>
            </a:r>
            <a:r>
              <a:rPr lang="ro-RO" sz="1600" dirty="0" smtClean="0"/>
              <a:t>ca detaliile sa fie trecute in teste.</a:t>
            </a:r>
          </a:p>
          <a:p>
            <a:r>
              <a:rPr lang="ro-RO" sz="1600" dirty="0" smtClean="0"/>
              <a:t>6 </a:t>
            </a:r>
            <a:r>
              <a:rPr lang="ro-RO" sz="1600" b="1" dirty="0" smtClean="0"/>
              <a:t>Modulul pentru care este scris testul</a:t>
            </a:r>
            <a:r>
              <a:rPr lang="ro-RO" sz="1600" dirty="0" smtClean="0"/>
              <a:t> – pentru clasificarea si gruparea testelor este bine sa setam modulul pentru care acestea au fost scrise.</a:t>
            </a:r>
          </a:p>
          <a:p>
            <a:r>
              <a:rPr lang="ro-RO" sz="1600" dirty="0" smtClean="0"/>
              <a:t>7 </a:t>
            </a:r>
            <a:r>
              <a:rPr lang="ro-RO" sz="1600" b="1" dirty="0" err="1" smtClean="0"/>
              <a:t>Systemul</a:t>
            </a:r>
            <a:r>
              <a:rPr lang="ro-RO" sz="1600" b="1" dirty="0" smtClean="0"/>
              <a:t> de operare</a:t>
            </a:r>
            <a:r>
              <a:rPr lang="ro-RO" sz="1600" dirty="0" smtClean="0"/>
              <a:t> – unele teste sunt specifice pentru </a:t>
            </a:r>
            <a:r>
              <a:rPr lang="ro-RO" sz="1600" dirty="0" err="1" smtClean="0"/>
              <a:t>systeme</a:t>
            </a:r>
            <a:r>
              <a:rPr lang="ro-RO" sz="1600" dirty="0" smtClean="0"/>
              <a:t> x64, altele se </a:t>
            </a:r>
            <a:r>
              <a:rPr lang="ro-RO" sz="1600" dirty="0" err="1" smtClean="0"/>
              <a:t>preteaza</a:t>
            </a:r>
            <a:r>
              <a:rPr lang="ro-RO" sz="1600" dirty="0" smtClean="0"/>
              <a:t> doar pentru XP</a:t>
            </a:r>
            <a:r>
              <a:rPr lang="en-US" sz="1600" dirty="0" smtClean="0"/>
              <a:t>, Win 7</a:t>
            </a:r>
            <a:r>
              <a:rPr lang="ro-RO" sz="1600" dirty="0" smtClean="0"/>
              <a:t>. In </a:t>
            </a:r>
            <a:r>
              <a:rPr lang="ro-RO" sz="1600" dirty="0" err="1" smtClean="0"/>
              <a:t>functie</a:t>
            </a:r>
            <a:r>
              <a:rPr lang="ro-RO" sz="1600" dirty="0" smtClean="0"/>
              <a:t> de s</a:t>
            </a:r>
            <a:r>
              <a:rPr lang="en-US" sz="1600" dirty="0" err="1" smtClean="0"/>
              <a:t>i</a:t>
            </a:r>
            <a:r>
              <a:rPr lang="ro-RO" sz="1600" dirty="0" smtClean="0"/>
              <a:t>stemul de operare ales, vom rula doar testele care se </a:t>
            </a:r>
            <a:r>
              <a:rPr lang="ro-RO" sz="1600" dirty="0" err="1" smtClean="0"/>
              <a:t>preteaza</a:t>
            </a:r>
            <a:r>
              <a:rPr lang="ro-RO" sz="1600" dirty="0" smtClean="0"/>
              <a:t> pe el.</a:t>
            </a:r>
          </a:p>
          <a:p>
            <a:r>
              <a:rPr lang="ro-RO" sz="1600" dirty="0" smtClean="0"/>
              <a:t>8</a:t>
            </a:r>
            <a:r>
              <a:rPr lang="ro-RO" sz="1600" b="1" dirty="0" smtClean="0"/>
              <a:t> Rezultat</a:t>
            </a:r>
            <a:r>
              <a:rPr lang="ro-RO" sz="1600" dirty="0" smtClean="0"/>
              <a:t> – fiecare </a:t>
            </a:r>
            <a:r>
              <a:rPr lang="ro-RO" sz="1600" dirty="0" err="1" smtClean="0"/>
              <a:t>testcase</a:t>
            </a:r>
            <a:r>
              <a:rPr lang="ro-RO" sz="1600" dirty="0" smtClean="0"/>
              <a:t> va avea un rezultat. La rularea testului testerul compara rezultatul </a:t>
            </a:r>
            <a:r>
              <a:rPr lang="ro-RO" sz="1600" dirty="0" err="1" smtClean="0"/>
              <a:t>asteptat</a:t>
            </a:r>
            <a:r>
              <a:rPr lang="ro-RO" sz="1600" dirty="0" smtClean="0"/>
              <a:t> cu rezultatul </a:t>
            </a:r>
            <a:r>
              <a:rPr lang="ro-RO" sz="1600" dirty="0" err="1" smtClean="0"/>
              <a:t>obtinut</a:t>
            </a:r>
            <a:r>
              <a:rPr lang="ro-RO" sz="1600" dirty="0" smtClean="0"/>
              <a:t> in urma </a:t>
            </a:r>
            <a:r>
              <a:rPr lang="ro-RO" sz="1600" dirty="0" err="1" smtClean="0"/>
              <a:t>rularii</a:t>
            </a:r>
            <a:r>
              <a:rPr lang="ro-RO" sz="1600" dirty="0" smtClean="0"/>
              <a:t> </a:t>
            </a:r>
            <a:r>
              <a:rPr lang="ro-RO" sz="1600" dirty="0" err="1" smtClean="0"/>
              <a:t>testcase</a:t>
            </a:r>
            <a:r>
              <a:rPr lang="ro-RO" sz="1600" dirty="0" smtClean="0"/>
              <a:t>-ului si decide daca </a:t>
            </a:r>
            <a:r>
              <a:rPr lang="ro-RO" sz="1600" dirty="0" err="1" smtClean="0"/>
              <a:t>testcase-ul</a:t>
            </a:r>
            <a:r>
              <a:rPr lang="ro-RO" sz="1600" dirty="0" smtClean="0"/>
              <a:t> a trecut sau a picat. Uneori rezultatul trebuie sa fie mai complex, nu doar specificat daca a trecut sau nu testul. Daca a picat testul trebuie specificat si </a:t>
            </a:r>
            <a:r>
              <a:rPr lang="ro-RO" sz="1600" dirty="0" err="1" smtClean="0"/>
              <a:t>dece</a:t>
            </a:r>
            <a:r>
              <a:rPr lang="ro-RO" sz="1600" dirty="0" smtClean="0"/>
              <a:t>, in ce </a:t>
            </a:r>
            <a:r>
              <a:rPr lang="ro-RO" sz="1600" dirty="0" err="1" smtClean="0"/>
              <a:t>conditii</a:t>
            </a:r>
            <a:r>
              <a:rPr lang="ro-RO" sz="1600" dirty="0" smtClean="0"/>
              <a:t> nu merge si care sunt </a:t>
            </a:r>
            <a:r>
              <a:rPr lang="ro-RO" sz="1600" dirty="0" err="1" smtClean="0"/>
              <a:t>pasii</a:t>
            </a:r>
            <a:r>
              <a:rPr lang="ro-RO" sz="1600" dirty="0" smtClean="0"/>
              <a:t> de reproducere al </a:t>
            </a:r>
            <a:r>
              <a:rPr lang="ro-RO" sz="1600" dirty="0" err="1" smtClean="0"/>
              <a:t>bugului</a:t>
            </a:r>
            <a:r>
              <a:rPr lang="ro-RO" sz="1600" dirty="0" smtClean="0"/>
              <a:t>. De obicei un astfel de raport se transforma </a:t>
            </a:r>
            <a:r>
              <a:rPr lang="ro-RO" sz="1600" dirty="0" err="1" smtClean="0"/>
              <a:t>intr</a:t>
            </a:r>
            <a:r>
              <a:rPr lang="ro-RO" sz="1600" dirty="0" smtClean="0"/>
              <a:t>-un raport de </a:t>
            </a:r>
            <a:r>
              <a:rPr lang="ro-RO" sz="1600" dirty="0" err="1" smtClean="0"/>
              <a:t>bug</a:t>
            </a:r>
            <a:r>
              <a:rPr lang="ro-RO" sz="1600" dirty="0" smtClean="0"/>
              <a:t> care este trimis </a:t>
            </a:r>
            <a:r>
              <a:rPr lang="ro-RO" sz="1600" dirty="0" err="1" smtClean="0"/>
              <a:t>dezvolatorului</a:t>
            </a:r>
            <a:r>
              <a:rPr lang="ro-RO" sz="1600" dirty="0" smtClean="0"/>
              <a:t>.</a:t>
            </a:r>
          </a:p>
        </p:txBody>
      </p:sp>
    </p:spTree>
    <p:extLst>
      <p:ext uri="{BB962C8B-B14F-4D97-AF65-F5344CB8AC3E}">
        <p14:creationId xmlns:p14="http://schemas.microsoft.com/office/powerpoint/2010/main" val="3988147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Ce urmarim cand rulam teste?</a:t>
            </a:r>
            <a:endParaRPr lang="ro-RO" dirty="0"/>
          </a:p>
        </p:txBody>
      </p:sp>
      <p:sp>
        <p:nvSpPr>
          <p:cNvPr id="3" name="Content Placeholder 2"/>
          <p:cNvSpPr>
            <a:spLocks noGrp="1"/>
          </p:cNvSpPr>
          <p:nvPr>
            <p:ph idx="1"/>
          </p:nvPr>
        </p:nvSpPr>
        <p:spPr/>
        <p:txBody>
          <a:bodyPr>
            <a:normAutofit fontScale="62500" lnSpcReduction="20000"/>
          </a:bodyPr>
          <a:lstStyle/>
          <a:p>
            <a:r>
              <a:rPr lang="ro-RO" dirty="0" smtClean="0"/>
              <a:t>1 Descoperirea a cat mai multe probleme sau </a:t>
            </a:r>
            <a:r>
              <a:rPr lang="ro-RO" dirty="0" err="1" smtClean="0"/>
              <a:t>buguri</a:t>
            </a:r>
            <a:r>
              <a:rPr lang="ro-RO" dirty="0" smtClean="0"/>
              <a:t>. Este </a:t>
            </a:r>
            <a:r>
              <a:rPr lang="ro-RO" dirty="0" err="1" smtClean="0"/>
              <a:t>esential</a:t>
            </a:r>
            <a:r>
              <a:rPr lang="ro-RO" dirty="0" smtClean="0"/>
              <a:t> ca problemele majore, importante si foarte importante sa fie descoperite si raportate din timp, pentru ca dezvoltatorii sa le </a:t>
            </a:r>
            <a:r>
              <a:rPr lang="ro-RO" dirty="0" err="1" smtClean="0"/>
              <a:t>poata</a:t>
            </a:r>
            <a:r>
              <a:rPr lang="ro-RO" dirty="0" smtClean="0"/>
              <a:t> rezolva.</a:t>
            </a:r>
          </a:p>
          <a:p>
            <a:r>
              <a:rPr lang="ro-RO" dirty="0" smtClean="0"/>
              <a:t>2 Verificarea </a:t>
            </a:r>
            <a:r>
              <a:rPr lang="ro-RO" dirty="0" err="1" smtClean="0"/>
              <a:t>specificatiilor</a:t>
            </a:r>
            <a:r>
              <a:rPr lang="ro-RO" dirty="0" smtClean="0"/>
              <a:t>. Se verifica </a:t>
            </a:r>
            <a:r>
              <a:rPr lang="ro-RO" dirty="0" err="1" smtClean="0"/>
              <a:t>specificatiile</a:t>
            </a:r>
            <a:r>
              <a:rPr lang="ro-RO" dirty="0" smtClean="0"/>
              <a:t> si implementarea acestora. Toate </a:t>
            </a:r>
            <a:r>
              <a:rPr lang="ro-RO" dirty="0" err="1" smtClean="0"/>
              <a:t>cerintele</a:t>
            </a:r>
            <a:r>
              <a:rPr lang="ro-RO" dirty="0" smtClean="0"/>
              <a:t> din </a:t>
            </a:r>
            <a:r>
              <a:rPr lang="ro-RO" dirty="0" err="1" smtClean="0"/>
              <a:t>specificatii</a:t>
            </a:r>
            <a:r>
              <a:rPr lang="ro-RO" dirty="0" smtClean="0"/>
              <a:t> sunt testate, pentru a se verifica corectitudinea </a:t>
            </a:r>
            <a:r>
              <a:rPr lang="ro-RO" dirty="0" err="1" smtClean="0"/>
              <a:t>implementarii</a:t>
            </a:r>
            <a:r>
              <a:rPr lang="ro-RO" dirty="0" smtClean="0"/>
              <a:t> lor.</a:t>
            </a:r>
          </a:p>
          <a:p>
            <a:r>
              <a:rPr lang="ro-RO" dirty="0" smtClean="0"/>
              <a:t>3 Minimizarea riscului ca firma sa fie data in judecata. Acest punct se refera la firme care fac </a:t>
            </a:r>
            <a:r>
              <a:rPr lang="ro-RO" dirty="0" err="1" smtClean="0"/>
              <a:t>aplicatii</a:t>
            </a:r>
            <a:r>
              <a:rPr lang="ro-RO" dirty="0" smtClean="0"/>
              <a:t> pentru </a:t>
            </a:r>
            <a:r>
              <a:rPr lang="ro-RO" dirty="0" err="1" smtClean="0"/>
              <a:t>banci</a:t>
            </a:r>
            <a:r>
              <a:rPr lang="ro-RO" dirty="0" smtClean="0"/>
              <a:t>, spitale, </a:t>
            </a:r>
            <a:r>
              <a:rPr lang="ro-RO" dirty="0" err="1" smtClean="0"/>
              <a:t>masini</a:t>
            </a:r>
            <a:r>
              <a:rPr lang="ro-RO" dirty="0" smtClean="0"/>
              <a:t>. Testarea ar trebui sa verifice ca nu este pusa in pericol </a:t>
            </a:r>
            <a:r>
              <a:rPr lang="ro-RO" dirty="0" err="1" smtClean="0"/>
              <a:t>viata</a:t>
            </a:r>
            <a:r>
              <a:rPr lang="ro-RO" dirty="0" smtClean="0"/>
              <a:t> sau bunurile celor care folosesc sau sunt indirect </a:t>
            </a:r>
            <a:r>
              <a:rPr lang="ro-RO" dirty="0" err="1" smtClean="0"/>
              <a:t>implicati</a:t>
            </a:r>
            <a:r>
              <a:rPr lang="ro-RO" dirty="0" smtClean="0"/>
              <a:t> in folosirea softului.</a:t>
            </a:r>
          </a:p>
          <a:p>
            <a:r>
              <a:rPr lang="ro-RO" dirty="0" smtClean="0"/>
              <a:t>4 Verificarea corectitudinii </a:t>
            </a:r>
            <a:r>
              <a:rPr lang="ro-RO" dirty="0" err="1" smtClean="0"/>
              <a:t>aplicatiei</a:t>
            </a:r>
            <a:r>
              <a:rPr lang="ro-RO" dirty="0" smtClean="0"/>
              <a:t>. Este imposibil ca un tester sa </a:t>
            </a:r>
            <a:r>
              <a:rPr lang="ro-RO" dirty="0" err="1" smtClean="0"/>
              <a:t>spuna</a:t>
            </a:r>
            <a:r>
              <a:rPr lang="ro-RO" dirty="0" smtClean="0"/>
              <a:t> ca o </a:t>
            </a:r>
            <a:r>
              <a:rPr lang="ro-RO" dirty="0" err="1" smtClean="0"/>
              <a:t>aplicatie</a:t>
            </a:r>
            <a:r>
              <a:rPr lang="ro-RO" dirty="0" smtClean="0"/>
              <a:t> are 0 defecte. In cel mai bun caz poate spune ca nu a </a:t>
            </a:r>
            <a:r>
              <a:rPr lang="ro-RO" dirty="0" err="1" smtClean="0"/>
              <a:t>gasit</a:t>
            </a:r>
            <a:r>
              <a:rPr lang="ro-RO" dirty="0" smtClean="0"/>
              <a:t> nici un </a:t>
            </a:r>
            <a:r>
              <a:rPr lang="ro-RO" dirty="0" err="1" smtClean="0"/>
              <a:t>bug</a:t>
            </a:r>
            <a:r>
              <a:rPr lang="ro-RO" dirty="0" smtClean="0"/>
              <a:t> in perioada de timp alocata </a:t>
            </a:r>
            <a:r>
              <a:rPr lang="ro-RO" dirty="0" err="1" smtClean="0"/>
              <a:t>testarii</a:t>
            </a:r>
            <a:r>
              <a:rPr lang="ro-RO" dirty="0" smtClean="0"/>
              <a:t> si folosind tehnicile X si\sau Y. O </a:t>
            </a:r>
            <a:r>
              <a:rPr lang="ro-RO" dirty="0" err="1" smtClean="0"/>
              <a:t>aplicatie</a:t>
            </a:r>
            <a:r>
              <a:rPr lang="ro-RO" dirty="0" smtClean="0"/>
              <a:t> nu poate fi testata complet </a:t>
            </a:r>
            <a:r>
              <a:rPr lang="ro-RO" dirty="0" err="1" smtClean="0"/>
              <a:t>niciodata</a:t>
            </a:r>
            <a:r>
              <a:rPr lang="ro-RO" dirty="0" smtClean="0"/>
              <a:t>. In cel mai bun caz se pot estima zonele cele mai sigure de </a:t>
            </a:r>
            <a:r>
              <a:rPr lang="ro-RO" dirty="0" err="1" smtClean="0"/>
              <a:t>aparitie</a:t>
            </a:r>
            <a:r>
              <a:rPr lang="ro-RO" dirty="0" smtClean="0"/>
              <a:t> a unei erori si testarea se poate concentra pe acele zone.</a:t>
            </a:r>
          </a:p>
          <a:p>
            <a:r>
              <a:rPr lang="ro-RO" dirty="0" smtClean="0"/>
              <a:t>5 Asigurarea </a:t>
            </a:r>
            <a:r>
              <a:rPr lang="ro-RO" dirty="0" err="1" smtClean="0"/>
              <a:t>calitatii</a:t>
            </a:r>
            <a:r>
              <a:rPr lang="ro-RO" dirty="0" smtClean="0"/>
              <a:t>. Aceasta implica </a:t>
            </a:r>
            <a:r>
              <a:rPr lang="ro-RO" dirty="0" err="1" smtClean="0"/>
              <a:t>obtinerea</a:t>
            </a:r>
            <a:r>
              <a:rPr lang="ro-RO" dirty="0" smtClean="0"/>
              <a:t> unui produs de calitate superioara. Pentru asta este nevoie de o echipa profesionista, </a:t>
            </a:r>
            <a:r>
              <a:rPr lang="ro-RO" dirty="0" err="1" smtClean="0"/>
              <a:t>atat</a:t>
            </a:r>
            <a:r>
              <a:rPr lang="ro-RO" dirty="0" smtClean="0"/>
              <a:t> de </a:t>
            </a:r>
            <a:r>
              <a:rPr lang="ro-RO" dirty="0" err="1" smtClean="0"/>
              <a:t>testeri</a:t>
            </a:r>
            <a:r>
              <a:rPr lang="ro-RO" dirty="0" smtClean="0"/>
              <a:t>, cat si de dezvoltatori. Echipele trebuie sa comunice si sa </a:t>
            </a:r>
            <a:r>
              <a:rPr lang="ro-RO" dirty="0" err="1" smtClean="0"/>
              <a:t>aiba</a:t>
            </a:r>
            <a:r>
              <a:rPr lang="ro-RO" dirty="0" smtClean="0"/>
              <a:t> ca si scop </a:t>
            </a:r>
            <a:r>
              <a:rPr lang="ro-RO" dirty="0" err="1" smtClean="0"/>
              <a:t>obtinerea</a:t>
            </a:r>
            <a:r>
              <a:rPr lang="ro-RO" dirty="0" smtClean="0"/>
              <a:t> unui produs calitativ. Acest scop se </a:t>
            </a:r>
            <a:r>
              <a:rPr lang="ro-RO" dirty="0" err="1" smtClean="0"/>
              <a:t>intrepatrunde</a:t>
            </a:r>
            <a:r>
              <a:rPr lang="ro-RO" dirty="0" smtClean="0"/>
              <a:t> cumva cu cel al </a:t>
            </a:r>
            <a:r>
              <a:rPr lang="ro-RO" dirty="0" err="1" smtClean="0"/>
              <a:t>project</a:t>
            </a:r>
            <a:r>
              <a:rPr lang="ro-RO" dirty="0" smtClean="0"/>
              <a:t> manager-ului.</a:t>
            </a:r>
          </a:p>
          <a:p>
            <a:r>
              <a:rPr lang="ro-RO" dirty="0" smtClean="0"/>
              <a:t>6 Minimizarea costurilor de suport tehnic. Livrarea unui produs plin de </a:t>
            </a:r>
            <a:r>
              <a:rPr lang="ro-RO" dirty="0" err="1" smtClean="0"/>
              <a:t>buguri</a:t>
            </a:r>
            <a:r>
              <a:rPr lang="ro-RO" dirty="0" smtClean="0"/>
              <a:t> va da </a:t>
            </a:r>
            <a:r>
              <a:rPr lang="ro-RO" dirty="0" err="1" smtClean="0"/>
              <a:t>batai</a:t>
            </a:r>
            <a:r>
              <a:rPr lang="ro-RO" dirty="0" smtClean="0"/>
              <a:t> de cap suportului tehnic, pe </a:t>
            </a:r>
            <a:r>
              <a:rPr lang="ro-RO" dirty="0" err="1" smtClean="0"/>
              <a:t>cand</a:t>
            </a:r>
            <a:r>
              <a:rPr lang="ro-RO" dirty="0" smtClean="0"/>
              <a:t> un produs testat va </a:t>
            </a:r>
            <a:r>
              <a:rPr lang="ro-RO" dirty="0" err="1" smtClean="0"/>
              <a:t>usura</a:t>
            </a:r>
            <a:r>
              <a:rPr lang="ro-RO" dirty="0" smtClean="0"/>
              <a:t> </a:t>
            </a:r>
            <a:r>
              <a:rPr lang="ro-RO" dirty="0" err="1" smtClean="0"/>
              <a:t>viata</a:t>
            </a:r>
            <a:r>
              <a:rPr lang="ro-RO" dirty="0" smtClean="0"/>
              <a:t> colegilor de la suport.</a:t>
            </a:r>
          </a:p>
        </p:txBody>
      </p:sp>
    </p:spTree>
    <p:extLst>
      <p:ext uri="{BB962C8B-B14F-4D97-AF65-F5344CB8AC3E}">
        <p14:creationId xmlns:p14="http://schemas.microsoft.com/office/powerpoint/2010/main" val="3215464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r>
              <a:rPr lang="ro-RO" dirty="0" smtClean="0"/>
              <a:t>Un caz </a:t>
            </a:r>
            <a:r>
              <a:rPr lang="en-US" dirty="0" smtClean="0"/>
              <a:t>de </a:t>
            </a:r>
            <a:r>
              <a:rPr lang="ro-RO" dirty="0" smtClean="0"/>
              <a:t>test este un document care constă dintr-un set de condiții sau acțiuni care sunt efectuate pe aplicația software pentru a verifica funcționalitatea așteptată a caracteristicii. Aici descriem fluxul logic de la </a:t>
            </a:r>
            <a:r>
              <a:rPr lang="en-US" dirty="0" smtClean="0"/>
              <a:t>un </a:t>
            </a:r>
            <a:r>
              <a:rPr lang="ro-RO" dirty="0" smtClean="0"/>
              <a:t>capăt la</a:t>
            </a:r>
            <a:r>
              <a:rPr lang="en-US" dirty="0" smtClean="0"/>
              <a:t> </a:t>
            </a:r>
            <a:r>
              <a:rPr lang="en-US" dirty="0" err="1" smtClean="0"/>
              <a:t>altul</a:t>
            </a:r>
            <a:r>
              <a:rPr lang="ro-RO" dirty="0" smtClean="0"/>
              <a:t> al unei cerințe specifice, cu date de testare, condiții prealabile și rezultate așteptate.</a:t>
            </a:r>
            <a:endParaRPr lang="ro-RO" dirty="0"/>
          </a:p>
        </p:txBody>
      </p:sp>
    </p:spTree>
    <p:extLst>
      <p:ext uri="{BB962C8B-B14F-4D97-AF65-F5344CB8AC3E}">
        <p14:creationId xmlns:p14="http://schemas.microsoft.com/office/powerpoint/2010/main" val="1862106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Formatul</a:t>
            </a:r>
            <a:r>
              <a:rPr lang="en-US" dirty="0" smtClean="0"/>
              <a:t> test-case-</a:t>
            </a:r>
            <a:r>
              <a:rPr lang="en-US" dirty="0" err="1" smtClean="0"/>
              <a:t>urilor</a:t>
            </a:r>
            <a:endParaRPr lang="ro-RO"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0602072"/>
              </p:ext>
            </p:extLst>
          </p:nvPr>
        </p:nvGraphicFramePr>
        <p:xfrm>
          <a:off x="197708" y="1463160"/>
          <a:ext cx="11747156" cy="2529840"/>
        </p:xfrm>
        <a:graphic>
          <a:graphicData uri="http://schemas.openxmlformats.org/drawingml/2006/table">
            <a:tbl>
              <a:tblPr firstRow="1" bandRow="1">
                <a:tableStyleId>{5C22544A-7EE6-4342-B048-85BDC9FD1C3A}</a:tableStyleId>
              </a:tblPr>
              <a:tblGrid>
                <a:gridCol w="634314"/>
                <a:gridCol w="1318054"/>
                <a:gridCol w="1112108"/>
                <a:gridCol w="1672281"/>
                <a:gridCol w="1136821"/>
                <a:gridCol w="1664044"/>
                <a:gridCol w="1680519"/>
                <a:gridCol w="659027"/>
                <a:gridCol w="848498"/>
                <a:gridCol w="1021490"/>
              </a:tblGrid>
              <a:tr h="370840">
                <a:tc>
                  <a:txBody>
                    <a:bodyPr/>
                    <a:lstStyle/>
                    <a:p>
                      <a:r>
                        <a:rPr lang="en-US" sz="1400" dirty="0" smtClean="0"/>
                        <a:t>Test case ID</a:t>
                      </a:r>
                      <a:endParaRPr lang="ro-RO" sz="1400" dirty="0"/>
                    </a:p>
                  </a:txBody>
                  <a:tcPr/>
                </a:tc>
                <a:tc>
                  <a:txBody>
                    <a:bodyPr/>
                    <a:lstStyle/>
                    <a:p>
                      <a:r>
                        <a:rPr lang="en-US" sz="1400" dirty="0" err="1" smtClean="0"/>
                        <a:t>Descriere</a:t>
                      </a:r>
                      <a:endParaRPr lang="ro-RO" sz="1400" dirty="0"/>
                    </a:p>
                  </a:txBody>
                  <a:tcPr/>
                </a:tc>
                <a:tc>
                  <a:txBody>
                    <a:bodyPr/>
                    <a:lstStyle/>
                    <a:p>
                      <a:r>
                        <a:rPr lang="en-US" sz="1400" dirty="0" smtClean="0"/>
                        <a:t>Premise/ </a:t>
                      </a:r>
                      <a:r>
                        <a:rPr lang="en-US" sz="1400" dirty="0" err="1" smtClean="0"/>
                        <a:t>necesitati</a:t>
                      </a:r>
                      <a:endParaRPr lang="ro-RO" sz="1400" dirty="0"/>
                    </a:p>
                  </a:txBody>
                  <a:tcPr/>
                </a:tc>
                <a:tc>
                  <a:txBody>
                    <a:bodyPr/>
                    <a:lstStyle/>
                    <a:p>
                      <a:r>
                        <a:rPr lang="en-US" sz="1400" dirty="0" err="1" smtClean="0"/>
                        <a:t>Pasi</a:t>
                      </a:r>
                      <a:endParaRPr lang="ro-RO" sz="1400" dirty="0"/>
                    </a:p>
                  </a:txBody>
                  <a:tcPr/>
                </a:tc>
                <a:tc>
                  <a:txBody>
                    <a:bodyPr/>
                    <a:lstStyle/>
                    <a:p>
                      <a:r>
                        <a:rPr lang="en-US" sz="1400" dirty="0" smtClean="0"/>
                        <a:t>Date</a:t>
                      </a:r>
                      <a:endParaRPr lang="ro-RO" sz="1400" dirty="0"/>
                    </a:p>
                  </a:txBody>
                  <a:tcPr/>
                </a:tc>
                <a:tc>
                  <a:txBody>
                    <a:bodyPr/>
                    <a:lstStyle/>
                    <a:p>
                      <a:r>
                        <a:rPr lang="en-US" sz="1400" dirty="0" err="1" smtClean="0"/>
                        <a:t>Rezultate</a:t>
                      </a:r>
                      <a:r>
                        <a:rPr lang="en-US" sz="1400" dirty="0" smtClean="0"/>
                        <a:t> </a:t>
                      </a:r>
                      <a:r>
                        <a:rPr lang="en-US" sz="1400" dirty="0" err="1" smtClean="0"/>
                        <a:t>asteptate</a:t>
                      </a:r>
                      <a:endParaRPr lang="ro-RO" sz="1400" dirty="0"/>
                    </a:p>
                  </a:txBody>
                  <a:tcPr/>
                </a:tc>
                <a:tc>
                  <a:txBody>
                    <a:bodyPr/>
                    <a:lstStyle/>
                    <a:p>
                      <a:r>
                        <a:rPr lang="en-US" sz="1400" dirty="0" err="1" smtClean="0"/>
                        <a:t>Rezultate</a:t>
                      </a:r>
                      <a:r>
                        <a:rPr lang="en-US" sz="1400" baseline="0" dirty="0" smtClean="0"/>
                        <a:t> </a:t>
                      </a:r>
                      <a:r>
                        <a:rPr lang="en-US" sz="1400" baseline="0" dirty="0" err="1" smtClean="0"/>
                        <a:t>obtinute</a:t>
                      </a:r>
                      <a:endParaRPr lang="ro-RO" sz="1400" dirty="0"/>
                    </a:p>
                  </a:txBody>
                  <a:tcPr/>
                </a:tc>
                <a:tc>
                  <a:txBody>
                    <a:bodyPr/>
                    <a:lstStyle/>
                    <a:p>
                      <a:r>
                        <a:rPr lang="en-US" sz="1400" dirty="0" smtClean="0"/>
                        <a:t>Status</a:t>
                      </a:r>
                      <a:endParaRPr lang="ro-RO" sz="1400" dirty="0"/>
                    </a:p>
                  </a:txBody>
                  <a:tcPr/>
                </a:tc>
                <a:tc>
                  <a:txBody>
                    <a:bodyPr/>
                    <a:lstStyle/>
                    <a:p>
                      <a:r>
                        <a:rPr lang="en-US" sz="1400" dirty="0" err="1" smtClean="0"/>
                        <a:t>Creat</a:t>
                      </a:r>
                      <a:r>
                        <a:rPr lang="en-US" sz="1400" dirty="0" smtClean="0"/>
                        <a:t>/ </a:t>
                      </a:r>
                      <a:r>
                        <a:rPr lang="en-US" sz="1400" dirty="0" err="1" smtClean="0"/>
                        <a:t>executat</a:t>
                      </a:r>
                      <a:endParaRPr lang="ro-RO" sz="1400" dirty="0"/>
                    </a:p>
                  </a:txBody>
                  <a:tcPr/>
                </a:tc>
                <a:tc>
                  <a:txBody>
                    <a:bodyPr/>
                    <a:lstStyle/>
                    <a:p>
                      <a:r>
                        <a:rPr lang="en-US" sz="1400" dirty="0" smtClean="0"/>
                        <a:t>Data</a:t>
                      </a:r>
                      <a:endParaRPr lang="ro-RO" sz="1400" dirty="0"/>
                    </a:p>
                  </a:txBody>
                  <a:tcPr/>
                </a:tc>
              </a:tr>
              <a:tr h="370840">
                <a:tc>
                  <a:txBody>
                    <a:bodyPr/>
                    <a:lstStyle/>
                    <a:p>
                      <a:r>
                        <a:rPr lang="en-US" sz="1400" dirty="0" smtClean="0"/>
                        <a:t>TC001</a:t>
                      </a:r>
                      <a:endParaRPr lang="ro-RO" sz="1400" dirty="0"/>
                    </a:p>
                  </a:txBody>
                  <a:tcPr/>
                </a:tc>
                <a:tc>
                  <a:txBody>
                    <a:bodyPr/>
                    <a:lstStyle/>
                    <a:p>
                      <a:r>
                        <a:rPr lang="en-US" sz="1400" dirty="0" err="1" smtClean="0"/>
                        <a:t>Obiectivul</a:t>
                      </a:r>
                      <a:r>
                        <a:rPr lang="en-US" sz="1400" dirty="0" smtClean="0"/>
                        <a:t> </a:t>
                      </a:r>
                      <a:r>
                        <a:rPr lang="en-US" sz="1400" dirty="0" err="1" smtClean="0"/>
                        <a:t>acestui</a:t>
                      </a:r>
                      <a:r>
                        <a:rPr lang="en-US" sz="1400" dirty="0" smtClean="0"/>
                        <a:t> </a:t>
                      </a:r>
                      <a:r>
                        <a:rPr lang="en-US" sz="1400" dirty="0" err="1" smtClean="0"/>
                        <a:t>caz</a:t>
                      </a:r>
                      <a:r>
                        <a:rPr lang="en-US" sz="1400" dirty="0" smtClean="0"/>
                        <a:t> de </a:t>
                      </a:r>
                      <a:r>
                        <a:rPr lang="en-US" sz="1400" dirty="0" err="1" smtClean="0"/>
                        <a:t>testare</a:t>
                      </a:r>
                      <a:r>
                        <a:rPr lang="en-US" sz="1400" dirty="0" smtClean="0"/>
                        <a:t> </a:t>
                      </a:r>
                      <a:r>
                        <a:rPr lang="en-US" sz="1400" dirty="0" err="1" smtClean="0"/>
                        <a:t>este</a:t>
                      </a:r>
                      <a:r>
                        <a:rPr lang="en-US" sz="1400" dirty="0" smtClean="0"/>
                        <a:t> </a:t>
                      </a:r>
                      <a:r>
                        <a:rPr lang="en-US" sz="1400" dirty="0" err="1" smtClean="0"/>
                        <a:t>sa</a:t>
                      </a:r>
                      <a:r>
                        <a:rPr lang="en-US" sz="1400" dirty="0" smtClean="0"/>
                        <a:t> se </a:t>
                      </a:r>
                      <a:r>
                        <a:rPr lang="en-US" sz="1400" dirty="0" err="1" smtClean="0"/>
                        <a:t>verifice</a:t>
                      </a:r>
                      <a:r>
                        <a:rPr lang="en-US" sz="1400" dirty="0" smtClean="0"/>
                        <a:t> login-</a:t>
                      </a:r>
                      <a:r>
                        <a:rPr lang="en-US" sz="1400" dirty="0" err="1" smtClean="0"/>
                        <a:t>ul</a:t>
                      </a:r>
                      <a:r>
                        <a:rPr lang="en-US" sz="1400" dirty="0" smtClean="0"/>
                        <a:t> de la </a:t>
                      </a:r>
                      <a:r>
                        <a:rPr lang="en-US" sz="1400" dirty="0" err="1" smtClean="0"/>
                        <a:t>contul</a:t>
                      </a:r>
                      <a:r>
                        <a:rPr lang="en-US" sz="1400" dirty="0" smtClean="0"/>
                        <a:t> de Gmail</a:t>
                      </a:r>
                      <a:endParaRPr lang="ro-RO" sz="1400" dirty="0"/>
                    </a:p>
                  </a:txBody>
                  <a:tcPr/>
                </a:tc>
                <a:tc>
                  <a:txBody>
                    <a:bodyPr/>
                    <a:lstStyle/>
                    <a:p>
                      <a:pPr marL="0" indent="0">
                        <a:buFontTx/>
                        <a:buNone/>
                      </a:pPr>
                      <a:r>
                        <a:rPr lang="en-US" sz="1400" dirty="0" smtClean="0"/>
                        <a:t>1. </a:t>
                      </a:r>
                      <a:r>
                        <a:rPr lang="en-US" sz="1400" dirty="0" err="1" smtClean="0"/>
                        <a:t>Exista</a:t>
                      </a:r>
                      <a:r>
                        <a:rPr lang="en-US" sz="1400" dirty="0" smtClean="0"/>
                        <a:t> </a:t>
                      </a:r>
                      <a:r>
                        <a:rPr lang="en-US" sz="1400" dirty="0" err="1" smtClean="0"/>
                        <a:t>contul</a:t>
                      </a:r>
                      <a:r>
                        <a:rPr lang="en-US" sz="1400" dirty="0" smtClean="0"/>
                        <a:t> de Gmail</a:t>
                      </a:r>
                    </a:p>
                    <a:p>
                      <a:pPr marL="0" indent="0">
                        <a:buFontTx/>
                        <a:buNone/>
                      </a:pPr>
                      <a:r>
                        <a:rPr lang="en-US" sz="1400" dirty="0" smtClean="0"/>
                        <a:t>2. Se </a:t>
                      </a:r>
                      <a:r>
                        <a:rPr lang="en-US" sz="1400" dirty="0" err="1" smtClean="0"/>
                        <a:t>poate</a:t>
                      </a:r>
                      <a:r>
                        <a:rPr lang="en-US" sz="1400" dirty="0" smtClean="0"/>
                        <a:t> intra in </a:t>
                      </a:r>
                      <a:r>
                        <a:rPr lang="en-US" sz="1400" dirty="0" err="1" smtClean="0"/>
                        <a:t>contul</a:t>
                      </a:r>
                      <a:r>
                        <a:rPr lang="en-US" sz="1400" dirty="0" smtClean="0"/>
                        <a:t> de Gmail</a:t>
                      </a:r>
                      <a:endParaRPr lang="ro-RO" sz="1400" dirty="0"/>
                    </a:p>
                  </a:txBody>
                  <a:tcPr/>
                </a:tc>
                <a:tc>
                  <a:txBody>
                    <a:bodyPr/>
                    <a:lstStyle/>
                    <a:p>
                      <a:pPr marL="0" indent="0">
                        <a:buFontTx/>
                        <a:buNone/>
                      </a:pPr>
                      <a:r>
                        <a:rPr lang="en-US" sz="1400" dirty="0" smtClean="0"/>
                        <a:t>1. Se introduce </a:t>
                      </a:r>
                      <a:r>
                        <a:rPr lang="en-US" sz="1400" dirty="0" err="1" smtClean="0"/>
                        <a:t>numele</a:t>
                      </a:r>
                      <a:r>
                        <a:rPr lang="en-US" sz="1400" dirty="0" smtClean="0"/>
                        <a:t> de </a:t>
                      </a:r>
                      <a:r>
                        <a:rPr lang="en-US" sz="1400" dirty="0" err="1" smtClean="0"/>
                        <a:t>utilizator</a:t>
                      </a:r>
                      <a:r>
                        <a:rPr lang="en-US" sz="1400" dirty="0" smtClean="0"/>
                        <a:t> valid</a:t>
                      </a:r>
                    </a:p>
                    <a:p>
                      <a:pPr marL="0" indent="0">
                        <a:buFontTx/>
                        <a:buNone/>
                      </a:pPr>
                      <a:r>
                        <a:rPr lang="en-US" sz="1400" dirty="0" smtClean="0"/>
                        <a:t>2. Se introduce</a:t>
                      </a:r>
                      <a:r>
                        <a:rPr lang="en-US" sz="1400" baseline="0" dirty="0" smtClean="0"/>
                        <a:t> </a:t>
                      </a:r>
                      <a:r>
                        <a:rPr lang="en-US" sz="1400" baseline="0" dirty="0" err="1" smtClean="0"/>
                        <a:t>parola</a:t>
                      </a:r>
                      <a:r>
                        <a:rPr lang="en-US" sz="1400" baseline="0" dirty="0" smtClean="0"/>
                        <a:t> </a:t>
                      </a:r>
                      <a:r>
                        <a:rPr lang="en-US" sz="1400" baseline="0" dirty="0" err="1" smtClean="0"/>
                        <a:t>corecta</a:t>
                      </a:r>
                      <a:endParaRPr lang="en-US" sz="1400" baseline="0" dirty="0" smtClean="0"/>
                    </a:p>
                    <a:p>
                      <a:pPr marL="0" indent="0">
                        <a:buFontTx/>
                        <a:buNone/>
                      </a:pPr>
                      <a:r>
                        <a:rPr lang="en-US" sz="1400" baseline="0" dirty="0" smtClean="0"/>
                        <a:t>Sea </a:t>
                      </a:r>
                      <a:r>
                        <a:rPr lang="en-US" sz="1400" baseline="0" dirty="0" err="1" smtClean="0"/>
                        <a:t>apasa</a:t>
                      </a:r>
                      <a:r>
                        <a:rPr lang="en-US" sz="1400" baseline="0" dirty="0" smtClean="0"/>
                        <a:t> click </a:t>
                      </a:r>
                      <a:r>
                        <a:rPr lang="en-US" sz="1400" baseline="0" dirty="0" err="1" smtClean="0"/>
                        <a:t>pe</a:t>
                      </a:r>
                      <a:r>
                        <a:rPr lang="en-US" sz="1400" baseline="0" dirty="0" smtClean="0"/>
                        <a:t> </a:t>
                      </a:r>
                      <a:r>
                        <a:rPr lang="en-US" sz="1400" baseline="0" dirty="0" err="1" smtClean="0"/>
                        <a:t>butonul</a:t>
                      </a:r>
                      <a:r>
                        <a:rPr lang="en-US" sz="1400" baseline="0" dirty="0" smtClean="0"/>
                        <a:t> “Login”</a:t>
                      </a:r>
                      <a:endParaRPr lang="ro-RO" sz="1400" dirty="0"/>
                    </a:p>
                  </a:txBody>
                  <a:tcPr/>
                </a:tc>
                <a:tc>
                  <a:txBody>
                    <a:bodyPr/>
                    <a:lstStyle/>
                    <a:p>
                      <a:r>
                        <a:rPr lang="en-US" sz="1400" dirty="0" smtClean="0"/>
                        <a:t>Username: Ion</a:t>
                      </a:r>
                    </a:p>
                    <a:p>
                      <a:r>
                        <a:rPr lang="en-US" sz="1400" dirty="0" smtClean="0"/>
                        <a:t>Password:</a:t>
                      </a:r>
                      <a:r>
                        <a:rPr lang="en-US" sz="1400" baseline="0" dirty="0" smtClean="0"/>
                        <a:t> </a:t>
                      </a:r>
                      <a:r>
                        <a:rPr lang="en-US" sz="1400" dirty="0" smtClean="0"/>
                        <a:t>Ana</a:t>
                      </a:r>
                      <a:endParaRPr lang="ro-RO" sz="1400" dirty="0"/>
                    </a:p>
                  </a:txBody>
                  <a:tcPr/>
                </a:tc>
                <a:tc>
                  <a:txBody>
                    <a:bodyPr/>
                    <a:lstStyle/>
                    <a:p>
                      <a:pPr marL="0" indent="0">
                        <a:buFontTx/>
                        <a:buNone/>
                      </a:pPr>
                      <a:r>
                        <a:rPr lang="en-US" sz="1400" dirty="0" smtClean="0"/>
                        <a:t>1. </a:t>
                      </a:r>
                      <a:r>
                        <a:rPr lang="en-US" sz="1400" dirty="0" err="1" smtClean="0"/>
                        <a:t>Userul</a:t>
                      </a:r>
                      <a:r>
                        <a:rPr lang="en-US" sz="1400" dirty="0" smtClean="0"/>
                        <a:t> </a:t>
                      </a:r>
                      <a:r>
                        <a:rPr lang="en-US" sz="1400" dirty="0" err="1" smtClean="0"/>
                        <a:t>ar</a:t>
                      </a:r>
                      <a:r>
                        <a:rPr lang="en-US" sz="1400" dirty="0" smtClean="0"/>
                        <a:t> </a:t>
                      </a:r>
                      <a:r>
                        <a:rPr lang="en-US" sz="1400" dirty="0" err="1" smtClean="0"/>
                        <a:t>trebui</a:t>
                      </a:r>
                      <a:r>
                        <a:rPr lang="en-US" sz="1400" dirty="0" smtClean="0"/>
                        <a:t> </a:t>
                      </a:r>
                      <a:r>
                        <a:rPr lang="en-US" sz="1400" dirty="0" err="1" smtClean="0"/>
                        <a:t>sa</a:t>
                      </a:r>
                      <a:r>
                        <a:rPr lang="en-US" sz="1400" dirty="0" smtClean="0"/>
                        <a:t> se </a:t>
                      </a:r>
                      <a:r>
                        <a:rPr lang="en-US" sz="1400" dirty="0" err="1" smtClean="0"/>
                        <a:t>poata</a:t>
                      </a:r>
                      <a:r>
                        <a:rPr lang="en-US" sz="1400" dirty="0" smtClean="0"/>
                        <a:t> </a:t>
                      </a:r>
                      <a:r>
                        <a:rPr lang="en-US" sz="1400" dirty="0" err="1" smtClean="0"/>
                        <a:t>conecta</a:t>
                      </a:r>
                      <a:r>
                        <a:rPr lang="en-US" sz="1400" dirty="0" smtClean="0"/>
                        <a:t> la </a:t>
                      </a:r>
                      <a:r>
                        <a:rPr lang="en-US" sz="1400" dirty="0" err="1" smtClean="0"/>
                        <a:t>contul</a:t>
                      </a:r>
                      <a:r>
                        <a:rPr lang="en-US" sz="1400" dirty="0" smtClean="0"/>
                        <a:t> de Gmail. </a:t>
                      </a:r>
                    </a:p>
                    <a:p>
                      <a:pPr marL="0" indent="0">
                        <a:buFontTx/>
                        <a:buNone/>
                      </a:pPr>
                      <a:r>
                        <a:rPr lang="en-US" sz="1400" dirty="0" smtClean="0"/>
                        <a:t>2. Se </a:t>
                      </a:r>
                      <a:r>
                        <a:rPr lang="en-US" sz="1400" dirty="0" err="1" smtClean="0"/>
                        <a:t>deschide</a:t>
                      </a:r>
                      <a:r>
                        <a:rPr lang="en-US" sz="1400" dirty="0" smtClean="0"/>
                        <a:t> o </a:t>
                      </a:r>
                      <a:r>
                        <a:rPr lang="en-US" sz="1400" dirty="0" err="1" smtClean="0"/>
                        <a:t>fereastra</a:t>
                      </a:r>
                      <a:r>
                        <a:rPr lang="en-US" sz="1400" dirty="0" smtClean="0"/>
                        <a:t> in care </a:t>
                      </a:r>
                      <a:r>
                        <a:rPr lang="en-US" sz="1400" dirty="0" err="1" smtClean="0"/>
                        <a:t>apare</a:t>
                      </a:r>
                      <a:r>
                        <a:rPr lang="en-US" sz="1400" dirty="0" smtClean="0"/>
                        <a:t> </a:t>
                      </a:r>
                      <a:r>
                        <a:rPr lang="en-US" sz="1400" dirty="0" err="1" smtClean="0"/>
                        <a:t>interfata</a:t>
                      </a:r>
                      <a:r>
                        <a:rPr lang="en-US" sz="1400" baseline="0" dirty="0" smtClean="0"/>
                        <a:t> de Gmail </a:t>
                      </a:r>
                      <a:r>
                        <a:rPr lang="en-US" sz="1400" baseline="0" dirty="0" err="1" smtClean="0"/>
                        <a:t>asociata</a:t>
                      </a:r>
                      <a:r>
                        <a:rPr lang="en-US" sz="1400" baseline="0" dirty="0" smtClean="0"/>
                        <a:t> </a:t>
                      </a:r>
                      <a:r>
                        <a:rPr lang="en-US" sz="1400" baseline="0" dirty="0" err="1" smtClean="0"/>
                        <a:t>contului</a:t>
                      </a:r>
                      <a:endParaRPr lang="ro-RO" sz="1400" dirty="0"/>
                    </a:p>
                  </a:txBody>
                  <a:tcPr/>
                </a:tc>
                <a:tc>
                  <a:txBody>
                    <a:bodyPr/>
                    <a:lstStyle/>
                    <a:p>
                      <a:pPr marL="0" indent="0">
                        <a:buFontTx/>
                        <a:buNone/>
                      </a:pPr>
                      <a:r>
                        <a:rPr lang="en-US" sz="1400" dirty="0" smtClean="0"/>
                        <a:t>1. </a:t>
                      </a:r>
                      <a:r>
                        <a:rPr lang="en-US" sz="1400" dirty="0" err="1" smtClean="0"/>
                        <a:t>Userul</a:t>
                      </a:r>
                      <a:r>
                        <a:rPr lang="en-US" sz="1400" dirty="0" smtClean="0"/>
                        <a:t> </a:t>
                      </a:r>
                      <a:r>
                        <a:rPr lang="en-US" sz="1400" dirty="0" err="1" smtClean="0"/>
                        <a:t>poate</a:t>
                      </a:r>
                      <a:r>
                        <a:rPr lang="en-US" sz="1400" dirty="0" smtClean="0"/>
                        <a:t> intra in cont. </a:t>
                      </a:r>
                    </a:p>
                    <a:p>
                      <a:pPr marL="0" indent="0">
                        <a:buFontTx/>
                        <a:buNone/>
                      </a:pPr>
                      <a:r>
                        <a:rPr lang="en-US" sz="1400" dirty="0" smtClean="0"/>
                        <a:t>2. </a:t>
                      </a:r>
                      <a:r>
                        <a:rPr lang="en-US" sz="1400" dirty="0" err="1" smtClean="0"/>
                        <a:t>Apare</a:t>
                      </a:r>
                      <a:r>
                        <a:rPr lang="en-US" sz="1400" dirty="0" smtClean="0"/>
                        <a:t> </a:t>
                      </a:r>
                      <a:r>
                        <a:rPr lang="en-US" sz="1400" dirty="0" err="1" smtClean="0"/>
                        <a:t>fereasta</a:t>
                      </a:r>
                      <a:r>
                        <a:rPr lang="en-US" sz="1400" dirty="0" smtClean="0"/>
                        <a:t> de Gmail </a:t>
                      </a:r>
                      <a:r>
                        <a:rPr lang="en-US" sz="1400" dirty="0" err="1" smtClean="0"/>
                        <a:t>asociata</a:t>
                      </a:r>
                      <a:r>
                        <a:rPr lang="en-US" sz="1400" dirty="0" smtClean="0"/>
                        <a:t> </a:t>
                      </a:r>
                      <a:r>
                        <a:rPr lang="en-US" sz="1400" dirty="0" err="1" smtClean="0"/>
                        <a:t>contului</a:t>
                      </a:r>
                      <a:r>
                        <a:rPr lang="en-US" sz="1400" dirty="0" smtClean="0"/>
                        <a:t>.</a:t>
                      </a:r>
                      <a:endParaRPr lang="ro-RO" sz="1400" dirty="0"/>
                    </a:p>
                  </a:txBody>
                  <a:tcPr/>
                </a:tc>
                <a:tc>
                  <a:txBody>
                    <a:bodyPr/>
                    <a:lstStyle/>
                    <a:p>
                      <a:r>
                        <a:rPr lang="en-US" sz="1400" dirty="0" smtClean="0"/>
                        <a:t>Pass / </a:t>
                      </a:r>
                      <a:r>
                        <a:rPr lang="en-US" sz="1400" dirty="0" err="1" smtClean="0"/>
                        <a:t>trecut</a:t>
                      </a:r>
                      <a:endParaRPr lang="ro-RO" sz="1400" dirty="0"/>
                    </a:p>
                  </a:txBody>
                  <a:tcPr/>
                </a:tc>
                <a:tc>
                  <a:txBody>
                    <a:bodyPr/>
                    <a:lstStyle/>
                    <a:p>
                      <a:r>
                        <a:rPr lang="en-US" sz="1400" dirty="0" smtClean="0"/>
                        <a:t>Sergiu</a:t>
                      </a:r>
                      <a:endParaRPr lang="ro-RO" sz="1400" dirty="0"/>
                    </a:p>
                  </a:txBody>
                  <a:tcPr/>
                </a:tc>
                <a:tc>
                  <a:txBody>
                    <a:bodyPr/>
                    <a:lstStyle/>
                    <a:p>
                      <a:r>
                        <a:rPr lang="en-US" sz="1400" dirty="0" smtClean="0"/>
                        <a:t>21.03.2018</a:t>
                      </a:r>
                      <a:endParaRPr lang="ro-RO" sz="1400" dirty="0"/>
                    </a:p>
                  </a:txBody>
                  <a:tcPr/>
                </a:tc>
              </a:tr>
            </a:tbl>
          </a:graphicData>
        </a:graphic>
      </p:graphicFrame>
      <p:sp>
        <p:nvSpPr>
          <p:cNvPr id="5" name="TextBox 4"/>
          <p:cNvSpPr txBox="1"/>
          <p:nvPr/>
        </p:nvSpPr>
        <p:spPr>
          <a:xfrm>
            <a:off x="345989" y="4180344"/>
            <a:ext cx="11500021" cy="2677656"/>
          </a:xfrm>
          <a:prstGeom prst="rect">
            <a:avLst/>
          </a:prstGeom>
          <a:noFill/>
        </p:spPr>
        <p:txBody>
          <a:bodyPr wrap="square" rtlCol="0">
            <a:spAutoFit/>
          </a:bodyPr>
          <a:lstStyle/>
          <a:p>
            <a:r>
              <a:rPr lang="ro-RO" sz="1400" dirty="0" smtClean="0"/>
              <a:t>ID-ul cazului de test</a:t>
            </a:r>
            <a:br>
              <a:rPr lang="ro-RO" sz="1400" dirty="0" smtClean="0"/>
            </a:br>
            <a:r>
              <a:rPr lang="ro-RO" sz="1400" dirty="0" smtClean="0"/>
              <a:t>Descrierea cazului</a:t>
            </a:r>
            <a:r>
              <a:rPr lang="en-US" sz="1400" dirty="0" smtClean="0"/>
              <a:t> de</a:t>
            </a:r>
            <a:r>
              <a:rPr lang="ro-RO" sz="1400" dirty="0" smtClean="0"/>
              <a:t> test: Obiectivul sau rezumatul cazului de încercare</a:t>
            </a:r>
            <a:br>
              <a:rPr lang="ro-RO" sz="1400" dirty="0" smtClean="0"/>
            </a:br>
            <a:r>
              <a:rPr lang="ro-RO" sz="1400" dirty="0" smtClean="0"/>
              <a:t>Cerințe preliminare: Orice condiții prealabile care trebuie executate înainte de începerea testului</a:t>
            </a:r>
            <a:br>
              <a:rPr lang="ro-RO" sz="1400" dirty="0" smtClean="0"/>
            </a:br>
            <a:r>
              <a:rPr lang="ro-RO" sz="1400" dirty="0" smtClean="0"/>
              <a:t>Teste de testare: Procedura de executare a testului</a:t>
            </a:r>
            <a:br>
              <a:rPr lang="ro-RO" sz="1400" dirty="0" smtClean="0"/>
            </a:br>
            <a:r>
              <a:rPr lang="ro-RO" sz="1400" dirty="0" smtClean="0"/>
              <a:t>Date de testare: Datele necesare în timpul executării testului</a:t>
            </a:r>
            <a:br>
              <a:rPr lang="ro-RO" sz="1400" dirty="0" smtClean="0"/>
            </a:br>
            <a:r>
              <a:rPr lang="ro-RO" sz="1400" dirty="0" smtClean="0"/>
              <a:t>Rezultat așteptat: rezultatul așteptat al testului</a:t>
            </a:r>
            <a:br>
              <a:rPr lang="ro-RO" sz="1400" dirty="0" smtClean="0"/>
            </a:br>
            <a:r>
              <a:rPr lang="ro-RO" sz="1400" dirty="0" smtClean="0"/>
              <a:t>Rezultatul real: rezultatul real al testului</a:t>
            </a:r>
            <a:br>
              <a:rPr lang="ro-RO" sz="1400" dirty="0" smtClean="0"/>
            </a:br>
            <a:r>
              <a:rPr lang="ro-RO" sz="1400" dirty="0" smtClean="0"/>
              <a:t>Stare: </a:t>
            </a:r>
            <a:r>
              <a:rPr lang="en-US" sz="1400" dirty="0" err="1"/>
              <a:t>T</a:t>
            </a:r>
            <a:r>
              <a:rPr lang="en-US" sz="1400" dirty="0" err="1" smtClean="0"/>
              <a:t>recut</a:t>
            </a:r>
            <a:r>
              <a:rPr lang="ro-RO" sz="1400" dirty="0" smtClean="0"/>
              <a:t>, </a:t>
            </a:r>
            <a:r>
              <a:rPr lang="en-US" sz="1400" dirty="0" err="1" smtClean="0"/>
              <a:t>Picat</a:t>
            </a:r>
            <a:r>
              <a:rPr lang="ro-RO" sz="1400" dirty="0" smtClean="0"/>
              <a:t>, 'Neaplicat' atunci când testul nu este executat și 'Blocat' atunci când se constată o eroare de severitate mare</a:t>
            </a:r>
            <a:br>
              <a:rPr lang="ro-RO" sz="1400" dirty="0" smtClean="0"/>
            </a:br>
            <a:r>
              <a:rPr lang="ro-RO" sz="1400" dirty="0" smtClean="0"/>
              <a:t>Creat de: Numele persoanei care a scris cazul de testare</a:t>
            </a:r>
            <a:br>
              <a:rPr lang="ro-RO" sz="1400" dirty="0" smtClean="0"/>
            </a:br>
            <a:r>
              <a:rPr lang="ro-RO" sz="1400" dirty="0" smtClean="0"/>
              <a:t>Data creării: Data la care a fost scris cazul testului</a:t>
            </a:r>
            <a:br>
              <a:rPr lang="ro-RO" sz="1400" dirty="0" smtClean="0"/>
            </a:br>
            <a:r>
              <a:rPr lang="ro-RO" sz="1400" dirty="0" smtClean="0"/>
              <a:t>Executat de: Numele persoanei care a fugit sau a executat cazul de testare</a:t>
            </a:r>
            <a:br>
              <a:rPr lang="ro-RO" sz="1400" dirty="0" smtClean="0"/>
            </a:br>
            <a:r>
              <a:rPr lang="ro-RO" sz="1400" dirty="0" smtClean="0"/>
              <a:t>Data execuției: Data la care a fost executat cazul de testare</a:t>
            </a:r>
            <a:endParaRPr lang="ro-RO" sz="1400" dirty="0"/>
          </a:p>
        </p:txBody>
      </p:sp>
    </p:spTree>
    <p:extLst>
      <p:ext uri="{BB962C8B-B14F-4D97-AF65-F5344CB8AC3E}">
        <p14:creationId xmlns:p14="http://schemas.microsoft.com/office/powerpoint/2010/main" val="721282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r>
              <a:rPr lang="ro-RO" dirty="0" smtClean="0">
                <a:hlinkClick r:id="rId2"/>
              </a:rPr>
              <a:t>https://docs.google.com/spreadsheets/d/1PhwEM_5FZ9R8Iza9rr3Bq8Cc-5s2M68dzezZOuLI-RA/edit#gid=15</a:t>
            </a:r>
            <a:endParaRPr lang="en-US" dirty="0" smtClean="0"/>
          </a:p>
          <a:p>
            <a:endParaRPr lang="ro-RO" dirty="0"/>
          </a:p>
        </p:txBody>
      </p:sp>
    </p:spTree>
    <p:extLst>
      <p:ext uri="{BB962C8B-B14F-4D97-AF65-F5344CB8AC3E}">
        <p14:creationId xmlns:p14="http://schemas.microsoft.com/office/powerpoint/2010/main" val="1866008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normAutofit/>
          </a:bodyPr>
          <a:lstStyle/>
          <a:p>
            <a:r>
              <a:rPr lang="ro-RO" dirty="0" smtClean="0"/>
              <a:t>Există două tipuri de cazuri de testare:</a:t>
            </a:r>
            <a:br>
              <a:rPr lang="ro-RO" dirty="0" smtClean="0"/>
            </a:br>
            <a:r>
              <a:rPr lang="ro-RO" dirty="0" smtClean="0"/>
              <a:t/>
            </a:r>
            <a:br>
              <a:rPr lang="ro-RO" dirty="0" smtClean="0"/>
            </a:br>
            <a:r>
              <a:rPr lang="ro-RO" dirty="0" smtClean="0"/>
              <a:t>     Cazuri </a:t>
            </a:r>
            <a:r>
              <a:rPr lang="en-US" dirty="0" err="1" smtClean="0"/>
              <a:t>formale</a:t>
            </a:r>
            <a:r>
              <a:rPr lang="en-US" dirty="0" smtClean="0"/>
              <a:t> </a:t>
            </a:r>
            <a:r>
              <a:rPr lang="ro-RO" dirty="0" smtClean="0"/>
              <a:t>de testare: Cazurile </a:t>
            </a:r>
            <a:r>
              <a:rPr lang="en-US" dirty="0" err="1" smtClean="0"/>
              <a:t>formale</a:t>
            </a:r>
            <a:r>
              <a:rPr lang="en-US" dirty="0" smtClean="0"/>
              <a:t> </a:t>
            </a:r>
            <a:r>
              <a:rPr lang="ro-RO" dirty="0" smtClean="0"/>
              <a:t>de testare sunt acele cazuri de testare care sunt create conform </a:t>
            </a:r>
            <a:r>
              <a:rPr lang="en-US" dirty="0" err="1" smtClean="0"/>
              <a:t>formatului</a:t>
            </a:r>
            <a:r>
              <a:rPr lang="en-US" dirty="0" smtClean="0"/>
              <a:t> </a:t>
            </a:r>
            <a:r>
              <a:rPr lang="ro-RO" dirty="0" smtClean="0"/>
              <a:t>de testare. Are toate informațiile cum ar fi precondițiile, datele de intrare, datele de ieșire, condițiile</a:t>
            </a:r>
            <a:r>
              <a:rPr lang="en-US" dirty="0" smtClean="0"/>
              <a:t>, </a:t>
            </a:r>
            <a:r>
              <a:rPr lang="ro-RO" dirty="0" smtClean="0"/>
              <a:t>etc. Acesta are un set definit de intrări, care va oferi rezultatele așteptate.</a:t>
            </a:r>
            <a:br>
              <a:rPr lang="ro-RO" dirty="0" smtClean="0"/>
            </a:br>
            <a:r>
              <a:rPr lang="ro-RO" dirty="0" smtClean="0"/>
              <a:t>     Cazuri </a:t>
            </a:r>
            <a:r>
              <a:rPr lang="en-US" dirty="0" err="1" smtClean="0"/>
              <a:t>informale</a:t>
            </a:r>
            <a:r>
              <a:rPr lang="en-US" dirty="0" smtClean="0"/>
              <a:t> </a:t>
            </a:r>
            <a:r>
              <a:rPr lang="ro-RO" dirty="0" smtClean="0"/>
              <a:t>de testare : Cazurile informale de testare sunt create pentru cerințe în care nu se cunoaște exact intrarea și ieșirea. Pentru a le testa, </a:t>
            </a:r>
            <a:r>
              <a:rPr lang="en-US" dirty="0" err="1" smtClean="0"/>
              <a:t>actuinile</a:t>
            </a:r>
            <a:r>
              <a:rPr lang="en-US" dirty="0" smtClean="0"/>
              <a:t> </a:t>
            </a:r>
            <a:r>
              <a:rPr lang="en-US" dirty="0" err="1" smtClean="0"/>
              <a:t>sunt</a:t>
            </a:r>
            <a:r>
              <a:rPr lang="en-US" dirty="0" smtClean="0"/>
              <a:t> </a:t>
            </a:r>
            <a:r>
              <a:rPr lang="ro-RO" dirty="0" smtClean="0"/>
              <a:t>efectuate și rezultatele sunt raportate odată ce testele sunt efectuate.</a:t>
            </a:r>
            <a:endParaRPr lang="ro-RO" dirty="0"/>
          </a:p>
        </p:txBody>
      </p:sp>
    </p:spTree>
    <p:extLst>
      <p:ext uri="{BB962C8B-B14F-4D97-AF65-F5344CB8AC3E}">
        <p14:creationId xmlns:p14="http://schemas.microsoft.com/office/powerpoint/2010/main" val="2248761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Avantajele </a:t>
            </a:r>
            <a:r>
              <a:rPr lang="en-US" dirty="0" err="1" smtClean="0"/>
              <a:t>realizarii</a:t>
            </a:r>
            <a:r>
              <a:rPr lang="en-US" dirty="0" smtClean="0"/>
              <a:t> </a:t>
            </a:r>
            <a:r>
              <a:rPr lang="en-US" dirty="0" err="1" smtClean="0"/>
              <a:t>cazurilor</a:t>
            </a:r>
            <a:r>
              <a:rPr lang="en-US" dirty="0" smtClean="0"/>
              <a:t> de test</a:t>
            </a:r>
            <a:endParaRPr lang="ro-RO" dirty="0"/>
          </a:p>
        </p:txBody>
      </p:sp>
      <p:sp>
        <p:nvSpPr>
          <p:cNvPr id="3" name="Content Placeholder 2"/>
          <p:cNvSpPr>
            <a:spLocks noGrp="1"/>
          </p:cNvSpPr>
          <p:nvPr>
            <p:ph idx="1"/>
          </p:nvPr>
        </p:nvSpPr>
        <p:spPr/>
        <p:txBody>
          <a:bodyPr/>
          <a:lstStyle/>
          <a:p>
            <a:r>
              <a:rPr lang="ro-RO" dirty="0" smtClean="0"/>
              <a:t>Cazul </a:t>
            </a:r>
            <a:r>
              <a:rPr lang="ro-RO" dirty="0"/>
              <a:t>de testare este un document scris care poate fi accesat oricând de către oricine din echipă pentru a înțelege funcționalitatea de la capăt la capăt a oricărei caracteristici. </a:t>
            </a:r>
            <a:endParaRPr lang="en-US" dirty="0" smtClean="0"/>
          </a:p>
          <a:p>
            <a:r>
              <a:rPr lang="ro-RO" dirty="0" smtClean="0"/>
              <a:t>Economisește </a:t>
            </a:r>
            <a:r>
              <a:rPr lang="ro-RO" dirty="0"/>
              <a:t>timp membrilor echipei, deoarece nimeni nu trebuie să stea și să explice altuia despre funcționalitatea acestei </a:t>
            </a:r>
            <a:r>
              <a:rPr lang="ro-RO" dirty="0" smtClean="0"/>
              <a:t>caracteristici.</a:t>
            </a:r>
            <a:endParaRPr lang="en-US" dirty="0" smtClean="0"/>
          </a:p>
          <a:p>
            <a:r>
              <a:rPr lang="ro-RO" dirty="0" smtClean="0"/>
              <a:t>Scrierea </a:t>
            </a:r>
            <a:r>
              <a:rPr lang="ro-RO" dirty="0"/>
              <a:t>cazului de testare asigură acoperirea </a:t>
            </a:r>
            <a:r>
              <a:rPr lang="en-US" dirty="0" smtClean="0"/>
              <a:t>cu </a:t>
            </a:r>
            <a:r>
              <a:rPr lang="en-US" dirty="0" err="1" smtClean="0"/>
              <a:t>scenarii</a:t>
            </a:r>
            <a:r>
              <a:rPr lang="en-US" dirty="0" smtClean="0"/>
              <a:t> a </a:t>
            </a:r>
            <a:r>
              <a:rPr lang="ro-RO" dirty="0" smtClean="0"/>
              <a:t>aplicației </a:t>
            </a:r>
            <a:r>
              <a:rPr lang="ro-RO" dirty="0"/>
              <a:t>conform cerințelor clientului. </a:t>
            </a:r>
            <a:endParaRPr lang="en-US" dirty="0" smtClean="0"/>
          </a:p>
          <a:p>
            <a:r>
              <a:rPr lang="ro-RO" dirty="0" smtClean="0"/>
              <a:t>Scrierea </a:t>
            </a:r>
            <a:r>
              <a:rPr lang="ro-RO" dirty="0"/>
              <a:t>cazului de testare ajută la îmbunătățirea calității software-ului</a:t>
            </a:r>
          </a:p>
        </p:txBody>
      </p:sp>
    </p:spTree>
    <p:extLst>
      <p:ext uri="{BB962C8B-B14F-4D97-AF65-F5344CB8AC3E}">
        <p14:creationId xmlns:p14="http://schemas.microsoft.com/office/powerpoint/2010/main" val="12256034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Deza</a:t>
            </a:r>
            <a:r>
              <a:rPr lang="ro-RO" dirty="0" err="1" smtClean="0"/>
              <a:t>vantajele</a:t>
            </a:r>
            <a:r>
              <a:rPr lang="ro-RO" dirty="0" smtClean="0"/>
              <a:t> </a:t>
            </a:r>
            <a:r>
              <a:rPr lang="en-US" dirty="0" err="1" smtClean="0"/>
              <a:t>cazurilor</a:t>
            </a:r>
            <a:r>
              <a:rPr lang="en-US" dirty="0" smtClean="0"/>
              <a:t> </a:t>
            </a:r>
            <a:r>
              <a:rPr lang="en-US" dirty="0"/>
              <a:t>de test</a:t>
            </a:r>
            <a:endParaRPr lang="ro-RO" dirty="0"/>
          </a:p>
        </p:txBody>
      </p:sp>
      <p:sp>
        <p:nvSpPr>
          <p:cNvPr id="3" name="Content Placeholder 2"/>
          <p:cNvSpPr>
            <a:spLocks noGrp="1"/>
          </p:cNvSpPr>
          <p:nvPr>
            <p:ph idx="1"/>
          </p:nvPr>
        </p:nvSpPr>
        <p:spPr/>
        <p:txBody>
          <a:bodyPr/>
          <a:lstStyle/>
          <a:p>
            <a:r>
              <a:rPr lang="ro-RO" dirty="0"/>
              <a:t>Dacă se modifică o caracteristică existentă, atunci testele </a:t>
            </a:r>
            <a:r>
              <a:rPr lang="en-US" dirty="0" err="1" smtClean="0"/>
              <a:t>si</a:t>
            </a:r>
            <a:r>
              <a:rPr lang="en-US" dirty="0" smtClean="0"/>
              <a:t> </a:t>
            </a:r>
            <a:r>
              <a:rPr lang="en-US" dirty="0" err="1" smtClean="0"/>
              <a:t>testele</a:t>
            </a:r>
            <a:r>
              <a:rPr lang="en-US" dirty="0" smtClean="0"/>
              <a:t> cu care </a:t>
            </a:r>
            <a:r>
              <a:rPr lang="en-US" dirty="0" err="1" smtClean="0"/>
              <a:t>sunt</a:t>
            </a:r>
            <a:r>
              <a:rPr lang="en-US" dirty="0" smtClean="0"/>
              <a:t> in </a:t>
            </a:r>
            <a:r>
              <a:rPr lang="en-US" dirty="0" err="1" smtClean="0"/>
              <a:t>relatie</a:t>
            </a:r>
            <a:r>
              <a:rPr lang="en-US" dirty="0" smtClean="0"/>
              <a:t> </a:t>
            </a:r>
            <a:r>
              <a:rPr lang="en-US" dirty="0" err="1" smtClean="0"/>
              <a:t>trebuie</a:t>
            </a:r>
            <a:r>
              <a:rPr lang="en-US" dirty="0" smtClean="0"/>
              <a:t> </a:t>
            </a:r>
            <a:r>
              <a:rPr lang="en-US" dirty="0" err="1" smtClean="0"/>
              <a:t>modificate</a:t>
            </a:r>
            <a:r>
              <a:rPr lang="en-US" dirty="0" smtClean="0"/>
              <a:t>, </a:t>
            </a:r>
            <a:r>
              <a:rPr lang="en-US" dirty="0" err="1" smtClean="0"/>
              <a:t>ceea</a:t>
            </a:r>
            <a:r>
              <a:rPr lang="en-US" dirty="0" smtClean="0"/>
              <a:t> </a:t>
            </a:r>
            <a:r>
              <a:rPr lang="en-US" dirty="0" err="1" smtClean="0"/>
              <a:t>ce</a:t>
            </a:r>
            <a:r>
              <a:rPr lang="en-US" dirty="0" smtClean="0"/>
              <a:t> </a:t>
            </a:r>
            <a:r>
              <a:rPr lang="en-US" dirty="0" err="1" smtClean="0"/>
              <a:t>necesita</a:t>
            </a:r>
            <a:r>
              <a:rPr lang="en-US" dirty="0" smtClean="0"/>
              <a:t> </a:t>
            </a:r>
            <a:r>
              <a:rPr lang="en-US" dirty="0" err="1" smtClean="0"/>
              <a:t>timp</a:t>
            </a:r>
            <a:r>
              <a:rPr lang="ro-RO" dirty="0" smtClean="0"/>
              <a:t>,</a:t>
            </a:r>
            <a:r>
              <a:rPr lang="en-US" dirty="0" smtClean="0"/>
              <a:t> </a:t>
            </a:r>
            <a:r>
              <a:rPr lang="en-US" dirty="0" err="1" smtClean="0"/>
              <a:t>fiind</a:t>
            </a:r>
            <a:r>
              <a:rPr lang="en-US" dirty="0" smtClean="0"/>
              <a:t> </a:t>
            </a:r>
            <a:r>
              <a:rPr lang="en-US" dirty="0" err="1" smtClean="0"/>
              <a:t>necesara</a:t>
            </a:r>
            <a:r>
              <a:rPr lang="en-US" dirty="0" smtClean="0"/>
              <a:t> </a:t>
            </a:r>
            <a:r>
              <a:rPr lang="en-US" dirty="0" err="1" smtClean="0"/>
              <a:t>parcurgerea</a:t>
            </a:r>
            <a:r>
              <a:rPr lang="en-US" dirty="0" smtClean="0"/>
              <a:t> </a:t>
            </a:r>
            <a:r>
              <a:rPr lang="en-US" dirty="0" err="1" smtClean="0"/>
              <a:t>intregii</a:t>
            </a:r>
            <a:r>
              <a:rPr lang="en-US" dirty="0" smtClean="0"/>
              <a:t> </a:t>
            </a:r>
            <a:r>
              <a:rPr lang="en-US" dirty="0" err="1" smtClean="0"/>
              <a:t>liste</a:t>
            </a:r>
            <a:r>
              <a:rPr lang="en-US" dirty="0" smtClean="0"/>
              <a:t> de</a:t>
            </a:r>
            <a:r>
              <a:rPr lang="ro-RO" dirty="0" smtClean="0"/>
              <a:t> </a:t>
            </a:r>
            <a:r>
              <a:rPr lang="ro-RO" dirty="0"/>
              <a:t>cazuri de testare și </a:t>
            </a:r>
            <a:r>
              <a:rPr lang="en-US" dirty="0" err="1" smtClean="0"/>
              <a:t>gasirea</a:t>
            </a:r>
            <a:r>
              <a:rPr lang="en-US" dirty="0" smtClean="0"/>
              <a:t> </a:t>
            </a:r>
            <a:r>
              <a:rPr lang="en-US" dirty="0" err="1" smtClean="0"/>
              <a:t>acelor</a:t>
            </a:r>
            <a:r>
              <a:rPr lang="ro-RO" dirty="0" smtClean="0"/>
              <a:t> </a:t>
            </a:r>
            <a:r>
              <a:rPr lang="ro-RO" dirty="0"/>
              <a:t>cazuri de testare care necesită modificări</a:t>
            </a:r>
            <a:r>
              <a:rPr lang="ro-RO" dirty="0" smtClean="0"/>
              <a:t>.</a:t>
            </a:r>
            <a:endParaRPr lang="en-US" dirty="0" smtClean="0"/>
          </a:p>
          <a:p>
            <a:r>
              <a:rPr lang="ro-RO" dirty="0" smtClean="0"/>
              <a:t>Dacă </a:t>
            </a:r>
            <a:r>
              <a:rPr lang="ro-RO" dirty="0"/>
              <a:t>orice caracteristică devine </a:t>
            </a:r>
            <a:r>
              <a:rPr lang="en-US" dirty="0" err="1" smtClean="0"/>
              <a:t>invechita</a:t>
            </a:r>
            <a:r>
              <a:rPr lang="ro-RO" dirty="0" smtClean="0"/>
              <a:t>, </a:t>
            </a:r>
            <a:r>
              <a:rPr lang="ro-RO" dirty="0"/>
              <a:t>atunci cazurile de testare asociate trebuie </a:t>
            </a:r>
            <a:r>
              <a:rPr lang="en-US" dirty="0" err="1" smtClean="0"/>
              <a:t>inlaturate</a:t>
            </a:r>
            <a:r>
              <a:rPr lang="ro-RO" dirty="0" smtClean="0"/>
              <a:t>.</a:t>
            </a:r>
            <a:endParaRPr lang="ro-RO" dirty="0"/>
          </a:p>
        </p:txBody>
      </p:sp>
    </p:spTree>
    <p:extLst>
      <p:ext uri="{BB962C8B-B14F-4D97-AF65-F5344CB8AC3E}">
        <p14:creationId xmlns:p14="http://schemas.microsoft.com/office/powerpoint/2010/main" val="3991939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 </a:t>
            </a:r>
            <a:r>
              <a:rPr lang="en-US" dirty="0" err="1" smtClean="0"/>
              <a:t>sa</a:t>
            </a:r>
            <a:r>
              <a:rPr lang="en-US" dirty="0" smtClean="0"/>
              <a:t> </a:t>
            </a:r>
            <a:r>
              <a:rPr lang="en-US" dirty="0" err="1" smtClean="0"/>
              <a:t>scrii</a:t>
            </a:r>
            <a:r>
              <a:rPr lang="en-US" dirty="0" smtClean="0"/>
              <a:t> un </a:t>
            </a:r>
            <a:r>
              <a:rPr lang="en-US" dirty="0" err="1" smtClean="0"/>
              <a:t>caz</a:t>
            </a:r>
            <a:r>
              <a:rPr lang="en-US" dirty="0" smtClean="0"/>
              <a:t> de </a:t>
            </a:r>
            <a:r>
              <a:rPr lang="en-US" dirty="0" err="1" smtClean="0"/>
              <a:t>testare</a:t>
            </a:r>
            <a:r>
              <a:rPr lang="en-US" dirty="0" smtClean="0"/>
              <a:t> bun ?</a:t>
            </a:r>
            <a:endParaRPr lang="ro-RO" dirty="0"/>
          </a:p>
        </p:txBody>
      </p:sp>
      <p:sp>
        <p:nvSpPr>
          <p:cNvPr id="3" name="Content Placeholder 2"/>
          <p:cNvSpPr>
            <a:spLocks noGrp="1"/>
          </p:cNvSpPr>
          <p:nvPr>
            <p:ph idx="1"/>
          </p:nvPr>
        </p:nvSpPr>
        <p:spPr/>
        <p:txBody>
          <a:bodyPr>
            <a:normAutofit fontScale="70000" lnSpcReduction="20000"/>
          </a:bodyPr>
          <a:lstStyle/>
          <a:p>
            <a:r>
              <a:rPr lang="ro-RO" dirty="0"/>
              <a:t>Cerința clientului: Cazurile de testare ar trebui să fie create, ținând cont de cerințele clienților</a:t>
            </a:r>
            <a:r>
              <a:rPr lang="ro-RO" dirty="0" smtClean="0"/>
              <a:t>.</a:t>
            </a:r>
            <a:endParaRPr lang="en-US" dirty="0" smtClean="0"/>
          </a:p>
          <a:p>
            <a:r>
              <a:rPr lang="en-US" dirty="0" smtClean="0"/>
              <a:t>S</a:t>
            </a:r>
            <a:r>
              <a:rPr lang="ro-RO" dirty="0" err="1" smtClean="0"/>
              <a:t>implu</a:t>
            </a:r>
            <a:r>
              <a:rPr lang="en-US" dirty="0"/>
              <a:t>,</a:t>
            </a:r>
            <a:r>
              <a:rPr lang="ro-RO" dirty="0" smtClean="0"/>
              <a:t> clar</a:t>
            </a:r>
            <a:r>
              <a:rPr lang="en-US" dirty="0" smtClean="0"/>
              <a:t> </a:t>
            </a:r>
            <a:r>
              <a:rPr lang="en-US" dirty="0" err="1" smtClean="0"/>
              <a:t>si</a:t>
            </a:r>
            <a:r>
              <a:rPr lang="en-US" dirty="0" smtClean="0"/>
              <a:t> </a:t>
            </a:r>
            <a:r>
              <a:rPr lang="en-US" dirty="0" err="1" smtClean="0"/>
              <a:t>concis</a:t>
            </a:r>
            <a:r>
              <a:rPr lang="ro-RO" dirty="0" smtClean="0"/>
              <a:t>: </a:t>
            </a:r>
            <a:r>
              <a:rPr lang="en-US" dirty="0" err="1" smtClean="0"/>
              <a:t>Cazurile</a:t>
            </a:r>
            <a:r>
              <a:rPr lang="en-US" dirty="0" smtClean="0"/>
              <a:t> de test</a:t>
            </a:r>
            <a:r>
              <a:rPr lang="ro-RO" dirty="0" smtClean="0"/>
              <a:t>are </a:t>
            </a:r>
            <a:r>
              <a:rPr lang="ro-RO" dirty="0"/>
              <a:t>ar trebui să fie foarte clare și </a:t>
            </a:r>
            <a:r>
              <a:rPr lang="en-US" dirty="0" smtClean="0"/>
              <a:t>concise</a:t>
            </a:r>
            <a:r>
              <a:rPr lang="ro-RO" dirty="0" smtClean="0"/>
              <a:t>. </a:t>
            </a:r>
            <a:r>
              <a:rPr lang="ro-RO" dirty="0"/>
              <a:t>Ar trebui să fie foarte </a:t>
            </a:r>
            <a:r>
              <a:rPr lang="ro-RO" dirty="0" err="1" smtClean="0"/>
              <a:t>simpl</a:t>
            </a:r>
            <a:r>
              <a:rPr lang="en-US" dirty="0" smtClean="0"/>
              <a:t>e</a:t>
            </a:r>
            <a:r>
              <a:rPr lang="ro-RO" dirty="0" smtClean="0"/>
              <a:t>. </a:t>
            </a:r>
            <a:r>
              <a:rPr lang="ro-RO" dirty="0"/>
              <a:t>De câte ori se execută, indiferent de cine, ar trebui să dea </a:t>
            </a:r>
            <a:r>
              <a:rPr lang="ro-RO" dirty="0" smtClean="0"/>
              <a:t>ace</a:t>
            </a:r>
            <a:r>
              <a:rPr lang="en-US" dirty="0" err="1" smtClean="0"/>
              <a:t>leasi</a:t>
            </a:r>
            <a:r>
              <a:rPr lang="ro-RO" dirty="0" smtClean="0"/>
              <a:t> </a:t>
            </a:r>
            <a:r>
              <a:rPr lang="ro-RO" dirty="0" err="1" smtClean="0"/>
              <a:t>ieșir</a:t>
            </a:r>
            <a:r>
              <a:rPr lang="en-US" dirty="0" err="1" smtClean="0"/>
              <a:t>i</a:t>
            </a:r>
            <a:r>
              <a:rPr lang="ro-RO" dirty="0" smtClean="0"/>
              <a:t>.</a:t>
            </a:r>
            <a:r>
              <a:rPr lang="ro-RO" dirty="0"/>
              <a:t/>
            </a:r>
            <a:br>
              <a:rPr lang="ro-RO" dirty="0"/>
            </a:br>
            <a:r>
              <a:rPr lang="ro-RO" dirty="0"/>
              <a:t>Preferabil, folosiți limbajul asertiv în timp ce scrieți cazurile de testare, cum ar fi introduceți numele de utilizator, faceți clic pe butonul de conectare, navigați la pagina de pornire etc</a:t>
            </a:r>
            <a:r>
              <a:rPr lang="ro-RO" dirty="0" smtClean="0"/>
              <a:t>.</a:t>
            </a:r>
            <a:endParaRPr lang="en-US" dirty="0" smtClean="0"/>
          </a:p>
          <a:p>
            <a:r>
              <a:rPr lang="ro-RO" dirty="0"/>
              <a:t>NU presupuneți: NU face nici o presupunere a nici unei funcționalități sau caracteristici ale aplicației dvs. Creați întotdeauna cazurile de testare conform documentului cu specificațiile cerințelor</a:t>
            </a:r>
            <a:r>
              <a:rPr lang="ro-RO" dirty="0" smtClean="0"/>
              <a:t>.</a:t>
            </a:r>
            <a:endParaRPr lang="en-US" dirty="0" smtClean="0"/>
          </a:p>
          <a:p>
            <a:r>
              <a:rPr lang="ro-RO" dirty="0"/>
              <a:t>Cazuri unice de testare: Fiecare dintre cazurile de testare trebuie să aibă un nume unic, ceea ce ajută la clasificarea cazurilor de testare în timp ce se urmărește detectarea de erori sau la revizuirea oricărei cerințe ulterior</a:t>
            </a:r>
            <a:r>
              <a:rPr lang="ro-RO" dirty="0" smtClean="0"/>
              <a:t>.</a:t>
            </a:r>
            <a:endParaRPr lang="en-US" dirty="0" smtClean="0"/>
          </a:p>
          <a:p>
            <a:r>
              <a:rPr lang="ro-RO" dirty="0" smtClean="0"/>
              <a:t>Nu </a:t>
            </a:r>
            <a:r>
              <a:rPr lang="ro-RO" dirty="0"/>
              <a:t>trebuie repetat: Cazurile de testare </a:t>
            </a:r>
            <a:r>
              <a:rPr lang="ro-RO" dirty="0" smtClean="0"/>
              <a:t>nu </a:t>
            </a:r>
            <a:r>
              <a:rPr lang="ro-RO" dirty="0"/>
              <a:t>trebuie repetate. Dacă oricare dintre cazurile de test necesită executarea acelorași pași ai unui alt test, atunci în loc să îl scrieți din nou, este întotdeauna bine să apelați acest caz de testare prin ID-ul său în coloana cu cerințe.</a:t>
            </a:r>
          </a:p>
        </p:txBody>
      </p:sp>
    </p:spTree>
    <p:extLst>
      <p:ext uri="{BB962C8B-B14F-4D97-AF65-F5344CB8AC3E}">
        <p14:creationId xmlns:p14="http://schemas.microsoft.com/office/powerpoint/2010/main" val="521132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Cazurile</a:t>
            </a:r>
            <a:r>
              <a:rPr lang="en-US" dirty="0" smtClean="0"/>
              <a:t> de </a:t>
            </a:r>
            <a:r>
              <a:rPr lang="en-US" dirty="0" err="1" smtClean="0"/>
              <a:t>testare</a:t>
            </a:r>
            <a:r>
              <a:rPr lang="en-US" dirty="0" smtClean="0"/>
              <a:t> – test case</a:t>
            </a:r>
            <a:endParaRPr lang="ro-RO" dirty="0"/>
          </a:p>
        </p:txBody>
      </p:sp>
      <p:sp>
        <p:nvSpPr>
          <p:cNvPr id="3" name="Content Placeholder 2"/>
          <p:cNvSpPr>
            <a:spLocks noGrp="1"/>
          </p:cNvSpPr>
          <p:nvPr>
            <p:ph idx="1"/>
          </p:nvPr>
        </p:nvSpPr>
        <p:spPr/>
        <p:txBody>
          <a:bodyPr>
            <a:normAutofit lnSpcReduction="10000"/>
          </a:bodyPr>
          <a:lstStyle/>
          <a:p>
            <a:r>
              <a:rPr lang="en-US" dirty="0" err="1" smtClean="0"/>
              <a:t>Realizarea</a:t>
            </a:r>
            <a:r>
              <a:rPr lang="ro-RO" dirty="0" smtClean="0"/>
              <a:t> cazurilor de testare este un complex </a:t>
            </a:r>
            <a:r>
              <a:rPr lang="ro-RO" dirty="0" err="1" smtClean="0"/>
              <a:t>complex</a:t>
            </a:r>
            <a:endParaRPr lang="en-US" dirty="0"/>
          </a:p>
          <a:p>
            <a:endParaRPr lang="en-US" dirty="0" smtClean="0"/>
          </a:p>
          <a:p>
            <a:r>
              <a:rPr lang="ro-RO" dirty="0" smtClean="0"/>
              <a:t>Complexitatea vine de la trei</a:t>
            </a:r>
            <a:r>
              <a:rPr lang="en-US" dirty="0" smtClean="0"/>
              <a:t> </a:t>
            </a:r>
            <a:r>
              <a:rPr lang="ro-RO" dirty="0" smtClean="0"/>
              <a:t>surse:</a:t>
            </a:r>
            <a:br>
              <a:rPr lang="ro-RO" dirty="0" smtClean="0"/>
            </a:br>
            <a:r>
              <a:rPr lang="en-US" dirty="0" smtClean="0"/>
              <a:t>- </a:t>
            </a:r>
            <a:r>
              <a:rPr lang="ro-RO" dirty="0" smtClean="0"/>
              <a:t>Cazurile de testare ne ajută să descoperim informații. Diferite tipuri de teste sunt mai</a:t>
            </a:r>
            <a:r>
              <a:rPr lang="en-US" dirty="0" smtClean="0"/>
              <a:t> </a:t>
            </a:r>
            <a:r>
              <a:rPr lang="ro-RO" dirty="0" smtClean="0"/>
              <a:t>eficiente pentru diferite </a:t>
            </a:r>
            <a:r>
              <a:rPr lang="en-US" dirty="0" err="1" smtClean="0"/>
              <a:t>tipuri</a:t>
            </a:r>
            <a:r>
              <a:rPr lang="ro-RO" dirty="0" smtClean="0"/>
              <a:t> de informații.</a:t>
            </a:r>
            <a:br>
              <a:rPr lang="ro-RO" dirty="0" smtClean="0"/>
            </a:br>
            <a:r>
              <a:rPr lang="ro-RO" dirty="0" smtClean="0"/>
              <a:t/>
            </a:r>
            <a:br>
              <a:rPr lang="ro-RO" dirty="0" smtClean="0"/>
            </a:br>
            <a:r>
              <a:rPr lang="en-US" dirty="0" smtClean="0"/>
              <a:t>- </a:t>
            </a:r>
            <a:r>
              <a:rPr lang="ro-RO" dirty="0" smtClean="0"/>
              <a:t>Cazurile de testare pot fi "bune" în</a:t>
            </a:r>
            <a:r>
              <a:rPr lang="en-US" dirty="0" smtClean="0"/>
              <a:t> </a:t>
            </a:r>
            <a:r>
              <a:rPr lang="ro-RO" dirty="0" smtClean="0"/>
              <a:t>o varietate de moduri. </a:t>
            </a:r>
            <a:r>
              <a:rPr lang="en-US" dirty="0" err="1" smtClean="0"/>
              <a:t>Nici</a:t>
            </a:r>
            <a:r>
              <a:rPr lang="en-US" dirty="0" smtClean="0"/>
              <a:t> </a:t>
            </a:r>
            <a:r>
              <a:rPr lang="ro-RO" dirty="0" smtClean="0"/>
              <a:t>caz </a:t>
            </a:r>
            <a:r>
              <a:rPr lang="en-US" dirty="0" smtClean="0"/>
              <a:t>de test nu </a:t>
            </a:r>
            <a:r>
              <a:rPr lang="ro-RO" dirty="0" smtClean="0"/>
              <a:t>va fi bun în</a:t>
            </a:r>
            <a:r>
              <a:rPr lang="en-US" dirty="0" smtClean="0"/>
              <a:t> </a:t>
            </a:r>
            <a:r>
              <a:rPr lang="en-US" dirty="0" err="1" smtClean="0"/>
              <a:t>orice</a:t>
            </a:r>
            <a:r>
              <a:rPr lang="en-US" dirty="0"/>
              <a:t> </a:t>
            </a:r>
            <a:r>
              <a:rPr lang="en-US" dirty="0" err="1" smtClean="0"/>
              <a:t>situatie</a:t>
            </a:r>
            <a:r>
              <a:rPr lang="en-US" dirty="0" smtClean="0"/>
              <a:t>.</a:t>
            </a:r>
            <a:r>
              <a:rPr lang="ro-RO" dirty="0" smtClean="0"/>
              <a:t/>
            </a:r>
            <a:br>
              <a:rPr lang="ro-RO" dirty="0" smtClean="0"/>
            </a:br>
            <a:r>
              <a:rPr lang="ro-RO" dirty="0" smtClean="0"/>
              <a:t/>
            </a:r>
            <a:br>
              <a:rPr lang="ro-RO" dirty="0" smtClean="0"/>
            </a:br>
            <a:r>
              <a:rPr lang="en-US" dirty="0" smtClean="0"/>
              <a:t>- </a:t>
            </a:r>
            <a:r>
              <a:rPr lang="ro-RO" dirty="0" smtClean="0"/>
              <a:t>Oamenii tind să creeze cazuri de testare în funcție de anumite stiluri de testare</a:t>
            </a:r>
            <a:r>
              <a:rPr lang="en-US" dirty="0" smtClean="0"/>
              <a:t>.</a:t>
            </a:r>
            <a:endParaRPr lang="ro-RO" dirty="0"/>
          </a:p>
        </p:txBody>
      </p:sp>
    </p:spTree>
    <p:extLst>
      <p:ext uri="{BB962C8B-B14F-4D97-AF65-F5344CB8AC3E}">
        <p14:creationId xmlns:p14="http://schemas.microsoft.com/office/powerpoint/2010/main" val="677933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normAutofit fontScale="92500" lnSpcReduction="10000"/>
          </a:bodyPr>
          <a:lstStyle/>
          <a:p>
            <a:r>
              <a:rPr lang="ro-RO" dirty="0"/>
              <a:t>Asigurați o acoperire de 100% a testului: Asigurați-vă că toate cerințele clienților sunt îndeplinite în timp ce creați cazul de testare. În conformitate cu specificația clientului, toate condițiile sunt acoperite</a:t>
            </a:r>
            <a:r>
              <a:rPr lang="ro-RO" dirty="0" smtClean="0"/>
              <a:t>.</a:t>
            </a:r>
            <a:endParaRPr lang="en-US" dirty="0" smtClean="0"/>
          </a:p>
          <a:p>
            <a:r>
              <a:rPr lang="ro-RO" dirty="0"/>
              <a:t>Evaluarea de către colegi a cazurilor de testare: Cazurile de testare ar trebui întotdeauna să fie revizuite de către colegi. Dacă orice condiție prealabilă sau orice condiție este ratată în timpul redactării cazului de testare, atunci poate fi acoperită </a:t>
            </a:r>
            <a:r>
              <a:rPr lang="en-US" dirty="0" err="1" smtClean="0"/>
              <a:t>prin</a:t>
            </a:r>
            <a:r>
              <a:rPr lang="en-US" dirty="0" smtClean="0"/>
              <a:t> </a:t>
            </a:r>
            <a:r>
              <a:rPr lang="ro-RO" dirty="0" smtClean="0"/>
              <a:t>feedbackul </a:t>
            </a:r>
            <a:r>
              <a:rPr lang="ro-RO" dirty="0"/>
              <a:t>colegilor</a:t>
            </a:r>
            <a:r>
              <a:rPr lang="ro-RO" dirty="0" smtClean="0"/>
              <a:t>.</a:t>
            </a:r>
            <a:endParaRPr lang="en-US" dirty="0" smtClean="0"/>
          </a:p>
          <a:p>
            <a:r>
              <a:rPr lang="ro-RO" dirty="0"/>
              <a:t>Implementarea tehnicilor de testare: În timp ce scrieți un caz de testare, nu este posibil să acoperiți toate condițiile aplicației software. Cu ajutorul tehnicilor de testare găsim câteva cazuri de testare în care șansele de a găsi </a:t>
            </a:r>
            <a:r>
              <a:rPr lang="ro-RO" dirty="0" err="1"/>
              <a:t>bug</a:t>
            </a:r>
            <a:r>
              <a:rPr lang="ro-RO" dirty="0"/>
              <a:t>-uri sunt mai multe</a:t>
            </a:r>
            <a:r>
              <a:rPr lang="ro-RO" dirty="0" smtClean="0"/>
              <a:t>.</a:t>
            </a:r>
            <a:r>
              <a:rPr lang="en-US" dirty="0" smtClean="0"/>
              <a:t>(</a:t>
            </a:r>
            <a:r>
              <a:rPr lang="en-US" dirty="0" err="1" smtClean="0"/>
              <a:t>Analiza</a:t>
            </a:r>
            <a:r>
              <a:rPr lang="en-US" dirty="0" smtClean="0"/>
              <a:t> </a:t>
            </a:r>
            <a:r>
              <a:rPr lang="en-US" dirty="0" err="1" smtClean="0"/>
              <a:t>valorilor</a:t>
            </a:r>
            <a:r>
              <a:rPr lang="en-US" dirty="0" smtClean="0"/>
              <a:t> </a:t>
            </a:r>
            <a:r>
              <a:rPr lang="en-US" dirty="0" err="1" smtClean="0"/>
              <a:t>limita</a:t>
            </a:r>
            <a:r>
              <a:rPr lang="en-US" dirty="0" smtClean="0"/>
              <a:t>; </a:t>
            </a:r>
            <a:r>
              <a:rPr lang="en-US" dirty="0" err="1" smtClean="0"/>
              <a:t>Diagrame</a:t>
            </a:r>
            <a:r>
              <a:rPr lang="en-US" dirty="0" smtClean="0"/>
              <a:t> de stare; Exploratory testing, Error guessing)</a:t>
            </a:r>
            <a:endParaRPr lang="ro-RO" dirty="0"/>
          </a:p>
        </p:txBody>
      </p:sp>
    </p:spTree>
    <p:extLst>
      <p:ext uri="{BB962C8B-B14F-4D97-AF65-F5344CB8AC3E}">
        <p14:creationId xmlns:p14="http://schemas.microsoft.com/office/powerpoint/2010/main" val="137537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r>
              <a:rPr lang="ro-RO" dirty="0" smtClean="0"/>
              <a:t>Fiecare tester are scopul de a </a:t>
            </a:r>
            <a:r>
              <a:rPr lang="ro-RO" dirty="0" err="1" smtClean="0"/>
              <a:t>gasi</a:t>
            </a:r>
            <a:r>
              <a:rPr lang="ro-RO" dirty="0" smtClean="0"/>
              <a:t> cat mai multe </a:t>
            </a:r>
            <a:r>
              <a:rPr lang="ro-RO" dirty="0" err="1" smtClean="0"/>
              <a:t>buguri</a:t>
            </a:r>
            <a:r>
              <a:rPr lang="ro-RO" dirty="0" smtClean="0"/>
              <a:t> si de o importanta cat mai mare. </a:t>
            </a:r>
            <a:r>
              <a:rPr lang="en-US" dirty="0" smtClean="0"/>
              <a:t>A</a:t>
            </a:r>
            <a:r>
              <a:rPr lang="ro-RO" dirty="0" smtClean="0"/>
              <a:t>cestea trebuie rezolvate pana la </a:t>
            </a:r>
            <a:r>
              <a:rPr lang="ro-RO" dirty="0" err="1" smtClean="0"/>
              <a:t>sedinta</a:t>
            </a:r>
            <a:r>
              <a:rPr lang="ro-RO" dirty="0" smtClean="0"/>
              <a:t> de </a:t>
            </a:r>
            <a:r>
              <a:rPr lang="ro-RO" dirty="0" err="1" smtClean="0"/>
              <a:t>release</a:t>
            </a:r>
            <a:r>
              <a:rPr lang="ro-RO" dirty="0" smtClean="0"/>
              <a:t>. Este de datoria testerului sa se </a:t>
            </a:r>
            <a:r>
              <a:rPr lang="ro-RO" dirty="0" err="1" smtClean="0"/>
              <a:t>foloseasca</a:t>
            </a:r>
            <a:r>
              <a:rPr lang="ro-RO" dirty="0" smtClean="0"/>
              <a:t> de orice mijloace pentru ca acele </a:t>
            </a:r>
            <a:r>
              <a:rPr lang="ro-RO" dirty="0" err="1" smtClean="0"/>
              <a:t>buguri</a:t>
            </a:r>
            <a:r>
              <a:rPr lang="ro-RO" dirty="0" smtClean="0"/>
              <a:t> sa fie rezolvate.</a:t>
            </a:r>
          </a:p>
          <a:p>
            <a:r>
              <a:rPr lang="ro-RO" dirty="0" smtClean="0"/>
              <a:t>Este datoria echipei sa </a:t>
            </a:r>
            <a:r>
              <a:rPr lang="ro-RO" dirty="0" err="1" smtClean="0"/>
              <a:t>scoata</a:t>
            </a:r>
            <a:r>
              <a:rPr lang="ro-RO" dirty="0" smtClean="0"/>
              <a:t> un produs </a:t>
            </a:r>
            <a:r>
              <a:rPr lang="ro-RO" dirty="0" err="1" smtClean="0"/>
              <a:t>fara</a:t>
            </a:r>
            <a:r>
              <a:rPr lang="ro-RO" dirty="0" smtClean="0"/>
              <a:t> </a:t>
            </a:r>
            <a:r>
              <a:rPr lang="ro-RO" dirty="0" err="1" smtClean="0"/>
              <a:t>buguri</a:t>
            </a:r>
            <a:r>
              <a:rPr lang="ro-RO" dirty="0" smtClean="0"/>
              <a:t>, sa livreze un produs curat. Testarea nu trebuie sa fie in continua </a:t>
            </a:r>
            <a:r>
              <a:rPr lang="ro-RO" dirty="0" err="1" smtClean="0"/>
              <a:t>competitie</a:t>
            </a:r>
            <a:r>
              <a:rPr lang="ro-RO" dirty="0" smtClean="0"/>
              <a:t> cu dezvoltarea. Echipele trebuie sa lucreze </a:t>
            </a:r>
            <a:r>
              <a:rPr lang="ro-RO" dirty="0" err="1" smtClean="0"/>
              <a:t>impreuna</a:t>
            </a:r>
            <a:r>
              <a:rPr lang="ro-RO" dirty="0" smtClean="0"/>
              <a:t> si sa </a:t>
            </a:r>
            <a:r>
              <a:rPr lang="ro-RO" dirty="0" err="1" smtClean="0"/>
              <a:t>urmareasca</a:t>
            </a:r>
            <a:r>
              <a:rPr lang="ro-RO" dirty="0" smtClean="0"/>
              <a:t> </a:t>
            </a:r>
            <a:r>
              <a:rPr lang="ro-RO" dirty="0" err="1" smtClean="0"/>
              <a:t>acelasi</a:t>
            </a:r>
            <a:r>
              <a:rPr lang="ro-RO" dirty="0" smtClean="0"/>
              <a:t> scop: Un produs </a:t>
            </a:r>
            <a:r>
              <a:rPr lang="ro-RO" dirty="0" err="1" smtClean="0"/>
              <a:t>fara</a:t>
            </a:r>
            <a:r>
              <a:rPr lang="ro-RO" dirty="0" smtClean="0"/>
              <a:t> </a:t>
            </a:r>
            <a:r>
              <a:rPr lang="ro-RO" dirty="0" err="1" smtClean="0"/>
              <a:t>buguri</a:t>
            </a:r>
            <a:r>
              <a:rPr lang="ro-RO" dirty="0" smtClean="0"/>
              <a:t>, care se poate livra la termen.</a:t>
            </a:r>
          </a:p>
          <a:p>
            <a:endParaRPr lang="ro-RO" dirty="0"/>
          </a:p>
        </p:txBody>
      </p:sp>
    </p:spTree>
    <p:extLst>
      <p:ext uri="{BB962C8B-B14F-4D97-AF65-F5344CB8AC3E}">
        <p14:creationId xmlns:p14="http://schemas.microsoft.com/office/powerpoint/2010/main" val="2562924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6025" y="461319"/>
            <a:ext cx="5715644" cy="5715644"/>
          </a:xfrm>
        </p:spPr>
      </p:pic>
    </p:spTree>
    <p:extLst>
      <p:ext uri="{BB962C8B-B14F-4D97-AF65-F5344CB8AC3E}">
        <p14:creationId xmlns:p14="http://schemas.microsoft.com/office/powerpoint/2010/main" val="1535949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r>
              <a:rPr lang="en-US" b="1" dirty="0"/>
              <a:t>Which of the following defines the expected results of a test?</a:t>
            </a:r>
          </a:p>
          <a:p>
            <a:r>
              <a:rPr lang="ro-RO" dirty="0"/>
              <a:t>A. Test case </a:t>
            </a:r>
            <a:r>
              <a:rPr lang="ro-RO" dirty="0" err="1" smtClean="0"/>
              <a:t>specification</a:t>
            </a:r>
            <a:endParaRPr lang="ro-RO" dirty="0"/>
          </a:p>
          <a:p>
            <a:r>
              <a:rPr lang="ro-RO" dirty="0"/>
              <a:t>B. Test design </a:t>
            </a:r>
            <a:r>
              <a:rPr lang="ro-RO" dirty="0" err="1"/>
              <a:t>specification</a:t>
            </a:r>
            <a:r>
              <a:rPr lang="ro-RO" dirty="0"/>
              <a:t>.</a:t>
            </a:r>
          </a:p>
          <a:p>
            <a:r>
              <a:rPr lang="ro-RO" dirty="0"/>
              <a:t>C. Test </a:t>
            </a:r>
            <a:r>
              <a:rPr lang="ro-RO" dirty="0" err="1"/>
              <a:t>procedure</a:t>
            </a:r>
            <a:r>
              <a:rPr lang="ro-RO" dirty="0"/>
              <a:t> </a:t>
            </a:r>
            <a:r>
              <a:rPr lang="ro-RO" dirty="0" err="1"/>
              <a:t>specification</a:t>
            </a:r>
            <a:r>
              <a:rPr lang="ro-RO" dirty="0"/>
              <a:t>.</a:t>
            </a:r>
          </a:p>
          <a:p>
            <a:r>
              <a:rPr lang="ro-RO" dirty="0"/>
              <a:t>D. Test </a:t>
            </a:r>
            <a:r>
              <a:rPr lang="ro-RO" dirty="0" err="1"/>
              <a:t>results</a:t>
            </a:r>
            <a:r>
              <a:rPr lang="ro-RO" dirty="0"/>
              <a:t>.</a:t>
            </a:r>
          </a:p>
        </p:txBody>
      </p:sp>
    </p:spTree>
    <p:extLst>
      <p:ext uri="{BB962C8B-B14F-4D97-AF65-F5344CB8AC3E}">
        <p14:creationId xmlns:p14="http://schemas.microsoft.com/office/powerpoint/2010/main" val="1638257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Definitii</a:t>
            </a:r>
            <a:r>
              <a:rPr lang="ro-RO" dirty="0" smtClean="0"/>
              <a:t>:</a:t>
            </a:r>
            <a:br>
              <a:rPr lang="ro-RO" dirty="0" smtClean="0"/>
            </a:br>
            <a:endParaRPr lang="ro-RO" dirty="0"/>
          </a:p>
        </p:txBody>
      </p:sp>
      <p:sp>
        <p:nvSpPr>
          <p:cNvPr id="3" name="Content Placeholder 2"/>
          <p:cNvSpPr>
            <a:spLocks noGrp="1"/>
          </p:cNvSpPr>
          <p:nvPr>
            <p:ph idx="1"/>
          </p:nvPr>
        </p:nvSpPr>
        <p:spPr/>
        <p:txBody>
          <a:bodyPr/>
          <a:lstStyle/>
          <a:p>
            <a:r>
              <a:rPr lang="ro-RO" dirty="0" smtClean="0"/>
              <a:t>Un </a:t>
            </a:r>
            <a:r>
              <a:rPr lang="ro-RO" dirty="0" err="1" smtClean="0"/>
              <a:t>testcase</a:t>
            </a:r>
            <a:r>
              <a:rPr lang="ro-RO" dirty="0" smtClean="0"/>
              <a:t> este </a:t>
            </a:r>
            <a:r>
              <a:rPr lang="ro-RO" b="1" dirty="0" smtClean="0"/>
              <a:t>o succesiune de </a:t>
            </a:r>
            <a:r>
              <a:rPr lang="ro-RO" b="1" dirty="0" err="1" smtClean="0"/>
              <a:t>pasi</a:t>
            </a:r>
            <a:r>
              <a:rPr lang="ro-RO" b="1" dirty="0" smtClean="0"/>
              <a:t> pe care un tester ii </a:t>
            </a:r>
            <a:r>
              <a:rPr lang="ro-RO" b="1" dirty="0" err="1" smtClean="0"/>
              <a:t>ruleaza</a:t>
            </a:r>
            <a:r>
              <a:rPr lang="ro-RO" b="1" dirty="0" smtClean="0"/>
              <a:t> pentru a vedea daca una dintre </a:t>
            </a:r>
            <a:r>
              <a:rPr lang="ro-RO" b="1" dirty="0" err="1" smtClean="0"/>
              <a:t>functionalitatile</a:t>
            </a:r>
            <a:r>
              <a:rPr lang="ro-RO" b="1" dirty="0" smtClean="0"/>
              <a:t> unui produs este implementata</a:t>
            </a:r>
            <a:r>
              <a:rPr lang="ro-RO" dirty="0" smtClean="0"/>
              <a:t>.</a:t>
            </a:r>
          </a:p>
          <a:p>
            <a:r>
              <a:rPr lang="ro-RO" dirty="0" smtClean="0"/>
              <a:t>Un </a:t>
            </a:r>
            <a:r>
              <a:rPr lang="ro-RO" dirty="0" err="1" smtClean="0"/>
              <a:t>testcase</a:t>
            </a:r>
            <a:r>
              <a:rPr lang="ro-RO" dirty="0" smtClean="0"/>
              <a:t> este </a:t>
            </a:r>
            <a:r>
              <a:rPr lang="ro-RO" b="1" dirty="0" smtClean="0"/>
              <a:t>un set de </a:t>
            </a:r>
            <a:r>
              <a:rPr lang="ro-RO" b="1" dirty="0" err="1" smtClean="0"/>
              <a:t>conditii</a:t>
            </a:r>
            <a:r>
              <a:rPr lang="ro-RO" b="1" dirty="0" smtClean="0"/>
              <a:t> si variabile pe care un tester le </a:t>
            </a:r>
            <a:r>
              <a:rPr lang="ro-RO" b="1" dirty="0" err="1" smtClean="0"/>
              <a:t>foloseste</a:t>
            </a:r>
            <a:r>
              <a:rPr lang="ro-RO" b="1" dirty="0" smtClean="0"/>
              <a:t> pentru a verifica </a:t>
            </a:r>
            <a:r>
              <a:rPr lang="ro-RO" b="1" dirty="0" err="1" smtClean="0"/>
              <a:t>functionalitatea</a:t>
            </a:r>
            <a:r>
              <a:rPr lang="ro-RO" b="1" dirty="0" smtClean="0"/>
              <a:t> unei </a:t>
            </a:r>
            <a:r>
              <a:rPr lang="ro-RO" b="1" dirty="0" err="1" smtClean="0"/>
              <a:t>aplicatii</a:t>
            </a:r>
            <a:r>
              <a:rPr lang="ro-RO" b="1" dirty="0" smtClean="0"/>
              <a:t>.</a:t>
            </a:r>
            <a:endParaRPr lang="ro-RO" dirty="0" smtClean="0"/>
          </a:p>
          <a:p>
            <a:r>
              <a:rPr lang="ro-RO" dirty="0" smtClean="0"/>
              <a:t>Un </a:t>
            </a:r>
            <a:r>
              <a:rPr lang="ro-RO" dirty="0" err="1" smtClean="0"/>
              <a:t>testcase</a:t>
            </a:r>
            <a:r>
              <a:rPr lang="ro-RO" dirty="0" smtClean="0"/>
              <a:t> este</a:t>
            </a:r>
            <a:r>
              <a:rPr lang="ro-RO" b="1" dirty="0" smtClean="0"/>
              <a:t> o succesiune de comenzi, pe care un </a:t>
            </a:r>
            <a:r>
              <a:rPr lang="ro-RO" b="1" dirty="0" err="1" smtClean="0"/>
              <a:t>tool</a:t>
            </a:r>
            <a:r>
              <a:rPr lang="ro-RO" b="1" dirty="0" smtClean="0"/>
              <a:t> de testare automata le executa pentru a testa corectitudinea </a:t>
            </a:r>
            <a:r>
              <a:rPr lang="ro-RO" b="1" dirty="0" err="1" smtClean="0"/>
              <a:t>functionarii</a:t>
            </a:r>
            <a:r>
              <a:rPr lang="ro-RO" b="1" dirty="0" smtClean="0"/>
              <a:t> unei </a:t>
            </a:r>
            <a:r>
              <a:rPr lang="ro-RO" b="1" dirty="0" err="1" smtClean="0"/>
              <a:t>aplicatii</a:t>
            </a:r>
            <a:r>
              <a:rPr lang="ro-RO" b="1" dirty="0" smtClean="0"/>
              <a:t>.</a:t>
            </a:r>
            <a:endParaRPr lang="ro-RO" dirty="0" smtClean="0"/>
          </a:p>
          <a:p>
            <a:endParaRPr lang="ro-RO" dirty="0"/>
          </a:p>
        </p:txBody>
      </p:sp>
    </p:spTree>
    <p:extLst>
      <p:ext uri="{BB962C8B-B14F-4D97-AF65-F5344CB8AC3E}">
        <p14:creationId xmlns:p14="http://schemas.microsoft.com/office/powerpoint/2010/main" val="477209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a:t>
            </a:r>
            <a:r>
              <a:rPr lang="en-US" dirty="0" smtClean="0"/>
              <a:t> </a:t>
            </a:r>
            <a:r>
              <a:rPr lang="en-US" dirty="0" err="1" smtClean="0"/>
              <a:t>este</a:t>
            </a:r>
            <a:r>
              <a:rPr lang="en-US" dirty="0" smtClean="0"/>
              <a:t> un test case ?</a:t>
            </a:r>
            <a:endParaRPr lang="ro-RO" dirty="0"/>
          </a:p>
        </p:txBody>
      </p:sp>
      <p:sp>
        <p:nvSpPr>
          <p:cNvPr id="3" name="Content Placeholder 2"/>
          <p:cNvSpPr>
            <a:spLocks noGrp="1"/>
          </p:cNvSpPr>
          <p:nvPr>
            <p:ph idx="1"/>
          </p:nvPr>
        </p:nvSpPr>
        <p:spPr/>
        <p:txBody>
          <a:bodyPr/>
          <a:lstStyle/>
          <a:p>
            <a:r>
              <a:rPr lang="ro-RO" dirty="0" smtClean="0"/>
              <a:t>IEEE Standard 610 (1990) </a:t>
            </a:r>
            <a:endParaRPr lang="en-US" dirty="0" smtClean="0"/>
          </a:p>
          <a:p>
            <a:r>
              <a:rPr lang="ro-RO" dirty="0" smtClean="0"/>
              <a:t>"(1) Un set de </a:t>
            </a:r>
            <a:r>
              <a:rPr lang="en-US" dirty="0" smtClean="0"/>
              <a:t>date de </a:t>
            </a:r>
            <a:r>
              <a:rPr lang="en-US" dirty="0" err="1" smtClean="0"/>
              <a:t>intrare</a:t>
            </a:r>
            <a:r>
              <a:rPr lang="ro-RO" dirty="0" smtClean="0"/>
              <a:t>, condiții de execuție și rezultate preconizate pentru un anumit obiectiv, cum ar fi exercitarea unei anumite căi de program sau verificarea respectării unei cerințe specifice.</a:t>
            </a:r>
            <a:br>
              <a:rPr lang="ro-RO" dirty="0" smtClean="0"/>
            </a:br>
            <a:r>
              <a:rPr lang="ro-RO" dirty="0" smtClean="0"/>
              <a:t>"(2) (IEEE </a:t>
            </a:r>
            <a:r>
              <a:rPr lang="ro-RO" dirty="0" err="1" smtClean="0"/>
              <a:t>Std</a:t>
            </a:r>
            <a:r>
              <a:rPr lang="ro-RO" dirty="0" smtClean="0"/>
              <a:t> 829-1983) Documentație care specifică intrările, rezultatele previzionate și un set de condiții de execuție pentru un element de testare."</a:t>
            </a:r>
            <a:endParaRPr lang="ro-RO" dirty="0"/>
          </a:p>
        </p:txBody>
      </p:sp>
    </p:spTree>
    <p:extLst>
      <p:ext uri="{BB962C8B-B14F-4D97-AF65-F5344CB8AC3E}">
        <p14:creationId xmlns:p14="http://schemas.microsoft.com/office/powerpoint/2010/main" val="789414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r>
              <a:rPr lang="ro-RO" dirty="0" smtClean="0"/>
              <a:t>"Cazurile de testare sunt intrările specifice pe care le veți încerca și procedurile pe care le veți urma</a:t>
            </a:r>
            <a:r>
              <a:rPr lang="en-US" dirty="0" smtClean="0"/>
              <a:t> </a:t>
            </a:r>
            <a:r>
              <a:rPr lang="ro-RO" dirty="0" smtClean="0"/>
              <a:t>când testați software-</a:t>
            </a:r>
            <a:r>
              <a:rPr lang="ro-RO" dirty="0" err="1" smtClean="0"/>
              <a:t>ul</a:t>
            </a:r>
            <a:r>
              <a:rPr lang="ro-RO" dirty="0" smtClean="0"/>
              <a:t>. “</a:t>
            </a:r>
            <a:r>
              <a:rPr lang="en-US" dirty="0" smtClean="0"/>
              <a:t> (</a:t>
            </a:r>
            <a:r>
              <a:rPr lang="ro-RO" dirty="0" smtClean="0"/>
              <a:t>Ron </a:t>
            </a:r>
            <a:r>
              <a:rPr lang="ro-RO" dirty="0" err="1" smtClean="0"/>
              <a:t>Patton</a:t>
            </a:r>
            <a:r>
              <a:rPr lang="en-US" dirty="0" smtClean="0"/>
              <a:t>)</a:t>
            </a:r>
          </a:p>
          <a:p>
            <a:endParaRPr lang="en-US" dirty="0"/>
          </a:p>
          <a:p>
            <a:r>
              <a:rPr lang="ro-RO" dirty="0" smtClean="0"/>
              <a:t>"O idee de testare este o scurtă afirmație despre ceva ce trebuie testat. De exemplu, dacă testați o funcție rădăcină pătrată, o idee pentru un test ar fi "testarea unui număr mai mic decât zero". Ideea este de a verifica dacă codul se ocupă de un caz de eroare. “</a:t>
            </a:r>
            <a:r>
              <a:rPr lang="en-US" dirty="0" smtClean="0"/>
              <a:t> (</a:t>
            </a:r>
            <a:r>
              <a:rPr lang="ro-RO" dirty="0" smtClean="0"/>
              <a:t>Brian </a:t>
            </a:r>
            <a:r>
              <a:rPr lang="ro-RO" dirty="0" err="1" smtClean="0"/>
              <a:t>Marick</a:t>
            </a:r>
            <a:r>
              <a:rPr lang="en-US" dirty="0" smtClean="0"/>
              <a:t>)</a:t>
            </a:r>
            <a:endParaRPr lang="ro-RO" dirty="0"/>
          </a:p>
        </p:txBody>
      </p:sp>
    </p:spTree>
    <p:extLst>
      <p:ext uri="{BB962C8B-B14F-4D97-AF65-F5344CB8AC3E}">
        <p14:creationId xmlns:p14="http://schemas.microsoft.com/office/powerpoint/2010/main" val="1016820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r>
              <a:rPr lang="en-US" dirty="0"/>
              <a:t>U</a:t>
            </a:r>
            <a:r>
              <a:rPr lang="ro-RO" dirty="0" smtClean="0"/>
              <a:t>n caz de testare este o întrebare pe care o </a:t>
            </a:r>
            <a:r>
              <a:rPr lang="en-US" dirty="0" err="1" smtClean="0"/>
              <a:t>puneti</a:t>
            </a:r>
            <a:r>
              <a:rPr lang="en-US" dirty="0" smtClean="0"/>
              <a:t> </a:t>
            </a:r>
            <a:r>
              <a:rPr lang="ro-RO" dirty="0" smtClean="0"/>
              <a:t>program</a:t>
            </a:r>
            <a:r>
              <a:rPr lang="en-US" dirty="0" err="1" smtClean="0"/>
              <a:t>ului</a:t>
            </a:r>
            <a:r>
              <a:rPr lang="ro-RO" dirty="0" smtClean="0"/>
              <a:t>. </a:t>
            </a:r>
            <a:r>
              <a:rPr lang="en-US" dirty="0" err="1" smtClean="0"/>
              <a:t>Ideea</a:t>
            </a:r>
            <a:r>
              <a:rPr lang="ro-RO" dirty="0" smtClean="0"/>
              <a:t> de rulare al testului este de a obține informații, de exemplu, dacă programul va trece sau </a:t>
            </a:r>
            <a:r>
              <a:rPr lang="en-US" dirty="0" smtClean="0"/>
              <a:t>nu </a:t>
            </a:r>
            <a:r>
              <a:rPr lang="ro-RO" dirty="0" smtClean="0"/>
              <a:t>testul.</a:t>
            </a:r>
            <a:endParaRPr lang="ro-RO" dirty="0"/>
          </a:p>
        </p:txBody>
      </p:sp>
    </p:spTree>
    <p:extLst>
      <p:ext uri="{BB962C8B-B14F-4D97-AF65-F5344CB8AC3E}">
        <p14:creationId xmlns:p14="http://schemas.microsoft.com/office/powerpoint/2010/main" val="613029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r>
              <a:rPr lang="en-US" dirty="0" err="1" smtClean="0"/>
              <a:t>Ideea</a:t>
            </a:r>
            <a:r>
              <a:rPr lang="en-US" dirty="0" smtClean="0"/>
              <a:t> din </a:t>
            </a:r>
            <a:r>
              <a:rPr lang="en-US" dirty="0" err="1" smtClean="0"/>
              <a:t>spatele</a:t>
            </a:r>
            <a:r>
              <a:rPr lang="en-US" dirty="0" smtClean="0"/>
              <a:t> </a:t>
            </a:r>
            <a:r>
              <a:rPr lang="en-US" dirty="0" err="1" smtClean="0"/>
              <a:t>unui</a:t>
            </a:r>
            <a:r>
              <a:rPr lang="en-US" dirty="0" smtClean="0"/>
              <a:t> </a:t>
            </a:r>
            <a:r>
              <a:rPr lang="en-US" dirty="0" err="1" smtClean="0"/>
              <a:t>caz</a:t>
            </a:r>
            <a:r>
              <a:rPr lang="en-US" dirty="0" smtClean="0"/>
              <a:t> de </a:t>
            </a:r>
            <a:r>
              <a:rPr lang="en-US" dirty="0" err="1" smtClean="0"/>
              <a:t>testare</a:t>
            </a:r>
            <a:r>
              <a:rPr lang="en-US" dirty="0" smtClean="0"/>
              <a:t> </a:t>
            </a:r>
            <a:r>
              <a:rPr lang="en-US" dirty="0" err="1" smtClean="0"/>
              <a:t>este</a:t>
            </a:r>
            <a:r>
              <a:rPr lang="en-US" dirty="0" smtClean="0"/>
              <a:t> </a:t>
            </a:r>
            <a:r>
              <a:rPr lang="ro-RO" dirty="0" smtClean="0"/>
              <a:t>că un test nu este în mod necesar conceput pentru a expune un defect.</a:t>
            </a:r>
            <a:br>
              <a:rPr lang="ro-RO" dirty="0" smtClean="0"/>
            </a:br>
            <a:r>
              <a:rPr lang="ro-RO" b="1" dirty="0" smtClean="0">
                <a:solidFill>
                  <a:srgbClr val="FF0000"/>
                </a:solidFill>
              </a:rPr>
              <a:t>Scopul este informarea. </a:t>
            </a:r>
            <a:r>
              <a:rPr lang="ro-RO" dirty="0" smtClean="0"/>
              <a:t>Foarte des, informația solicitată implică defecte, dar nu întotdeauna.</a:t>
            </a:r>
            <a:endParaRPr lang="ro-RO" dirty="0"/>
          </a:p>
        </p:txBody>
      </p:sp>
    </p:spTree>
    <p:extLst>
      <p:ext uri="{BB962C8B-B14F-4D97-AF65-F5344CB8AC3E}">
        <p14:creationId xmlns:p14="http://schemas.microsoft.com/office/powerpoint/2010/main" val="2557634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Un </a:t>
            </a:r>
            <a:r>
              <a:rPr lang="fr-FR" dirty="0" err="1" smtClean="0"/>
              <a:t>exemplu</a:t>
            </a:r>
            <a:r>
              <a:rPr lang="fr-FR" dirty="0" smtClean="0"/>
              <a:t> de test case</a:t>
            </a:r>
            <a:endParaRPr lang="ro-RO" dirty="0"/>
          </a:p>
        </p:txBody>
      </p:sp>
      <p:sp>
        <p:nvSpPr>
          <p:cNvPr id="3" name="Content Placeholder 2"/>
          <p:cNvSpPr>
            <a:spLocks noGrp="1"/>
          </p:cNvSpPr>
          <p:nvPr>
            <p:ph idx="1"/>
          </p:nvPr>
        </p:nvSpPr>
        <p:spPr/>
        <p:txBody>
          <a:bodyPr/>
          <a:lstStyle/>
          <a:p>
            <a:r>
              <a:rPr lang="en-US" dirty="0"/>
              <a:t>T</a:t>
            </a:r>
            <a:r>
              <a:rPr lang="ro-RO" dirty="0" err="1" smtClean="0"/>
              <a:t>rebuie</a:t>
            </a:r>
            <a:r>
              <a:rPr lang="ro-RO" dirty="0" smtClean="0"/>
              <a:t> verificata </a:t>
            </a:r>
            <a:r>
              <a:rPr lang="ro-RO" dirty="0" err="1" smtClean="0"/>
              <a:t>functionarea</a:t>
            </a:r>
            <a:r>
              <a:rPr lang="ro-RO" dirty="0" smtClean="0"/>
              <a:t> unei pagini de </a:t>
            </a:r>
            <a:r>
              <a:rPr lang="ro-RO" dirty="0" err="1" smtClean="0"/>
              <a:t>login</a:t>
            </a:r>
            <a:r>
              <a:rPr lang="ro-RO" dirty="0" smtClean="0"/>
              <a:t> care </a:t>
            </a:r>
            <a:r>
              <a:rPr lang="ro-RO" dirty="0" err="1" smtClean="0"/>
              <a:t>contine</a:t>
            </a:r>
            <a:r>
              <a:rPr lang="ro-RO" dirty="0" smtClean="0"/>
              <a:t> un input de </a:t>
            </a:r>
            <a:r>
              <a:rPr lang="ro-RO" dirty="0" err="1" smtClean="0"/>
              <a:t>user</a:t>
            </a:r>
            <a:r>
              <a:rPr lang="ro-RO" dirty="0" smtClean="0"/>
              <a:t> </a:t>
            </a:r>
            <a:r>
              <a:rPr lang="ro-RO" dirty="0" err="1" smtClean="0"/>
              <a:t>name</a:t>
            </a:r>
            <a:r>
              <a:rPr lang="ro-RO" dirty="0" smtClean="0"/>
              <a:t> si unul de parola</a:t>
            </a:r>
          </a:p>
          <a:p>
            <a:pPr lvl="1"/>
            <a:r>
              <a:rPr lang="ro-RO" dirty="0" smtClean="0"/>
              <a:t>click pe “</a:t>
            </a:r>
            <a:r>
              <a:rPr lang="ro-RO" dirty="0" err="1" smtClean="0"/>
              <a:t>Login</a:t>
            </a:r>
            <a:r>
              <a:rPr lang="ro-RO" dirty="0" smtClean="0"/>
              <a:t>” </a:t>
            </a:r>
            <a:r>
              <a:rPr lang="ro-RO" dirty="0" err="1" smtClean="0"/>
              <a:t>fara</a:t>
            </a:r>
            <a:r>
              <a:rPr lang="ro-RO" dirty="0" smtClean="0"/>
              <a:t> a completa </a:t>
            </a:r>
            <a:r>
              <a:rPr lang="ro-RO" dirty="0" err="1" smtClean="0"/>
              <a:t>user</a:t>
            </a:r>
            <a:r>
              <a:rPr lang="ro-RO" dirty="0" smtClean="0"/>
              <a:t>/</a:t>
            </a:r>
            <a:r>
              <a:rPr lang="ro-RO" dirty="0" err="1" smtClean="0"/>
              <a:t>pass</a:t>
            </a:r>
            <a:r>
              <a:rPr lang="ro-RO" dirty="0" smtClean="0"/>
              <a:t> → trebuie sa </a:t>
            </a:r>
            <a:r>
              <a:rPr lang="ro-RO" dirty="0" err="1" smtClean="0"/>
              <a:t>raman</a:t>
            </a:r>
            <a:r>
              <a:rPr lang="ro-RO" dirty="0" smtClean="0"/>
              <a:t> in pagina si sa se </a:t>
            </a:r>
            <a:r>
              <a:rPr lang="ro-RO" dirty="0" err="1" smtClean="0"/>
              <a:t>afiseze</a:t>
            </a:r>
            <a:r>
              <a:rPr lang="ro-RO" dirty="0" smtClean="0"/>
              <a:t> un mesaj de eroare</a:t>
            </a:r>
          </a:p>
          <a:p>
            <a:pPr lvl="1"/>
            <a:r>
              <a:rPr lang="ro-RO" dirty="0" smtClean="0"/>
              <a:t>completat </a:t>
            </a:r>
            <a:r>
              <a:rPr lang="ro-RO" dirty="0" err="1" smtClean="0"/>
              <a:t>user</a:t>
            </a:r>
            <a:r>
              <a:rPr lang="ro-RO" dirty="0" smtClean="0"/>
              <a:t> corect, parola incorecta sau nula, click pe “</a:t>
            </a:r>
            <a:r>
              <a:rPr lang="ro-RO" dirty="0" err="1" smtClean="0"/>
              <a:t>Login</a:t>
            </a:r>
            <a:r>
              <a:rPr lang="ro-RO" dirty="0" smtClean="0"/>
              <a:t>” → trebuie sa </a:t>
            </a:r>
            <a:r>
              <a:rPr lang="ro-RO" dirty="0" err="1" smtClean="0"/>
              <a:t>raman</a:t>
            </a:r>
            <a:r>
              <a:rPr lang="ro-RO" dirty="0" smtClean="0"/>
              <a:t> in pagina si sa se </a:t>
            </a:r>
            <a:r>
              <a:rPr lang="ro-RO" dirty="0" err="1" smtClean="0"/>
              <a:t>afiseze</a:t>
            </a:r>
            <a:r>
              <a:rPr lang="ro-RO" dirty="0" smtClean="0"/>
              <a:t> un mesaj de eroare</a:t>
            </a:r>
          </a:p>
          <a:p>
            <a:pPr lvl="1"/>
            <a:r>
              <a:rPr lang="ro-RO" dirty="0" smtClean="0"/>
              <a:t>completat </a:t>
            </a:r>
            <a:r>
              <a:rPr lang="ro-RO" dirty="0" err="1" smtClean="0"/>
              <a:t>user</a:t>
            </a:r>
            <a:r>
              <a:rPr lang="ro-RO" dirty="0" smtClean="0"/>
              <a:t> corect, parola corecta, click pe “</a:t>
            </a:r>
            <a:r>
              <a:rPr lang="ro-RO" dirty="0" err="1" smtClean="0"/>
              <a:t>Login</a:t>
            </a:r>
            <a:r>
              <a:rPr lang="ro-RO" dirty="0" smtClean="0"/>
              <a:t>” → trebuie sa fiu corect </a:t>
            </a:r>
            <a:r>
              <a:rPr lang="ro-RO" dirty="0" err="1" smtClean="0"/>
              <a:t>logat</a:t>
            </a:r>
            <a:endParaRPr lang="ro-RO" dirty="0" smtClean="0"/>
          </a:p>
          <a:p>
            <a:pPr lvl="1"/>
            <a:r>
              <a:rPr lang="ro-RO" dirty="0" smtClean="0"/>
              <a:t>completat </a:t>
            </a:r>
            <a:r>
              <a:rPr lang="ro-RO" dirty="0" err="1" smtClean="0"/>
              <a:t>user</a:t>
            </a:r>
            <a:r>
              <a:rPr lang="ro-RO" dirty="0" smtClean="0"/>
              <a:t> corect, parola corecta, tastat “</a:t>
            </a:r>
            <a:r>
              <a:rPr lang="ro-RO" dirty="0" err="1" smtClean="0"/>
              <a:t>Enter</a:t>
            </a:r>
            <a:r>
              <a:rPr lang="ro-RO" dirty="0" smtClean="0"/>
              <a:t>” → trebuie sa fiu corect </a:t>
            </a:r>
            <a:r>
              <a:rPr lang="ro-RO" dirty="0" err="1" smtClean="0"/>
              <a:t>logat</a:t>
            </a:r>
            <a:endParaRPr lang="ro-RO" dirty="0" smtClean="0"/>
          </a:p>
          <a:p>
            <a:endParaRPr lang="ro-RO" dirty="0"/>
          </a:p>
        </p:txBody>
      </p:sp>
    </p:spTree>
    <p:extLst>
      <p:ext uri="{BB962C8B-B14F-4D97-AF65-F5344CB8AC3E}">
        <p14:creationId xmlns:p14="http://schemas.microsoft.com/office/powerpoint/2010/main" val="121614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normAutofit fontScale="62500" lnSpcReduction="20000"/>
          </a:bodyPr>
          <a:lstStyle/>
          <a:p>
            <a:r>
              <a:rPr lang="ro-RO" dirty="0" smtClean="0"/>
              <a:t>Exista “testare pozitiva” si “testare negativa”, concretizata in </a:t>
            </a:r>
            <a:r>
              <a:rPr lang="ro-RO" b="1" dirty="0" err="1" smtClean="0"/>
              <a:t>positive</a:t>
            </a:r>
            <a:r>
              <a:rPr lang="ro-RO" b="1" dirty="0" smtClean="0"/>
              <a:t> test </a:t>
            </a:r>
            <a:r>
              <a:rPr lang="ro-RO" b="1" dirty="0" err="1" smtClean="0"/>
              <a:t>cases</a:t>
            </a:r>
            <a:r>
              <a:rPr lang="ro-RO" dirty="0" smtClean="0"/>
              <a:t> si </a:t>
            </a:r>
            <a:r>
              <a:rPr lang="ro-RO" b="1" dirty="0" smtClean="0"/>
              <a:t>negative test </a:t>
            </a:r>
            <a:r>
              <a:rPr lang="ro-RO" b="1" dirty="0" err="1" smtClean="0"/>
              <a:t>cases</a:t>
            </a:r>
            <a:r>
              <a:rPr lang="ro-RO" dirty="0" smtClean="0"/>
              <a:t>. Testarea pozitiva </a:t>
            </a:r>
            <a:r>
              <a:rPr lang="ro-RO" dirty="0" err="1" smtClean="0"/>
              <a:t>inseamna</a:t>
            </a:r>
            <a:r>
              <a:rPr lang="ro-RO" dirty="0" smtClean="0"/>
              <a:t> </a:t>
            </a:r>
            <a:r>
              <a:rPr lang="ro-RO" i="1" dirty="0" smtClean="0"/>
              <a:t>verificarea faptului ca sistemul face ceea ce trebuie sa </a:t>
            </a:r>
            <a:r>
              <a:rPr lang="ro-RO" i="1" dirty="0" err="1" smtClean="0"/>
              <a:t>faca</a:t>
            </a:r>
            <a:r>
              <a:rPr lang="en-US" dirty="0"/>
              <a:t> </a:t>
            </a:r>
            <a:r>
              <a:rPr lang="en-US" dirty="0" err="1" smtClean="0"/>
              <a:t>si</a:t>
            </a:r>
            <a:r>
              <a:rPr lang="en-US" dirty="0" smtClean="0"/>
              <a:t> </a:t>
            </a:r>
            <a:r>
              <a:rPr lang="ro-RO" i="1" dirty="0"/>
              <a:t>verificarea faptului ca sistemul </a:t>
            </a:r>
            <a:r>
              <a:rPr lang="en-US" i="1" dirty="0" smtClean="0"/>
              <a:t>nu</a:t>
            </a:r>
            <a:r>
              <a:rPr lang="ro-RO" i="1" dirty="0" smtClean="0"/>
              <a:t>face </a:t>
            </a:r>
            <a:r>
              <a:rPr lang="en-US" i="1" dirty="0" smtClean="0"/>
              <a:t> </a:t>
            </a:r>
            <a:r>
              <a:rPr lang="ro-RO" i="1" dirty="0" smtClean="0"/>
              <a:t>ceea </a:t>
            </a:r>
            <a:r>
              <a:rPr lang="ro-RO" i="1" dirty="0"/>
              <a:t>ce </a:t>
            </a:r>
            <a:r>
              <a:rPr lang="en-US" i="1" dirty="0" smtClean="0"/>
              <a:t>nu </a:t>
            </a:r>
            <a:r>
              <a:rPr lang="ro-RO" i="1" dirty="0" smtClean="0"/>
              <a:t>trebuie </a:t>
            </a:r>
            <a:r>
              <a:rPr lang="ro-RO" i="1" dirty="0"/>
              <a:t>sa </a:t>
            </a:r>
            <a:r>
              <a:rPr lang="ro-RO" i="1" dirty="0" err="1"/>
              <a:t>faca</a:t>
            </a:r>
            <a:r>
              <a:rPr lang="ro-RO" dirty="0" smtClean="0"/>
              <a:t> Testarea negativa </a:t>
            </a:r>
            <a:r>
              <a:rPr lang="ro-RO" dirty="0" err="1" smtClean="0"/>
              <a:t>inseamna</a:t>
            </a:r>
            <a:r>
              <a:rPr lang="ro-RO" dirty="0" smtClean="0"/>
              <a:t> verificarea faptului ca sistemul </a:t>
            </a:r>
            <a:r>
              <a:rPr lang="ro-RO" i="1" dirty="0" smtClean="0"/>
              <a:t>nu face ceea ce  trebuie sa </a:t>
            </a:r>
            <a:r>
              <a:rPr lang="ro-RO" i="1" dirty="0" err="1" smtClean="0"/>
              <a:t>faca</a:t>
            </a:r>
            <a:r>
              <a:rPr lang="ro-RO" dirty="0" smtClean="0"/>
              <a:t>. </a:t>
            </a:r>
          </a:p>
          <a:p>
            <a:endParaRPr lang="en-US" dirty="0" smtClean="0"/>
          </a:p>
          <a:p>
            <a:pPr marL="0" indent="0">
              <a:buNone/>
            </a:pPr>
            <a:r>
              <a:rPr lang="en-US" dirty="0" smtClean="0"/>
              <a:t>In</a:t>
            </a:r>
            <a:r>
              <a:rPr lang="ro-RO" dirty="0" smtClean="0"/>
              <a:t> cazul anterior: </a:t>
            </a:r>
          </a:p>
          <a:p>
            <a:r>
              <a:rPr lang="ro-RO" dirty="0" smtClean="0"/>
              <a:t>testare pozitiva: se verifica faptul ca la </a:t>
            </a:r>
            <a:r>
              <a:rPr lang="ro-RO" dirty="0" err="1" smtClean="0"/>
              <a:t>user</a:t>
            </a:r>
            <a:r>
              <a:rPr lang="ro-RO" dirty="0" smtClean="0"/>
              <a:t>/</a:t>
            </a:r>
            <a:r>
              <a:rPr lang="ro-RO" dirty="0" err="1" smtClean="0"/>
              <a:t>pass</a:t>
            </a:r>
            <a:r>
              <a:rPr lang="ro-RO" dirty="0" smtClean="0"/>
              <a:t> corecte se face </a:t>
            </a:r>
            <a:r>
              <a:rPr lang="ro-RO" dirty="0" err="1" smtClean="0"/>
              <a:t>login</a:t>
            </a:r>
            <a:r>
              <a:rPr lang="ro-RO" dirty="0" smtClean="0"/>
              <a:t> iar la </a:t>
            </a:r>
            <a:r>
              <a:rPr lang="ro-RO" dirty="0" err="1" smtClean="0"/>
              <a:t>user</a:t>
            </a:r>
            <a:r>
              <a:rPr lang="ro-RO" dirty="0" smtClean="0"/>
              <a:t>/</a:t>
            </a:r>
            <a:r>
              <a:rPr lang="ro-RO" dirty="0" err="1" smtClean="0"/>
              <a:t>pass</a:t>
            </a:r>
            <a:r>
              <a:rPr lang="ro-RO" dirty="0" smtClean="0"/>
              <a:t> incorecte se da eroare</a:t>
            </a:r>
          </a:p>
          <a:p>
            <a:r>
              <a:rPr lang="ro-RO" dirty="0" smtClean="0"/>
              <a:t>testare negativa: se verifica faptul ca la </a:t>
            </a:r>
            <a:r>
              <a:rPr lang="ro-RO" dirty="0" err="1" smtClean="0"/>
              <a:t>user</a:t>
            </a:r>
            <a:r>
              <a:rPr lang="ro-RO" dirty="0" smtClean="0"/>
              <a:t>/</a:t>
            </a:r>
            <a:r>
              <a:rPr lang="ro-RO" dirty="0" err="1" smtClean="0"/>
              <a:t>pass</a:t>
            </a:r>
            <a:r>
              <a:rPr lang="ro-RO" dirty="0" smtClean="0"/>
              <a:t> corecte NU se da eroare iar la </a:t>
            </a:r>
            <a:r>
              <a:rPr lang="ro-RO" dirty="0" err="1" smtClean="0"/>
              <a:t>user</a:t>
            </a:r>
            <a:r>
              <a:rPr lang="ro-RO" dirty="0" smtClean="0"/>
              <a:t>/</a:t>
            </a:r>
            <a:r>
              <a:rPr lang="ro-RO" dirty="0" err="1" smtClean="0"/>
              <a:t>pass</a:t>
            </a:r>
            <a:r>
              <a:rPr lang="ro-RO" dirty="0" smtClean="0"/>
              <a:t> incorecte NU se face </a:t>
            </a:r>
            <a:r>
              <a:rPr lang="ro-RO" dirty="0" err="1" smtClean="0"/>
              <a:t>login</a:t>
            </a:r>
            <a:r>
              <a:rPr lang="ro-RO" dirty="0" smtClean="0"/>
              <a:t> si NU se “sparge”</a:t>
            </a:r>
            <a:r>
              <a:rPr lang="en-US" dirty="0" smtClean="0"/>
              <a:t>(crash)</a:t>
            </a:r>
            <a:r>
              <a:rPr lang="ro-RO" dirty="0" smtClean="0"/>
              <a:t> sistemul</a:t>
            </a:r>
            <a:endParaRPr lang="en-US" dirty="0" smtClean="0"/>
          </a:p>
          <a:p>
            <a:endParaRPr lang="ro-RO" dirty="0" smtClean="0"/>
          </a:p>
          <a:p>
            <a:r>
              <a:rPr lang="ro-RO" dirty="0" smtClean="0"/>
              <a:t>In principiu, cele doua </a:t>
            </a:r>
            <a:r>
              <a:rPr lang="ro-RO" dirty="0" err="1" smtClean="0"/>
              <a:t>approachuri</a:t>
            </a:r>
            <a:r>
              <a:rPr lang="ro-RO" dirty="0" smtClean="0"/>
              <a:t> sunt echivalente, </a:t>
            </a:r>
            <a:r>
              <a:rPr lang="ro-RO" dirty="0" err="1" smtClean="0"/>
              <a:t>insa</a:t>
            </a:r>
            <a:r>
              <a:rPr lang="ro-RO" dirty="0" smtClean="0"/>
              <a:t> in practica testarea pozitiva se refera la </a:t>
            </a:r>
            <a:r>
              <a:rPr lang="ro-RO" dirty="0" err="1" smtClean="0"/>
              <a:t>functionarea</a:t>
            </a:r>
            <a:r>
              <a:rPr lang="ro-RO" dirty="0" smtClean="0"/>
              <a:t> “normala” a sistemului iar testarea negativa la “</a:t>
            </a:r>
            <a:r>
              <a:rPr lang="en-US" dirty="0" err="1" smtClean="0"/>
              <a:t>cazurile</a:t>
            </a:r>
            <a:r>
              <a:rPr lang="en-US" dirty="0" smtClean="0"/>
              <a:t> de </a:t>
            </a:r>
            <a:r>
              <a:rPr lang="en-US" dirty="0" err="1" smtClean="0"/>
              <a:t>nisa</a:t>
            </a:r>
            <a:r>
              <a:rPr lang="ro-RO" dirty="0" smtClean="0"/>
              <a:t>”. De exemplu, pentru testarea unui </a:t>
            </a:r>
            <a:r>
              <a:rPr lang="ro-RO" dirty="0" err="1" smtClean="0"/>
              <a:t>feature</a:t>
            </a:r>
            <a:r>
              <a:rPr lang="ro-RO" dirty="0" smtClean="0"/>
              <a:t> critic ca </a:t>
            </a:r>
            <a:r>
              <a:rPr lang="en-US" dirty="0" err="1" smtClean="0"/>
              <a:t>timp</a:t>
            </a:r>
            <a:r>
              <a:rPr lang="en-US" dirty="0" smtClean="0"/>
              <a:t> </a:t>
            </a:r>
            <a:r>
              <a:rPr lang="ro-RO" dirty="0" smtClean="0"/>
              <a:t>dar non-critic ca si calitate (ex. </a:t>
            </a:r>
            <a:r>
              <a:rPr lang="ro-RO" dirty="0" err="1" smtClean="0"/>
              <a:t>twitter</a:t>
            </a:r>
            <a:r>
              <a:rPr lang="ro-RO" dirty="0" smtClean="0"/>
              <a:t>), se va prefera </a:t>
            </a:r>
            <a:r>
              <a:rPr lang="ro-RO" dirty="0" err="1" smtClean="0"/>
              <a:t>positive</a:t>
            </a:r>
            <a:r>
              <a:rPr lang="ro-RO" dirty="0" smtClean="0"/>
              <a:t> test </a:t>
            </a:r>
            <a:r>
              <a:rPr lang="ro-RO" dirty="0" err="1" smtClean="0"/>
              <a:t>cases</a:t>
            </a:r>
            <a:r>
              <a:rPr lang="ro-RO" dirty="0" smtClean="0"/>
              <a:t>, care asigura ca sistemul </a:t>
            </a:r>
            <a:r>
              <a:rPr lang="ro-RO" dirty="0" err="1" smtClean="0"/>
              <a:t>functioneaza</a:t>
            </a:r>
            <a:r>
              <a:rPr lang="ro-RO" dirty="0" smtClean="0"/>
              <a:t> corect pentru cei mai </a:t>
            </a:r>
            <a:r>
              <a:rPr lang="ro-RO" dirty="0" err="1" smtClean="0"/>
              <a:t>multi</a:t>
            </a:r>
            <a:r>
              <a:rPr lang="ro-RO" dirty="0" smtClean="0"/>
              <a:t> </a:t>
            </a:r>
            <a:r>
              <a:rPr lang="ro-RO" dirty="0" err="1" smtClean="0"/>
              <a:t>useri</a:t>
            </a:r>
            <a:r>
              <a:rPr lang="ro-RO" dirty="0" smtClean="0"/>
              <a:t>. Pentru testarea unui </a:t>
            </a:r>
            <a:r>
              <a:rPr lang="ro-RO" dirty="0" err="1" smtClean="0"/>
              <a:t>feature</a:t>
            </a:r>
            <a:r>
              <a:rPr lang="ro-RO" dirty="0" smtClean="0"/>
              <a:t> critic ca si calitate (ex. online banking) se va insista pe teste negative, ex. se va </a:t>
            </a:r>
            <a:r>
              <a:rPr lang="ro-RO" dirty="0" err="1" smtClean="0"/>
              <a:t>incerca</a:t>
            </a:r>
            <a:r>
              <a:rPr lang="ro-RO" dirty="0" smtClean="0"/>
              <a:t> “spargerea” sistemului prin </a:t>
            </a:r>
            <a:r>
              <a:rPr lang="ro-RO" dirty="0" err="1" smtClean="0"/>
              <a:t>combinatii</a:t>
            </a:r>
            <a:r>
              <a:rPr lang="ro-RO" dirty="0" smtClean="0"/>
              <a:t> incorecte. </a:t>
            </a:r>
          </a:p>
          <a:p>
            <a:endParaRPr lang="ro-RO" dirty="0"/>
          </a:p>
        </p:txBody>
      </p:sp>
    </p:spTree>
    <p:extLst>
      <p:ext uri="{BB962C8B-B14F-4D97-AF65-F5344CB8AC3E}">
        <p14:creationId xmlns:p14="http://schemas.microsoft.com/office/powerpoint/2010/main" val="2308063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2121</Words>
  <Application>Microsoft Office PowerPoint</Application>
  <PresentationFormat>Widescreen</PresentationFormat>
  <Paragraphs>105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Cazurile de testare – test case</vt:lpstr>
      <vt:lpstr>Cazurile de testare – test case</vt:lpstr>
      <vt:lpstr>Definitii: </vt:lpstr>
      <vt:lpstr>Ce este un test case ?</vt:lpstr>
      <vt:lpstr>PowerPoint Presentation</vt:lpstr>
      <vt:lpstr>PowerPoint Presentation</vt:lpstr>
      <vt:lpstr>PowerPoint Presentation</vt:lpstr>
      <vt:lpstr>Un exemplu de test case</vt:lpstr>
      <vt:lpstr>PowerPoint Presentation</vt:lpstr>
      <vt:lpstr>Un testcase este compus in general din</vt:lpstr>
      <vt:lpstr>PowerPoint Presentation</vt:lpstr>
      <vt:lpstr>Ce urmarim cand rulam teste?</vt:lpstr>
      <vt:lpstr>PowerPoint Presentation</vt:lpstr>
      <vt:lpstr>Formatul test-case-urilor</vt:lpstr>
      <vt:lpstr>PowerPoint Presentation</vt:lpstr>
      <vt:lpstr>PowerPoint Presentation</vt:lpstr>
      <vt:lpstr>Avantajele realizarii cazurilor de test</vt:lpstr>
      <vt:lpstr>Dezavantajele cazurilor de test</vt:lpstr>
      <vt:lpstr>Cum sa scrii un caz de testare bun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mart 2018</dc:title>
  <dc:creator>sergiu</dc:creator>
  <cp:lastModifiedBy>SERGIU JECAN</cp:lastModifiedBy>
  <cp:revision>22</cp:revision>
  <dcterms:created xsi:type="dcterms:W3CDTF">2018-03-18T14:12:38Z</dcterms:created>
  <dcterms:modified xsi:type="dcterms:W3CDTF">2019-03-04T19:37:48Z</dcterms:modified>
</cp:coreProperties>
</file>