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470" r:id="rId2"/>
    <p:sldId id="471" r:id="rId3"/>
    <p:sldId id="472" r:id="rId4"/>
    <p:sldId id="473" r:id="rId5"/>
    <p:sldId id="474" r:id="rId6"/>
    <p:sldId id="476" r:id="rId7"/>
    <p:sldId id="477" r:id="rId8"/>
    <p:sldId id="478" r:id="rId9"/>
    <p:sldId id="479" r:id="rId10"/>
    <p:sldId id="480" r:id="rId11"/>
    <p:sldId id="481" r:id="rId12"/>
    <p:sldId id="482" r:id="rId1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3AA2A0-854C-43C6-8F2A-BBF051BEA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9959-2D7F-4AE6-89B3-D7DB63E6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991A-C2FD-47C8-A3F5-4116E8249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EAE7-BCCB-4A78-9974-AF214D454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3CA9-FF6F-4F68-9407-5D2BD7941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BD82D-B90A-4B86-88EB-A5D421072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D5528-1219-4A83-A320-3BDFCC0C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2FE4A-0EB8-4753-B988-CE77ABFC3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A8C2-6248-49E3-A0EB-3CDDC1201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57AE-B351-45A8-BCB3-73B7803ED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A7C4-30AB-433C-BA42-35AAB81B9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7B98-976B-4358-84EB-222E4EBBC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55DA-635D-4E26-A50E-854793114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4A2A0-6262-4379-A565-9743BF72C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B80BFC3-F12C-4A0F-AD07-ED52DC2B3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11</a:t>
            </a:r>
          </a:p>
          <a:p>
            <a:pPr lvl="1" eaLnBrk="1" hangingPunct="1"/>
            <a:r>
              <a:rPr lang="ro-RO" smtClean="0"/>
              <a:t>Clasificarea erorilor de programare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ro-RO" smtClean="0"/>
              <a:t>cf. </a:t>
            </a:r>
            <a:r>
              <a:rPr lang="ro-RO" i="1" smtClean="0"/>
              <a:t>Find the Bug</a:t>
            </a:r>
            <a:r>
              <a:rPr lang="ro-RO" smtClean="0"/>
              <a:t> – Adam Barr, Addison Wesley, 2004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D</a:t>
            </a:r>
            <a:endParaRPr lang="en-US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o-RO" sz="1800" b="1" smtClean="0"/>
              <a:t>D.memory</a:t>
            </a:r>
          </a:p>
          <a:p>
            <a:pPr eaLnBrk="1" hangingPunct="1"/>
            <a:r>
              <a:rPr lang="ro-RO" sz="1800" smtClean="0"/>
              <a:t>Erori cauzate de utilizarea defectuoasă a memoriei, în cazul limbajelor ce permite programarea la nivel de pointeri</a:t>
            </a:r>
          </a:p>
          <a:p>
            <a:pPr lvl="1" eaLnBrk="1" hangingPunct="1"/>
            <a:r>
              <a:rPr lang="ro-RO" sz="1800" smtClean="0"/>
              <a:t>Accesarea unei zone de memorie inaccesibile</a:t>
            </a:r>
            <a:r>
              <a:rPr lang="en-US" sz="1800" smtClean="0"/>
              <a:t> (acces la o variabil</a:t>
            </a:r>
            <a:r>
              <a:rPr lang="ro-RO" sz="1800" smtClean="0"/>
              <a:t>ă care nu mai are valoare)</a:t>
            </a:r>
          </a:p>
          <a:p>
            <a:pPr lvl="1" eaLnBrk="1" hangingPunct="1"/>
            <a:r>
              <a:rPr lang="ro-RO" sz="1800" smtClean="0"/>
              <a:t>Folosirea a două variabile diferite cu acelaşi nume (suprascrierea memoriei şi pierderea de date) – apare frecvent la copierea unor părţi din codul sursă</a:t>
            </a:r>
          </a:p>
          <a:p>
            <a:pPr lvl="1" eaLnBrk="1" hangingPunct="1"/>
            <a:r>
              <a:rPr lang="ro-RO" sz="1800" smtClean="0"/>
              <a:t>Memorie neeliberată</a:t>
            </a:r>
          </a:p>
          <a:p>
            <a:pPr lvl="1" eaLnBrk="1" hangingPunct="1"/>
            <a:r>
              <a:rPr lang="ro-RO" sz="1800" smtClean="0"/>
              <a:t>Memorie eliberată prea repede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F</a:t>
            </a:r>
            <a:endParaRPr lang="en-US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F.init</a:t>
            </a:r>
          </a:p>
          <a:p>
            <a:pPr eaLnBrk="1" hangingPunct="1">
              <a:lnSpc>
                <a:spcPct val="90000"/>
              </a:lnSpc>
            </a:pPr>
            <a:r>
              <a:rPr lang="ro-RO" sz="1800" smtClean="0"/>
              <a:t>Utilizarea de variabile neiniţializate.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1800" smtClean="0"/>
              <a:t>Efecte: unele limbaje alocă o valoare implicită, altele alocă valoarea reziduu care există la momentul respectiv la adresa noii variabile, altele provoacă o eroare de tip D.memory.</a:t>
            </a:r>
          </a:p>
          <a:p>
            <a:pPr eaLnBrk="1" hangingPunct="1">
              <a:lnSpc>
                <a:spcPct val="90000"/>
              </a:lnSpc>
            </a:pPr>
            <a:r>
              <a:rPr lang="ro-RO" sz="1800" smtClean="0"/>
              <a:t>Apare frecvent în structuri IF în care o variabilă e iniţializată pe o ramură şi neglijată pe cealaltă ramură</a:t>
            </a:r>
          </a:p>
          <a:p>
            <a:pPr eaLnBrk="1" hangingPunct="1">
              <a:lnSpc>
                <a:spcPct val="90000"/>
              </a:lnSpc>
            </a:pPr>
            <a:r>
              <a:rPr lang="ro-RO" sz="1800" smtClean="0"/>
              <a:t>Apare frecvent în structuri WHILE, care necesită iniţializarea explicită a contorului înainte de începerea ciclului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F.missing</a:t>
            </a:r>
          </a:p>
          <a:p>
            <a:pPr eaLnBrk="1" hangingPunct="1">
              <a:lnSpc>
                <a:spcPct val="90000"/>
              </a:lnSpc>
            </a:pPr>
            <a:r>
              <a:rPr lang="ro-RO" sz="1800" smtClean="0"/>
              <a:t>omiterea unei instrucţiuni, e de obicei cauza ciclurilor infinite care uită să îşi modifice variabila pe care s-a creat condiţia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F.location</a:t>
            </a:r>
          </a:p>
          <a:p>
            <a:pPr eaLnBrk="1" hangingPunct="1">
              <a:lnSpc>
                <a:spcPct val="90000"/>
              </a:lnSpc>
            </a:pPr>
            <a:r>
              <a:rPr lang="ro-RO" sz="1800" smtClean="0"/>
              <a:t>Instrucţiune plasată eronat: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1800" smtClean="0"/>
              <a:t>iniţializarea unui contor în interiorul ciclului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1800" smtClean="0"/>
              <a:t>folosirea unei variabile înaintea atribuirii unei valori variabilei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1800" smtClean="0"/>
              <a:t>Imbricări incorecte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1800" smtClean="0"/>
              <a:t>Instrucţiuni redundante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B</a:t>
            </a:r>
            <a:endParaRPr lang="en-US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o-RO" sz="1800" b="1" smtClean="0"/>
              <a:t>B.variable</a:t>
            </a:r>
          </a:p>
          <a:p>
            <a:pPr eaLnBrk="1" hangingPunct="1"/>
            <a:r>
              <a:rPr lang="ro-RO" sz="2000" smtClean="0"/>
              <a:t>utilizarea eronată a unui nume de variabilă (erori de tastare, ordine incorectă a parametrilor unei funcţii)</a:t>
            </a:r>
          </a:p>
          <a:p>
            <a:pPr eaLnBrk="1" hangingPunct="1"/>
            <a:r>
              <a:rPr lang="ro-RO" sz="2000" smtClean="0"/>
              <a:t>cauzată adesea de copierea codului sursă</a:t>
            </a:r>
          </a:p>
          <a:p>
            <a:pPr eaLnBrk="1" hangingPunct="1">
              <a:buFont typeface="Wingdings" pitchFamily="2" charset="2"/>
              <a:buNone/>
            </a:pPr>
            <a:r>
              <a:rPr lang="ro-RO" sz="2000" b="1" smtClean="0"/>
              <a:t>B.expression</a:t>
            </a:r>
          </a:p>
          <a:p>
            <a:pPr eaLnBrk="1" hangingPunct="1"/>
            <a:r>
              <a:rPr lang="ro-RO" sz="2000" smtClean="0"/>
              <a:t>utilizarea eronată a unor expresii (operatori eronaţi, precedenţa eronată a operatorilor, confundarea operatorilor logici and şi or)</a:t>
            </a:r>
          </a:p>
          <a:p>
            <a:pPr eaLnBrk="1" hangingPunct="1"/>
            <a:r>
              <a:rPr lang="ro-RO" sz="2000" smtClean="0"/>
              <a:t>poate cauza erori de tip A.logic</a:t>
            </a:r>
          </a:p>
          <a:p>
            <a:pPr eaLnBrk="1" hangingPunct="1">
              <a:buFont typeface="Wingdings" pitchFamily="2" charset="2"/>
              <a:buNone/>
            </a:pPr>
            <a:r>
              <a:rPr lang="ro-RO" sz="2000" b="1" smtClean="0"/>
              <a:t>B.language</a:t>
            </a:r>
          </a:p>
          <a:p>
            <a:pPr eaLnBrk="1" hangingPunct="1"/>
            <a:r>
              <a:rPr lang="ro-RO" sz="2000" smtClean="0"/>
              <a:t>utilizarea eronată a regulilor sintactice ale limbajului, fără a provoca erori de sintaxă</a:t>
            </a:r>
          </a:p>
          <a:p>
            <a:pPr eaLnBrk="1" hangingPunct="1"/>
            <a:r>
              <a:rPr lang="ro-RO" sz="2000" smtClean="0"/>
              <a:t>ex: în C: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ro-RO" sz="14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if (i == 5);{</a:t>
            </a:r>
            <a:endParaRPr lang="ro-RO" sz="1800" smtClean="0">
              <a:solidFill>
                <a:srgbClr val="000000"/>
              </a:solidFill>
            </a:endParaRPr>
          </a:p>
          <a:p>
            <a:pPr lvl="4" eaLnBrk="1" hangingPunct="1">
              <a:buFont typeface="Wingdings" pitchFamily="2" charset="2"/>
              <a:buNone/>
            </a:pPr>
            <a:r>
              <a:rPr lang="ro-RO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 i = 0;</a:t>
            </a:r>
            <a:endParaRPr lang="ro-RO" sz="1800" smtClean="0">
              <a:solidFill>
                <a:srgbClr val="000000"/>
              </a:solidFill>
            </a:endParaRPr>
          </a:p>
          <a:p>
            <a:pPr lvl="4" eaLnBrk="1" hangingPunct="1">
              <a:buFont typeface="Wingdings" pitchFamily="2" charset="2"/>
              <a:buNone/>
            </a:pPr>
            <a:r>
              <a:rPr lang="ro-RO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}</a:t>
            </a:r>
            <a:r>
              <a:rPr lang="en-US" sz="1800" smtClean="0"/>
              <a:t> </a:t>
            </a: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Clasificarea erorilor de programare</a:t>
            </a:r>
            <a:endParaRPr lang="en-US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2000" smtClean="0"/>
              <a:t>Clasificarea manifestărilor erorilor de programare</a:t>
            </a:r>
          </a:p>
          <a:p>
            <a:pPr eaLnBrk="1" hangingPunct="1">
              <a:lnSpc>
                <a:spcPct val="90000"/>
              </a:lnSpc>
            </a:pPr>
            <a:r>
              <a:rPr lang="ro-RO" sz="2000" smtClean="0"/>
              <a:t>eşec, pană (failure) – dinamică, manifestare vizibilă utilizatorului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</a:t>
            </a:r>
            <a:r>
              <a:rPr lang="ro-RO" sz="2000" smtClean="0"/>
              <a:t>isfuncţie</a:t>
            </a:r>
            <a:r>
              <a:rPr lang="en-US" sz="2000" smtClean="0"/>
              <a:t>, defect</a:t>
            </a:r>
            <a:r>
              <a:rPr lang="ro-RO" sz="2000" smtClean="0"/>
              <a:t> (fault) – dinamică, stare </a:t>
            </a:r>
            <a:r>
              <a:rPr lang="en-US" sz="2000" smtClean="0"/>
              <a:t>defectuoas</a:t>
            </a:r>
            <a:r>
              <a:rPr lang="ro-RO" sz="2000" smtClean="0"/>
              <a:t>ă a programului în timpul execuţiei sale, care conduce la o pană</a:t>
            </a:r>
          </a:p>
          <a:p>
            <a:pPr eaLnBrk="1" hangingPunct="1">
              <a:lnSpc>
                <a:spcPct val="90000"/>
              </a:lnSpc>
            </a:pPr>
            <a:r>
              <a:rPr lang="ro-RO" sz="2000" smtClean="0"/>
              <a:t>eroare (error) – statică, existenţa propriu-zisă a erorii observabilă în codul sursă</a:t>
            </a:r>
          </a:p>
          <a:p>
            <a:pPr eaLnBrk="1" hangingPunct="1">
              <a:lnSpc>
                <a:spcPct val="90000"/>
              </a:lnSpc>
            </a:pPr>
            <a:endParaRPr lang="ro-RO" sz="2000" smtClean="0"/>
          </a:p>
          <a:p>
            <a:pPr eaLnBrk="1" hangingPunct="1">
              <a:lnSpc>
                <a:spcPct val="90000"/>
              </a:lnSpc>
            </a:pPr>
            <a:r>
              <a:rPr lang="ro-RO" sz="2000" smtClean="0"/>
              <a:t>O pană e produsă de una sau mai multe disfuncţii</a:t>
            </a:r>
          </a:p>
          <a:p>
            <a:pPr eaLnBrk="1" hangingPunct="1">
              <a:lnSpc>
                <a:spcPct val="90000"/>
              </a:lnSpc>
            </a:pPr>
            <a:r>
              <a:rPr lang="ro-RO" sz="2000" smtClean="0"/>
              <a:t>O disfuncţie e produsă de una sau mai multe erori 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Clasificarea erorilor de programare</a:t>
            </a:r>
            <a:endParaRPr lang="en-US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Erori sintactice</a:t>
            </a:r>
            <a:r>
              <a:rPr lang="ro-RO" sz="1600" smtClean="0"/>
              <a:t> – încalcă regulile limbajului de programare, sunt uşor detectate prin metode automate (editoare de cod sursă avansate)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Erori semantice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	erori de logică – au ca efect rezultate eronate ale programului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	erori dinamice – au ca efect oprirea funcţionării programului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Clasificarea erorilor semantice după D. Knuth: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Anomalii algoritmice – algoritmul e precis, dar lipsit de acurateţe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Anomalii de implementare – algoritmul e corect, dar codul sursă îl implementează prost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Anomalii ale datelor – datele au fost supuse unor transformări incorecte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Omisiuni – lipsa de completitudine a algoritmului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Anomalii de limbaj – utilizarea incorectă a regulilor limbajului nedetectată de compilator (ex: precedenţa operatorilor)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Nepotriviri – erori de tip sau parametrizare nedetectate de compilator (ex: datorită conversiilor de tip implicite)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Anomalii de robusteţe – lipsa de robusteţe la garbage data, excepţii netratate, mesaje de eroare insuficiente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Erori surpriză – interacţiuni neprevăzute între secţiunile programului, pot fi încadrate în celelalte categorii dar distanţa între eroare, disfuncţie şi pană e suficient de mare încât să fie dificil de conectat între ele.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Erori de tastare care nu produc erori de sintaxă (confuzie între numele unor variabile de tip similar etc.)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Clasificarea erorilor de programare</a:t>
            </a:r>
            <a:endParaRPr lang="en-US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400" b="1" smtClean="0"/>
              <a:t>Clasificarea erorilor după Barr (restrânsă după clasificarea Knuth)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tip A – erori algoritmice, pot include anomaliile algoritmice şi erorile surpriză care de fapt pot fi acelaşi lucru, dar şi erorile de robusteţe.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tip D – erori de date, când codul sursă citeşte sau scrie date incorecte, inclusiv erorile provocate de rotunjiri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tip F – omisiuni şi locaţii eronate ale unor părţi din structurile de programare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tip B – anomalii de implementare, erori de nepotrivire, anomalii de limbaj şi erori de tastare (cod sursă eronat faţă de algoritm)</a:t>
            </a:r>
          </a:p>
          <a:p>
            <a:pPr eaLnBrk="1" hangingPunct="1">
              <a:lnSpc>
                <a:spcPct val="80000"/>
              </a:lnSpc>
            </a:pPr>
            <a:endParaRPr lang="ro-RO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A</a:t>
            </a:r>
            <a:endParaRPr lang="en-US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A.off-by-one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smtClean="0"/>
              <a:t>Erori de decalare cu unu (1 bit, 1 iteraţie, 1 element de matrice, 1 înregistrare etc.), adică omiterea unei valori dintr-o mulţime de valori procesate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smtClean="0"/>
              <a:t>Ex: eroarea fencepost:</a:t>
            </a:r>
            <a:r>
              <a:rPr lang="ro-RO" sz="2000" b="1" smtClean="0"/>
              <a:t> nrdepagini = nr.ultima pagina – nr.prima pagina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smtClean="0"/>
              <a:t>Ex:</a:t>
            </a:r>
            <a:r>
              <a:rPr lang="ro-RO" sz="2000" b="1" smtClean="0"/>
              <a:t> folosirea comparaţiei </a:t>
            </a:r>
            <a:r>
              <a:rPr lang="en-US" sz="2000" b="1" smtClean="0"/>
              <a:t>&gt; </a:t>
            </a:r>
            <a:r>
              <a:rPr lang="ro-RO" sz="2000" b="1" smtClean="0"/>
              <a:t>î</a:t>
            </a:r>
            <a:r>
              <a:rPr lang="en-US" sz="2000" b="1" smtClean="0"/>
              <a:t>n loc de &gt;=</a:t>
            </a:r>
            <a:endParaRPr lang="ro-RO" sz="2000" b="1" smtClean="0"/>
          </a:p>
          <a:p>
            <a:pPr eaLnBrk="1" hangingPunct="1">
              <a:lnSpc>
                <a:spcPct val="80000"/>
              </a:lnSpc>
            </a:pPr>
            <a:r>
              <a:rPr lang="ro-RO" sz="2000" smtClean="0"/>
              <a:t>Ex:</a:t>
            </a:r>
            <a:r>
              <a:rPr lang="ro-RO" sz="2000" b="1" smtClean="0"/>
              <a:t> contor For începând de la 1 în limbaje care indexează vectorii începând de la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A.logic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smtClean="0"/>
              <a:t>Logică incorectă în obţinerea unor rezultate, de obicei din cauza unei presupuneri false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smtClean="0"/>
              <a:t>Ex: ciclurile FOR şi WHILE infinite (limbaje ca Java, C permit cicluri FOR infinite, deoarece valoarea finală a contorului e indicată printr-o condiţie)</a:t>
            </a:r>
          </a:p>
          <a:p>
            <a:pPr eaLnBrk="1" hangingPunct="1">
              <a:lnSpc>
                <a:spcPct val="80000"/>
              </a:lnSpc>
            </a:pPr>
            <a:endParaRPr lang="ro-RO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	</a:t>
            </a:r>
            <a:endParaRPr 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A</a:t>
            </a:r>
            <a:endParaRPr lang="en-US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400" b="1" smtClean="0"/>
              <a:t>A.validation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Date de intrare incorecte faţă de domeniul aşteptat al datelor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Poate fi vorba de date introduse de utilizator (validarea formularelor, validarea Excel, validare la citirea datelor)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Poate fi vorba de date transferate ca parametrii spre o subrutină (funcţie)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Aceste erori intră în clasificarea Knuth la robusteţe: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orice funcţie sau program trebuie să verifice dacă datele primite (de la utilizator sau parametru) se încadrează în domeniul de valori acceptat.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dacă valoarea e invalidă, avem de a face cu o excepţie pentru care funcţia sau programul trebuie să creeze un mesaj de eroare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 Cel mai frecvent mod de validare: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validarea împotriva valorilor nule: IF EMPTY(a) 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A</a:t>
            </a:r>
            <a:endParaRPr 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400" b="1" smtClean="0"/>
              <a:t>A.performance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După Knuth, acestea nu sunt erori, ci intră în domeniul optimizării algoritmilor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Utilizarea inutilă a unor resurse în timpul execuţiei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Resursa poate fi timpul, memoria, încărcarea reţelei etc.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Economisirea resurselor e contradictorie: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Un algoritm mai rapid e posibil să fie mai mare (ca memorie ocupată)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Se pune problema perspectivei (criteriului) după care se doreşte optimizarea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D</a:t>
            </a:r>
            <a:endParaRPr lang="en-US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D.Index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indice invalid la pacurgerea unei structuri (matrice, şir de caractere, contor FOR)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apare uneori cuplată cu erorile A.off-by-one, la limbaje care numerotează indicii începând de la zero: un indice care trebuie să parcurgă n elemente, va lua valori de la 0 la n-1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tot indice invalid avem şi dacă se depăşeşte domeniul indicelui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Erorile A.off-by-one se referă la neglijarea unei valori în timp ce D.index se referă la valoarea invalidă a indicelui – chiar dacă apar adesea simultan, sunt două tipuri de erori diferite, putând apare şi separat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D.Limit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Eroare de limită – se procesează eronat primul şi ultimul element dintr-o structură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Adesea e cauzată de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o eroare D.index (s-au pierdut valori de la marginile domeniului indexului, s-au prelucrat valori invalide datorită depăşirii domeniului indexului) 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o eroare de robusteţe (nu s-au tratat limitele ca şi cazuri de excepţie)</a:t>
            </a:r>
          </a:p>
          <a:p>
            <a:pPr eaLnBrk="1" hangingPunct="1">
              <a:lnSpc>
                <a:spcPct val="80000"/>
              </a:lnSpc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Erorile de tip D</a:t>
            </a:r>
            <a:endParaRPr lang="en-US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194675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o-RO" sz="2000" b="1" smtClean="0"/>
              <a:t>D.Number</a:t>
            </a:r>
          </a:p>
          <a:p>
            <a:pPr eaLnBrk="1" hangingPunct="1"/>
            <a:r>
              <a:rPr lang="ro-RO" sz="1600" smtClean="0"/>
              <a:t>Erori cauzate de modul de reprezentare a numerelor</a:t>
            </a:r>
          </a:p>
          <a:p>
            <a:pPr lvl="1" eaLnBrk="1" hangingPunct="1"/>
            <a:r>
              <a:rPr lang="ro-RO" sz="1600" smtClean="0"/>
              <a:t>trunchierile neprevăzute:</a:t>
            </a:r>
            <a:r>
              <a:rPr lang="ro-RO" sz="1800" smtClean="0"/>
              <a:t> </a:t>
            </a:r>
            <a:r>
              <a:rPr lang="ro-RO" sz="1600" smtClean="0"/>
              <a:t>rotunjirea automată la împărţirea întreagă, conversiile de tip implicite</a:t>
            </a:r>
          </a:p>
          <a:p>
            <a:pPr lvl="1" eaLnBrk="1" hangingPunct="1"/>
            <a:r>
              <a:rPr lang="ro-RO" sz="1600" smtClean="0"/>
              <a:t>depăşirile de buffer (stocarea unui număr într-un spaţiu de memorie insuficient), în unele limbaje provoacă erori, în altele trunchieri forţate, în altele suprascrierea memoriei adiacente</a:t>
            </a:r>
          </a:p>
          <a:p>
            <a:pPr lvl="2" eaLnBrk="1" hangingPunct="1"/>
            <a:r>
              <a:rPr lang="ro-RO" sz="1600" smtClean="0"/>
              <a:t>Ex: a=b, în condiţiile în care a e de tip short (16 b), b e de tip long (32 b)</a:t>
            </a:r>
          </a:p>
          <a:p>
            <a:pPr lvl="2" eaLnBrk="1" hangingPunct="1"/>
            <a:r>
              <a:rPr lang="ro-RO" sz="1600" smtClean="0"/>
              <a:t>Ex: a=b*b, dacă rezultatul depăşeşte valoarea maximă admisă pentru tipul lui a</a:t>
            </a:r>
          </a:p>
          <a:p>
            <a:pPr lvl="1" eaLnBrk="1" hangingPunct="1"/>
            <a:r>
              <a:rPr lang="ro-RO" sz="1600" smtClean="0"/>
              <a:t>programarea la nivel de bit (C)  trebuie să ţină cont de tipul procesorului:</a:t>
            </a:r>
          </a:p>
          <a:p>
            <a:pPr lvl="2" eaLnBrk="1" hangingPunct="1"/>
            <a:r>
              <a:rPr lang="ro-RO" sz="1600" smtClean="0"/>
              <a:t>big-endian – procesoare ce memorează cel mai semnificativ octet la început</a:t>
            </a:r>
          </a:p>
          <a:p>
            <a:pPr lvl="2" eaLnBrk="1" hangingPunct="1"/>
            <a:r>
              <a:rPr lang="ro-RO" sz="1600" smtClean="0"/>
              <a:t>little-endian- procesoare ce memorează cel mai semnificativ octet la sfârşit</a:t>
            </a:r>
          </a:p>
          <a:p>
            <a:pPr lvl="2" eaLnBrk="1" hangingPunct="1"/>
            <a:r>
              <a:rPr lang="ro-RO" sz="1600" smtClean="0"/>
              <a:t>Ex: numărul hexa 1234 va fi memorat</a:t>
            </a:r>
          </a:p>
          <a:p>
            <a:pPr lvl="3" eaLnBrk="1" hangingPunct="1"/>
            <a:r>
              <a:rPr lang="ro-RO" sz="1600" smtClean="0"/>
              <a:t>De un procesor BE în doi octeţi cu valorile 12 şi 34</a:t>
            </a:r>
          </a:p>
          <a:p>
            <a:pPr lvl="3" eaLnBrk="1" hangingPunct="1"/>
            <a:r>
              <a:rPr lang="ro-RO" sz="1600" smtClean="0"/>
              <a:t> de un procesor LE  în doi octeţi cu valorile 34 şi 12, în această ordine (cifrele 12 sunt cele mai semnificative)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4071</TotalTime>
  <Words>1147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Clasificarea erorilor de programare</vt:lpstr>
      <vt:lpstr>Clasificarea erorilor de programare</vt:lpstr>
      <vt:lpstr>Clasificarea erorilor de programare</vt:lpstr>
      <vt:lpstr>Erorile de tip A</vt:lpstr>
      <vt:lpstr>Erorile de tip A</vt:lpstr>
      <vt:lpstr>Erorile de tip A</vt:lpstr>
      <vt:lpstr>Erorile de tip D</vt:lpstr>
      <vt:lpstr>Erorile de tip D</vt:lpstr>
      <vt:lpstr>Erorile de tip D</vt:lpstr>
      <vt:lpstr>Erorile de tip F</vt:lpstr>
      <vt:lpstr>Erorile de tip 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154</cp:revision>
  <dcterms:created xsi:type="dcterms:W3CDTF">2006-11-15T17:04:26Z</dcterms:created>
  <dcterms:modified xsi:type="dcterms:W3CDTF">2012-12-12T12:58:33Z</dcterms:modified>
</cp:coreProperties>
</file>