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2"/>
  </p:notesMasterIdLst>
  <p:sldIdLst>
    <p:sldId id="375" r:id="rId2"/>
    <p:sldId id="366" r:id="rId3"/>
    <p:sldId id="367" r:id="rId4"/>
    <p:sldId id="368" r:id="rId5"/>
    <p:sldId id="369" r:id="rId6"/>
    <p:sldId id="377" r:id="rId7"/>
    <p:sldId id="378" r:id="rId8"/>
    <p:sldId id="379" r:id="rId9"/>
    <p:sldId id="380" r:id="rId10"/>
    <p:sldId id="381" r:id="rId11"/>
    <p:sldId id="382" r:id="rId12"/>
    <p:sldId id="384" r:id="rId13"/>
    <p:sldId id="383" r:id="rId14"/>
    <p:sldId id="385" r:id="rId15"/>
    <p:sldId id="386" r:id="rId16"/>
    <p:sldId id="387" r:id="rId17"/>
    <p:sldId id="388" r:id="rId18"/>
    <p:sldId id="389" r:id="rId19"/>
    <p:sldId id="391" r:id="rId20"/>
    <p:sldId id="390" r:id="rId21"/>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6829" autoAdjust="0"/>
  </p:normalViewPr>
  <p:slideViewPr>
    <p:cSldViewPr>
      <p:cViewPr varScale="1">
        <p:scale>
          <a:sx n="102" d="100"/>
          <a:sy n="102" d="100"/>
        </p:scale>
        <p:origin x="-188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252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B6645B4-6436-4D62-9C57-D45EF379728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p:spPr>
          <p:txBody>
            <a:bodyPr wrap="none" anchor="ctr"/>
            <a:lstStyle/>
            <a:p>
              <a:pPr eaLnBrk="1" hangingPunct="1"/>
              <a:endParaRPr lang="ro-RO"/>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p:spPr>
          <p:txBody>
            <a:bodyPr wrap="none" anchor="ctr"/>
            <a:lstStyle/>
            <a:p>
              <a:pPr eaLnBrk="1" hangingPunct="1"/>
              <a:endParaRPr lang="ro-RO"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ro-RO" sz="2400">
                <a:latin typeface="Times New Roman" pitchFamily="18" charset="0"/>
              </a:endParaRPr>
            </a:p>
          </p:txBody>
        </p:sp>
        <p:sp>
          <p:nvSpPr>
            <p:cNvPr id="8" name="Freeform 10"/>
            <p:cNvSpPr>
              <a:spLocks noChangeArrowheads="1"/>
            </p:cNvSpPr>
            <p:nvPr/>
          </p:nvSpPr>
          <p:spPr bwMode="auto">
            <a:xfrm>
              <a:off x="384" y="960"/>
              <a:ext cx="144" cy="913"/>
            </a:xfrm>
            <a:custGeom>
              <a:avLst/>
              <a:gdLst>
                <a:gd name="T0" fmla="*/ 21 w 1000"/>
                <a:gd name="T1" fmla="*/ 834 h 1000"/>
                <a:gd name="T2" fmla="*/ 0 w 1000"/>
                <a:gd name="T3" fmla="*/ 834 h 1000"/>
                <a:gd name="T4" fmla="*/ 0 w 1000"/>
                <a:gd name="T5" fmla="*/ 0 h 1000"/>
                <a:gd name="T6" fmla="*/ 21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9" name="Freeform 11"/>
            <p:cNvSpPr>
              <a:spLocks noChangeArrowheads="1"/>
            </p:cNvSpPr>
            <p:nvPr/>
          </p:nvSpPr>
          <p:spPr bwMode="auto">
            <a:xfrm>
              <a:off x="4944" y="762"/>
              <a:ext cx="165" cy="864"/>
            </a:xfrm>
            <a:custGeom>
              <a:avLst/>
              <a:gdLst>
                <a:gd name="T0" fmla="*/ 0 w 1000"/>
                <a:gd name="T1" fmla="*/ 0 h 1000"/>
                <a:gd name="T2" fmla="*/ 27 w 1000"/>
                <a:gd name="T3" fmla="*/ 0 h 1000"/>
                <a:gd name="T4" fmla="*/ 27 w 1000"/>
                <a:gd name="T5" fmla="*/ 746 h 1000"/>
                <a:gd name="T6" fmla="*/ 0 w 1000"/>
                <a:gd name="T7" fmla="*/ 746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grpSp>
      <p:sp>
        <p:nvSpPr>
          <p:cNvPr id="21506"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21516"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2B338C04-96B4-4BD3-B113-CFCE4D0260B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753C01C9-F92F-49CA-BD1B-150B1432C8E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0"/>
            <a:ext cx="1914525"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0"/>
            <a:ext cx="5594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266D7B5-856A-4ED0-B95D-849EC0E96F9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4128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600200"/>
            <a:ext cx="7661275" cy="41148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CCCFDE6-A7A7-4EC2-B3D8-6D36D8DE87F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600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600200"/>
            <a:ext cx="375443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E8BF2B4A-6401-402C-999B-CDF532528E2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F98E8E55-D542-4CB8-9922-EB1566E2671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4D31E920-E1B4-444F-B1C7-4D641837457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600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04D865F-7DDE-4843-BAFC-0772187263F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8521FAAB-6B22-4766-A10D-DE8796BB939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0820A588-9103-4D81-9A0C-79A9B7C1B74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249B00C9-ED5D-4C62-8BF3-A68492A1046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F1AB39A-FAA1-4CBC-AB33-B51FA71B96A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4119CFA8-EBB3-4172-8DD9-0E85C3861F0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p:spPr>
        <p:txBody>
          <a:bodyPr wrap="none" anchor="ctr"/>
          <a:lstStyle/>
          <a:p>
            <a:pPr eaLnBrk="1" hangingPunct="1"/>
            <a:endParaRPr lang="ro-RO" sz="2400">
              <a:latin typeface="Times New Roman" pitchFamily="18" charset="0"/>
            </a:endParaRPr>
          </a:p>
        </p:txBody>
      </p:sp>
      <p:sp>
        <p:nvSpPr>
          <p:cNvPr id="409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ro-RO" sz="2400">
              <a:latin typeface="Times New Roman" pitchFamily="18" charset="0"/>
            </a:endParaRPr>
          </a:p>
        </p:txBody>
      </p:sp>
      <p:sp>
        <p:nvSpPr>
          <p:cNvPr id="20484" name="Rectangle 4"/>
          <p:cNvSpPr>
            <a:spLocks noGrp="1" noChangeArrowheads="1"/>
          </p:cNvSpPr>
          <p:nvPr>
            <p:ph type="title"/>
          </p:nvPr>
        </p:nvSpPr>
        <p:spPr bwMode="auto">
          <a:xfrm>
            <a:off x="914400" y="0"/>
            <a:ext cx="7158038"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485" name="Rectangle 5"/>
          <p:cNvSpPr>
            <a:spLocks noGrp="1" noChangeArrowheads="1"/>
          </p:cNvSpPr>
          <p:nvPr>
            <p:ph type="body" idx="1"/>
          </p:nvPr>
        </p:nvSpPr>
        <p:spPr bwMode="auto">
          <a:xfrm>
            <a:off x="762000" y="1600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vl1pPr>
          </a:lstStyle>
          <a:p>
            <a:pPr>
              <a:defRPr/>
            </a:pPr>
            <a:endParaRPr lang="en-US"/>
          </a:p>
        </p:txBody>
      </p:sp>
      <p:sp>
        <p:nvSpPr>
          <p:cNvPr id="20487"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20488"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386607A7-7D34-4D8A-9A21-B388E844C592}" type="slidenum">
              <a:rPr lang="en-US"/>
              <a:pPr>
                <a:defRPr/>
              </a:pPr>
              <a:t>‹#›</a:t>
            </a:fld>
            <a:endParaRPr lang="en-US"/>
          </a:p>
        </p:txBody>
      </p:sp>
      <p:sp>
        <p:nvSpPr>
          <p:cNvPr id="4105" name="Freeform 9"/>
          <p:cNvSpPr>
            <a:spLocks noChangeArrowheads="1"/>
          </p:cNvSpPr>
          <p:nvPr/>
        </p:nvSpPr>
        <p:spPr bwMode="auto">
          <a:xfrm>
            <a:off x="838200" y="561975"/>
            <a:ext cx="152400" cy="1066800"/>
          </a:xfrm>
          <a:custGeom>
            <a:avLst/>
            <a:gdLst>
              <a:gd name="T0" fmla="*/ 23225760 w 1000"/>
              <a:gd name="T1" fmla="*/ 1138062240 h 1000"/>
              <a:gd name="T2" fmla="*/ 0 w 1000"/>
              <a:gd name="T3" fmla="*/ 1138062240 h 1000"/>
              <a:gd name="T4" fmla="*/ 0 w 1000"/>
              <a:gd name="T5" fmla="*/ 0 h 1000"/>
              <a:gd name="T6" fmla="*/ 23225760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4106" name="Freeform 10"/>
          <p:cNvSpPr>
            <a:spLocks noChangeArrowheads="1"/>
          </p:cNvSpPr>
          <p:nvPr/>
        </p:nvSpPr>
        <p:spPr bwMode="auto">
          <a:xfrm>
            <a:off x="8262938" y="269875"/>
            <a:ext cx="152400" cy="1073150"/>
          </a:xfrm>
          <a:custGeom>
            <a:avLst/>
            <a:gdLst>
              <a:gd name="T0" fmla="*/ 0 w 1000"/>
              <a:gd name="T1" fmla="*/ 0 h 1000"/>
              <a:gd name="T2" fmla="*/ 23225760 w 1000"/>
              <a:gd name="T3" fmla="*/ 0 h 1000"/>
              <a:gd name="T4" fmla="*/ 23225760 w 1000"/>
              <a:gd name="T5" fmla="*/ 1151650923 h 1000"/>
              <a:gd name="T6" fmla="*/ 0 w 1000"/>
              <a:gd name="T7" fmla="*/ 1151650923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sp>
        <p:nvSpPr>
          <p:cNvPr id="4107" name="Text Box 13"/>
          <p:cNvSpPr txBox="1">
            <a:spLocks noChangeArrowheads="1"/>
          </p:cNvSpPr>
          <p:nvPr userDrawn="1"/>
        </p:nvSpPr>
        <p:spPr bwMode="auto">
          <a:xfrm>
            <a:off x="0" y="6172200"/>
            <a:ext cx="2971800"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defRPr/>
            </a:pPr>
            <a:r>
              <a:rPr lang="en-US" smtClean="0">
                <a:solidFill>
                  <a:schemeClr val="accent2"/>
                </a:solidFill>
              </a:rPr>
              <a:t>Robert Buchmann, Ph.D.</a:t>
            </a:r>
          </a:p>
          <a:p>
            <a:pPr algn="l">
              <a:defRPr/>
            </a:pPr>
            <a:r>
              <a:rPr lang="en-US" smtClean="0">
                <a:solidFill>
                  <a:schemeClr val="accent2"/>
                </a:solidFill>
              </a:rPr>
              <a:t>Babes Bolyai University</a:t>
            </a:r>
          </a:p>
          <a:p>
            <a:pPr algn="l">
              <a:spcBef>
                <a:spcPct val="50000"/>
              </a:spcBef>
              <a:defRPr/>
            </a:pPr>
            <a:endParaRPr lang="en-US" smtClean="0">
              <a:solidFill>
                <a:schemeClr val="accent2"/>
              </a:solidFill>
            </a:endParaRPr>
          </a:p>
        </p:txBody>
      </p:sp>
    </p:spTree>
  </p:cSld>
  <p:clrMap bg1="lt1" tx1="dk1" bg2="lt2" tx2="dk2" accent1="accent1" accent2="accent2" accent3="accent3" accent4="accent4" accent5="accent5" accent6="accent6" hlink="hlink" folHlink="folHlink"/>
  <p:sldLayoutIdLst>
    <p:sldLayoutId id="2147483830"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dissolve">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5">
                                            <p:txEl>
                                              <p:pRg st="0" end="0"/>
                                            </p:txEl>
                                          </p:spTgt>
                                        </p:tgtEl>
                                        <p:attrNameLst>
                                          <p:attrName>style.visibility</p:attrName>
                                        </p:attrNameLst>
                                      </p:cBhvr>
                                      <p:to>
                                        <p:strVal val="visible"/>
                                      </p:to>
                                    </p:set>
                                    <p:animEffect transition="in" filter="dissolve">
                                      <p:cBhvr>
                                        <p:cTn id="12" dur="500"/>
                                        <p:tgtEl>
                                          <p:spTgt spid="20485">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485">
                                            <p:txEl>
                                              <p:pRg st="1" end="1"/>
                                            </p:txEl>
                                          </p:spTgt>
                                        </p:tgtEl>
                                        <p:attrNameLst>
                                          <p:attrName>style.visibility</p:attrName>
                                        </p:attrNameLst>
                                      </p:cBhvr>
                                      <p:to>
                                        <p:strVal val="visible"/>
                                      </p:to>
                                    </p:set>
                                    <p:animEffect transition="in" filter="dissolve">
                                      <p:cBhvr>
                                        <p:cTn id="15" dur="500"/>
                                        <p:tgtEl>
                                          <p:spTgt spid="20485">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485">
                                            <p:txEl>
                                              <p:pRg st="2" end="2"/>
                                            </p:txEl>
                                          </p:spTgt>
                                        </p:tgtEl>
                                        <p:attrNameLst>
                                          <p:attrName>style.visibility</p:attrName>
                                        </p:attrNameLst>
                                      </p:cBhvr>
                                      <p:to>
                                        <p:strVal val="visible"/>
                                      </p:to>
                                    </p:set>
                                    <p:animEffect transition="in" filter="dissolve">
                                      <p:cBhvr>
                                        <p:cTn id="18" dur="500"/>
                                        <p:tgtEl>
                                          <p:spTgt spid="20485">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485">
                                            <p:txEl>
                                              <p:pRg st="3" end="3"/>
                                            </p:txEl>
                                          </p:spTgt>
                                        </p:tgtEl>
                                        <p:attrNameLst>
                                          <p:attrName>style.visibility</p:attrName>
                                        </p:attrNameLst>
                                      </p:cBhvr>
                                      <p:to>
                                        <p:strVal val="visible"/>
                                      </p:to>
                                    </p:set>
                                    <p:animEffect transition="in" filter="dissolve">
                                      <p:cBhvr>
                                        <p:cTn id="21" dur="500"/>
                                        <p:tgtEl>
                                          <p:spTgt spid="20485">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485">
                                            <p:txEl>
                                              <p:pRg st="4" end="4"/>
                                            </p:txEl>
                                          </p:spTgt>
                                        </p:tgtEl>
                                        <p:attrNameLst>
                                          <p:attrName>style.visibility</p:attrName>
                                        </p:attrNameLst>
                                      </p:cBhvr>
                                      <p:to>
                                        <p:strVal val="visible"/>
                                      </p:to>
                                    </p:set>
                                    <p:animEffect transition="in" filter="dissolve">
                                      <p:cBhvr>
                                        <p:cTn id="24" dur="500"/>
                                        <p:tgtEl>
                                          <p:spTgt spid="204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build="p">
        <p:tmplLst>
          <p:tmpl lvl="1">
            <p:tnLst>
              <p:par>
                <p:cTn presetID="9" presetClass="entr" presetSubtype="0" fill="hold" nodeType="click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4">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5">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Lst>
      </p:bldP>
    </p:bldLst>
  </p:timing>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unicode.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microsoft.com/globalde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1"/>
          </p:nvPr>
        </p:nvSpPr>
        <p:spPr/>
        <p:txBody>
          <a:bodyPr/>
          <a:lstStyle/>
          <a:p>
            <a:pPr eaLnBrk="1" hangingPunct="1"/>
            <a:r>
              <a:rPr lang="ro-RO" smtClean="0"/>
              <a:t>CURS 6</a:t>
            </a:r>
          </a:p>
          <a:p>
            <a:pPr lvl="1" eaLnBrk="1" hangingPunct="1"/>
            <a:r>
              <a:rPr lang="ro-RO" smtClean="0"/>
              <a:t>Testarea datelor şi algoritmilor prin DWB</a:t>
            </a:r>
          </a:p>
          <a:p>
            <a:pPr lvl="1" eaLnBrk="1" hangingPunct="1"/>
            <a:r>
              <a:rPr lang="ro-RO" smtClean="0"/>
              <a:t>Teste auxiliare</a:t>
            </a:r>
          </a:p>
          <a:p>
            <a:pPr lvl="2" eaLnBrk="1" hangingPunct="1"/>
            <a:r>
              <a:rPr lang="ro-RO" smtClean="0"/>
              <a:t>configuraţii, compatibilitate, localizare</a:t>
            </a: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914400" y="0"/>
            <a:ext cx="7696200" cy="1412875"/>
          </a:xfrm>
        </p:spPr>
        <p:txBody>
          <a:bodyPr/>
          <a:lstStyle/>
          <a:p>
            <a:pPr eaLnBrk="1" hangingPunct="1"/>
            <a:r>
              <a:rPr lang="ro-RO" smtClean="0"/>
              <a:t>Testarea compatibilităţii software</a:t>
            </a:r>
            <a:endParaRPr lang="en-US" smtClean="0"/>
          </a:p>
        </p:txBody>
      </p:sp>
      <p:sp>
        <p:nvSpPr>
          <p:cNvPr id="99331" name="Rectangle 3"/>
          <p:cNvSpPr>
            <a:spLocks noGrp="1" noChangeArrowheads="1"/>
          </p:cNvSpPr>
          <p:nvPr>
            <p:ph type="body" idx="1"/>
          </p:nvPr>
        </p:nvSpPr>
        <p:spPr>
          <a:xfrm>
            <a:off x="0" y="1600200"/>
            <a:ext cx="9144000" cy="5257800"/>
          </a:xfrm>
        </p:spPr>
        <p:txBody>
          <a:bodyPr/>
          <a:lstStyle/>
          <a:p>
            <a:pPr marL="982663" lvl="1" indent="-533400" eaLnBrk="1" hangingPunct="1">
              <a:buFont typeface="Wingdings" pitchFamily="2" charset="2"/>
              <a:buNone/>
            </a:pPr>
            <a:r>
              <a:rPr lang="ro-RO" sz="1800" smtClean="0"/>
              <a:t>Similar cu TCH, urmăreşte detectarea problemelor pe variate platforme software (sistem de operare, browser, aplicaţii comunicante)</a:t>
            </a:r>
          </a:p>
          <a:p>
            <a:pPr marL="982663" lvl="1" indent="-533400" eaLnBrk="1" hangingPunct="1">
              <a:buFont typeface="Wingdings" pitchFamily="2" charset="2"/>
              <a:buNone/>
            </a:pPr>
            <a:r>
              <a:rPr lang="ro-RO" sz="1800" smtClean="0"/>
              <a:t>TCS e mai puţin costisitor, eterogenitatea sistemelor de operare fiind mai redusă decât cea a hardwareului</a:t>
            </a:r>
          </a:p>
          <a:p>
            <a:pPr marL="982663" lvl="1" indent="-533400" eaLnBrk="1" hangingPunct="1">
              <a:buFont typeface="Wingdings" pitchFamily="2" charset="2"/>
              <a:buNone/>
            </a:pPr>
            <a:r>
              <a:rPr lang="ro-RO" sz="1800" smtClean="0"/>
              <a:t>Aspecte vizate:</a:t>
            </a:r>
          </a:p>
          <a:p>
            <a:pPr marL="982663" lvl="1" indent="-533400" eaLnBrk="1" hangingPunct="1"/>
            <a:r>
              <a:rPr lang="ro-RO" sz="1800" smtClean="0"/>
              <a:t>Cunoaşterea platformei software a beneficiarului</a:t>
            </a:r>
          </a:p>
          <a:p>
            <a:pPr marL="982663" lvl="1" indent="-533400" eaLnBrk="1" hangingPunct="1"/>
            <a:r>
              <a:rPr lang="ro-RO" sz="1800" smtClean="0"/>
              <a:t>Consultarea standardelor care asigură compatibilitatea software</a:t>
            </a:r>
          </a:p>
          <a:p>
            <a:pPr marL="982663" lvl="1" indent="-533400" eaLnBrk="1" hangingPunct="1"/>
            <a:r>
              <a:rPr lang="ro-RO" sz="1800" smtClean="0"/>
              <a:t>Stabilirea versiunilor SO ţintă şi aplicaţiilor</a:t>
            </a:r>
            <a:endParaRPr lang="en-US" sz="1800" smtClean="0"/>
          </a:p>
          <a:p>
            <a:pPr marL="982663" lvl="1" indent="-533400" eaLnBrk="1" hangingPunct="1"/>
            <a:r>
              <a:rPr lang="ro-RO" sz="1800" smtClean="0"/>
              <a:t>Testarea interacţiunilor cu alte aplicaţii:</a:t>
            </a:r>
          </a:p>
          <a:p>
            <a:pPr marL="1347788" lvl="2" indent="-457200" eaLnBrk="1" hangingPunct="1"/>
            <a:r>
              <a:rPr lang="ro-RO" sz="1600" smtClean="0"/>
              <a:t>Operaţii cu Clipboardul (cut, copy, paste, paste special, office clipboard)</a:t>
            </a:r>
          </a:p>
          <a:p>
            <a:pPr marL="1347788" lvl="2" indent="-457200" eaLnBrk="1" hangingPunct="1"/>
            <a:r>
              <a:rPr lang="ro-RO" sz="1600" smtClean="0"/>
              <a:t>Operaţii de import-export</a:t>
            </a:r>
          </a:p>
          <a:p>
            <a:pPr marL="1347788" lvl="2" indent="-457200" eaLnBrk="1" hangingPunct="1"/>
            <a:r>
              <a:rPr lang="ro-RO" sz="1600" smtClean="0"/>
              <a:t>Compatibilitate cu SGF şi software-ul de reţea (browser, client email)</a:t>
            </a:r>
          </a:p>
          <a:p>
            <a:pPr marL="1347788" lvl="2" indent="-457200" eaLnBrk="1" hangingPunct="1"/>
            <a:r>
              <a:rPr lang="ro-RO" sz="1600" smtClean="0"/>
              <a:t>Compatibilitate cu alte versiuni ale aplicaţiei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14400" y="0"/>
            <a:ext cx="7696200" cy="1412875"/>
          </a:xfrm>
        </p:spPr>
        <p:txBody>
          <a:bodyPr/>
          <a:lstStyle/>
          <a:p>
            <a:pPr eaLnBrk="1" hangingPunct="1"/>
            <a:r>
              <a:rPr lang="ro-RO" smtClean="0"/>
              <a:t>Testarea compatibilităţii software</a:t>
            </a:r>
            <a:endParaRPr lang="en-US" smtClean="0"/>
          </a:p>
        </p:txBody>
      </p:sp>
      <p:sp>
        <p:nvSpPr>
          <p:cNvPr id="100355"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1800" b="1" smtClean="0"/>
              <a:t>Retrocompatibilitate</a:t>
            </a:r>
            <a:r>
              <a:rPr lang="ro-RO" sz="1800" smtClean="0"/>
              <a:t> – compatibilitatea cu </a:t>
            </a:r>
            <a:r>
              <a:rPr lang="ro-RO" sz="1800" b="1" smtClean="0"/>
              <a:t>versiuni anterioare</a:t>
            </a:r>
            <a:r>
              <a:rPr lang="ro-RO" sz="1800" smtClean="0"/>
              <a:t> ale aplicaţiei (ex: Notepad şi formatul txt sunt retrocompatibile pana la MS-DOS 1.0)</a:t>
            </a:r>
          </a:p>
          <a:p>
            <a:pPr marL="723900" lvl="1" indent="-274638" eaLnBrk="1" hangingPunct="1">
              <a:buFont typeface="Wingdings" pitchFamily="2" charset="2"/>
              <a:buNone/>
            </a:pPr>
            <a:r>
              <a:rPr lang="ro-RO" sz="1800" b="1" smtClean="0"/>
              <a:t>Compatibilitate în avans</a:t>
            </a:r>
            <a:r>
              <a:rPr lang="ro-RO" sz="1800" smtClean="0"/>
              <a:t> – compatibilitate cu </a:t>
            </a:r>
            <a:r>
              <a:rPr lang="ro-RO" sz="1800" b="1" smtClean="0"/>
              <a:t>versiuni viitoare! </a:t>
            </a:r>
            <a:r>
              <a:rPr lang="ro-RO" sz="1800" smtClean="0"/>
              <a:t>(se poate asigura prin standardizare – aplicaţii viitoare vor urmări să respecte standardul)</a:t>
            </a:r>
          </a:p>
          <a:p>
            <a:pPr marL="723900" lvl="1" indent="-274638" eaLnBrk="1" hangingPunct="1">
              <a:buFont typeface="Wingdings" pitchFamily="2" charset="2"/>
              <a:buNone/>
            </a:pPr>
            <a:endParaRPr lang="ro-RO" sz="1800" smtClean="0"/>
          </a:p>
          <a:p>
            <a:pPr marL="723900" lvl="1" indent="-274638" eaLnBrk="1" hangingPunct="1">
              <a:buFont typeface="Wingdings" pitchFamily="2" charset="2"/>
              <a:buNone/>
            </a:pPr>
            <a:r>
              <a:rPr lang="ro-RO" sz="1800" smtClean="0"/>
              <a:t>Deşi mai ieftin ca TCH, TCS rămâne un efort costisitor. Se aplică din nou metoda tabelului cu criterii:</a:t>
            </a:r>
          </a:p>
          <a:p>
            <a:pPr marL="723900" lvl="1" indent="-274638" eaLnBrk="1" hangingPunct="1"/>
            <a:r>
              <a:rPr lang="ro-RO" sz="1800" smtClean="0"/>
              <a:t>Popularitatea programelor cu care se va asigura compatibilitatea</a:t>
            </a:r>
          </a:p>
          <a:p>
            <a:pPr marL="723900" lvl="1" indent="-274638" eaLnBrk="1" hangingPunct="1"/>
            <a:r>
              <a:rPr lang="ro-RO" sz="1800" smtClean="0"/>
              <a:t>Actualitatea programelor</a:t>
            </a:r>
          </a:p>
          <a:p>
            <a:pPr marL="723900" lvl="1" indent="-274638" eaLnBrk="1" hangingPunct="1"/>
            <a:r>
              <a:rPr lang="ro-RO" sz="1800" smtClean="0"/>
              <a:t>Tipologia programelor, defalcată pe categorii (editoare text, imagini, SGBD etc.)</a:t>
            </a:r>
          </a:p>
          <a:p>
            <a:pPr marL="723900" lvl="1" indent="-274638" eaLnBrk="1" hangingPunct="1"/>
            <a:r>
              <a:rPr lang="ro-RO" sz="1800" smtClean="0"/>
              <a:t>Producătorii programelor</a:t>
            </a:r>
          </a:p>
          <a:p>
            <a:pPr marL="609600" indent="-609600" eaLnBrk="1" hangingPunct="1">
              <a:buFont typeface="Wingdings" pitchFamily="2" charset="2"/>
              <a:buNone/>
            </a:pPr>
            <a:r>
              <a:rPr lang="ro-RO" sz="2000" smtClean="0"/>
              <a:t>	Se atribuie indici de prioritate fiecărui criteriu: pentru un program poate se pune accent pe compatibilitatea cu orice editor de texte indiferent de producător şi SO sau cu orice SGBD Microsoft de la versiunea 2000 incoace,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914400" y="0"/>
            <a:ext cx="7696200" cy="1412875"/>
          </a:xfrm>
        </p:spPr>
        <p:txBody>
          <a:bodyPr/>
          <a:lstStyle/>
          <a:p>
            <a:pPr eaLnBrk="1" hangingPunct="1"/>
            <a:r>
              <a:rPr lang="ro-RO" smtClean="0"/>
              <a:t>Testarea compatibilităţii software</a:t>
            </a:r>
            <a:endParaRPr lang="en-US" smtClean="0"/>
          </a:p>
        </p:txBody>
      </p:sp>
      <p:sp>
        <p:nvSpPr>
          <p:cNvPr id="101379"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1800" b="1" smtClean="0"/>
              <a:t>Standarde şi certificări</a:t>
            </a:r>
            <a:r>
              <a:rPr lang="ro-RO" sz="1800" smtClean="0"/>
              <a:t> – pot garanta compatibilitatea software</a:t>
            </a:r>
          </a:p>
          <a:p>
            <a:pPr marL="723900" lvl="1" indent="-274638" eaLnBrk="1" hangingPunct="1"/>
            <a:r>
              <a:rPr lang="ro-RO" sz="1800" smtClean="0"/>
              <a:t>Compatibilitate de nivel înalt</a:t>
            </a:r>
          </a:p>
          <a:p>
            <a:pPr marL="1423988" lvl="2" indent="-457200" eaLnBrk="1" hangingPunct="1"/>
            <a:r>
              <a:rPr lang="ro-RO" sz="1600" smtClean="0"/>
              <a:t>legată de sistemul de operare şi soft de platformă (browser, SGF), de regulă nu constrânge funcţionarea aplicaţiei dar o garantează</a:t>
            </a:r>
          </a:p>
          <a:p>
            <a:pPr marL="1423988" lvl="2" indent="-457200" eaLnBrk="1" hangingPunct="1"/>
            <a:r>
              <a:rPr lang="ro-RO" sz="1600" smtClean="0"/>
              <a:t>testată în laboratoare de certificare</a:t>
            </a:r>
          </a:p>
          <a:p>
            <a:pPr marL="723900" lvl="1" indent="-274638" eaLnBrk="1" hangingPunct="1"/>
            <a:r>
              <a:rPr lang="ro-RO" sz="1800" smtClean="0"/>
              <a:t>Compatibilitatea de nivel scăzut</a:t>
            </a:r>
          </a:p>
          <a:p>
            <a:pPr marL="1423988" lvl="2" indent="-457200" eaLnBrk="1" hangingPunct="1"/>
            <a:r>
              <a:rPr lang="ro-RO" sz="1600" smtClean="0"/>
              <a:t>afectează funcţionarea aplicaţiei</a:t>
            </a:r>
          </a:p>
          <a:p>
            <a:pPr marL="1423988" lvl="2" indent="-457200" eaLnBrk="1" hangingPunct="1"/>
            <a:r>
              <a:rPr lang="ro-RO" sz="1600" smtClean="0"/>
              <a:t>legată de extensiile de fişiere, protocoale, formate de import-export</a:t>
            </a:r>
          </a:p>
          <a:p>
            <a:pPr marL="1423988" lvl="2" indent="-457200" eaLnBrk="1" hangingPunct="1"/>
            <a:r>
              <a:rPr lang="ro-RO" sz="1600" smtClean="0"/>
              <a:t>testată de tester</a:t>
            </a:r>
          </a:p>
          <a:p>
            <a:pPr marL="609600" indent="-609600" eaLnBrk="1" hangingPunct="1">
              <a:buFont typeface="Wingdings" pitchFamily="2" charset="2"/>
              <a:buNone/>
            </a:pPr>
            <a:r>
              <a:rPr lang="ro-RO" sz="2000" b="1" smtClean="0"/>
              <a:t>	Exemplu: </a:t>
            </a:r>
          </a:p>
          <a:p>
            <a:pPr marL="609600" indent="-609600" eaLnBrk="1" hangingPunct="1">
              <a:buFont typeface="Wingdings" pitchFamily="2" charset="2"/>
              <a:buNone/>
            </a:pPr>
            <a:r>
              <a:rPr lang="ro-RO" sz="2000" smtClean="0"/>
              <a:t>	http://msdn.microsoft.com/certification</a:t>
            </a:r>
            <a:r>
              <a:rPr lang="en-US" smtClean="0"/>
              <a:t> </a:t>
            </a:r>
            <a:r>
              <a:rPr lang="ro-RO" sz="2000" smtClean="0"/>
              <a:t>oferă detalii privind certificarea compatibilităţii Windows (indicată de aplicarea logo-ului Windows pe produse soft). Exemple de cerinţe:</a:t>
            </a:r>
          </a:p>
          <a:p>
            <a:pPr marL="1423988" lvl="2" indent="-457200" eaLnBrk="1" hangingPunct="1"/>
            <a:r>
              <a:rPr lang="ro-RO" sz="1600" smtClean="0"/>
              <a:t>suport pt mouse cu 3 butoane</a:t>
            </a:r>
          </a:p>
          <a:p>
            <a:pPr marL="1423988" lvl="2" indent="-457200" eaLnBrk="1" hangingPunct="1"/>
            <a:r>
              <a:rPr lang="ro-RO" sz="1600" smtClean="0"/>
              <a:t>suport pentru instalarea de pe alte discuri decât C:</a:t>
            </a:r>
          </a:p>
          <a:p>
            <a:pPr marL="1423988" lvl="2" indent="-457200" eaLnBrk="1" hangingPunct="1"/>
            <a:r>
              <a:rPr lang="ro-RO" sz="1600" smtClean="0"/>
              <a:t>suport pentru nume lungi de fişiere</a:t>
            </a:r>
          </a:p>
          <a:p>
            <a:pPr marL="1423988" lvl="2" indent="-457200" eaLnBrk="1" hangingPunct="1"/>
            <a:r>
              <a:rPr lang="ro-RO" sz="1600" smtClean="0"/>
              <a:t>nu accesează fişierele autoexec.bat, win.ini, system.ini, config,sys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914400" y="0"/>
            <a:ext cx="7696200" cy="1412875"/>
          </a:xfrm>
        </p:spPr>
        <p:txBody>
          <a:bodyPr/>
          <a:lstStyle/>
          <a:p>
            <a:pPr eaLnBrk="1" hangingPunct="1"/>
            <a:r>
              <a:rPr lang="ro-RO" smtClean="0"/>
              <a:t>Testarea compatibilităţii software</a:t>
            </a:r>
            <a:endParaRPr lang="en-US" smtClean="0"/>
          </a:p>
        </p:txBody>
      </p:sp>
      <p:sp>
        <p:nvSpPr>
          <p:cNvPr id="102403"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2000" smtClean="0"/>
              <a:t>Căi de schimb a datelor cu alte aplicaţii:</a:t>
            </a:r>
          </a:p>
          <a:p>
            <a:pPr marL="723900" lvl="1" indent="-274638" eaLnBrk="1" hangingPunct="1"/>
            <a:r>
              <a:rPr lang="ro-RO" sz="2000" smtClean="0"/>
              <a:t>Prin SGF (Save, Open) – se va asigura aderarea la standardele indicate de extensii (txt, jpg, gif, avi etc.);</a:t>
            </a:r>
          </a:p>
          <a:p>
            <a:pPr marL="723900" lvl="1" indent="-274638" eaLnBrk="1" hangingPunct="1"/>
            <a:r>
              <a:rPr lang="ro-RO" sz="2000" smtClean="0"/>
              <a:t>Prin conversii de format (Import, Export, Open As, Save As, wizarduri) – se va testa conversia faţă de versiuni anterioare şi faţă de alte aplicaţii pe baza unor</a:t>
            </a:r>
            <a:r>
              <a:rPr lang="ro-RO" sz="2000" b="1" smtClean="0"/>
              <a:t> documente eşantion</a:t>
            </a:r>
          </a:p>
          <a:p>
            <a:pPr marL="723900" lvl="1" indent="-274638" eaLnBrk="1" hangingPunct="1"/>
            <a:r>
              <a:rPr lang="ro-RO" sz="2000" smtClean="0"/>
              <a:t>Prin tehnologii Windows: Dynamic Data Exchange, Component Object Model, Object Linking and Embedding</a:t>
            </a:r>
          </a:p>
          <a:p>
            <a:pPr marL="1423988" lvl="2" indent="-457200" eaLnBrk="1" hangingPunct="1"/>
            <a:r>
              <a:rPr lang="ro-RO" sz="2000" smtClean="0"/>
              <a:t>Spre deosebire de Clipboard, DDE şi OLE asigură transfer în timp real (Insert-Object)</a:t>
            </a:r>
          </a:p>
          <a:p>
            <a:pPr marL="1423988" lvl="2" indent="-457200" eaLnBrk="1" hangingPunct="1"/>
            <a:r>
              <a:rPr lang="ro-RO" sz="2000" smtClean="0"/>
              <a:t>COM asigură interoperabilitatea obiectelor</a:t>
            </a:r>
          </a:p>
          <a:p>
            <a:pPr marL="723900" lvl="1" indent="-274638" eaLnBrk="1" hangingPunct="1"/>
            <a:endParaRPr lang="ro-RO" sz="20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914400" y="0"/>
            <a:ext cx="7696200" cy="1412875"/>
          </a:xfrm>
        </p:spPr>
        <p:txBody>
          <a:bodyPr/>
          <a:lstStyle/>
          <a:p>
            <a:pPr eaLnBrk="1" hangingPunct="1"/>
            <a:r>
              <a:rPr lang="ro-RO" smtClean="0"/>
              <a:t>Testarea internaţionalizării</a:t>
            </a:r>
            <a:endParaRPr lang="en-US" smtClean="0"/>
          </a:p>
        </p:txBody>
      </p:sp>
      <p:sp>
        <p:nvSpPr>
          <p:cNvPr id="103427"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2000" smtClean="0"/>
              <a:t>	Justificare: pt un sistem de operare, peste jumătate din piaţa ţintă nu sunt vorbitori de engleză</a:t>
            </a:r>
          </a:p>
          <a:p>
            <a:pPr marL="723900" lvl="1" indent="-274638" eaLnBrk="1" hangingPunct="1"/>
            <a:r>
              <a:rPr lang="ro-RO" sz="2000" smtClean="0"/>
              <a:t>Internaţionalizare parţială – doar produse auxiliare (Help, manual, ambalaj)</a:t>
            </a:r>
          </a:p>
          <a:p>
            <a:pPr marL="723900" lvl="1" indent="-274638" eaLnBrk="1" hangingPunct="1"/>
            <a:r>
              <a:rPr lang="ro-RO" sz="2000" smtClean="0"/>
              <a:t>Internaţionalizare completă – inclusiv GUI</a:t>
            </a:r>
          </a:p>
          <a:p>
            <a:pPr marL="723900" lvl="1" indent="-274638" eaLnBrk="1" hangingPunct="1"/>
            <a:r>
              <a:rPr lang="ro-RO" sz="2000" smtClean="0"/>
              <a:t>Internaţionalizare mot-a-mot – nerecomandată, produce interpretări grave</a:t>
            </a:r>
          </a:p>
          <a:p>
            <a:pPr marL="723900" lvl="1" indent="-274638" eaLnBrk="1" hangingPunct="1"/>
            <a:r>
              <a:rPr lang="ro-RO" sz="2000" b="1" smtClean="0"/>
              <a:t>Localizare</a:t>
            </a:r>
            <a:r>
              <a:rPr lang="ro-RO" sz="2000" smtClean="0"/>
              <a:t> = internaţionalizare prin adaptarea la un </a:t>
            </a:r>
            <a:r>
              <a:rPr lang="ro-RO" sz="2000" b="1" smtClean="0"/>
              <a:t>specific geografic local</a:t>
            </a:r>
            <a:r>
              <a:rPr lang="ro-RO" sz="2000" smtClean="0"/>
              <a:t> (lingvistic, cultural etc.), poate include opţiuni noi care nu există în versiunea originală</a:t>
            </a:r>
          </a:p>
          <a:p>
            <a:pPr marL="723900" lvl="1" indent="-274638" eaLnBrk="1" hangingPunct="1"/>
            <a:r>
              <a:rPr lang="ro-RO" sz="2000" smtClean="0"/>
              <a:t>Provocare: atât localizatorii cât şi testerii de localizare trebuie să fie familiari cu specificul local =</a:t>
            </a:r>
            <a:r>
              <a:rPr lang="en-US" sz="2000" smtClean="0"/>
              <a:t>&gt;</a:t>
            </a:r>
            <a:r>
              <a:rPr lang="ro-RO" sz="2000" smtClean="0"/>
              <a:t> se subcontractează în laboratoare sau filiale locale</a:t>
            </a:r>
          </a:p>
          <a:p>
            <a:pPr marL="723900" lvl="1" indent="-274638" eaLnBrk="1" hangingPunct="1"/>
            <a:r>
              <a:rPr lang="ro-RO" sz="2000" smtClean="0"/>
              <a:t>Există totuşi aspecte ce pot fi testate fără a cunoaşte limba locală</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914400" y="0"/>
            <a:ext cx="7696200" cy="1412875"/>
          </a:xfrm>
        </p:spPr>
        <p:txBody>
          <a:bodyPr/>
          <a:lstStyle/>
          <a:p>
            <a:pPr eaLnBrk="1" hangingPunct="1"/>
            <a:r>
              <a:rPr lang="ro-RO" smtClean="0"/>
              <a:t>Testarea internaţionalizării</a:t>
            </a:r>
            <a:endParaRPr lang="en-US" smtClean="0"/>
          </a:p>
        </p:txBody>
      </p:sp>
      <p:sp>
        <p:nvSpPr>
          <p:cNvPr id="104451"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2000" b="1" smtClean="0"/>
              <a:t>	Expandarea textului</a:t>
            </a:r>
          </a:p>
          <a:p>
            <a:pPr marL="723900" lvl="1" indent="-274638" eaLnBrk="1" hangingPunct="1"/>
            <a:r>
              <a:rPr lang="ro-RO" sz="2000" smtClean="0"/>
              <a:t>Engleza e una din cele mai concise limbi!</a:t>
            </a:r>
          </a:p>
          <a:p>
            <a:pPr marL="723900" lvl="1" indent="-274638" eaLnBrk="1" hangingPunct="1"/>
            <a:r>
              <a:rPr lang="ro-RO" sz="2000" smtClean="0"/>
              <a:t>Expandarea prin traducere are ca efect necesitatea redimensionării obiectelor GUI</a:t>
            </a:r>
          </a:p>
          <a:p>
            <a:pPr marL="723900" lvl="1" indent="-274638" eaLnBrk="1" hangingPunct="1"/>
            <a:r>
              <a:rPr lang="ro-RO" sz="2000" smtClean="0"/>
              <a:t>Marjă de siguranţă recomandată pentru engleză-română:</a:t>
            </a:r>
          </a:p>
          <a:p>
            <a:pPr marL="1423988" lvl="2" indent="-457200" eaLnBrk="1" hangingPunct="1"/>
            <a:r>
              <a:rPr lang="ro-RO" sz="1800" smtClean="0"/>
              <a:t>Dublarea dimensiunii textului de pe butoane şi opţiuni</a:t>
            </a:r>
          </a:p>
          <a:p>
            <a:pPr marL="1423988" lvl="2" indent="-457200" eaLnBrk="1" hangingPunct="1"/>
            <a:r>
              <a:rPr lang="ro-RO" sz="1800" smtClean="0"/>
              <a:t>Creşterea cu 50% a textului sub formă de propoziţii complete</a:t>
            </a:r>
          </a:p>
          <a:p>
            <a:pPr marL="723900" lvl="1" indent="-274638" eaLnBrk="1" hangingPunct="1"/>
            <a:r>
              <a:rPr lang="ro-RO" sz="2000" smtClean="0"/>
              <a:t>Testerul trebuie să identifice zonele afectate: trunchieri forţate, concatenări incorecte, rearanjarea automată a obiectelor GUI, alocarea insuficientă a memoriei pentru stringuri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14400" y="0"/>
            <a:ext cx="7696200" cy="1412875"/>
          </a:xfrm>
        </p:spPr>
        <p:txBody>
          <a:bodyPr/>
          <a:lstStyle/>
          <a:p>
            <a:pPr eaLnBrk="1" hangingPunct="1"/>
            <a:r>
              <a:rPr lang="ro-RO" smtClean="0"/>
              <a:t>Testarea internaţionalizării</a:t>
            </a:r>
            <a:endParaRPr lang="en-US" smtClean="0"/>
          </a:p>
        </p:txBody>
      </p:sp>
      <p:sp>
        <p:nvSpPr>
          <p:cNvPr id="105475"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2000" b="1" smtClean="0"/>
              <a:t>	Setul de caractere</a:t>
            </a:r>
          </a:p>
          <a:p>
            <a:pPr marL="723900" lvl="1" indent="-274638" eaLnBrk="1" hangingPunct="1"/>
            <a:r>
              <a:rPr lang="ro-RO" sz="2000" smtClean="0"/>
              <a:t>ASCII reprezintă 256 caractere</a:t>
            </a:r>
          </a:p>
          <a:p>
            <a:pPr marL="723900" lvl="1" indent="-274638" eaLnBrk="1" hangingPunct="1"/>
            <a:r>
              <a:rPr lang="ro-RO" sz="2000" smtClean="0"/>
              <a:t>Metode de depăşire a limitei:</a:t>
            </a:r>
          </a:p>
          <a:p>
            <a:pPr marL="1423988" lvl="2" indent="-457200" eaLnBrk="1" hangingPunct="1"/>
            <a:r>
              <a:rPr lang="ro-RO" sz="1800" smtClean="0"/>
              <a:t>DBCS alocă 2 octeţi (65536 caractere) – probleme de compatibilitate între diferite sisteme</a:t>
            </a:r>
          </a:p>
          <a:p>
            <a:pPr marL="1423988" lvl="2" indent="-457200" eaLnBrk="1" hangingPunct="1"/>
            <a:r>
              <a:rPr lang="ro-RO" sz="1800" smtClean="0"/>
              <a:t>Paginile ASCII – redefinirea locală a tabelului ASCII cu un set alternativ de 256 caractere (limita de 256 rămâne, se înlocuiesc doar caracterele)</a:t>
            </a:r>
          </a:p>
          <a:p>
            <a:pPr marL="1423988" lvl="2" indent="-457200" eaLnBrk="1" hangingPunct="1"/>
            <a:r>
              <a:rPr lang="ro-RO" sz="1800" smtClean="0"/>
              <a:t>Sistemul Unicode (</a:t>
            </a:r>
            <a:r>
              <a:rPr lang="ro-RO" sz="1800" smtClean="0">
                <a:hlinkClick r:id="rId2"/>
              </a:rPr>
              <a:t>www.unicode.org</a:t>
            </a:r>
            <a:r>
              <a:rPr lang="ro-RO" sz="1800" smtClean="0"/>
              <a:t>) – asociază un cod unic oricărui caracter din orice limbă şi nu numai (vezi Insert-Symbol în Word)</a:t>
            </a:r>
          </a:p>
          <a:p>
            <a:pPr marL="723900" lvl="1" indent="-274638" eaLnBrk="1" hangingPunct="1"/>
            <a:r>
              <a:rPr lang="ro-RO" sz="2000" smtClean="0"/>
              <a:t>Dacă softwareul va fi localizat, se recomandă folosirea de la bun început a setului Unicode, ceea ce va scădea efortul de testare a localizării</a:t>
            </a:r>
          </a:p>
          <a:p>
            <a:pPr marL="723900" lvl="1" indent="-274638" eaLnBrk="1" hangingPunct="1"/>
            <a:r>
              <a:rPr lang="ro-RO" sz="2000" smtClean="0"/>
              <a:t>Testerul va crea cazuri de testare pentru caractere extinse: transferul prin reţea a caracterelor extinse, apariţia în numele fişierelor a caracterelor extinse, imprimarea caracterelor extinse, transferul prin Clipboard a caracterelor extinse</a:t>
            </a:r>
          </a:p>
          <a:p>
            <a:pPr marL="723900" lvl="1" indent="-274638" eaLnBrk="1" hangingPunct="1"/>
            <a:endParaRPr lang="ro-RO"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696200" cy="1412875"/>
          </a:xfrm>
        </p:spPr>
        <p:txBody>
          <a:bodyPr/>
          <a:lstStyle/>
          <a:p>
            <a:pPr eaLnBrk="1" hangingPunct="1"/>
            <a:r>
              <a:rPr lang="ro-RO" smtClean="0"/>
              <a:t>Testarea internaţionalizării</a:t>
            </a:r>
            <a:endParaRPr lang="en-US" smtClean="0"/>
          </a:p>
        </p:txBody>
      </p:sp>
      <p:sp>
        <p:nvSpPr>
          <p:cNvPr id="106499"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2000" b="1" smtClean="0"/>
              <a:t>Consecinţe ale caracterelor extinse</a:t>
            </a:r>
          </a:p>
          <a:p>
            <a:pPr marL="723900" lvl="1" indent="-274638" eaLnBrk="1" hangingPunct="1"/>
            <a:r>
              <a:rPr lang="ro-RO" sz="2000" smtClean="0"/>
              <a:t>Operaţiile cu stringuri sunt afectate:</a:t>
            </a:r>
          </a:p>
          <a:p>
            <a:pPr marL="1423988" lvl="2" indent="-457200" eaLnBrk="1" hangingPunct="1"/>
            <a:r>
              <a:rPr lang="ro-RO" sz="1800" smtClean="0"/>
              <a:t>Sortarea textelor localizate conform regulilor limbii (ordinea literelor cu diacritice: A,Ă,Â,B...)</a:t>
            </a:r>
          </a:p>
          <a:p>
            <a:pPr marL="1423988" lvl="2" indent="-457200" eaLnBrk="1" hangingPunct="1"/>
            <a:r>
              <a:rPr lang="ro-RO" sz="1800" smtClean="0"/>
              <a:t>Conversii între majuscule şi minuscule – truc frecvent în ASCII: diferenţa între codul unei majuscule şi a minusculei corespondente e 32 (trebuie semnalate cazurile în care a fost folosit trucul pentru adaptarea sa la Unicode)</a:t>
            </a:r>
          </a:p>
          <a:p>
            <a:pPr marL="1423988" lvl="2" indent="-457200" eaLnBrk="1" hangingPunct="1"/>
            <a:r>
              <a:rPr lang="ro-RO" sz="1800" smtClean="0"/>
              <a:t>Instrumente spell-checking în editoare de text</a:t>
            </a:r>
          </a:p>
          <a:p>
            <a:pPr marL="1423988" lvl="2" indent="-457200" eaLnBrk="1" hangingPunct="1"/>
            <a:r>
              <a:rPr lang="ro-RO" sz="1800" smtClean="0"/>
              <a:t>Concatenările – ordinea componentelor propoziţiilor nu e aceeaşi în toate limbile (ex: în engleză adjectivul apare în faţa substantivului)</a:t>
            </a:r>
          </a:p>
          <a:p>
            <a:pPr marL="1423988" lvl="2" indent="-457200" eaLnBrk="1" hangingPunct="1"/>
            <a:r>
              <a:rPr lang="ro-RO" sz="1800" smtClean="0"/>
              <a:t>Sensul de afişare a textului (în ebraică se transformă în oglindă toate mesajele)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914400" y="0"/>
            <a:ext cx="7696200" cy="1412875"/>
          </a:xfrm>
        </p:spPr>
        <p:txBody>
          <a:bodyPr/>
          <a:lstStyle/>
          <a:p>
            <a:pPr eaLnBrk="1" hangingPunct="1"/>
            <a:r>
              <a:rPr lang="ro-RO" smtClean="0"/>
              <a:t>Testarea internaţionalizării</a:t>
            </a:r>
            <a:endParaRPr lang="en-US" smtClean="0"/>
          </a:p>
        </p:txBody>
      </p:sp>
      <p:sp>
        <p:nvSpPr>
          <p:cNvPr id="107523"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1800" b="1" smtClean="0"/>
              <a:t>Acces GUI</a:t>
            </a:r>
          </a:p>
          <a:p>
            <a:pPr marL="723900" lvl="1" indent="-274638" eaLnBrk="1" hangingPunct="1"/>
            <a:r>
              <a:rPr lang="ro-RO" sz="1800" smtClean="0"/>
              <a:t>Taste calde</a:t>
            </a:r>
          </a:p>
          <a:p>
            <a:pPr marL="1423988" lvl="2" indent="-457200" eaLnBrk="1" hangingPunct="1"/>
            <a:r>
              <a:rPr lang="ro-RO" sz="1800" smtClean="0"/>
              <a:t>Alt-H : deschide meniul Help</a:t>
            </a:r>
          </a:p>
          <a:p>
            <a:pPr marL="1423988" lvl="2" indent="-457200" eaLnBrk="1" hangingPunct="1"/>
            <a:r>
              <a:rPr lang="ro-RO" sz="1800" smtClean="0"/>
              <a:t>În urma traducerii Help – Asistenţă, trebuie schimbată şi combinaţia de taste!</a:t>
            </a:r>
          </a:p>
          <a:p>
            <a:pPr marL="1423988" lvl="2" indent="-457200" eaLnBrk="1" hangingPunct="1"/>
            <a:r>
              <a:rPr lang="ro-RO" sz="1800" smtClean="0"/>
              <a:t>Se vor crea taste calde pentru noua limbă</a:t>
            </a:r>
          </a:p>
          <a:p>
            <a:pPr marL="1423988" lvl="2" indent="-457200" eaLnBrk="1" hangingPunct="1"/>
            <a:r>
              <a:rPr lang="ro-RO" sz="1800" smtClean="0"/>
              <a:t>Se vor dezactiva tastele calde din versiunea originală!</a:t>
            </a:r>
          </a:p>
          <a:p>
            <a:pPr marL="723900" lvl="1" indent="-274638" eaLnBrk="1" hangingPunct="1"/>
            <a:r>
              <a:rPr lang="ro-RO" sz="1800" smtClean="0"/>
              <a:t>Text grafic – zone de text create ca imagini, nu ca stringuri (ex: B de pe butonul Bold, textele din sigle)</a:t>
            </a:r>
          </a:p>
          <a:p>
            <a:pPr marL="1423988" lvl="2" indent="-457200" eaLnBrk="1" hangingPunct="1"/>
            <a:r>
              <a:rPr lang="ro-RO" sz="1800" smtClean="0"/>
              <a:t>În urma traducerii, butoanele B şi U îşi pierd expresivitatea asociată termenilor Bold şi Underline</a:t>
            </a:r>
          </a:p>
          <a:p>
            <a:pPr marL="609600" indent="-609600" eaLnBrk="1" hangingPunct="1"/>
            <a:r>
              <a:rPr lang="ro-RO" sz="1800" smtClean="0"/>
              <a:t>Recomandare: </a:t>
            </a:r>
            <a:r>
              <a:rPr lang="ro-RO" sz="1800" b="1" smtClean="0"/>
              <a:t>înlocuirea valorilor string din codul sursă cu variabile</a:t>
            </a:r>
          </a:p>
          <a:p>
            <a:pPr marL="723900" lvl="1" indent="-274638" eaLnBrk="1" hangingPunct="1"/>
            <a:r>
              <a:rPr lang="ro-RO" sz="1800" smtClean="0"/>
              <a:t>Mesajele vor fi stocate într-o bază de date</a:t>
            </a:r>
          </a:p>
          <a:p>
            <a:pPr marL="723900" lvl="1" indent="-274638" eaLnBrk="1" hangingPunct="1"/>
            <a:r>
              <a:rPr lang="ro-RO" sz="1800" smtClean="0"/>
              <a:t>Localizatorii vor lucra pe baza de date şi nu pe codul sursă</a:t>
            </a:r>
          </a:p>
          <a:p>
            <a:pPr marL="723900" lvl="1" indent="-274638" eaLnBrk="1" hangingPunct="1"/>
            <a:r>
              <a:rPr lang="ro-RO" sz="1800" smtClean="0"/>
              <a:t>O parte din testare se va realiza direct pe baza de date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914400" y="0"/>
            <a:ext cx="7696200" cy="1412875"/>
          </a:xfrm>
        </p:spPr>
        <p:txBody>
          <a:bodyPr/>
          <a:lstStyle/>
          <a:p>
            <a:pPr eaLnBrk="1" hangingPunct="1"/>
            <a:r>
              <a:rPr lang="ro-RO" smtClean="0"/>
              <a:t>Testarea internaţionalizării</a:t>
            </a:r>
            <a:endParaRPr lang="en-US" smtClean="0"/>
          </a:p>
        </p:txBody>
      </p:sp>
      <p:sp>
        <p:nvSpPr>
          <p:cNvPr id="108547"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2000" b="1" smtClean="0"/>
              <a:t>Conceptualizarea locală</a:t>
            </a:r>
          </a:p>
          <a:p>
            <a:pPr marL="723900" lvl="1" indent="-274638" eaLnBrk="1" hangingPunct="1"/>
            <a:r>
              <a:rPr lang="ro-RO" sz="2000" smtClean="0"/>
              <a:t>	exemple: volanul pe dreapta în Anglia, sensul termenului football în SUA, formatul Letter în SUA, unităţi de măsură, formatul datei calendaristice, forma virgulei zecimale, simboluri financiare, prima zi din săptămână, formatul numerelor de telefon</a:t>
            </a:r>
          </a:p>
          <a:p>
            <a:pPr marL="723900" lvl="1" indent="-274638" eaLnBrk="1" hangingPunct="1"/>
            <a:r>
              <a:rPr lang="ro-RO" sz="2000" smtClean="0"/>
              <a:t>conceptele locale pot fi</a:t>
            </a:r>
          </a:p>
          <a:p>
            <a:pPr marL="1423988" lvl="2" indent="-457200" eaLnBrk="1" hangingPunct="1"/>
            <a:r>
              <a:rPr lang="ro-RO" sz="1800" smtClean="0"/>
              <a:t>personalizate la nivelul SO (Control Panel – Regional Settings)</a:t>
            </a:r>
          </a:p>
          <a:p>
            <a:pPr marL="1423988" lvl="2" indent="-457200" eaLnBrk="1" hangingPunct="1"/>
            <a:r>
              <a:rPr lang="ro-RO" sz="1800" smtClean="0"/>
              <a:t>personalizate la nivelul aplicaţiei (Tools-Options-Measurement Units în Word)</a:t>
            </a:r>
          </a:p>
          <a:p>
            <a:pPr marL="723900" lvl="1" indent="-274638" eaLnBrk="1" hangingPunct="1"/>
            <a:r>
              <a:rPr lang="ro-RO" sz="2000" smtClean="0"/>
              <a:t>Ex: Fine Artist, lansat de Microsoft în 1993 nu s-a vândut în unele zone datorită culorii pielii şi formei nasului pe care îl avea animaţia wizard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14400" y="0"/>
            <a:ext cx="7696200" cy="1412875"/>
          </a:xfrm>
        </p:spPr>
        <p:txBody>
          <a:bodyPr/>
          <a:lstStyle/>
          <a:p>
            <a:pPr eaLnBrk="1" hangingPunct="1"/>
            <a:r>
              <a:rPr lang="ro-RO" smtClean="0"/>
              <a:t>Testarea dinamică white box</a:t>
            </a:r>
            <a:endParaRPr lang="en-US" smtClean="0"/>
          </a:p>
        </p:txBody>
      </p:sp>
      <p:sp>
        <p:nvSpPr>
          <p:cNvPr id="91139"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2000" b="1" smtClean="0"/>
              <a:t>Testarea datelor prin DWB</a:t>
            </a:r>
            <a:r>
              <a:rPr lang="ro-RO" sz="2000" smtClean="0"/>
              <a:t> se realizează prin </a:t>
            </a:r>
            <a:r>
              <a:rPr lang="ro-RO" sz="2000" b="1" smtClean="0"/>
              <a:t>urmărirea variabilelor</a:t>
            </a:r>
            <a:r>
              <a:rPr lang="ro-RO" sz="2000" smtClean="0"/>
              <a:t> (instrumentul trace sau watch din debugger)</a:t>
            </a:r>
          </a:p>
          <a:p>
            <a:pPr marL="1347788" lvl="2" indent="-457200" eaLnBrk="1" hangingPunct="1">
              <a:lnSpc>
                <a:spcPct val="90000"/>
              </a:lnSpc>
            </a:pPr>
            <a:r>
              <a:rPr lang="ro-RO" sz="1800" smtClean="0"/>
              <a:t>permite observarea tuturor valorilor intermediare pe care le ia o variabilă de la iniţializare până la final</a:t>
            </a:r>
          </a:p>
          <a:p>
            <a:pPr marL="1347788" lvl="2" indent="-457200" eaLnBrk="1" hangingPunct="1">
              <a:lnSpc>
                <a:spcPct val="90000"/>
              </a:lnSpc>
            </a:pPr>
            <a:r>
              <a:rPr lang="ro-RO" sz="1800" smtClean="0"/>
              <a:t>permite observarea variabilelor intermediare, nu doar a celor de intrare şi ieşire</a:t>
            </a:r>
          </a:p>
          <a:p>
            <a:pPr marL="1347788" lvl="2" indent="-457200" eaLnBrk="1" hangingPunct="1">
              <a:lnSpc>
                <a:spcPct val="90000"/>
              </a:lnSpc>
            </a:pPr>
            <a:r>
              <a:rPr lang="ro-RO" sz="1800" smtClean="0"/>
              <a:t>permite observarea şi rafinarea CE de risc (limite, limite interne) pentru variabile şi valori intermediare</a:t>
            </a:r>
          </a:p>
          <a:p>
            <a:pPr marL="1347788" lvl="2" indent="-457200" eaLnBrk="1" hangingPunct="1">
              <a:lnSpc>
                <a:spcPct val="90000"/>
              </a:lnSpc>
            </a:pPr>
            <a:r>
              <a:rPr lang="ro-RO" sz="1800" smtClean="0"/>
              <a:t>permite identificarea limitelor interne precum:</a:t>
            </a:r>
          </a:p>
          <a:p>
            <a:pPr lvl="3" eaLnBrk="1" hangingPunct="1">
              <a:lnSpc>
                <a:spcPct val="90000"/>
              </a:lnSpc>
            </a:pPr>
            <a:r>
              <a:rPr lang="ro-RO" sz="1600" smtClean="0"/>
              <a:t>Pragul de memorie RAM sub care programul se comportă diferit;</a:t>
            </a:r>
          </a:p>
          <a:p>
            <a:pPr lvl="3" eaLnBrk="1" hangingPunct="1">
              <a:lnSpc>
                <a:spcPct val="90000"/>
              </a:lnSpc>
            </a:pPr>
            <a:r>
              <a:rPr lang="ro-RO" sz="1600" smtClean="0"/>
              <a:t>Modelul matematic folosit de un program pe baza unei condiţii interne, inaccesibile utilizatorului</a:t>
            </a:r>
          </a:p>
          <a:p>
            <a:pPr lvl="3" eaLnBrk="1" hangingPunct="1">
              <a:lnSpc>
                <a:spcPct val="90000"/>
              </a:lnSpc>
            </a:pPr>
            <a:r>
              <a:rPr lang="ro-RO" sz="1600" smtClean="0"/>
              <a:t>Pragurile de delimitare a variantelor structurii CASE</a:t>
            </a:r>
          </a:p>
          <a:p>
            <a:pPr lvl="3" eaLnBrk="1" hangingPunct="1">
              <a:lnSpc>
                <a:spcPct val="90000"/>
              </a:lnSpc>
            </a:pPr>
            <a:r>
              <a:rPr lang="ro-RO" sz="1600" smtClean="0"/>
              <a:t>Tabelele interne de mapare (ASCII, indecşi)</a:t>
            </a:r>
          </a:p>
          <a:p>
            <a:pPr marL="1347788" lvl="2" indent="-457200" eaLnBrk="1" hangingPunct="1">
              <a:lnSpc>
                <a:spcPct val="90000"/>
              </a:lnSpc>
            </a:pPr>
            <a:r>
              <a:rPr lang="ro-RO" sz="1800" smtClean="0"/>
              <a:t>permite examinarea formulelor de calcul şi formularea de CE care să declanşeze operaţii riscante (împărţiri cu zero pe baza cărora se definesc CE pentru variabilele de la numitor)</a:t>
            </a:r>
          </a:p>
          <a:p>
            <a:pPr marL="1347788" lvl="2" indent="-457200" eaLnBrk="1" hangingPunct="1">
              <a:lnSpc>
                <a:spcPct val="90000"/>
              </a:lnSpc>
            </a:pPr>
            <a:r>
              <a:rPr lang="ro-RO" sz="1800" smtClean="0"/>
              <a:t>permite rafinarea testelor error-forcing prin observarea condiţiilor erorilor de utilizare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914400" y="0"/>
            <a:ext cx="7696200" cy="1412875"/>
          </a:xfrm>
        </p:spPr>
        <p:txBody>
          <a:bodyPr/>
          <a:lstStyle/>
          <a:p>
            <a:pPr eaLnBrk="1" hangingPunct="1"/>
            <a:r>
              <a:rPr lang="ro-RO" smtClean="0"/>
              <a:t>Testarea internaţionalizării</a:t>
            </a:r>
            <a:endParaRPr lang="en-US" smtClean="0"/>
          </a:p>
        </p:txBody>
      </p:sp>
      <p:sp>
        <p:nvSpPr>
          <p:cNvPr id="109571"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1600" b="1" smtClean="0"/>
              <a:t>Recomandări privind localizarea:</a:t>
            </a:r>
          </a:p>
          <a:p>
            <a:pPr marL="723900" lvl="1" indent="-274638" eaLnBrk="1" hangingPunct="1"/>
            <a:r>
              <a:rPr lang="ro-RO" sz="1600" smtClean="0"/>
              <a:t>Specificaţii de localizare vor indica aspectele de localizat şi aspectele locale ignorate;</a:t>
            </a:r>
          </a:p>
          <a:p>
            <a:pPr marL="723900" lvl="1" indent="-274638" eaLnBrk="1" hangingPunct="1"/>
            <a:r>
              <a:rPr lang="ro-RO" sz="1600" b="1" smtClean="0"/>
              <a:t>Problemele de TCH</a:t>
            </a:r>
            <a:r>
              <a:rPr lang="ro-RO" sz="1600" smtClean="0"/>
              <a:t> sunt amplificate la localizare – un editor de texte va suporta tastaturi localizate, un program cu opţiune de imprimare va suporta diferite unităţi de măsură şi formate de hârtie, o aplicaţie client-server se va adapta la necesităţile tehnologiilor de comunicaţie adoptate în diferite ţări</a:t>
            </a:r>
          </a:p>
          <a:p>
            <a:pPr marL="723900" lvl="1" indent="-274638" eaLnBrk="1" hangingPunct="1"/>
            <a:r>
              <a:rPr lang="ro-RO" sz="1600" b="1" smtClean="0"/>
              <a:t>Problemele de TCS</a:t>
            </a:r>
            <a:r>
              <a:rPr lang="ro-RO" sz="1600" smtClean="0"/>
              <a:t> sunt amplificate de localizare – o operaţie copy-paste va putea transfera o imagine măsurată cu anumite unităţi într-o aplicaţie cu alte unităţi, formatul localizat necesită un efort suplimentar la conversia datelor sau un dialog suplimentar cu utilizatorul</a:t>
            </a:r>
          </a:p>
          <a:p>
            <a:pPr marL="723900" lvl="1" indent="-274638" eaLnBrk="1" hangingPunct="1"/>
            <a:r>
              <a:rPr lang="ro-RO" sz="1600" smtClean="0"/>
              <a:t>Se va realiza un </a:t>
            </a:r>
            <a:r>
              <a:rPr lang="ro-RO" sz="1600" b="1" smtClean="0"/>
              <a:t>test de localizabilitate (fezabilitatea localizării)</a:t>
            </a:r>
            <a:r>
              <a:rPr lang="ro-RO" sz="1600" smtClean="0"/>
              <a:t> – pentru a estima dacă efortul de localizare e fezabil şi scalabil</a:t>
            </a:r>
          </a:p>
          <a:p>
            <a:pPr marL="1423988" lvl="2" indent="-457200" eaLnBrk="1" hangingPunct="1"/>
            <a:r>
              <a:rPr lang="ro-RO" sz="1600" smtClean="0"/>
              <a:t>E vorba de testare SWB cu căutarea stringurilor în codul sursă, a textelor grafice, identificarea setului de caractere folosit, a unităţilor de măsură</a:t>
            </a:r>
          </a:p>
          <a:p>
            <a:pPr marL="1423988" lvl="2" indent="-457200" eaLnBrk="1" hangingPunct="1"/>
            <a:r>
              <a:rPr lang="pt-PT" sz="1600" smtClean="0">
                <a:solidFill>
                  <a:srgbClr val="000000"/>
                </a:solidFill>
                <a:cs typeface="Times New Roman" pitchFamily="18" charset="0"/>
                <a:hlinkClick r:id="rId2"/>
              </a:rPr>
              <a:t>http://www.microsoft.com/globaldev</a:t>
            </a:r>
            <a:endParaRPr lang="ro-RO" sz="1600" smtClean="0">
              <a:solidFill>
                <a:srgbClr val="000000"/>
              </a:solidFill>
            </a:endParaRPr>
          </a:p>
          <a:p>
            <a:pPr marL="723900" lvl="1" indent="-274638" eaLnBrk="1" hangingPunct="1"/>
            <a:r>
              <a:rPr lang="ro-RO" sz="1600" smtClean="0"/>
              <a:t>Testarea localizării , este afectată de specificaţiile de localizare</a:t>
            </a:r>
          </a:p>
          <a:p>
            <a:pPr marL="1423988" lvl="2" indent="-457200" eaLnBrk="1" hangingPunct="1"/>
            <a:r>
              <a:rPr lang="ro-RO" sz="1400" smtClean="0"/>
              <a:t>Dacă specs au prevăzut localizarea, aplicaţia foloseşte Unicode şi baze de date cu stringuri, testarea e facilă</a:t>
            </a:r>
          </a:p>
          <a:p>
            <a:pPr marL="1423988" lvl="2" indent="-457200" eaLnBrk="1" hangingPunct="1"/>
            <a:r>
              <a:rPr lang="ro-RO" sz="1400" smtClean="0"/>
              <a:t>Dacă prin localizare s-au redefinit specificaţiile şi s-a modificat  codul sursă, versiunea localizată va fi tratată ca un produs nou</a:t>
            </a:r>
            <a:r>
              <a:rPr lang="en-US" sz="1400" smtClean="0"/>
              <a:t> </a:t>
            </a:r>
            <a:r>
              <a:rPr lang="ro-RO" sz="1400" smtClean="0"/>
              <a:t>(se or relua toate tipurile de teste)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914400" y="0"/>
            <a:ext cx="7696200" cy="1412875"/>
          </a:xfrm>
        </p:spPr>
        <p:txBody>
          <a:bodyPr/>
          <a:lstStyle/>
          <a:p>
            <a:pPr eaLnBrk="1" hangingPunct="1"/>
            <a:r>
              <a:rPr lang="ro-RO" smtClean="0"/>
              <a:t>Testarea dinamică white box</a:t>
            </a:r>
            <a:endParaRPr lang="en-US" smtClean="0"/>
          </a:p>
        </p:txBody>
      </p:sp>
      <p:sp>
        <p:nvSpPr>
          <p:cNvPr id="92163"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2800" smtClean="0"/>
              <a:t>Debuggerele permit şi </a:t>
            </a:r>
            <a:r>
              <a:rPr lang="ro-RO" sz="2800" b="1" smtClean="0"/>
              <a:t>forţarea valorilor variabilelor</a:t>
            </a:r>
            <a:r>
              <a:rPr lang="ro-RO" sz="2800" smtClean="0"/>
              <a:t>, astfel că testarea DWB nu e limitată de necesitatea de a concepe date de intrare care în mod algoritmic să provoace o anumită situaţie sau eroare</a:t>
            </a:r>
          </a:p>
          <a:p>
            <a:pPr marL="982663" lvl="1" indent="-533400" eaLnBrk="1" hangingPunct="1">
              <a:lnSpc>
                <a:spcPct val="90000"/>
              </a:lnSpc>
            </a:pPr>
            <a:r>
              <a:rPr lang="ro-RO" sz="2400" smtClean="0"/>
              <a:t>Există riscul ca forţarea variabilelor să se realizeze cu valori nerealiste, pentru care nu există nici o şansă să fie stocate în variabila testată</a:t>
            </a:r>
          </a:p>
          <a:p>
            <a:pPr marL="982663" lvl="1" indent="-533400" eaLnBrk="1" hangingPunct="1">
              <a:lnSpc>
                <a:spcPct val="90000"/>
              </a:lnSpc>
            </a:pPr>
            <a:r>
              <a:rPr lang="ro-RO" sz="2400" smtClean="0"/>
              <a:t>Unele medii de programare întreţin </a:t>
            </a:r>
            <a:r>
              <a:rPr lang="ro-RO" sz="2400" b="1" smtClean="0"/>
              <a:t>variabile de eroare</a:t>
            </a:r>
            <a:r>
              <a:rPr lang="ro-RO" sz="2400" smtClean="0"/>
              <a:t> ale căror valori sunt coduri de eroare iar denumirile sunt sugestive privind tipul erorii</a:t>
            </a:r>
          </a:p>
          <a:p>
            <a:pPr marL="1347788" lvl="2" indent="-457200" eaLnBrk="1" hangingPunct="1">
              <a:lnSpc>
                <a:spcPct val="90000"/>
              </a:lnSpc>
            </a:pPr>
            <a:r>
              <a:rPr lang="ro-RO" sz="2000" smtClean="0"/>
              <a:t>Forţarea erorilor se poate realiza prin manipularea </a:t>
            </a:r>
            <a:r>
              <a:rPr lang="ro-RO" sz="2000" b="1" smtClean="0"/>
              <a:t>codurilor de eroare</a:t>
            </a:r>
            <a:r>
              <a:rPr lang="ro-RO" sz="2000" smtClean="0"/>
              <a:t>, fără a fi necesară provocarea </a:t>
            </a:r>
            <a:r>
              <a:rPr lang="ro-RO" sz="2000" b="1" smtClean="0"/>
              <a:t>condiţiilor de eroare</a:t>
            </a:r>
            <a:r>
              <a:rPr lang="ro-RO" sz="2000" smtClean="0"/>
              <a:t> ce pot fi costisitoare (ex: erori de funcţionare a unor periferice)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914400" y="0"/>
            <a:ext cx="7696200" cy="1412875"/>
          </a:xfrm>
        </p:spPr>
        <p:txBody>
          <a:bodyPr/>
          <a:lstStyle/>
          <a:p>
            <a:pPr eaLnBrk="1" hangingPunct="1"/>
            <a:r>
              <a:rPr lang="ro-RO" smtClean="0"/>
              <a:t>Testarea dinamică white box</a:t>
            </a:r>
            <a:endParaRPr lang="en-US" smtClean="0"/>
          </a:p>
        </p:txBody>
      </p:sp>
      <p:sp>
        <p:nvSpPr>
          <p:cNvPr id="93187"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2800" smtClean="0"/>
              <a:t>Testarea algoritmilor se realizează prin </a:t>
            </a:r>
            <a:r>
              <a:rPr lang="ro-RO" sz="2800" b="1" smtClean="0"/>
              <a:t>acoperire de cod</a:t>
            </a:r>
            <a:r>
              <a:rPr lang="ro-RO" sz="2800" smtClean="0"/>
              <a:t> (AC, cod coverage)</a:t>
            </a:r>
          </a:p>
          <a:p>
            <a:pPr marL="982663" lvl="1" indent="-533400" eaLnBrk="1" hangingPunct="1">
              <a:lnSpc>
                <a:spcPct val="90000"/>
              </a:lnSpc>
            </a:pPr>
            <a:r>
              <a:rPr lang="ro-RO" sz="2400" smtClean="0"/>
              <a:t>AC se realizează cu analizoare de cod (incluse în debugger) care măsoară cât anume din algoritm a fost antrenat în fiecare caz de testare</a:t>
            </a:r>
          </a:p>
          <a:p>
            <a:pPr marL="982663" lvl="1" indent="-533400" eaLnBrk="1" hangingPunct="1">
              <a:lnSpc>
                <a:spcPct val="90000"/>
              </a:lnSpc>
            </a:pPr>
            <a:r>
              <a:rPr lang="ro-RO" sz="2400" smtClean="0"/>
              <a:t>AC permite semnalarea porţiunilor de cod cu execuţie foarte rară, care e posibil să nu fie surprinse de rafinarea CE anterioară</a:t>
            </a:r>
          </a:p>
          <a:p>
            <a:pPr marL="982663" lvl="1" indent="-533400" eaLnBrk="1" hangingPunct="1">
              <a:lnSpc>
                <a:spcPct val="90000"/>
              </a:lnSpc>
            </a:pPr>
            <a:r>
              <a:rPr lang="ro-RO" sz="2400" smtClean="0"/>
              <a:t>VFox: SET COVERAGE to fisier creează un jurnal care înregistrează AC pentru fiecare caz de testare</a:t>
            </a:r>
          </a:p>
          <a:p>
            <a:pPr marL="982663" lvl="1" indent="-533400" eaLnBrk="1" hangingPunct="1">
              <a:lnSpc>
                <a:spcPct val="90000"/>
              </a:lnSpc>
            </a:pPr>
            <a:r>
              <a:rPr lang="ro-RO" sz="2400" smtClean="0"/>
              <a:t>Tipuri de AC:</a:t>
            </a:r>
          </a:p>
          <a:p>
            <a:pPr marL="1347788" lvl="2" indent="-457200" eaLnBrk="1" hangingPunct="1">
              <a:lnSpc>
                <a:spcPct val="90000"/>
              </a:lnSpc>
            </a:pPr>
            <a:r>
              <a:rPr lang="ro-RO" sz="2000" smtClean="0"/>
              <a:t>Acoperirea instrucţiunilor (statement coverage)</a:t>
            </a:r>
          </a:p>
          <a:p>
            <a:pPr marL="1347788" lvl="2" indent="-457200" eaLnBrk="1" hangingPunct="1">
              <a:lnSpc>
                <a:spcPct val="90000"/>
              </a:lnSpc>
            </a:pPr>
            <a:r>
              <a:rPr lang="ro-RO" sz="2000" smtClean="0"/>
              <a:t>Acoperirea căilor de execuţie (path coverage)</a:t>
            </a:r>
          </a:p>
          <a:p>
            <a:pPr marL="1347788" lvl="2" indent="-457200" eaLnBrk="1" hangingPunct="1">
              <a:lnSpc>
                <a:spcPct val="90000"/>
              </a:lnSpc>
            </a:pPr>
            <a:r>
              <a:rPr lang="ro-RO" sz="2000" smtClean="0"/>
              <a:t>Acoperirea condiţiilor (condition coverage)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914400" y="0"/>
            <a:ext cx="7696200" cy="1412875"/>
          </a:xfrm>
        </p:spPr>
        <p:txBody>
          <a:bodyPr/>
          <a:lstStyle/>
          <a:p>
            <a:pPr eaLnBrk="1" hangingPunct="1"/>
            <a:r>
              <a:rPr lang="ro-RO" smtClean="0"/>
              <a:t>Testarea dinamică white box</a:t>
            </a:r>
            <a:endParaRPr lang="en-US" smtClean="0"/>
          </a:p>
        </p:txBody>
      </p:sp>
      <p:sp>
        <p:nvSpPr>
          <p:cNvPr id="94211" name="Rectangle 3"/>
          <p:cNvSpPr>
            <a:spLocks noGrp="1" noChangeArrowheads="1"/>
          </p:cNvSpPr>
          <p:nvPr>
            <p:ph type="body" idx="1"/>
          </p:nvPr>
        </p:nvSpPr>
        <p:spPr>
          <a:xfrm>
            <a:off x="0" y="1600200"/>
            <a:ext cx="9144000" cy="5257800"/>
          </a:xfrm>
        </p:spPr>
        <p:txBody>
          <a:bodyPr/>
          <a:lstStyle/>
          <a:p>
            <a:pPr marL="982663" lvl="1" indent="-533400" eaLnBrk="1" hangingPunct="1">
              <a:lnSpc>
                <a:spcPct val="90000"/>
              </a:lnSpc>
              <a:buFont typeface="Wingdings" pitchFamily="2" charset="2"/>
              <a:buNone/>
            </a:pPr>
            <a:r>
              <a:rPr lang="ro-RO" sz="1600" smtClean="0"/>
              <a:t>Ex:	</a:t>
            </a:r>
            <a:r>
              <a:rPr lang="en-US" sz="1600" smtClean="0">
                <a:solidFill>
                  <a:srgbClr val="000000"/>
                </a:solidFill>
                <a:latin typeface="Arial Unicode MS" pitchFamily="34" charset="-128"/>
                <a:ea typeface="Times New Roman" pitchFamily="18" charset="0"/>
                <a:cs typeface="Courier New" pitchFamily="49" charset="0"/>
              </a:rPr>
              <a:t>1: PRINT "Hello World“</a:t>
            </a:r>
            <a:endParaRPr lang="ro-RO" sz="1600" smtClean="0">
              <a:solidFill>
                <a:srgbClr val="000000"/>
              </a:solidFill>
              <a:cs typeface="Courier New" pitchFamily="49" charset="0"/>
            </a:endParaRPr>
          </a:p>
          <a:p>
            <a:pPr marL="982663" lvl="1" indent="-533400" eaLnBrk="1" hangingPunct="1">
              <a:lnSpc>
                <a:spcPct val="90000"/>
              </a:lnSpc>
              <a:buFont typeface="Wingdings" pitchFamily="2" charset="2"/>
              <a:buNone/>
            </a:pPr>
            <a:r>
              <a:rPr lang="ro-RO" sz="1600" smtClean="0">
                <a:solidFill>
                  <a:srgbClr val="000000"/>
                </a:solidFill>
                <a:cs typeface="Courier New" pitchFamily="49" charset="0"/>
              </a:rPr>
              <a:t>	</a:t>
            </a:r>
            <a:r>
              <a:rPr lang="en-US" sz="1600" smtClean="0">
                <a:solidFill>
                  <a:srgbClr val="000000"/>
                </a:solidFill>
                <a:latin typeface="Arial Unicode MS" pitchFamily="34" charset="-128"/>
                <a:cs typeface="Times New Roman" pitchFamily="18" charset="0"/>
              </a:rPr>
              <a:t>2: IF Date$ = "01-01-2000“ THEN</a:t>
            </a:r>
            <a:endParaRPr lang="ro-RO" sz="1600" smtClean="0">
              <a:solidFill>
                <a:srgbClr val="000000"/>
              </a:solidFill>
              <a:cs typeface="Courier New" pitchFamily="49" charset="0"/>
            </a:endParaRPr>
          </a:p>
          <a:p>
            <a:pPr marL="982663" lvl="1" indent="-533400" eaLnBrk="1" hangingPunct="1">
              <a:lnSpc>
                <a:spcPct val="90000"/>
              </a:lnSpc>
              <a:buFont typeface="Wingdings" pitchFamily="2" charset="2"/>
              <a:buNone/>
            </a:pPr>
            <a:r>
              <a:rPr lang="ro-RO" sz="1600" smtClean="0">
                <a:solidFill>
                  <a:srgbClr val="000000"/>
                </a:solidFill>
                <a:cs typeface="Courier New" pitchFamily="49" charset="0"/>
              </a:rPr>
              <a:t>	</a:t>
            </a:r>
            <a:r>
              <a:rPr lang="en-US" sz="1600" smtClean="0">
                <a:solidFill>
                  <a:srgbClr val="000000"/>
                </a:solidFill>
                <a:latin typeface="Arial Unicode MS" pitchFamily="34" charset="-128"/>
                <a:cs typeface="Times New Roman" pitchFamily="18" charset="0"/>
              </a:rPr>
              <a:t>3:     PRINT "Happy New Year“</a:t>
            </a:r>
            <a:endParaRPr lang="ro-RO" sz="1600" smtClean="0">
              <a:solidFill>
                <a:srgbClr val="000000"/>
              </a:solidFill>
              <a:cs typeface="Courier New" pitchFamily="49" charset="0"/>
            </a:endParaRPr>
          </a:p>
          <a:p>
            <a:pPr marL="982663" lvl="1" indent="-533400" eaLnBrk="1" hangingPunct="1">
              <a:lnSpc>
                <a:spcPct val="90000"/>
              </a:lnSpc>
              <a:buFont typeface="Wingdings" pitchFamily="2" charset="2"/>
              <a:buNone/>
            </a:pPr>
            <a:r>
              <a:rPr lang="ro-RO" sz="1600" smtClean="0">
                <a:solidFill>
                  <a:srgbClr val="000000"/>
                </a:solidFill>
                <a:cs typeface="Courier New" pitchFamily="49" charset="0"/>
              </a:rPr>
              <a:t>	</a:t>
            </a:r>
            <a:r>
              <a:rPr lang="en-US" sz="1600" smtClean="0">
                <a:solidFill>
                  <a:srgbClr val="000000"/>
                </a:solidFill>
                <a:latin typeface="Arial Unicode MS" pitchFamily="34" charset="-128"/>
                <a:cs typeface="Times New Roman" pitchFamily="18" charset="0"/>
              </a:rPr>
              <a:t>4:     END IF</a:t>
            </a:r>
            <a:endParaRPr lang="ro-RO" sz="1600" smtClean="0">
              <a:solidFill>
                <a:srgbClr val="000000"/>
              </a:solidFill>
              <a:cs typeface="Courier New" pitchFamily="49" charset="0"/>
            </a:endParaRPr>
          </a:p>
          <a:p>
            <a:pPr marL="982663" lvl="1" indent="-533400" eaLnBrk="1" hangingPunct="1">
              <a:lnSpc>
                <a:spcPct val="90000"/>
              </a:lnSpc>
              <a:buFont typeface="Wingdings" pitchFamily="2" charset="2"/>
              <a:buNone/>
            </a:pPr>
            <a:r>
              <a:rPr lang="ro-RO" sz="1600" smtClean="0">
                <a:solidFill>
                  <a:srgbClr val="000000"/>
                </a:solidFill>
                <a:cs typeface="Courier New" pitchFamily="49" charset="0"/>
              </a:rPr>
              <a:t>	</a:t>
            </a:r>
            <a:r>
              <a:rPr lang="en-US" sz="1600" smtClean="0">
                <a:solidFill>
                  <a:srgbClr val="000000"/>
                </a:solidFill>
                <a:latin typeface="Arial Unicode MS" pitchFamily="34" charset="-128"/>
                <a:cs typeface="Times New Roman" pitchFamily="18" charset="0"/>
              </a:rPr>
              <a:t>5: PRINT "The date is: "; Date$</a:t>
            </a:r>
            <a:endParaRPr lang="ro-RO" sz="1600" smtClean="0">
              <a:solidFill>
                <a:srgbClr val="000000"/>
              </a:solidFill>
              <a:cs typeface="Courier New" pitchFamily="49" charset="0"/>
            </a:endParaRPr>
          </a:p>
          <a:p>
            <a:pPr marL="982663" lvl="1" indent="-533400" eaLnBrk="1" hangingPunct="1">
              <a:lnSpc>
                <a:spcPct val="90000"/>
              </a:lnSpc>
              <a:buFont typeface="Wingdings" pitchFamily="2" charset="2"/>
              <a:buNone/>
            </a:pPr>
            <a:r>
              <a:rPr lang="ro-RO" sz="1600" smtClean="0">
                <a:solidFill>
                  <a:srgbClr val="000000"/>
                </a:solidFill>
                <a:cs typeface="Courier New" pitchFamily="49" charset="0"/>
              </a:rPr>
              <a:t>	</a:t>
            </a:r>
            <a:r>
              <a:rPr lang="en-US" sz="1600" smtClean="0">
                <a:solidFill>
                  <a:srgbClr val="000000"/>
                </a:solidFill>
                <a:latin typeface="Arial Unicode MS" pitchFamily="34" charset="-128"/>
                <a:cs typeface="Times New Roman" pitchFamily="18" charset="0"/>
              </a:rPr>
              <a:t>6: PRINT "The time is: "; Time$</a:t>
            </a:r>
            <a:endParaRPr lang="ro-RO" sz="1600" smtClean="0">
              <a:solidFill>
                <a:srgbClr val="000000"/>
              </a:solidFill>
              <a:cs typeface="Courier New" pitchFamily="49" charset="0"/>
            </a:endParaRPr>
          </a:p>
          <a:p>
            <a:pPr marL="982663" lvl="1" indent="-533400" eaLnBrk="1" hangingPunct="1">
              <a:lnSpc>
                <a:spcPct val="90000"/>
              </a:lnSpc>
              <a:buFont typeface="Wingdings" pitchFamily="2" charset="2"/>
              <a:buNone/>
            </a:pPr>
            <a:r>
              <a:rPr lang="ro-RO" sz="1600" smtClean="0">
                <a:solidFill>
                  <a:srgbClr val="000000"/>
                </a:solidFill>
                <a:cs typeface="Courier New" pitchFamily="49" charset="0"/>
              </a:rPr>
              <a:t>	</a:t>
            </a:r>
            <a:r>
              <a:rPr lang="pt-PT" sz="1600" smtClean="0">
                <a:solidFill>
                  <a:srgbClr val="000000"/>
                </a:solidFill>
                <a:latin typeface="Arial Unicode MS" pitchFamily="34" charset="-128"/>
                <a:cs typeface="Times New Roman" pitchFamily="18" charset="0"/>
              </a:rPr>
              <a:t>7: END</a:t>
            </a:r>
            <a:r>
              <a:rPr lang="en-US" sz="1600" smtClean="0"/>
              <a:t> </a:t>
            </a:r>
            <a:endParaRPr lang="ro-RO" sz="1600" smtClean="0"/>
          </a:p>
          <a:p>
            <a:pPr marL="982663" lvl="1" indent="-533400" eaLnBrk="1" hangingPunct="1">
              <a:lnSpc>
                <a:spcPct val="90000"/>
              </a:lnSpc>
              <a:buFont typeface="Wingdings" pitchFamily="2" charset="2"/>
              <a:buNone/>
            </a:pPr>
            <a:r>
              <a:rPr lang="ro-RO" sz="1600" smtClean="0"/>
              <a:t>Caz de </a:t>
            </a:r>
            <a:r>
              <a:rPr lang="ro-RO" sz="1600" b="1" smtClean="0"/>
              <a:t>acoperire a instrucţiunilor</a:t>
            </a:r>
            <a:r>
              <a:rPr lang="ro-RO" sz="1600" smtClean="0"/>
              <a:t>: 01-01-2000 (antrenează liniile 1-7)</a:t>
            </a:r>
          </a:p>
          <a:p>
            <a:pPr marL="982663" lvl="1" indent="-533400" eaLnBrk="1" hangingPunct="1">
              <a:lnSpc>
                <a:spcPct val="90000"/>
              </a:lnSpc>
              <a:buFont typeface="Wingdings" pitchFamily="2" charset="2"/>
              <a:buNone/>
            </a:pPr>
            <a:r>
              <a:rPr lang="ro-RO" sz="1600" b="1" smtClean="0"/>
              <a:t>Acoperirea căilor</a:t>
            </a:r>
            <a:r>
              <a:rPr lang="ro-RO" sz="1600" smtClean="0"/>
              <a:t>: sunt necesare două cazuri pentru cele două căi, ramificate de IF: 1-7 (THEN) şi 1-2,5-7 (ELSE)</a:t>
            </a:r>
          </a:p>
          <a:p>
            <a:pPr marL="982663" lvl="1" indent="-533400" eaLnBrk="1" hangingPunct="1">
              <a:lnSpc>
                <a:spcPct val="90000"/>
              </a:lnSpc>
              <a:buFont typeface="Wingdings" pitchFamily="2" charset="2"/>
              <a:buNone/>
            </a:pPr>
            <a:r>
              <a:rPr lang="ro-RO" sz="1600" b="1" smtClean="0"/>
              <a:t>Acoperirea condiţiilor</a:t>
            </a:r>
            <a:r>
              <a:rPr lang="ro-RO" sz="1600" smtClean="0"/>
              <a:t>: dacă în condiţia IF apare o operaţie SAU, vor fi necesare 4 cazuri pentru testarea tuturor situaţiilor: F-F, T-F, F-T, T-T</a:t>
            </a:r>
          </a:p>
          <a:p>
            <a:pPr marL="609600" indent="-609600" eaLnBrk="1" hangingPunct="1">
              <a:lnSpc>
                <a:spcPct val="90000"/>
              </a:lnSpc>
            </a:pPr>
            <a:r>
              <a:rPr lang="ro-RO" sz="2400" b="1" smtClean="0"/>
              <a:t>Cele 3 tipuri de AC nu sunt echivalente:</a:t>
            </a:r>
          </a:p>
          <a:p>
            <a:pPr marL="982663" lvl="1" indent="-533400" eaLnBrk="1" hangingPunct="1">
              <a:lnSpc>
                <a:spcPct val="90000"/>
              </a:lnSpc>
            </a:pPr>
            <a:r>
              <a:rPr lang="ro-RO" sz="2000" smtClean="0"/>
              <a:t>E posibil un caz de testare care să antreneze toate instrucţiunile dar să nu antreneze toate căile de execuţie</a:t>
            </a:r>
          </a:p>
          <a:p>
            <a:pPr marL="609600" indent="-609600" eaLnBrk="1" hangingPunct="1">
              <a:lnSpc>
                <a:spcPct val="90000"/>
              </a:lnSpc>
            </a:pPr>
            <a:r>
              <a:rPr lang="ro-RO" sz="2400" b="1" smtClean="0"/>
              <a:t>Cele 3 tipuri de AC se includ una pe alta:</a:t>
            </a:r>
          </a:p>
          <a:p>
            <a:pPr marL="982663" lvl="1" indent="-533400" eaLnBrk="1" hangingPunct="1">
              <a:lnSpc>
                <a:spcPct val="90000"/>
              </a:lnSpc>
            </a:pPr>
            <a:r>
              <a:rPr lang="ro-RO" sz="2000" smtClean="0"/>
              <a:t>Cele 4 cazuri de testare care </a:t>
            </a:r>
            <a:r>
              <a:rPr lang="ro-RO" sz="2000" b="1" smtClean="0"/>
              <a:t>acoperă condiţiile</a:t>
            </a:r>
            <a:r>
              <a:rPr lang="ro-RO" sz="2000" smtClean="0"/>
              <a:t>, asigură şi </a:t>
            </a:r>
            <a:r>
              <a:rPr lang="ro-RO" sz="2000" b="1" smtClean="0"/>
              <a:t>acoperirea căilor</a:t>
            </a:r>
            <a:r>
              <a:rPr lang="ro-RO" sz="2000" smtClean="0"/>
              <a:t> şi </a:t>
            </a:r>
            <a:r>
              <a:rPr lang="ro-RO" sz="2000" b="1" smtClean="0"/>
              <a:t>acoperirea instrucţiunilor</a:t>
            </a:r>
            <a:r>
              <a:rPr lang="ro-RO" sz="2000" smtClean="0"/>
              <a:t> (invers nu e adevărat)</a:t>
            </a:r>
          </a:p>
          <a:p>
            <a:pPr marL="609600" indent="-609600" eaLnBrk="1" hangingPunct="1">
              <a:lnSpc>
                <a:spcPct val="90000"/>
              </a:lnSpc>
            </a:pPr>
            <a:endParaRPr lang="ro-RO" sz="2400" smtClean="0"/>
          </a:p>
          <a:p>
            <a:pPr marL="982663" lvl="1" indent="-533400" eaLnBrk="1" hangingPunct="1">
              <a:lnSpc>
                <a:spcPct val="90000"/>
              </a:lnSpc>
              <a:buFont typeface="Wingdings" pitchFamily="2" charset="2"/>
              <a:buNone/>
            </a:pPr>
            <a:endParaRPr lang="ro-RO" sz="16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14400" y="0"/>
            <a:ext cx="7696200" cy="1412875"/>
          </a:xfrm>
        </p:spPr>
        <p:txBody>
          <a:bodyPr/>
          <a:lstStyle/>
          <a:p>
            <a:pPr eaLnBrk="1" hangingPunct="1"/>
            <a:r>
              <a:rPr lang="ro-RO" smtClean="0"/>
              <a:t>Testarea configuraţiilor hardware</a:t>
            </a:r>
            <a:endParaRPr lang="en-US" smtClean="0"/>
          </a:p>
        </p:txBody>
      </p:sp>
      <p:sp>
        <p:nvSpPr>
          <p:cNvPr id="95235" name="Rectangle 3"/>
          <p:cNvSpPr>
            <a:spLocks noGrp="1" noChangeArrowheads="1"/>
          </p:cNvSpPr>
          <p:nvPr>
            <p:ph type="body" idx="1"/>
          </p:nvPr>
        </p:nvSpPr>
        <p:spPr>
          <a:xfrm>
            <a:off x="0" y="1600200"/>
            <a:ext cx="9144000" cy="5257800"/>
          </a:xfrm>
        </p:spPr>
        <p:txBody>
          <a:bodyPr/>
          <a:lstStyle/>
          <a:p>
            <a:pPr marL="982663" lvl="1" indent="-533400" eaLnBrk="1" hangingPunct="1">
              <a:buFont typeface="Wingdings" pitchFamily="2" charset="2"/>
              <a:buNone/>
            </a:pPr>
            <a:r>
              <a:rPr lang="ro-RO" sz="1600" smtClean="0"/>
              <a:t>TCH = verificarea compatibilităţii cu diverse platforme hardware</a:t>
            </a:r>
          </a:p>
          <a:p>
            <a:pPr marL="982663" lvl="1" indent="-533400" eaLnBrk="1" hangingPunct="1">
              <a:buFont typeface="Wingdings" pitchFamily="2" charset="2"/>
              <a:buNone/>
            </a:pPr>
            <a:r>
              <a:rPr lang="ro-RO" sz="1600" b="1" smtClean="0"/>
              <a:t>Portabilitatea</a:t>
            </a:r>
            <a:r>
              <a:rPr lang="ro-RO" sz="1600" smtClean="0"/>
              <a:t> – calitatea unei aplicaţii de a rula pe diferite platforme (hardware sau software) fără efort de conversie din partea utilizatorului</a:t>
            </a:r>
          </a:p>
          <a:p>
            <a:pPr marL="982663" lvl="1" indent="-533400" eaLnBrk="1" hangingPunct="1">
              <a:buFont typeface="Wingdings" pitchFamily="2" charset="2"/>
              <a:buNone/>
            </a:pPr>
            <a:r>
              <a:rPr lang="ro-RO" sz="1600" smtClean="0"/>
              <a:t>Eterogenitatea tehnologică</a:t>
            </a:r>
          </a:p>
          <a:p>
            <a:pPr marL="982663" lvl="1" indent="-533400" eaLnBrk="1" hangingPunct="1"/>
            <a:r>
              <a:rPr lang="ro-RO" sz="1600" smtClean="0"/>
              <a:t>Diversitatea arhitecturilor de calculatoare</a:t>
            </a:r>
          </a:p>
          <a:p>
            <a:pPr marL="982663" lvl="1" indent="-533400" eaLnBrk="1" hangingPunct="1"/>
            <a:r>
              <a:rPr lang="ro-RO" sz="1600" smtClean="0"/>
              <a:t>Diversitatea modelelor de procesoare</a:t>
            </a:r>
          </a:p>
          <a:p>
            <a:pPr marL="982663" lvl="1" indent="-533400" eaLnBrk="1" hangingPunct="1"/>
            <a:r>
              <a:rPr lang="ro-RO" sz="1600" smtClean="0"/>
              <a:t>Diversitatea performanţelor</a:t>
            </a:r>
          </a:p>
          <a:p>
            <a:pPr marL="982663" lvl="1" indent="-533400" eaLnBrk="1" hangingPunct="1"/>
            <a:r>
              <a:rPr lang="ro-RO" sz="1600" smtClean="0"/>
              <a:t>Diversitatea memoriilor</a:t>
            </a:r>
          </a:p>
          <a:p>
            <a:pPr marL="982663" lvl="1" indent="-533400" eaLnBrk="1" hangingPunct="1"/>
            <a:r>
              <a:rPr lang="ro-RO" sz="1600" smtClean="0"/>
              <a:t>Diversitatea tuturor componentelor calculatorului (modele, performanţe)</a:t>
            </a:r>
          </a:p>
          <a:p>
            <a:pPr marL="982663" lvl="1" indent="-533400" eaLnBrk="1" hangingPunct="1"/>
            <a:r>
              <a:rPr lang="en-US" sz="1600" smtClean="0"/>
              <a:t>Diversitatea cone</a:t>
            </a:r>
            <a:r>
              <a:rPr lang="ro-RO" sz="1600" smtClean="0"/>
              <a:t>ctorilor</a:t>
            </a:r>
            <a:r>
              <a:rPr lang="en-US" sz="1600" smtClean="0"/>
              <a:t> la fiecare component</a:t>
            </a:r>
            <a:r>
              <a:rPr lang="ro-RO" sz="1600" smtClean="0"/>
              <a:t>ă (AGP, PCI, USB, SATA, IDE)</a:t>
            </a:r>
            <a:endParaRPr lang="en-US" sz="1600" smtClean="0"/>
          </a:p>
          <a:p>
            <a:pPr marL="982663" lvl="1" indent="-533400" eaLnBrk="1" hangingPunct="1"/>
            <a:r>
              <a:rPr lang="ro-RO" sz="1600" smtClean="0"/>
              <a:t>Diversitatea driverelor de instalare</a:t>
            </a:r>
          </a:p>
          <a:p>
            <a:pPr marL="982663" lvl="1" indent="-533400" eaLnBrk="1" hangingPunct="1"/>
            <a:r>
              <a:rPr lang="ro-RO" sz="1600" smtClean="0"/>
              <a:t>Diversitatea BIOS-urilor</a:t>
            </a:r>
          </a:p>
          <a:p>
            <a:pPr marL="609600" indent="-609600" eaLnBrk="1" hangingPunct="1"/>
            <a:r>
              <a:rPr lang="ro-RO" sz="1600" smtClean="0"/>
              <a:t>Testerul trebuie să identifice care din domeniile de mai sus vor afecta funcţionarea aplicaţiei:</a:t>
            </a:r>
          </a:p>
          <a:p>
            <a:pPr marL="982663" lvl="1" indent="-533400" eaLnBrk="1" hangingPunct="1"/>
            <a:r>
              <a:rPr lang="ro-RO" sz="1600" smtClean="0"/>
              <a:t>O aplicaţie multimedia – afectată de RAM, procesor, modelul şi driverele plăcii video, monitoare</a:t>
            </a:r>
          </a:p>
          <a:p>
            <a:pPr marL="982663" lvl="1" indent="-533400" eaLnBrk="1" hangingPunct="1"/>
            <a:r>
              <a:rPr lang="ro-RO" sz="1600" smtClean="0"/>
              <a:t>Un procesor de texte – afectat de imprimante, bufferul de imprimantă</a:t>
            </a:r>
          </a:p>
          <a:p>
            <a:pPr marL="982663" lvl="1" indent="-533400" eaLnBrk="1" hangingPunct="1"/>
            <a:r>
              <a:rPr lang="ro-RO" sz="1600" smtClean="0"/>
              <a:t>Un program de reţea – afectat de modemuri, plăci şi configuraţii de reţea</a:t>
            </a:r>
          </a:p>
          <a:p>
            <a:pPr marL="982663" lvl="1" indent="-533400" eaLnBrk="1" hangingPunct="1"/>
            <a:r>
              <a:rPr lang="ro-RO" sz="1600" smtClean="0"/>
              <a:t>Orice aplicaţie modernă – conexiunea de reţea pentru modulul de on-line registering, license activation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914400" y="0"/>
            <a:ext cx="7696200" cy="1412875"/>
          </a:xfrm>
        </p:spPr>
        <p:txBody>
          <a:bodyPr/>
          <a:lstStyle/>
          <a:p>
            <a:pPr eaLnBrk="1" hangingPunct="1"/>
            <a:r>
              <a:rPr lang="ro-RO" smtClean="0"/>
              <a:t>Testarea configuraţiilor hardware</a:t>
            </a:r>
            <a:endParaRPr lang="en-US" smtClean="0"/>
          </a:p>
        </p:txBody>
      </p:sp>
      <p:sp>
        <p:nvSpPr>
          <p:cNvPr id="96259" name="Rectangle 3"/>
          <p:cNvSpPr>
            <a:spLocks noGrp="1" noChangeArrowheads="1"/>
          </p:cNvSpPr>
          <p:nvPr>
            <p:ph type="body" idx="1"/>
          </p:nvPr>
        </p:nvSpPr>
        <p:spPr>
          <a:xfrm>
            <a:off x="0" y="1600200"/>
            <a:ext cx="9144000" cy="5257800"/>
          </a:xfrm>
        </p:spPr>
        <p:txBody>
          <a:bodyPr/>
          <a:lstStyle/>
          <a:p>
            <a:pPr marL="982663" lvl="1" indent="-533400" eaLnBrk="1" hangingPunct="1">
              <a:buFont typeface="Wingdings" pitchFamily="2" charset="2"/>
              <a:buNone/>
            </a:pPr>
            <a:r>
              <a:rPr lang="ro-RO" sz="1600" smtClean="0"/>
              <a:t>Standarde hardware = referinţe teoretice de la care există abateri majore pentru dobândirea de avantaj competitiv (funcţii noi, overclocking, ieftinirea componentelor)</a:t>
            </a:r>
          </a:p>
          <a:p>
            <a:pPr marL="982663" lvl="1" indent="-533400" eaLnBrk="1" hangingPunct="1">
              <a:buFont typeface="Wingdings" pitchFamily="2" charset="2"/>
              <a:buNone/>
            </a:pPr>
            <a:r>
              <a:rPr lang="ro-RO" sz="1600" smtClean="0"/>
              <a:t>Erorile de configuraţie hardware</a:t>
            </a:r>
          </a:p>
          <a:p>
            <a:pPr marL="982663" lvl="1" indent="-533400" eaLnBrk="1" hangingPunct="1"/>
            <a:r>
              <a:rPr lang="ro-RO" sz="1600" b="1" smtClean="0"/>
              <a:t>Nu ţin neapărat de aplicaţie, ci de modul în care aplicaţia exploatează hardwareul</a:t>
            </a:r>
          </a:p>
          <a:p>
            <a:pPr marL="982663" lvl="1" indent="-533400" eaLnBrk="1" hangingPunct="1"/>
            <a:r>
              <a:rPr lang="ro-RO" sz="1600" b="1" smtClean="0"/>
              <a:t>Sunt foarte costisitoare – beneficiarul va prefera să schimbe aplicaţia decât să schimbe hardwareul, consultanţa şi întreţinerea devin neputincioase</a:t>
            </a:r>
          </a:p>
          <a:p>
            <a:pPr marL="982663" lvl="1" indent="-533400" eaLnBrk="1" hangingPunct="1"/>
            <a:r>
              <a:rPr lang="ro-RO" sz="1600" b="1" smtClean="0"/>
              <a:t>Tipuri de erori CH:</a:t>
            </a:r>
          </a:p>
          <a:p>
            <a:pPr marL="1347788" lvl="2" indent="-457200" eaLnBrk="1" hangingPunct="1"/>
            <a:r>
              <a:rPr lang="ro-RO" sz="1600" b="1" smtClean="0"/>
              <a:t>Eroare a aplicaţiei manifestată într-o clasă largă de configuraţii</a:t>
            </a:r>
          </a:p>
          <a:p>
            <a:pPr lvl="3" eaLnBrk="1" hangingPunct="1"/>
            <a:r>
              <a:rPr lang="ro-RO" sz="1600" b="1" smtClean="0"/>
              <a:t>Eroarea va trebui corectată</a:t>
            </a:r>
          </a:p>
          <a:p>
            <a:pPr marL="1347788" lvl="2" indent="-457200" eaLnBrk="1" hangingPunct="1"/>
            <a:r>
              <a:rPr lang="ro-RO" sz="1600" b="1" smtClean="0"/>
              <a:t>Eroare a aplicaţiei manifestată în configuraţii de excepţie</a:t>
            </a:r>
          </a:p>
          <a:p>
            <a:pPr lvl="3" eaLnBrk="1" hangingPunct="1"/>
            <a:r>
              <a:rPr lang="ro-RO" sz="1600" b="1" smtClean="0"/>
              <a:t>Eroarea va fi tratată prin ocolire sau prin specificarea sa în cerinţele de sistem hardware</a:t>
            </a:r>
          </a:p>
          <a:p>
            <a:pPr marL="1347788" lvl="2" indent="-457200" eaLnBrk="1" hangingPunct="1"/>
            <a:r>
              <a:rPr lang="ro-RO" sz="1600" b="1" smtClean="0"/>
              <a:t>Eroare a platformei hardware revelată de aplicaţie, cu două situaţii</a:t>
            </a:r>
          </a:p>
          <a:p>
            <a:pPr lvl="3" eaLnBrk="1" hangingPunct="1"/>
            <a:r>
              <a:rPr lang="ro-RO" sz="1600" b="1" smtClean="0"/>
              <a:t>Echipa va încerca să contacteze producătorul hardware pentru a solicita corectarea erorii</a:t>
            </a:r>
          </a:p>
          <a:p>
            <a:pPr lvl="3" eaLnBrk="1" hangingPunct="1"/>
            <a:r>
              <a:rPr lang="ro-RO" sz="1600" b="1" smtClean="0"/>
              <a:t>Echipa va încerca să ocolească eroarea dacă popularitatea producătorului e suficientă încât acesta să ignore eroarea sau să o tergiverseze (beneficiarul va atribui vina aplicaţiei care a revelat eroarea, nu platformei)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14400" y="0"/>
            <a:ext cx="7696200" cy="1412875"/>
          </a:xfrm>
        </p:spPr>
        <p:txBody>
          <a:bodyPr/>
          <a:lstStyle/>
          <a:p>
            <a:pPr eaLnBrk="1" hangingPunct="1"/>
            <a:r>
              <a:rPr lang="ro-RO" smtClean="0"/>
              <a:t>Testarea configuraţiilor hardware</a:t>
            </a:r>
            <a:endParaRPr lang="en-US" smtClean="0"/>
          </a:p>
        </p:txBody>
      </p:sp>
      <p:sp>
        <p:nvSpPr>
          <p:cNvPr id="97283" name="Rectangle 3"/>
          <p:cNvSpPr>
            <a:spLocks noGrp="1" noChangeArrowheads="1"/>
          </p:cNvSpPr>
          <p:nvPr>
            <p:ph type="body" idx="1"/>
          </p:nvPr>
        </p:nvSpPr>
        <p:spPr>
          <a:xfrm>
            <a:off x="0" y="1600200"/>
            <a:ext cx="9144000" cy="5257800"/>
          </a:xfrm>
        </p:spPr>
        <p:txBody>
          <a:bodyPr/>
          <a:lstStyle/>
          <a:p>
            <a:pPr marL="982663" lvl="1" indent="-533400" eaLnBrk="1" hangingPunct="1">
              <a:buFont typeface="Wingdings" pitchFamily="2" charset="2"/>
              <a:buNone/>
            </a:pPr>
            <a:r>
              <a:rPr lang="ro-RO" sz="1400" smtClean="0"/>
              <a:t>Organizarea TCH:</a:t>
            </a:r>
          </a:p>
          <a:p>
            <a:pPr marL="982663" lvl="1" indent="-533400" eaLnBrk="1" hangingPunct="1"/>
            <a:r>
              <a:rPr lang="ro-RO" sz="1400" smtClean="0"/>
              <a:t>Cunoaşterea beneficiarului şi a platformei hardware pe care o foloseşte</a:t>
            </a:r>
          </a:p>
          <a:p>
            <a:pPr marL="982663" lvl="1" indent="-533400" eaLnBrk="1" hangingPunct="1"/>
            <a:r>
              <a:rPr lang="ro-RO" sz="1400" smtClean="0"/>
              <a:t>Cunoaşterea resurselor hardware exploatate intens de aplicaţie</a:t>
            </a:r>
          </a:p>
          <a:p>
            <a:pPr marL="982663" lvl="1" indent="-533400" eaLnBrk="1" hangingPunct="1"/>
            <a:r>
              <a:rPr lang="ro-RO" sz="1400" smtClean="0"/>
              <a:t>Cunoaşterea limitelor minime necesare a resurselor exploatate</a:t>
            </a:r>
          </a:p>
          <a:p>
            <a:pPr marL="982663" lvl="1" indent="-533400" eaLnBrk="1" hangingPunct="1"/>
            <a:r>
              <a:rPr lang="ro-RO" sz="1400" smtClean="0"/>
              <a:t>Crearea unui tabel cu variabilele:</a:t>
            </a:r>
          </a:p>
          <a:p>
            <a:pPr marL="1347788" lvl="2" indent="-457200" eaLnBrk="1" hangingPunct="1"/>
            <a:r>
              <a:rPr lang="ro-RO" sz="1400" smtClean="0"/>
              <a:t>Componente hardware vizate</a:t>
            </a:r>
          </a:p>
          <a:p>
            <a:pPr marL="1347788" lvl="2" indent="-457200" eaLnBrk="1" hangingPunct="1"/>
            <a:r>
              <a:rPr lang="ro-RO" sz="1400" smtClean="0"/>
              <a:t>Modele şi mărci – selectate după topurile de popularitate publicate anual de revistele cu recenzii hardware (se vor ignora modelele clonate)</a:t>
            </a:r>
          </a:p>
          <a:p>
            <a:pPr marL="1347788" lvl="2" indent="-457200" eaLnBrk="1" hangingPunct="1"/>
            <a:r>
              <a:rPr lang="ro-RO" sz="1400" smtClean="0"/>
              <a:t>Drivere – e necesar un test pe driverele generice din SO şi unul pe driverele de pe site-ul producătorului</a:t>
            </a:r>
          </a:p>
          <a:p>
            <a:pPr marL="1347788" lvl="2" indent="-457200" eaLnBrk="1" hangingPunct="1"/>
            <a:r>
              <a:rPr lang="ro-RO" sz="1400" smtClean="0"/>
              <a:t>Opţiuni şi moduri de utilizare (rezoluţii la monitoare, culori la imprimante, moduri de transmisie la modemuri) – se va fixa un prag minim de cerinţe privind opţiunile (rezoluţie minimă, modem minim etc.)</a:t>
            </a:r>
          </a:p>
          <a:p>
            <a:pPr marL="982663" lvl="1" indent="-533400" eaLnBrk="1" hangingPunct="1"/>
            <a:r>
              <a:rPr lang="ro-RO" sz="1400" smtClean="0"/>
              <a:t>Pentru 3 din aceste variabile (fără drivere) şi pentru fiecare variantă se va defini </a:t>
            </a:r>
            <a:r>
              <a:rPr lang="ro-RO" sz="1400" b="1" smtClean="0"/>
              <a:t>un indice de popularitate</a:t>
            </a:r>
            <a:r>
              <a:rPr lang="ro-RO" sz="1400" smtClean="0"/>
              <a:t> şi </a:t>
            </a:r>
            <a:r>
              <a:rPr lang="ro-RO" sz="1400" b="1" smtClean="0"/>
              <a:t>un indice de actualitate</a:t>
            </a:r>
            <a:r>
              <a:rPr lang="ro-RO" sz="1400" smtClean="0"/>
              <a:t> – managerul va fixa un prag minimal pentru aceşti indici pentru a reduce gama de configuraţii hardware la dimensiuni fezabile</a:t>
            </a:r>
          </a:p>
          <a:p>
            <a:pPr marL="982663" lvl="1" indent="-533400" eaLnBrk="1" hangingPunct="1"/>
            <a:r>
              <a:rPr lang="ro-RO" sz="1400" smtClean="0"/>
              <a:t>Cunoaşterea aspectelor din aplicaţie executate diferit în funcţie de configuraţie (praguri de memorie RAM la care se schimbă execuţia, simbolurile şi culorile imprimate etc.)</a:t>
            </a:r>
          </a:p>
          <a:p>
            <a:pPr marL="982663" lvl="1" indent="-533400" eaLnBrk="1" hangingPunct="1"/>
            <a:r>
              <a:rPr lang="ro-RO" sz="1400" smtClean="0"/>
              <a:t>Crearea şi aplicarea cazurilor de testare</a:t>
            </a:r>
          </a:p>
          <a:p>
            <a:pPr marL="982663" lvl="1" indent="-533400" eaLnBrk="1" hangingPunct="1"/>
            <a:r>
              <a:rPr lang="ro-RO" sz="1400" smtClean="0"/>
              <a:t>Cunoaşterea erorilor făcute publice de producătorii hardware</a:t>
            </a:r>
          </a:p>
          <a:p>
            <a:pPr marL="982663" lvl="1" indent="-533400" eaLnBrk="1" hangingPunct="1"/>
            <a:r>
              <a:rPr lang="ro-RO" sz="1400" smtClean="0"/>
              <a:t>Iniţierea şi negocierea unui protocol de corectare a erorilor detectate cu producătorii, dacă e posibil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14400" y="0"/>
            <a:ext cx="7696200" cy="1412875"/>
          </a:xfrm>
        </p:spPr>
        <p:txBody>
          <a:bodyPr/>
          <a:lstStyle/>
          <a:p>
            <a:pPr eaLnBrk="1" hangingPunct="1"/>
            <a:r>
              <a:rPr lang="ro-RO" smtClean="0"/>
              <a:t>Testarea configuraţiilor hardware</a:t>
            </a:r>
            <a:endParaRPr lang="en-US" smtClean="0"/>
          </a:p>
        </p:txBody>
      </p:sp>
      <p:sp>
        <p:nvSpPr>
          <p:cNvPr id="98307" name="Rectangle 3"/>
          <p:cNvSpPr>
            <a:spLocks noGrp="1" noChangeArrowheads="1"/>
          </p:cNvSpPr>
          <p:nvPr>
            <p:ph type="body" idx="1"/>
          </p:nvPr>
        </p:nvSpPr>
        <p:spPr>
          <a:xfrm>
            <a:off x="0" y="1600200"/>
            <a:ext cx="9144000" cy="5257800"/>
          </a:xfrm>
        </p:spPr>
        <p:txBody>
          <a:bodyPr/>
          <a:lstStyle/>
          <a:p>
            <a:pPr marL="982663" lvl="1" indent="-533400" eaLnBrk="1" hangingPunct="1">
              <a:buFont typeface="Wingdings" pitchFamily="2" charset="2"/>
              <a:buNone/>
            </a:pPr>
            <a:r>
              <a:rPr lang="ro-RO" sz="1800" smtClean="0"/>
              <a:t>Cum se procură hardwareul?</a:t>
            </a:r>
          </a:p>
          <a:p>
            <a:pPr marL="982663" lvl="1" indent="-533400" eaLnBrk="1" hangingPunct="1"/>
            <a:r>
              <a:rPr lang="ro-RO" sz="1800" smtClean="0"/>
              <a:t>Achiziţia de platforme hardware diferite pentru testeri şi programatori sau chiar a unor platforme diferenţiate de la tester la tester (managerii au obiceiul de a achiziţiona configuraţii uniforme pt toată echipa de lucru)</a:t>
            </a:r>
          </a:p>
          <a:p>
            <a:pPr marL="982663" lvl="1" indent="-533400" eaLnBrk="1" hangingPunct="1"/>
            <a:r>
              <a:rPr lang="ro-RO" sz="1800" smtClean="0"/>
              <a:t>Parteneriate cu producători sau vânzători de hardware, în schimbul reclamei sau certificărilor</a:t>
            </a:r>
          </a:p>
          <a:p>
            <a:pPr marL="982663" lvl="1" indent="-533400" eaLnBrk="1" hangingPunct="1"/>
            <a:r>
              <a:rPr lang="ro-RO" sz="1800" smtClean="0"/>
              <a:t>Contractarea unui laborator profesional specializat în TCH</a:t>
            </a:r>
          </a:p>
          <a:p>
            <a:pPr marL="982663" lvl="1" indent="-533400" eaLnBrk="1" hangingPunct="1"/>
            <a:r>
              <a:rPr lang="ro-RO" sz="1800" smtClean="0"/>
              <a:t>Închirierea de configuraţii de testare de la magazine</a:t>
            </a:r>
          </a:p>
          <a:p>
            <a:pPr marL="982663" lvl="1" indent="-533400" eaLnBrk="1" hangingPunct="1"/>
            <a:r>
              <a:rPr lang="ro-RO" sz="1800" smtClean="0"/>
              <a:t>Implicarea prietenilor şi beneficiarilor în TCH</a:t>
            </a:r>
          </a:p>
          <a:p>
            <a:pPr marL="609600" indent="-609600" eaLnBrk="1" hangingPunct="1"/>
            <a:r>
              <a:rPr lang="ro-RO" sz="2000" smtClean="0"/>
              <a:t>Informaţii privind TCH:</a:t>
            </a:r>
          </a:p>
          <a:p>
            <a:pPr marL="982663" lvl="1" indent="-533400" eaLnBrk="1" hangingPunct="1"/>
            <a:r>
              <a:rPr lang="ro-RO" sz="1800" smtClean="0"/>
              <a:t>http://developer.apple.com/testing conţine recomandări şi legături la laboratoare de testare pentru echipamente Apple;</a:t>
            </a:r>
            <a:endParaRPr lang="en-US" sz="1800" smtClean="0"/>
          </a:p>
          <a:p>
            <a:pPr marL="982663" lvl="1" indent="-533400" eaLnBrk="1" hangingPunct="1"/>
            <a:r>
              <a:rPr lang="ro-RO" sz="1800" smtClean="0"/>
              <a:t>http://www.microsoft.com/wdhc/system/platform oferă instrumente şi recomandări importante pentru testarea sub Windows;</a:t>
            </a:r>
            <a:endParaRPr lang="en-US" sz="1800" smtClean="0"/>
          </a:p>
          <a:p>
            <a:pPr marL="982663" lvl="1" indent="-533400" eaLnBrk="1" hangingPunct="1"/>
            <a:r>
              <a:rPr lang="ro-RO" sz="1800" smtClean="0"/>
              <a:t>diverse companii oferă pe site-urile lor certificări ale unor componente hardware sau drivere (ex: certificările Whql de la Microsoft).</a:t>
            </a:r>
            <a:endParaRPr lang="en-US" sz="1800" smtClean="0"/>
          </a:p>
          <a:p>
            <a:pPr marL="982663" lvl="1" indent="-533400" eaLnBrk="1" hangingPunct="1"/>
            <a:endParaRPr lang="ro-RO" sz="1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4069</TotalTime>
  <Words>1912</Words>
  <Application>Microsoft Office PowerPoint</Application>
  <PresentationFormat>On-screen Show (4:3)</PresentationFormat>
  <Paragraphs>209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Wingdings</vt:lpstr>
      <vt:lpstr>Times New Roman</vt:lpstr>
      <vt:lpstr>Arial Unicode MS</vt:lpstr>
      <vt:lpstr>Courier New</vt:lpstr>
      <vt:lpstr>Verdana</vt:lpstr>
      <vt:lpstr>SimSun</vt:lpstr>
      <vt:lpstr>Axis</vt:lpstr>
      <vt:lpstr>Slide 1</vt:lpstr>
      <vt:lpstr>Testarea dinamică white box</vt:lpstr>
      <vt:lpstr>Testarea dinamică white box</vt:lpstr>
      <vt:lpstr>Testarea dinamică white box</vt:lpstr>
      <vt:lpstr>Testarea dinamică white box</vt:lpstr>
      <vt:lpstr>Testarea configuraţiilor hardware</vt:lpstr>
      <vt:lpstr>Testarea configuraţiilor hardware</vt:lpstr>
      <vt:lpstr>Testarea configuraţiilor hardware</vt:lpstr>
      <vt:lpstr>Testarea configuraţiilor hardware</vt:lpstr>
      <vt:lpstr>Testarea compatibilităţii software</vt:lpstr>
      <vt:lpstr>Testarea compatibilităţii software</vt:lpstr>
      <vt:lpstr>Testarea compatibilităţii software</vt:lpstr>
      <vt:lpstr>Testarea compatibilităţii software</vt:lpstr>
      <vt:lpstr>Testarea internaţionalizării</vt:lpstr>
      <vt:lpstr>Testarea internaţionalizării</vt:lpstr>
      <vt:lpstr>Testarea internaţionalizării</vt:lpstr>
      <vt:lpstr>Testarea internaţionalizării</vt:lpstr>
      <vt:lpstr>Testarea internaţionalizării</vt:lpstr>
      <vt:lpstr>Testarea internaţionalizării</vt:lpstr>
      <vt:lpstr>Testarea internaţionalizării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Sergiu Jecan</cp:lastModifiedBy>
  <cp:revision>150</cp:revision>
  <dcterms:created xsi:type="dcterms:W3CDTF">2006-11-15T17:04:26Z</dcterms:created>
  <dcterms:modified xsi:type="dcterms:W3CDTF">2012-11-06T10:15:12Z</dcterms:modified>
</cp:coreProperties>
</file>