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0"/>
  </p:notesMasterIdLst>
  <p:sldIdLst>
    <p:sldId id="442" r:id="rId2"/>
    <p:sldId id="395" r:id="rId3"/>
    <p:sldId id="396" r:id="rId4"/>
    <p:sldId id="397" r:id="rId5"/>
    <p:sldId id="398" r:id="rId6"/>
    <p:sldId id="399" r:id="rId7"/>
    <p:sldId id="400" r:id="rId8"/>
    <p:sldId id="401" r:id="rId9"/>
    <p:sldId id="402" r:id="rId10"/>
    <p:sldId id="403" r:id="rId11"/>
    <p:sldId id="404" r:id="rId12"/>
    <p:sldId id="405" r:id="rId13"/>
    <p:sldId id="406" r:id="rId14"/>
    <p:sldId id="443" r:id="rId15"/>
    <p:sldId id="445" r:id="rId16"/>
    <p:sldId id="446" r:id="rId17"/>
    <p:sldId id="447" r:id="rId18"/>
    <p:sldId id="407" r:id="rId19"/>
    <p:sldId id="408" r:id="rId20"/>
    <p:sldId id="409" r:id="rId21"/>
    <p:sldId id="410" r:id="rId22"/>
    <p:sldId id="411" r:id="rId23"/>
    <p:sldId id="415" r:id="rId24"/>
    <p:sldId id="412" r:id="rId25"/>
    <p:sldId id="413" r:id="rId26"/>
    <p:sldId id="448" r:id="rId27"/>
    <p:sldId id="449" r:id="rId28"/>
    <p:sldId id="450" r:id="rId29"/>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29" autoAdjust="0"/>
  </p:normalViewPr>
  <p:slideViewPr>
    <p:cSldViewPr>
      <p:cViewPr varScale="1">
        <p:scale>
          <a:sx n="101" d="100"/>
          <a:sy n="101" d="100"/>
        </p:scale>
        <p:origin x="18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25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1B5174-3CDF-4909-95E6-3186BC524290}" type="slidenum">
              <a:rPr lang="en-US"/>
              <a:pPr>
                <a:defRPr/>
              </a:pPr>
              <a:t>‹#›</a:t>
            </a:fld>
            <a:endParaRPr lang="en-US"/>
          </a:p>
        </p:txBody>
      </p:sp>
    </p:spTree>
    <p:extLst>
      <p:ext uri="{BB962C8B-B14F-4D97-AF65-F5344CB8AC3E}">
        <p14:creationId xmlns:p14="http://schemas.microsoft.com/office/powerpoint/2010/main" val="1151929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p:spPr>
          <p:txBody>
            <a:bodyPr wrap="none" anchor="ctr"/>
            <a:lstStyle/>
            <a:p>
              <a:pPr eaLnBrk="1" hangingPunct="1"/>
              <a:endParaRPr lang="ro-RO"/>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21 w 1000"/>
                <a:gd name="T1" fmla="*/ 834 h 1000"/>
                <a:gd name="T2" fmla="*/ 0 w 1000"/>
                <a:gd name="T3" fmla="*/ 834 h 1000"/>
                <a:gd name="T4" fmla="*/ 0 w 1000"/>
                <a:gd name="T5" fmla="*/ 0 h 1000"/>
                <a:gd name="T6" fmla="*/ 21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9" name="Freeform 11"/>
            <p:cNvSpPr>
              <a:spLocks noChangeArrowheads="1"/>
            </p:cNvSpPr>
            <p:nvPr/>
          </p:nvSpPr>
          <p:spPr bwMode="auto">
            <a:xfrm>
              <a:off x="4944" y="762"/>
              <a:ext cx="165" cy="864"/>
            </a:xfrm>
            <a:custGeom>
              <a:avLst/>
              <a:gdLst>
                <a:gd name="T0" fmla="*/ 0 w 1000"/>
                <a:gd name="T1" fmla="*/ 0 h 1000"/>
                <a:gd name="T2" fmla="*/ 27 w 1000"/>
                <a:gd name="T3" fmla="*/ 0 h 1000"/>
                <a:gd name="T4" fmla="*/ 27 w 1000"/>
                <a:gd name="T5" fmla="*/ 746 h 1000"/>
                <a:gd name="T6" fmla="*/ 0 w 1000"/>
                <a:gd name="T7" fmla="*/ 7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2150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21516"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F6BDA01B-4E46-45FF-A2EE-DD9B5C46187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96F16F-8F2C-4291-A686-2192C2DCBC9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145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0"/>
            <a:ext cx="5594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13C51C2-76EE-45E2-A40D-BCE355FFDD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661275" cy="41148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469EED1-E629-4BFB-AB48-B91CF188CE5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600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4F26EC09-EFFE-4168-8905-29A0775B3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AFF2BB0-3C4E-4A4C-AF78-5A320C0585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7212ADD-6199-4F67-B5A8-3C7B7C08E2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58A86069-51B4-4D75-9592-491ADD54D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F86B851A-EF06-444F-83DE-FEE0D4DCED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0E3BDDB2-0A04-4412-8910-965ABB2289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8229F95D-81C4-42F9-87B4-5A6AEF6B2B8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387B611E-2AF1-45C2-A532-04CF2D3EDD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B60F8D6-6107-4428-ABE3-8B96154430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20484" name="Rectangle 4"/>
          <p:cNvSpPr>
            <a:spLocks noGrp="1" noChangeArrowheads="1"/>
          </p:cNvSpPr>
          <p:nvPr>
            <p:ph type="title"/>
          </p:nvPr>
        </p:nvSpPr>
        <p:spPr bwMode="auto">
          <a:xfrm>
            <a:off x="914400" y="0"/>
            <a:ext cx="7158038"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485" name="Rectangle 5"/>
          <p:cNvSpPr>
            <a:spLocks noGrp="1" noChangeArrowheads="1"/>
          </p:cNvSpPr>
          <p:nvPr>
            <p:ph type="body" idx="1"/>
          </p:nvPr>
        </p:nvSpPr>
        <p:spPr bwMode="auto">
          <a:xfrm>
            <a:off x="762000" y="1600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vl1pPr>
          </a:lstStyle>
          <a:p>
            <a:pPr>
              <a:defRPr/>
            </a:pPr>
            <a:endParaRPr lang="en-US"/>
          </a:p>
        </p:txBody>
      </p:sp>
      <p:sp>
        <p:nvSpPr>
          <p:cNvPr id="2048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048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5DCC6E31-2424-4C05-8334-82C78681587B}" type="slidenum">
              <a:rPr lang="en-US"/>
              <a:pPr>
                <a:defRPr/>
              </a:pPr>
              <a:t>‹#›</a:t>
            </a:fld>
            <a:endParaRPr lang="en-US"/>
          </a:p>
        </p:txBody>
      </p:sp>
      <p:sp>
        <p:nvSpPr>
          <p:cNvPr id="4105" name="Freeform 9"/>
          <p:cNvSpPr>
            <a:spLocks noChangeArrowheads="1"/>
          </p:cNvSpPr>
          <p:nvPr/>
        </p:nvSpPr>
        <p:spPr bwMode="auto">
          <a:xfrm>
            <a:off x="838200" y="561975"/>
            <a:ext cx="152400" cy="1066800"/>
          </a:xfrm>
          <a:custGeom>
            <a:avLst/>
            <a:gdLst>
              <a:gd name="T0" fmla="*/ 23225760 w 1000"/>
              <a:gd name="T1" fmla="*/ 1138062240 h 1000"/>
              <a:gd name="T2" fmla="*/ 0 w 1000"/>
              <a:gd name="T3" fmla="*/ 1138062240 h 1000"/>
              <a:gd name="T4" fmla="*/ 0 w 1000"/>
              <a:gd name="T5" fmla="*/ 0 h 1000"/>
              <a:gd name="T6" fmla="*/ 2322576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4106" name="Freeform 10"/>
          <p:cNvSpPr>
            <a:spLocks noChangeArrowheads="1"/>
          </p:cNvSpPr>
          <p:nvPr/>
        </p:nvSpPr>
        <p:spPr bwMode="auto">
          <a:xfrm>
            <a:off x="8262938" y="269875"/>
            <a:ext cx="152400" cy="1073150"/>
          </a:xfrm>
          <a:custGeom>
            <a:avLst/>
            <a:gdLst>
              <a:gd name="T0" fmla="*/ 0 w 1000"/>
              <a:gd name="T1" fmla="*/ 0 h 1000"/>
              <a:gd name="T2" fmla="*/ 23225760 w 1000"/>
              <a:gd name="T3" fmla="*/ 0 h 1000"/>
              <a:gd name="T4" fmla="*/ 23225760 w 1000"/>
              <a:gd name="T5" fmla="*/ 1151650923 h 1000"/>
              <a:gd name="T6" fmla="*/ 0 w 1000"/>
              <a:gd name="T7" fmla="*/ 115165092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
        <p:nvSpPr>
          <p:cNvPr id="4107" name="Text Box 13"/>
          <p:cNvSpPr txBox="1">
            <a:spLocks noChangeArrowheads="1"/>
          </p:cNvSpPr>
          <p:nvPr userDrawn="1"/>
        </p:nvSpPr>
        <p:spPr bwMode="auto">
          <a:xfrm>
            <a:off x="0" y="6172200"/>
            <a:ext cx="2971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defRPr/>
            </a:pPr>
            <a:r>
              <a:rPr lang="en-US" smtClean="0">
                <a:solidFill>
                  <a:schemeClr val="accent2"/>
                </a:solidFill>
              </a:rPr>
              <a:t>Robert Buchmann, Ph.D.</a:t>
            </a:r>
          </a:p>
          <a:p>
            <a:pPr algn="l">
              <a:defRPr/>
            </a:pPr>
            <a:r>
              <a:rPr lang="en-US" smtClean="0">
                <a:solidFill>
                  <a:schemeClr val="accent2"/>
                </a:solidFill>
              </a:rPr>
              <a:t>Babes Bolyai University</a:t>
            </a:r>
          </a:p>
          <a:p>
            <a:pPr algn="l">
              <a:spcBef>
                <a:spcPct val="50000"/>
              </a:spcBef>
              <a:defRPr/>
            </a:pPr>
            <a:endParaRPr lang="en-US"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0"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Effect transition="in" filter="dissolve">
                                      <p:cBhvr>
                                        <p:cTn id="12" dur="500"/>
                                        <p:tgtEl>
                                          <p:spTgt spid="2048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5">
                                            <p:txEl>
                                              <p:pRg st="1" end="1"/>
                                            </p:txEl>
                                          </p:spTgt>
                                        </p:tgtEl>
                                        <p:attrNameLst>
                                          <p:attrName>style.visibility</p:attrName>
                                        </p:attrNameLst>
                                      </p:cBhvr>
                                      <p:to>
                                        <p:strVal val="visible"/>
                                      </p:to>
                                    </p:set>
                                    <p:animEffect transition="in" filter="dissolve">
                                      <p:cBhvr>
                                        <p:cTn id="15" dur="500"/>
                                        <p:tgtEl>
                                          <p:spTgt spid="2048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5">
                                            <p:txEl>
                                              <p:pRg st="2" end="2"/>
                                            </p:txEl>
                                          </p:spTgt>
                                        </p:tgtEl>
                                        <p:attrNameLst>
                                          <p:attrName>style.visibility</p:attrName>
                                        </p:attrNameLst>
                                      </p:cBhvr>
                                      <p:to>
                                        <p:strVal val="visible"/>
                                      </p:to>
                                    </p:set>
                                    <p:animEffect transition="in" filter="dissolve">
                                      <p:cBhvr>
                                        <p:cTn id="18" dur="500"/>
                                        <p:tgtEl>
                                          <p:spTgt spid="20485">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dissolve">
                                      <p:cBhvr>
                                        <p:cTn id="21" dur="500"/>
                                        <p:tgtEl>
                                          <p:spTgt spid="20485">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485">
                                            <p:txEl>
                                              <p:pRg st="4" end="4"/>
                                            </p:txEl>
                                          </p:spTgt>
                                        </p:tgtEl>
                                        <p:attrNameLst>
                                          <p:attrName>style.visibility</p:attrName>
                                        </p:attrNameLst>
                                      </p:cBhvr>
                                      <p:to>
                                        <p:strVal val="visible"/>
                                      </p:to>
                                    </p:set>
                                    <p:animEffect transition="in" filter="dissolve">
                                      <p:cBhvr>
                                        <p:cTn id="24"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build="p">
        <p:tmplLst>
          <p:tmpl lvl="1">
            <p:tnLst>
              <p:par>
                <p:cTn presetID="9" presetClass="entr" presetSubtype="0" fill="hold" nodeType="click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Lst>
      </p:bldP>
    </p:bldLst>
  </p:timing>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ecurityfocus.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microsoft.com/en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p:txBody>
          <a:bodyPr/>
          <a:lstStyle/>
          <a:p>
            <a:pPr eaLnBrk="1" hangingPunct="1"/>
            <a:r>
              <a:rPr lang="ro-RO" smtClean="0"/>
              <a:t>CURS </a:t>
            </a:r>
            <a:r>
              <a:rPr lang="en-US" smtClean="0"/>
              <a:t>7</a:t>
            </a:r>
            <a:endParaRPr lang="ro-RO" smtClean="0"/>
          </a:p>
          <a:p>
            <a:pPr lvl="1" eaLnBrk="1" hangingPunct="1"/>
            <a:r>
              <a:rPr lang="ro-RO" smtClean="0"/>
              <a:t>Test</a:t>
            </a:r>
            <a:r>
              <a:rPr lang="en-US" smtClean="0"/>
              <a:t>e auxiliare</a:t>
            </a:r>
          </a:p>
          <a:p>
            <a:pPr lvl="2" eaLnBrk="1" hangingPunct="1"/>
            <a:r>
              <a:rPr lang="en-US" smtClean="0"/>
              <a:t>Utilizabilitate, componente auxiliare, securitate</a:t>
            </a:r>
            <a:endParaRPr lang="ro-RO"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14400" y="0"/>
            <a:ext cx="7696200" cy="1412875"/>
          </a:xfrm>
        </p:spPr>
        <p:txBody>
          <a:bodyPr/>
          <a:lstStyle/>
          <a:p>
            <a:pPr eaLnBrk="1" hangingPunct="1"/>
            <a:r>
              <a:rPr lang="ro-RO" smtClean="0"/>
              <a:t>Testarea </a:t>
            </a:r>
            <a:r>
              <a:rPr lang="en-US" smtClean="0"/>
              <a:t>componentelor</a:t>
            </a:r>
            <a:r>
              <a:rPr lang="ro-RO" smtClean="0"/>
              <a:t> auxiliare</a:t>
            </a:r>
            <a:endParaRPr lang="en-US" smtClean="0"/>
          </a:p>
        </p:txBody>
      </p:sp>
      <p:sp>
        <p:nvSpPr>
          <p:cNvPr id="119811"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Componente auxiliare</a:t>
            </a:r>
            <a:r>
              <a:rPr lang="ro-RO" sz="1800" smtClean="0"/>
              <a:t> ale produsului software, vizate de tester</a:t>
            </a:r>
          </a:p>
          <a:p>
            <a:pPr marL="723900" lvl="1" indent="-274638" eaLnBrk="1" hangingPunct="1">
              <a:lnSpc>
                <a:spcPct val="80000"/>
              </a:lnSpc>
            </a:pPr>
            <a:r>
              <a:rPr lang="ro-RO" sz="1800" smtClean="0"/>
              <a:t>Ambalaj – conţine capturi de ecran, cerinţe de sistem, listă de funcţionalităţi, informaţii de copyright</a:t>
            </a:r>
          </a:p>
          <a:p>
            <a:pPr marL="723900" lvl="1" indent="-274638" eaLnBrk="1" hangingPunct="1">
              <a:lnSpc>
                <a:spcPct val="80000"/>
              </a:lnSpc>
            </a:pPr>
            <a:r>
              <a:rPr lang="ro-RO" sz="1800" smtClean="0"/>
              <a:t>Materiale de marketing</a:t>
            </a:r>
          </a:p>
          <a:p>
            <a:pPr marL="723900" lvl="1" indent="-274638" eaLnBrk="1" hangingPunct="1">
              <a:lnSpc>
                <a:spcPct val="80000"/>
              </a:lnSpc>
            </a:pPr>
            <a:r>
              <a:rPr lang="ro-RO" sz="1800" smtClean="0"/>
              <a:t>Documente de garanţie şi registration, on-line sau off-line</a:t>
            </a:r>
          </a:p>
          <a:p>
            <a:pPr marL="723900" lvl="1" indent="-274638" eaLnBrk="1" hangingPunct="1">
              <a:lnSpc>
                <a:spcPct val="80000"/>
              </a:lnSpc>
            </a:pPr>
            <a:r>
              <a:rPr lang="ro-RO" sz="1800" smtClean="0"/>
              <a:t>Documentul EULA (End User License Agreement) – document avizat juridic, inclus în kitul de instalare, prin care utilizatorul se poate angaja să nu intenteze procese legate de eventuale erori</a:t>
            </a:r>
          </a:p>
          <a:p>
            <a:pPr marL="723900" lvl="1" indent="-274638" eaLnBrk="1" hangingPunct="1">
              <a:lnSpc>
                <a:spcPct val="80000"/>
              </a:lnSpc>
            </a:pPr>
            <a:r>
              <a:rPr lang="ro-RO" sz="1800" smtClean="0"/>
              <a:t>Etichete cu numere de serie, coduri de licenţă şi activare</a:t>
            </a:r>
          </a:p>
          <a:p>
            <a:pPr marL="723900" lvl="1" indent="-274638" eaLnBrk="1" hangingPunct="1">
              <a:lnSpc>
                <a:spcPct val="80000"/>
              </a:lnSpc>
            </a:pPr>
            <a:r>
              <a:rPr lang="ro-RO" sz="1800" smtClean="0"/>
              <a:t>Instrucţiuni de instalare, configurare, manual, fişier Read Me</a:t>
            </a:r>
          </a:p>
          <a:p>
            <a:pPr marL="723900" lvl="1" indent="-274638" eaLnBrk="1" hangingPunct="1">
              <a:lnSpc>
                <a:spcPct val="80000"/>
              </a:lnSpc>
            </a:pPr>
            <a:r>
              <a:rPr lang="ro-RO" sz="1800" smtClean="0"/>
              <a:t>Documentaţia Help interogabilă</a:t>
            </a:r>
          </a:p>
          <a:p>
            <a:pPr marL="723900" lvl="1" indent="-274638" eaLnBrk="1" hangingPunct="1">
              <a:lnSpc>
                <a:spcPct val="80000"/>
              </a:lnSpc>
            </a:pPr>
            <a:r>
              <a:rPr lang="ro-RO" sz="1800" smtClean="0"/>
              <a:t>Tutoriale şi wizarduri conectate la Help</a:t>
            </a:r>
          </a:p>
          <a:p>
            <a:pPr marL="723900" lvl="1" indent="-274638" eaLnBrk="1" hangingPunct="1">
              <a:lnSpc>
                <a:spcPct val="80000"/>
              </a:lnSpc>
            </a:pPr>
            <a:r>
              <a:rPr lang="ro-RO" sz="1800" smtClean="0"/>
              <a:t>Exemple şi şabloane de documente</a:t>
            </a:r>
          </a:p>
          <a:p>
            <a:pPr marL="723900" lvl="1" indent="-274638" eaLnBrk="1" hangingPunct="1">
              <a:lnSpc>
                <a:spcPct val="80000"/>
              </a:lnSpc>
            </a:pPr>
            <a:r>
              <a:rPr lang="ro-RO" sz="1800" smtClean="0"/>
              <a:t>Mesaje de eroare documentate</a:t>
            </a:r>
          </a:p>
          <a:p>
            <a:pPr marL="609600" indent="-609600" eaLnBrk="1" hangingPunct="1">
              <a:lnSpc>
                <a:spcPct val="80000"/>
              </a:lnSpc>
            </a:pPr>
            <a:r>
              <a:rPr lang="ro-RO" sz="1800" b="1" smtClean="0"/>
              <a:t>Rolul componentelor auxiliare</a:t>
            </a:r>
          </a:p>
          <a:p>
            <a:pPr marL="723900" lvl="1" indent="-274638" eaLnBrk="1" hangingPunct="1">
              <a:lnSpc>
                <a:spcPct val="80000"/>
              </a:lnSpc>
            </a:pPr>
            <a:r>
              <a:rPr lang="ro-RO" sz="1800" smtClean="0"/>
              <a:t>Îmbunătăţesc utilizabilitatea (antrenarea utilizatorului)</a:t>
            </a:r>
          </a:p>
          <a:p>
            <a:pPr marL="723900" lvl="1" indent="-274638" eaLnBrk="1" hangingPunct="1">
              <a:lnSpc>
                <a:spcPct val="80000"/>
              </a:lnSpc>
            </a:pPr>
            <a:r>
              <a:rPr lang="ro-RO" sz="1800" smtClean="0"/>
              <a:t>Sincronizează acurateţea aplicaţiei cu aşteptările utilizatorului</a:t>
            </a:r>
          </a:p>
          <a:p>
            <a:pPr marL="723900" lvl="1" indent="-274638" eaLnBrk="1" hangingPunct="1">
              <a:lnSpc>
                <a:spcPct val="80000"/>
              </a:lnSpc>
            </a:pPr>
            <a:r>
              <a:rPr lang="ro-RO" sz="1800" smtClean="0"/>
              <a:t>Permit ignorarea unor tipuri de erori (fixează cerinţe de sistem, antrenează utilizatorul în evitarea erorilor, impunerea juridică prin citirea EULA la instalare)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14400" y="0"/>
            <a:ext cx="7696200" cy="1412875"/>
          </a:xfrm>
        </p:spPr>
        <p:txBody>
          <a:bodyPr/>
          <a:lstStyle/>
          <a:p>
            <a:pPr eaLnBrk="1" hangingPunct="1"/>
            <a:r>
              <a:rPr lang="ro-RO" smtClean="0"/>
              <a:t>Testarea </a:t>
            </a:r>
            <a:r>
              <a:rPr lang="en-US" smtClean="0"/>
              <a:t>componentelor</a:t>
            </a:r>
            <a:r>
              <a:rPr lang="ro-RO" smtClean="0"/>
              <a:t> auxiliare</a:t>
            </a:r>
            <a:endParaRPr lang="en-US" smtClean="0"/>
          </a:p>
        </p:txBody>
      </p:sp>
      <p:sp>
        <p:nvSpPr>
          <p:cNvPr id="120835"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en-US" sz="2000" b="1" smtClean="0"/>
              <a:t>E posibil ca testarea componentelor auxiliare s</a:t>
            </a:r>
            <a:r>
              <a:rPr lang="ro-RO" sz="2000" b="1" smtClean="0"/>
              <a:t>ă releve chiar erori ale aplicaţiei</a:t>
            </a:r>
          </a:p>
          <a:p>
            <a:pPr marL="609600" indent="-609600" eaLnBrk="1" hangingPunct="1">
              <a:lnSpc>
                <a:spcPct val="90000"/>
              </a:lnSpc>
            </a:pPr>
            <a:r>
              <a:rPr lang="ro-RO" sz="2000" b="1" smtClean="0"/>
              <a:t>Lista de verificarea la testarea auxiliară:</a:t>
            </a:r>
          </a:p>
          <a:p>
            <a:pPr marL="723900" lvl="1" indent="-274638" eaLnBrk="1" hangingPunct="1">
              <a:lnSpc>
                <a:spcPct val="90000"/>
              </a:lnSpc>
            </a:pPr>
            <a:r>
              <a:rPr lang="ro-RO" sz="2000" smtClean="0"/>
              <a:t>Nivelul audienţei – limbajul tutorialelor, help-ului, manualului de utilizare trebuie să fie la nivelul beneficiarului</a:t>
            </a:r>
          </a:p>
          <a:p>
            <a:pPr marL="723900" lvl="1" indent="-274638" eaLnBrk="1" hangingPunct="1">
              <a:lnSpc>
                <a:spcPct val="90000"/>
              </a:lnSpc>
            </a:pPr>
            <a:r>
              <a:rPr lang="ro-RO" sz="2000" smtClean="0"/>
              <a:t>Terminologia şi abrevierile să fie adaptate domeniului beneficiarului</a:t>
            </a:r>
          </a:p>
          <a:p>
            <a:pPr marL="723900" lvl="1" indent="-274638" eaLnBrk="1" hangingPunct="1">
              <a:lnSpc>
                <a:spcPct val="90000"/>
              </a:lnSpc>
            </a:pPr>
            <a:r>
              <a:rPr lang="ro-RO" sz="2000" smtClean="0"/>
              <a:t>Se vor detecta lipsurile şi ambiguităţile</a:t>
            </a:r>
          </a:p>
          <a:p>
            <a:pPr marL="723900" lvl="1" indent="-274638" eaLnBrk="1" hangingPunct="1">
              <a:lnSpc>
                <a:spcPct val="90000"/>
              </a:lnSpc>
            </a:pPr>
            <a:r>
              <a:rPr lang="ro-RO" sz="2000" smtClean="0"/>
              <a:t>Se vor detecta dezacorduri între aplicaţie şi componentele auxiliare</a:t>
            </a:r>
          </a:p>
          <a:p>
            <a:pPr marL="723900" lvl="1" indent="-274638" eaLnBrk="1" hangingPunct="1">
              <a:lnSpc>
                <a:spcPct val="90000"/>
              </a:lnSpc>
            </a:pPr>
            <a:r>
              <a:rPr lang="ro-RO" sz="2000" smtClean="0"/>
              <a:t>Se va studia acurateţea documentaţiei şi a datelor de contact</a:t>
            </a:r>
          </a:p>
          <a:p>
            <a:pPr marL="723900" lvl="1" indent="-274638" eaLnBrk="1" hangingPunct="1">
              <a:lnSpc>
                <a:spcPct val="90000"/>
              </a:lnSpc>
            </a:pPr>
            <a:r>
              <a:rPr lang="ro-RO" sz="2000" smtClean="0"/>
              <a:t>Se vor testa hiperlegăturile (cuprins, Help)</a:t>
            </a:r>
          </a:p>
          <a:p>
            <a:pPr marL="723900" lvl="1" indent="-274638" eaLnBrk="1" hangingPunct="1">
              <a:lnSpc>
                <a:spcPct val="90000"/>
              </a:lnSpc>
            </a:pPr>
            <a:r>
              <a:rPr lang="ro-RO" sz="2000" smtClean="0"/>
              <a:t>Se vor detecta lipsurile în etapizarea wizardurilor</a:t>
            </a:r>
          </a:p>
          <a:p>
            <a:pPr marL="723900" lvl="1" indent="-274638" eaLnBrk="1" hangingPunct="1">
              <a:lnSpc>
                <a:spcPct val="90000"/>
              </a:lnSpc>
            </a:pPr>
            <a:r>
              <a:rPr lang="ro-RO" sz="2000" smtClean="0"/>
              <a:t>Se vor detecta erori de interogare a Helpului</a:t>
            </a:r>
          </a:p>
          <a:p>
            <a:pPr marL="723900" lvl="1" indent="-274638" eaLnBrk="1" hangingPunct="1">
              <a:lnSpc>
                <a:spcPct val="90000"/>
              </a:lnSpc>
            </a:pPr>
            <a:r>
              <a:rPr lang="ro-RO" sz="2000" smtClean="0"/>
              <a:t>Se vor detecta erori în capturile de ecran şi în textul grafic</a:t>
            </a:r>
          </a:p>
          <a:p>
            <a:pPr marL="723900" lvl="1" indent="-274638" eaLnBrk="1" hangingPunct="1">
              <a:lnSpc>
                <a:spcPct val="90000"/>
              </a:lnSpc>
            </a:pPr>
            <a:r>
              <a:rPr lang="ro-RO" sz="2000" smtClean="0"/>
              <a:t>Se va verifica acurateţea exemplelor</a:t>
            </a:r>
          </a:p>
          <a:p>
            <a:pPr marL="723900" lvl="1" indent="-274638" eaLnBrk="1" hangingPunct="1">
              <a:lnSpc>
                <a:spcPct val="90000"/>
              </a:lnSpc>
            </a:pPr>
            <a:r>
              <a:rPr lang="ro-RO" sz="2000" smtClean="0"/>
              <a:t>Se va realiza spell-checking pe documentaţie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14400" y="0"/>
            <a:ext cx="7696200" cy="1412875"/>
          </a:xfrm>
        </p:spPr>
        <p:txBody>
          <a:bodyPr/>
          <a:lstStyle/>
          <a:p>
            <a:pPr eaLnBrk="1" hangingPunct="1"/>
            <a:r>
              <a:rPr lang="ro-RO" smtClean="0"/>
              <a:t>Testarea </a:t>
            </a:r>
            <a:r>
              <a:rPr lang="en-US" smtClean="0"/>
              <a:t>componentelor</a:t>
            </a:r>
            <a:r>
              <a:rPr lang="ro-RO" smtClean="0"/>
              <a:t> auxiliare</a:t>
            </a:r>
            <a:endParaRPr lang="en-US" smtClean="0"/>
          </a:p>
        </p:txBody>
      </p:sp>
      <p:sp>
        <p:nvSpPr>
          <p:cNvPr id="121859" name="Rectangle 3"/>
          <p:cNvSpPr>
            <a:spLocks noGrp="1" noChangeArrowheads="1"/>
          </p:cNvSpPr>
          <p:nvPr>
            <p:ph type="body" idx="1"/>
          </p:nvPr>
        </p:nvSpPr>
        <p:spPr>
          <a:xfrm>
            <a:off x="0" y="1600200"/>
            <a:ext cx="9144000" cy="5257800"/>
          </a:xfrm>
        </p:spPr>
        <p:txBody>
          <a:bodyPr/>
          <a:lstStyle/>
          <a:p>
            <a:pPr marL="609600" indent="-609600" eaLnBrk="1" hangingPunct="1"/>
            <a:r>
              <a:rPr lang="ro-RO" sz="2800" b="1" smtClean="0"/>
              <a:t>Factori care împiedică testarea auxiliară</a:t>
            </a:r>
          </a:p>
          <a:p>
            <a:pPr marL="723900" lvl="1" indent="-274638" eaLnBrk="1" hangingPunct="1"/>
            <a:r>
              <a:rPr lang="ro-RO" smtClean="0"/>
              <a:t>I se alocă resurse minimale</a:t>
            </a:r>
          </a:p>
          <a:p>
            <a:pPr marL="723900" lvl="1" indent="-274638" eaLnBrk="1" hangingPunct="1"/>
            <a:r>
              <a:rPr lang="ro-RO" smtClean="0"/>
              <a:t>Persoanele care creează componentele auxiliare nu sunt experţi nici în aplicaţie, nici în domeniul său</a:t>
            </a:r>
          </a:p>
          <a:p>
            <a:pPr marL="723900" lvl="1" indent="-274638" eaLnBrk="1" hangingPunct="1"/>
            <a:r>
              <a:rPr lang="ro-RO" smtClean="0"/>
              <a:t>Componentele auxiliare off-line sunt costisitoare şi întârzie lansarea produsului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2883"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dirty="0" smtClean="0"/>
              <a:t>Produs securizat = </a:t>
            </a:r>
            <a:r>
              <a:rPr lang="ro-RO" sz="1800" dirty="0" smtClean="0"/>
              <a:t>produs care protejează </a:t>
            </a:r>
            <a:r>
              <a:rPr lang="ro-RO" sz="1800" dirty="0" err="1" smtClean="0"/>
              <a:t>confidenţialitatea</a:t>
            </a:r>
            <a:r>
              <a:rPr lang="ro-RO" sz="1800" dirty="0" smtClean="0"/>
              <a:t>, integritatea </a:t>
            </a:r>
            <a:r>
              <a:rPr lang="ro-RO" sz="1800" dirty="0" err="1" smtClean="0"/>
              <a:t>şi</a:t>
            </a:r>
            <a:r>
              <a:rPr lang="ro-RO" sz="1800" dirty="0" smtClean="0"/>
              <a:t> disponibilitatea </a:t>
            </a:r>
            <a:r>
              <a:rPr lang="ro-RO" sz="1800" dirty="0" err="1" smtClean="0"/>
              <a:t>informaţiilor</a:t>
            </a:r>
            <a:endParaRPr lang="ro-RO" sz="1800" dirty="0" smtClean="0"/>
          </a:p>
          <a:p>
            <a:pPr marL="609600" indent="-609600" eaLnBrk="1" hangingPunct="1">
              <a:lnSpc>
                <a:spcPct val="80000"/>
              </a:lnSpc>
            </a:pPr>
            <a:r>
              <a:rPr lang="ro-RO" sz="1800" b="1" dirty="0" smtClean="0"/>
              <a:t>Vulnerabilitate</a:t>
            </a:r>
            <a:r>
              <a:rPr lang="ro-RO" sz="1800" dirty="0" smtClean="0"/>
              <a:t> = caracteristica unui produs care permite altora decât proprietarului acces la nivelul de </a:t>
            </a:r>
            <a:r>
              <a:rPr lang="ro-RO" sz="1800" dirty="0" err="1" smtClean="0"/>
              <a:t>confidenţialitate</a:t>
            </a:r>
            <a:r>
              <a:rPr lang="ro-RO" sz="1800" dirty="0" smtClean="0"/>
              <a:t>, integritate </a:t>
            </a:r>
            <a:r>
              <a:rPr lang="ro-RO" sz="1800" dirty="0" err="1" smtClean="0"/>
              <a:t>şi</a:t>
            </a:r>
            <a:r>
              <a:rPr lang="ro-RO" sz="1800" dirty="0" smtClean="0"/>
              <a:t> disponibilitate</a:t>
            </a:r>
            <a:endParaRPr lang="en-US" sz="1800" dirty="0" smtClean="0"/>
          </a:p>
          <a:p>
            <a:pPr marL="609600" indent="-609600" eaLnBrk="1" hangingPunct="1">
              <a:lnSpc>
                <a:spcPct val="80000"/>
              </a:lnSpc>
            </a:pPr>
            <a:endParaRPr lang="en-US" sz="1800" dirty="0"/>
          </a:p>
          <a:p>
            <a:pPr marL="609600" indent="-609600" eaLnBrk="1" hangingPunct="1">
              <a:lnSpc>
                <a:spcPct val="80000"/>
              </a:lnSpc>
            </a:pPr>
            <a:endParaRPr lang="en-US" sz="1800" dirty="0" smtClean="0"/>
          </a:p>
          <a:p>
            <a:pPr marL="609600" indent="-609600" eaLnBrk="1" hangingPunct="1">
              <a:lnSpc>
                <a:spcPct val="80000"/>
              </a:lnSpc>
            </a:pPr>
            <a:endParaRPr lang="en-US" sz="1800" dirty="0"/>
          </a:p>
          <a:p>
            <a:pPr marL="609600" indent="-609600" eaLnBrk="1" hangingPunct="1">
              <a:lnSpc>
                <a:spcPct val="80000"/>
              </a:lnSpc>
            </a:pPr>
            <a:endParaRPr lang="en-US" sz="1800" dirty="0" smtClean="0"/>
          </a:p>
          <a:p>
            <a:pPr marL="609600" indent="-609600" eaLnBrk="1" hangingPunct="1">
              <a:lnSpc>
                <a:spcPct val="80000"/>
              </a:lnSpc>
            </a:pPr>
            <a:endParaRPr lang="en-US" sz="1800" dirty="0"/>
          </a:p>
          <a:p>
            <a:pPr marL="609600" indent="-609600" eaLnBrk="1" hangingPunct="1">
              <a:lnSpc>
                <a:spcPct val="80000"/>
              </a:lnSpc>
            </a:pPr>
            <a:endParaRPr lang="ro-RO" sz="1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000" b="1" dirty="0"/>
              <a:t>Confidențialitatea</a:t>
            </a:r>
            <a:r>
              <a:rPr lang="ro-RO" sz="2000" dirty="0"/>
              <a:t/>
            </a:r>
            <a:br>
              <a:rPr lang="ro-RO" sz="2000" dirty="0"/>
            </a:br>
            <a:r>
              <a:rPr lang="ro-RO" sz="2000" dirty="0"/>
              <a:t>Este definită conform ISO (organizația mondială pentru standardizare) ca fiind asigurarea accesabilității informației doar de către persoanele autorizate în accesarea și folosirea acestor informații.</a:t>
            </a:r>
            <a:br>
              <a:rPr lang="ro-RO" sz="2000" dirty="0"/>
            </a:br>
            <a:r>
              <a:rPr lang="ro-RO" sz="2000" dirty="0"/>
              <a:t>Cea mai eficientă metodă de asigurare a confidențialității informațiilor este criptografia. Astfel, datele cu caracter privat și sensibile sunt </a:t>
            </a:r>
            <a:r>
              <a:rPr lang="ro-RO" sz="2000" dirty="0" err="1"/>
              <a:t>encriptate</a:t>
            </a:r>
            <a:r>
              <a:rPr lang="ro-RO" sz="2000" dirty="0"/>
              <a:t> de către sursă și decriptate de către persoana autorizată.</a:t>
            </a:r>
            <a:br>
              <a:rPr lang="ro-RO" sz="2000" dirty="0"/>
            </a:br>
            <a:r>
              <a:rPr lang="ro-RO" sz="2000" dirty="0"/>
              <a:t>Asigurarea confidențialității este critică în aplicațiile care folosesc tranzacții bancare online. De asemenea confidențialitatea este necesară și în menținerea caracterului privat al datelor cu caracter personal.</a:t>
            </a:r>
          </a:p>
        </p:txBody>
      </p:sp>
    </p:spTree>
    <p:extLst>
      <p:ext uri="{BB962C8B-B14F-4D97-AF65-F5344CB8AC3E}">
        <p14:creationId xmlns:p14="http://schemas.microsoft.com/office/powerpoint/2010/main" val="393152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400" b="1" dirty="0"/>
              <a:t>Integritatea datelor și a informațiilor </a:t>
            </a:r>
            <a:r>
              <a:rPr lang="ro-RO" sz="2400" dirty="0"/>
              <a:t/>
            </a:r>
            <a:br>
              <a:rPr lang="ro-RO" sz="2400" dirty="0"/>
            </a:br>
            <a:r>
              <a:rPr lang="ro-RO" sz="2400" dirty="0"/>
              <a:t>Are ca obiectiv asigurarea că informațiile ajung la persoanele autorizate nealterate, în formă identică cu informațiile de la sursă, iar modificările asupra datelor se fac doar de către persoanele care au autorizație.</a:t>
            </a:r>
            <a:br>
              <a:rPr lang="ro-RO" sz="2400" dirty="0"/>
            </a:br>
            <a:r>
              <a:rPr lang="ro-RO" sz="2400" dirty="0"/>
              <a:t>Integritatea informațiilor poate fi compromisă de către persoane în mod accidental sau în mod voit. De asemenea alterarea datelor în mod accidental se poate întâmpla și din cauza disfuncționalității sistemelor informatice.</a:t>
            </a:r>
            <a:br>
              <a:rPr lang="ro-RO" sz="2400" dirty="0"/>
            </a:br>
            <a:r>
              <a:rPr lang="ro-RO" sz="2400" dirty="0"/>
              <a:t>De </a:t>
            </a:r>
            <a:r>
              <a:rPr lang="ro-RO" sz="2400" dirty="0" err="1"/>
              <a:t>accea</a:t>
            </a:r>
            <a:r>
              <a:rPr lang="ro-RO" sz="2400" dirty="0"/>
              <a:t> se impun algoritmi de verificare a integrității </a:t>
            </a:r>
            <a:r>
              <a:rPr lang="ro-RO" sz="2400" dirty="0" smtClean="0"/>
              <a:t>datelor</a:t>
            </a:r>
            <a:r>
              <a:rPr lang="en-US" sz="2400" dirty="0" smtClean="0"/>
              <a:t> – HASH.</a:t>
            </a:r>
            <a:endParaRPr lang="ro-RO" sz="2400" dirty="0"/>
          </a:p>
        </p:txBody>
      </p:sp>
    </p:spTree>
    <p:extLst>
      <p:ext uri="{BB962C8B-B14F-4D97-AF65-F5344CB8AC3E}">
        <p14:creationId xmlns:p14="http://schemas.microsoft.com/office/powerpoint/2010/main" val="67749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400" b="1" dirty="0"/>
              <a:t>Disponibilitatea</a:t>
            </a:r>
            <a:r>
              <a:rPr lang="ro-RO" sz="2400" dirty="0"/>
              <a:t/>
            </a:r>
            <a:br>
              <a:rPr lang="ro-RO" sz="2400" dirty="0"/>
            </a:br>
            <a:r>
              <a:rPr lang="ro-RO" sz="2400" dirty="0"/>
              <a:t>Se referă la asigurarea accesului la informație, atunci când este cerută și implică în principiu disponibilitatea sistemelor informatice de a oferi informația. Internetul a perfecționat acest principiu prin introducerea conceptului de disponibilitate permanentă (</a:t>
            </a:r>
            <a:r>
              <a:rPr lang="ro-RO" sz="2400" dirty="0" err="1"/>
              <a:t>High</a:t>
            </a:r>
            <a:r>
              <a:rPr lang="ro-RO" sz="2400" dirty="0"/>
              <a:t> </a:t>
            </a:r>
            <a:r>
              <a:rPr lang="ro-RO" sz="2400" dirty="0" err="1"/>
              <a:t>Availability</a:t>
            </a:r>
            <a:r>
              <a:rPr lang="ro-RO" sz="2400" dirty="0"/>
              <a:t>), fiind o necesitate absolută a traseului </a:t>
            </a:r>
            <a:r>
              <a:rPr lang="ro-RO" sz="2400" dirty="0" err="1"/>
              <a:t>informție</a:t>
            </a:r>
            <a:r>
              <a:rPr lang="ro-RO" sz="2400" dirty="0"/>
              <a:t>-utilizator. Sistemele informatice care oferă informație în internet trebuie să asigure disponibilitatea permanentă, să prevină prin soluții tehnice întreruperile de serviciu din cauze diverse (căderi de tensiune în rețeaua electrică,  </a:t>
            </a:r>
            <a:r>
              <a:rPr lang="ro-RO" sz="2400" dirty="0" err="1"/>
              <a:t>disfunționalități</a:t>
            </a:r>
            <a:r>
              <a:rPr lang="ro-RO" sz="2400" dirty="0"/>
              <a:t> hardware, etc) și  prevenirea atacurilor de tip </a:t>
            </a:r>
            <a:r>
              <a:rPr lang="ro-RO" sz="2400" dirty="0" err="1"/>
              <a:t>Denial</a:t>
            </a:r>
            <a:r>
              <a:rPr lang="ro-RO" sz="2400" dirty="0"/>
              <a:t> of Service.</a:t>
            </a:r>
          </a:p>
        </p:txBody>
      </p:sp>
    </p:spTree>
    <p:extLst>
      <p:ext uri="{BB962C8B-B14F-4D97-AF65-F5344CB8AC3E}">
        <p14:creationId xmlns:p14="http://schemas.microsoft.com/office/powerpoint/2010/main" val="87930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ro-RO" sz="2000" dirty="0"/>
              <a:t>Pe lângă cele 3 principii enumerate, confidențialitate, integritate, disponibilitate, în 2002, Don Parker a propus adițional alte 3: posesia, autenticitatea și utilitatea</a:t>
            </a:r>
            <a:r>
              <a:rPr lang="ro-RO" sz="2000" dirty="0" smtClean="0"/>
              <a:t>.</a:t>
            </a:r>
            <a:endParaRPr lang="en-US" sz="2000" dirty="0" smtClean="0"/>
          </a:p>
          <a:p>
            <a:r>
              <a:rPr lang="ro-RO" sz="2000" b="1" dirty="0"/>
              <a:t>Non-repudierea</a:t>
            </a:r>
            <a:r>
              <a:rPr lang="ro-RO" sz="2000" dirty="0"/>
              <a:t/>
            </a:r>
            <a:br>
              <a:rPr lang="ro-RO" sz="2000" dirty="0"/>
            </a:br>
            <a:r>
              <a:rPr lang="ro-RO" sz="2000" dirty="0"/>
              <a:t>În termeni juridici non-repudierea înseamnă </a:t>
            </a:r>
            <a:r>
              <a:rPr lang="ro-RO" sz="2000" dirty="0" err="1"/>
              <a:t>imposibiliatea</a:t>
            </a:r>
            <a:r>
              <a:rPr lang="ro-RO" sz="2000" dirty="0"/>
              <a:t> ca persoanele angajate în schimbul de informații să nege trimiterea, respectiv recepționarea informației. </a:t>
            </a:r>
            <a:endParaRPr lang="en-US" sz="2000" dirty="0" smtClean="0"/>
          </a:p>
          <a:p>
            <a:endParaRPr lang="en-US" sz="2000" dirty="0" smtClean="0"/>
          </a:p>
          <a:p>
            <a:r>
              <a:rPr lang="ro-RO" sz="2000" b="1" dirty="0" err="1" smtClean="0"/>
              <a:t>Autenti</a:t>
            </a:r>
            <a:r>
              <a:rPr lang="en-US" sz="2000" b="1" smtClean="0"/>
              <a:t>ficare </a:t>
            </a:r>
            <a:r>
              <a:rPr lang="en-US" sz="2000" b="1" dirty="0" smtClean="0"/>
              <a:t>vs. </a:t>
            </a:r>
            <a:r>
              <a:rPr lang="en-US" sz="2000" b="1" dirty="0" err="1" smtClean="0"/>
              <a:t>Autorizare</a:t>
            </a:r>
            <a:r>
              <a:rPr lang="ro-RO" sz="2000" dirty="0"/>
              <a:t/>
            </a:r>
            <a:br>
              <a:rPr lang="ro-RO" sz="2000" dirty="0"/>
            </a:br>
            <a:endParaRPr lang="ro-RO" sz="2000" dirty="0"/>
          </a:p>
        </p:txBody>
      </p:sp>
    </p:spTree>
    <p:extLst>
      <p:ext uri="{BB962C8B-B14F-4D97-AF65-F5344CB8AC3E}">
        <p14:creationId xmlns:p14="http://schemas.microsoft.com/office/powerpoint/2010/main" val="1308748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3907"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000" b="1" dirty="0" smtClean="0"/>
              <a:t>Threat modelling</a:t>
            </a:r>
          </a:p>
          <a:p>
            <a:pPr marL="723900" lvl="1" indent="-274638" eaLnBrk="1" hangingPunct="1">
              <a:lnSpc>
                <a:spcPct val="90000"/>
              </a:lnSpc>
            </a:pPr>
            <a:r>
              <a:rPr lang="ro-RO" sz="1800" dirty="0" smtClean="0"/>
              <a:t>modelarea ameninţărilor, proces similar cu recenzarea internă</a:t>
            </a:r>
          </a:p>
          <a:p>
            <a:pPr marL="723900" lvl="1" indent="-274638" eaLnBrk="1" hangingPunct="1">
              <a:lnSpc>
                <a:spcPct val="90000"/>
              </a:lnSpc>
            </a:pPr>
            <a:r>
              <a:rPr lang="ro-RO" sz="1800" dirty="0" smtClean="0"/>
              <a:t>Echipa de recenzare identifică zonele aplicaţiei predispuse la ameninţări</a:t>
            </a:r>
          </a:p>
          <a:p>
            <a:pPr marL="723900" lvl="1" indent="-274638" eaLnBrk="1" hangingPunct="1">
              <a:lnSpc>
                <a:spcPct val="90000"/>
              </a:lnSpc>
            </a:pPr>
            <a:r>
              <a:rPr lang="ro-RO" sz="1800" dirty="0" smtClean="0"/>
              <a:t>Etape:</a:t>
            </a:r>
          </a:p>
          <a:p>
            <a:pPr marL="1423988" lvl="2" indent="-457200" eaLnBrk="1" hangingPunct="1">
              <a:lnSpc>
                <a:spcPct val="90000"/>
              </a:lnSpc>
            </a:pPr>
            <a:r>
              <a:rPr lang="ro-RO" sz="1800" dirty="0" smtClean="0"/>
              <a:t>Asamblarea echipei, cu specialişti în securitate, testeri şi programatori care să elimine vulnerabilităţile</a:t>
            </a:r>
          </a:p>
          <a:p>
            <a:pPr marL="1423988" lvl="2" indent="-457200" eaLnBrk="1" hangingPunct="1">
              <a:lnSpc>
                <a:spcPct val="90000"/>
              </a:lnSpc>
            </a:pPr>
            <a:r>
              <a:rPr lang="ro-RO" sz="1800" dirty="0" smtClean="0"/>
              <a:t>Identificarea ţintelor – baze de date cu numere de card, resurse de distribuire spam, imaginea organizaţiei (prin site branding)</a:t>
            </a:r>
          </a:p>
          <a:p>
            <a:pPr marL="1423988" lvl="2" indent="-457200" eaLnBrk="1" hangingPunct="1">
              <a:lnSpc>
                <a:spcPct val="90000"/>
              </a:lnSpc>
            </a:pPr>
            <a:r>
              <a:rPr lang="ro-RO" sz="1800" dirty="0" smtClean="0"/>
              <a:t>Modificarea arhitecturii aplicaţiei (document de proiectare) pentru evidenţierea nodurilor de comunicare între module</a:t>
            </a:r>
          </a:p>
          <a:p>
            <a:pPr marL="1423988" lvl="2" indent="-457200" eaLnBrk="1" hangingPunct="1">
              <a:lnSpc>
                <a:spcPct val="90000"/>
              </a:lnSpc>
            </a:pPr>
            <a:r>
              <a:rPr lang="ro-RO" sz="1800" dirty="0" smtClean="0"/>
              <a:t>Stabilirea limitelor de autorizare pe baza nodurilor dintre module</a:t>
            </a:r>
          </a:p>
          <a:p>
            <a:pPr marL="1423988" lvl="2" indent="-457200" eaLnBrk="1" hangingPunct="1">
              <a:lnSpc>
                <a:spcPct val="90000"/>
              </a:lnSpc>
            </a:pPr>
            <a:r>
              <a:rPr lang="ro-RO" sz="1800" dirty="0" smtClean="0"/>
              <a:t>Studiul diagramelor de tranziţie pentru identificarea căilor de acces la date</a:t>
            </a:r>
          </a:p>
          <a:p>
            <a:pPr marL="1423988" lvl="2" indent="-457200" eaLnBrk="1" hangingPunct="1">
              <a:lnSpc>
                <a:spcPct val="90000"/>
              </a:lnSpc>
            </a:pPr>
            <a:r>
              <a:rPr lang="ro-RO" sz="1800" dirty="0" smtClean="0"/>
              <a:t>Identificarea datelor şi modulelor care necesită criptare şi parole</a:t>
            </a:r>
          </a:p>
          <a:p>
            <a:pPr marL="1423988" lvl="2" indent="-457200" eaLnBrk="1" hangingPunct="1">
              <a:lnSpc>
                <a:spcPct val="90000"/>
              </a:lnSpc>
            </a:pPr>
            <a:r>
              <a:rPr lang="ro-RO" sz="1800" dirty="0" smtClean="0"/>
              <a:t>Identificarea ameninţărilor, pe baza ţintelor vizate, a limitelor de autorizare şi a căilor de acces</a:t>
            </a:r>
          </a:p>
          <a:p>
            <a:pPr marL="1423988" lvl="2" indent="-457200" eaLnBrk="1" hangingPunct="1">
              <a:lnSpc>
                <a:spcPct val="90000"/>
              </a:lnSpc>
            </a:pPr>
            <a:r>
              <a:rPr lang="ro-RO" sz="1800" dirty="0" smtClean="0"/>
              <a:t>Documentarea ameninţărilor</a:t>
            </a:r>
          </a:p>
          <a:p>
            <a:pPr marL="1423988" lvl="2" indent="-457200" eaLnBrk="1" hangingPunct="1">
              <a:lnSpc>
                <a:spcPct val="90000"/>
              </a:lnSpc>
            </a:pPr>
            <a:r>
              <a:rPr lang="ro-RO" sz="1800" dirty="0" smtClean="0"/>
              <a:t>Clasificarea ameninţărilor după modelul DREAD (msdn.microsoft.com</a:t>
            </a:r>
            <a:r>
              <a:rPr lang="en-US" sz="1800" dirty="0" smtClean="0"/>
              <a:t>/library)</a:t>
            </a:r>
            <a:r>
              <a:rPr lang="ro-RO" sz="18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4931" name="Rectangle 3"/>
          <p:cNvSpPr>
            <a:spLocks noGrp="1" noChangeArrowheads="1"/>
          </p:cNvSpPr>
          <p:nvPr>
            <p:ph type="body" idx="1"/>
          </p:nvPr>
        </p:nvSpPr>
        <p:spPr>
          <a:xfrm>
            <a:off x="0" y="1600200"/>
            <a:ext cx="9144000" cy="5257800"/>
          </a:xfrm>
        </p:spPr>
        <p:txBody>
          <a:bodyPr/>
          <a:lstStyle/>
          <a:p>
            <a:pPr marL="609600" indent="-609600" eaLnBrk="1" hangingPunct="1"/>
            <a:r>
              <a:rPr lang="en-US" sz="2400" b="1" smtClean="0"/>
              <a:t>Modelul DREAD</a:t>
            </a:r>
          </a:p>
          <a:p>
            <a:pPr marL="723900" lvl="1" indent="-274638" eaLnBrk="1" hangingPunct="1"/>
            <a:r>
              <a:rPr lang="en-US" sz="2400" smtClean="0"/>
              <a:t>Atribuie note de la 1 la 3 celor 5 atribute ale unei amenin</a:t>
            </a:r>
            <a:r>
              <a:rPr lang="ro-RO" sz="2400" smtClean="0"/>
              <a:t>ţări:</a:t>
            </a:r>
          </a:p>
          <a:p>
            <a:pPr marL="1423988" lvl="2" indent="-457200" eaLnBrk="1" hangingPunct="1"/>
            <a:r>
              <a:rPr lang="ro-RO" sz="2000" smtClean="0"/>
              <a:t>Dauna potenţială (estimată financiar)</a:t>
            </a:r>
          </a:p>
          <a:p>
            <a:pPr marL="1423988" lvl="2" indent="-457200" eaLnBrk="1" hangingPunct="1"/>
            <a:r>
              <a:rPr lang="ro-RO" sz="2000" smtClean="0"/>
              <a:t>Reproductibilitatea ameninţării prin exploatare repetată</a:t>
            </a:r>
          </a:p>
          <a:p>
            <a:pPr marL="1423988" lvl="2" indent="-457200" eaLnBrk="1" hangingPunct="1"/>
            <a:r>
              <a:rPr lang="ro-RO" sz="2000" smtClean="0"/>
              <a:t>Exploatabilitatea (dificultatea tehnică de exploatare a vulnerabilităţii)</a:t>
            </a:r>
          </a:p>
          <a:p>
            <a:pPr marL="1423988" lvl="2" indent="-457200" eaLnBrk="1" hangingPunct="1"/>
            <a:r>
              <a:rPr lang="ro-RO" sz="2000" smtClean="0"/>
              <a:t>Afectarea (numărul de utilizatori afectaţi)</a:t>
            </a:r>
          </a:p>
          <a:p>
            <a:pPr marL="1423988" lvl="2" indent="-457200" eaLnBrk="1" hangingPunct="1"/>
            <a:r>
              <a:rPr lang="ro-RO" sz="2000" smtClean="0"/>
              <a:t>Descoperirea (dificultatea descoperirii vulnerabilităţii)</a:t>
            </a:r>
          </a:p>
          <a:p>
            <a:pPr marL="723900" lvl="1" indent="-274638" eaLnBrk="1" hangingPunct="1"/>
            <a:r>
              <a:rPr lang="ro-RO" sz="2400" smtClean="0"/>
              <a:t>Notele se însumează pentru a obţine indicele DREAD</a:t>
            </a:r>
          </a:p>
          <a:p>
            <a:pPr marL="723900" lvl="1" indent="-274638" eaLnBrk="1" hangingPunct="1"/>
            <a:r>
              <a:rPr lang="ro-RO" sz="2400" smtClean="0"/>
              <a:t>Se fixează un prag de relevanţă sub care ameninţările vor fi ignorate de manager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1619"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b="1" smtClean="0"/>
              <a:t>Scopul unui produs software – utilizarea </a:t>
            </a:r>
            <a:r>
              <a:rPr lang="ro-RO" sz="2000" smtClean="0"/>
              <a:t>(oricât de bun ar fi un program, acesta va fi respins dacă necesită efort excesiv în interacţiunea cu utilizatorul)</a:t>
            </a:r>
            <a:endParaRPr lang="ro-RO" sz="2000" b="1" smtClean="0"/>
          </a:p>
          <a:p>
            <a:pPr marL="723900" lvl="1" indent="-274638" eaLnBrk="1" hangingPunct="1">
              <a:buFont typeface="Wingdings" pitchFamily="2" charset="2"/>
              <a:buNone/>
            </a:pPr>
            <a:r>
              <a:rPr lang="ro-RO" sz="2000" b="1" smtClean="0"/>
              <a:t>Utilizabilitatea (usability)</a:t>
            </a:r>
          </a:p>
          <a:p>
            <a:pPr marL="723900" lvl="1" indent="-274638" eaLnBrk="1" hangingPunct="1"/>
            <a:r>
              <a:rPr lang="ro-RO" sz="2000" smtClean="0"/>
              <a:t>eficacitatea interacţiunii între GUI şi utilizator</a:t>
            </a:r>
          </a:p>
          <a:p>
            <a:pPr marL="723900" lvl="1" indent="-274638" eaLnBrk="1" hangingPunct="1"/>
            <a:r>
              <a:rPr lang="ro-RO" sz="2000" smtClean="0"/>
              <a:t>potenţialul unui program de a fi utilizat de o gamă cât mai largă de utilizatori cu o curbă de învăţare minimă</a:t>
            </a:r>
          </a:p>
          <a:p>
            <a:pPr marL="723900" lvl="1" indent="-274638" eaLnBrk="1" hangingPunct="1"/>
            <a:r>
              <a:rPr lang="ro-RO" sz="2000" smtClean="0"/>
              <a:t>pune accent pe erorile de tip 5 (nemulţumiri subiective) – utilizabilitatea scăzută afectează eficienţa utilizatorului</a:t>
            </a:r>
          </a:p>
          <a:p>
            <a:pPr marL="723900" lvl="1" indent="-274638" eaLnBrk="1" hangingPunct="1"/>
            <a:r>
              <a:rPr lang="ro-RO" sz="2000" smtClean="0"/>
              <a:t>testerul e prima persoană care îşi asumă rolul utilizatorului şi trebuie să construiască simptomatologia GUI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5955" name="Rectangle 3"/>
          <p:cNvSpPr>
            <a:spLocks noGrp="1" noChangeArrowheads="1"/>
          </p:cNvSpPr>
          <p:nvPr>
            <p:ph type="body" idx="1"/>
          </p:nvPr>
        </p:nvSpPr>
        <p:spPr>
          <a:xfrm>
            <a:off x="0" y="1600200"/>
            <a:ext cx="9144000" cy="5257800"/>
          </a:xfrm>
        </p:spPr>
        <p:txBody>
          <a:bodyPr/>
          <a:lstStyle/>
          <a:p>
            <a:pPr marL="609600" indent="-609600" eaLnBrk="1" hangingPunct="1"/>
            <a:r>
              <a:rPr lang="ro-RO" sz="2800" dirty="0" smtClean="0"/>
              <a:t>Pt. Tester</a:t>
            </a:r>
          </a:p>
          <a:p>
            <a:pPr marL="723900" lvl="1" indent="-274638" eaLnBrk="1" hangingPunct="1"/>
            <a:r>
              <a:rPr lang="ro-RO" sz="2400" dirty="0" smtClean="0"/>
              <a:t>vulnerabilitate = eroare</a:t>
            </a:r>
          </a:p>
          <a:p>
            <a:pPr marL="723900" lvl="1" indent="-274638" eaLnBrk="1" hangingPunct="1"/>
            <a:r>
              <a:rPr lang="ro-RO" sz="2400" dirty="0" smtClean="0"/>
              <a:t>securitatea = </a:t>
            </a:r>
            <a:r>
              <a:rPr lang="ro-RO" sz="2400" dirty="0" err="1" smtClean="0"/>
              <a:t>funcţionalitate</a:t>
            </a:r>
            <a:r>
              <a:rPr lang="ro-RO" sz="2400" dirty="0" smtClean="0"/>
              <a:t> implicită sau explicitată în </a:t>
            </a:r>
            <a:r>
              <a:rPr lang="ro-RO" sz="2400" dirty="0" err="1" smtClean="0"/>
              <a:t>specificaţii</a:t>
            </a:r>
            <a:endParaRPr lang="ro-RO" sz="2400" dirty="0" smtClean="0"/>
          </a:p>
          <a:p>
            <a:pPr marL="723900" lvl="1" indent="-274638" eaLnBrk="1" hangingPunct="1"/>
            <a:r>
              <a:rPr lang="ro-RO" sz="2400" dirty="0" smtClean="0"/>
              <a:t>testarea </a:t>
            </a:r>
            <a:r>
              <a:rPr lang="ro-RO" sz="2400" dirty="0" err="1" smtClean="0"/>
              <a:t>securităţii</a:t>
            </a:r>
            <a:r>
              <a:rPr lang="ro-RO" sz="2400" dirty="0" smtClean="0"/>
              <a:t> = testare negativă (limitele </a:t>
            </a:r>
            <a:r>
              <a:rPr lang="ro-RO" sz="2400" dirty="0" err="1" smtClean="0"/>
              <a:t>aplicaţiei</a:t>
            </a:r>
            <a:r>
              <a:rPr lang="ro-RO" sz="2400" dirty="0" smtClean="0"/>
              <a:t>)</a:t>
            </a:r>
          </a:p>
          <a:p>
            <a:pPr marL="723900" lvl="1" indent="-274638" eaLnBrk="1" hangingPunct="1"/>
            <a:r>
              <a:rPr lang="ro-RO" sz="2400" dirty="0" smtClean="0">
                <a:hlinkClick r:id="rId2"/>
              </a:rPr>
              <a:t>www.securityfocus.com</a:t>
            </a:r>
            <a:r>
              <a:rPr lang="ro-RO" sz="2400" dirty="0" smtClean="0"/>
              <a:t> – detalii la zi privind clasificarea </a:t>
            </a:r>
            <a:r>
              <a:rPr lang="ro-RO" sz="2400" dirty="0" err="1" smtClean="0"/>
              <a:t>vulnerabilităţilor</a:t>
            </a:r>
            <a:endParaRPr lang="en-US" sz="2400" dirty="0" smtClean="0"/>
          </a:p>
          <a:p>
            <a:pPr marL="723900" lvl="1" indent="-274638" eaLnBrk="1" hangingPunct="1"/>
            <a:endParaRPr lang="en-US" sz="2400" dirty="0"/>
          </a:p>
          <a:p>
            <a:pPr marL="723900" lvl="1" indent="-274638" eaLnBrk="1" hangingPunct="1"/>
            <a:r>
              <a:rPr lang="en-US" sz="2400" dirty="0" err="1" smtClean="0"/>
              <a:t>PenTesting</a:t>
            </a:r>
            <a:r>
              <a:rPr lang="en-US" sz="2400" dirty="0" smtClean="0"/>
              <a:t> – Kali Linux</a:t>
            </a:r>
            <a:endParaRPr lang="ro-RO"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6979" name="Rectangle 3"/>
          <p:cNvSpPr>
            <a:spLocks noGrp="1" noChangeArrowheads="1"/>
          </p:cNvSpPr>
          <p:nvPr>
            <p:ph type="body" idx="1"/>
          </p:nvPr>
        </p:nvSpPr>
        <p:spPr>
          <a:xfrm>
            <a:off x="0" y="1600200"/>
            <a:ext cx="9144000" cy="5257800"/>
          </a:xfrm>
        </p:spPr>
        <p:txBody>
          <a:bodyPr/>
          <a:lstStyle/>
          <a:p>
            <a:pPr marL="609600" indent="-609600" eaLnBrk="1" hangingPunct="1"/>
            <a:r>
              <a:rPr lang="ro-RO" sz="2800" smtClean="0"/>
              <a:t>Buffer overflow:</a:t>
            </a:r>
            <a:endParaRPr lang="ro-RO" smtClean="0"/>
          </a:p>
        </p:txBody>
      </p:sp>
      <p:sp>
        <p:nvSpPr>
          <p:cNvPr id="126980" name="Rectangle 5"/>
          <p:cNvSpPr>
            <a:spLocks noChangeArrowheads="1"/>
          </p:cNvSpPr>
          <p:nvPr/>
        </p:nvSpPr>
        <p:spPr bwMode="auto">
          <a:xfrm>
            <a:off x="0" y="2133600"/>
            <a:ext cx="5143500" cy="3662363"/>
          </a:xfrm>
          <a:prstGeom prst="rect">
            <a:avLst/>
          </a:prstGeom>
          <a:noFill/>
          <a:ln w="9525" algn="ctr">
            <a:noFill/>
            <a:miter lim="800000"/>
            <a:headEnd/>
            <a:tailEnd/>
          </a:ln>
        </p:spPr>
        <p:txBody>
          <a:bodyPr anchor="ctr">
            <a:spAutoFit/>
          </a:bodyPr>
          <a:lstStyle/>
          <a:p>
            <a:pPr algn="just" eaLnBrk="1" hangingPunct="1"/>
            <a:r>
              <a:rPr lang="en-US">
                <a:latin typeface="Verdana" pitchFamily="34" charset="0"/>
                <a:ea typeface="SimSun" pitchFamily="2" charset="-122"/>
                <a:cs typeface="Times New Roman" pitchFamily="18" charset="0"/>
              </a:rPr>
              <a:t>1: void copiereBuffer(char * sursa) {</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2:    char dest[100];</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3:    int </a:t>
            </a:r>
            <a:r>
              <a:rPr lang="ro-RO">
                <a:latin typeface="Verdana" pitchFamily="34" charset="0"/>
                <a:ea typeface="SimSun" pitchFamily="2" charset="-122"/>
                <a:cs typeface="Times New Roman" pitchFamily="18" charset="0"/>
              </a:rPr>
              <a:t>a</a:t>
            </a:r>
            <a:r>
              <a:rPr lang="en-US">
                <a:latin typeface="Verdana" pitchFamily="34" charset="0"/>
                <a:ea typeface="SimSun" pitchFamily="2" charset="-122"/>
                <a:cs typeface="Times New Roman" pitchFamily="18" charset="0"/>
              </a:rPr>
              <a:t> = 123;</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4:    int </a:t>
            </a:r>
            <a:r>
              <a:rPr lang="ro-RO">
                <a:latin typeface="Verdana" pitchFamily="34" charset="0"/>
                <a:ea typeface="SimSun" pitchFamily="2" charset="-122"/>
                <a:cs typeface="Times New Roman" pitchFamily="18" charset="0"/>
              </a:rPr>
              <a:t>b</a:t>
            </a:r>
            <a:r>
              <a:rPr lang="en-US">
                <a:latin typeface="Verdana" pitchFamily="34" charset="0"/>
                <a:ea typeface="SimSun" pitchFamily="2" charset="-122"/>
                <a:cs typeface="Times New Roman" pitchFamily="18" charset="0"/>
              </a:rPr>
              <a:t> = 456;</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5:    strcpy(dest, sursa);</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6: }</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7: void validparola()</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8: {</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9: /*</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10:  </a:t>
            </a:r>
            <a:r>
              <a:rPr lang="ro-RO">
                <a:latin typeface="Verdana" pitchFamily="34" charset="0"/>
                <a:ea typeface="SimSun" pitchFamily="2" charset="-122"/>
                <a:cs typeface="Times New Roman" pitchFamily="18" charset="0"/>
              </a:rPr>
              <a:t>cod de </a:t>
            </a:r>
            <a:r>
              <a:rPr lang="pt-PT">
                <a:latin typeface="Verdana" pitchFamily="34" charset="0"/>
                <a:ea typeface="SimSun" pitchFamily="2" charset="-122"/>
                <a:cs typeface="Times New Roman" pitchFamily="18" charset="0"/>
              </a:rPr>
              <a:t>valid</a:t>
            </a:r>
            <a:r>
              <a:rPr lang="ro-RO">
                <a:latin typeface="Verdana" pitchFamily="34" charset="0"/>
                <a:ea typeface="SimSun" pitchFamily="2" charset="-122"/>
                <a:cs typeface="Times New Roman" pitchFamily="18" charset="0"/>
              </a:rPr>
              <a:t>are</a:t>
            </a:r>
            <a:r>
              <a:rPr lang="pt-PT">
                <a:latin typeface="Verdana" pitchFamily="34" charset="0"/>
                <a:ea typeface="SimSun" pitchFamily="2" charset="-122"/>
                <a:cs typeface="Times New Roman" pitchFamily="18" charset="0"/>
              </a:rPr>
              <a:t> parola</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11:/*</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12: }</a:t>
            </a:r>
          </a:p>
        </p:txBody>
      </p:sp>
      <p:sp>
        <p:nvSpPr>
          <p:cNvPr id="126981" name="Rectangle 6"/>
          <p:cNvSpPr>
            <a:spLocks noChangeArrowheads="1"/>
          </p:cNvSpPr>
          <p:nvPr/>
        </p:nvSpPr>
        <p:spPr bwMode="auto">
          <a:xfrm>
            <a:off x="4953000" y="1670050"/>
            <a:ext cx="4191000" cy="5226050"/>
          </a:xfrm>
          <a:prstGeom prst="rect">
            <a:avLst/>
          </a:prstGeom>
          <a:noFill/>
          <a:ln w="9525" algn="ctr">
            <a:noFill/>
            <a:miter lim="800000"/>
            <a:headEnd/>
            <a:tailEnd/>
          </a:ln>
        </p:spPr>
        <p:txBody>
          <a:bodyPr anchor="ctr">
            <a:spAutoFit/>
          </a:bodyPr>
          <a:lstStyle/>
          <a:p>
            <a:pPr algn="just" eaLnBrk="1" hangingPunct="1">
              <a:buFontTx/>
              <a:buChar char="•"/>
            </a:pPr>
            <a:r>
              <a:rPr lang="ro-RO" sz="1600">
                <a:latin typeface="Verdana" pitchFamily="34" charset="0"/>
                <a:cs typeface="Times New Roman" pitchFamily="18" charset="0"/>
              </a:rPr>
              <a:t>Functia copiaza un string în altul</a:t>
            </a:r>
          </a:p>
          <a:p>
            <a:pPr algn="just" eaLnBrk="1" hangingPunct="1">
              <a:buFontTx/>
              <a:buChar char="•"/>
            </a:pPr>
            <a:r>
              <a:rPr lang="ro-RO" sz="1600">
                <a:latin typeface="Verdana" pitchFamily="34" charset="0"/>
                <a:cs typeface="Times New Roman" pitchFamily="18" charset="0"/>
              </a:rPr>
              <a:t>Destinatia are dimensiunea fixată</a:t>
            </a:r>
          </a:p>
          <a:p>
            <a:pPr algn="just" eaLnBrk="1" hangingPunct="1">
              <a:buFontTx/>
              <a:buChar char="•"/>
            </a:pPr>
            <a:r>
              <a:rPr lang="ro-RO" sz="1600">
                <a:latin typeface="Verdana" pitchFamily="34" charset="0"/>
                <a:cs typeface="Times New Roman" pitchFamily="18" charset="0"/>
              </a:rPr>
              <a:t>Sursa nu are dimensiunea fixată</a:t>
            </a:r>
          </a:p>
          <a:p>
            <a:pPr algn="just" eaLnBrk="1" hangingPunct="1">
              <a:buFontTx/>
              <a:buChar char="•"/>
            </a:pPr>
            <a:r>
              <a:rPr lang="ro-RO" sz="1600">
                <a:latin typeface="Verdana" pitchFamily="34" charset="0"/>
                <a:cs typeface="Times New Roman" pitchFamily="18" charset="0"/>
              </a:rPr>
              <a:t>Dacă sursa e mai mare decât memoria alocată destinaţiei, surplusul va fi stocat la adresele adiacente (depăşirea de buffer!)</a:t>
            </a:r>
          </a:p>
          <a:p>
            <a:pPr algn="just" eaLnBrk="1" hangingPunct="1">
              <a:buFontTx/>
              <a:buChar char="•"/>
            </a:pPr>
            <a:r>
              <a:rPr lang="ro-RO" sz="1600">
                <a:latin typeface="Verdana" pitchFamily="34" charset="0"/>
                <a:cs typeface="Times New Roman" pitchFamily="18" charset="0"/>
              </a:rPr>
              <a:t>La adresele adiacente însă, s-au stocat variabilele a, b şi funcţia de validare a parolei</a:t>
            </a:r>
          </a:p>
          <a:p>
            <a:pPr algn="just" eaLnBrk="1" hangingPunct="1">
              <a:buFontTx/>
              <a:buChar char="•"/>
            </a:pPr>
            <a:r>
              <a:rPr lang="ro-RO" sz="1600">
                <a:latin typeface="Verdana" pitchFamily="34" charset="0"/>
                <a:cs typeface="Times New Roman" pitchFamily="18" charset="0"/>
              </a:rPr>
              <a:t>Surplusul va suprascrie aceste adrese adiacente</a:t>
            </a:r>
          </a:p>
          <a:p>
            <a:pPr algn="just" eaLnBrk="1" hangingPunct="1">
              <a:buFontTx/>
              <a:buChar char="•"/>
            </a:pPr>
            <a:r>
              <a:rPr lang="ro-RO" sz="1600">
                <a:latin typeface="Verdana" pitchFamily="34" charset="0"/>
                <a:cs typeface="Times New Roman" pitchFamily="18" charset="0"/>
              </a:rPr>
              <a:t>Surplusul poate ajunge la adrese de memorie care sunt executate automat</a:t>
            </a:r>
          </a:p>
          <a:p>
            <a:pPr algn="just" eaLnBrk="1" hangingPunct="1">
              <a:buFontTx/>
              <a:buChar char="•"/>
            </a:pPr>
            <a:r>
              <a:rPr lang="ro-RO" sz="1600">
                <a:latin typeface="Verdana" pitchFamily="34" charset="0"/>
                <a:cs typeface="Times New Roman" pitchFamily="18" charset="0"/>
              </a:rPr>
              <a:t>Dacă hackerul are acces la stringul sursă, poate să introducă în el un surplus de caractere care să fie interpretate şi executate ca instrucţiuni de asamblare care vor înlocui informaţiile adiacente (datele funcţiei de validare)</a:t>
            </a:r>
            <a:endParaRPr lang="pt-PT" sz="1600">
              <a:latin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8003" name="Rectangle 3"/>
          <p:cNvSpPr>
            <a:spLocks noGrp="1" noChangeArrowheads="1"/>
          </p:cNvSpPr>
          <p:nvPr>
            <p:ph type="body" idx="1"/>
          </p:nvPr>
        </p:nvSpPr>
        <p:spPr>
          <a:xfrm>
            <a:off x="0" y="1600200"/>
            <a:ext cx="9144000" cy="5257800"/>
          </a:xfrm>
        </p:spPr>
        <p:txBody>
          <a:bodyPr/>
          <a:lstStyle/>
          <a:p>
            <a:pPr marL="609600" indent="-609600" eaLnBrk="1" hangingPunct="1"/>
            <a:r>
              <a:rPr lang="ro-RO" sz="2400" smtClean="0"/>
              <a:t>Buffer overflow – viruşii ascunţi în date:</a:t>
            </a:r>
          </a:p>
          <a:p>
            <a:pPr marL="723900" lvl="1" indent="-274638" eaLnBrk="1" hangingPunct="1"/>
            <a:r>
              <a:rPr lang="ro-RO" sz="2400" smtClean="0"/>
              <a:t>Se consideră că viruşii apar în programe executabile</a:t>
            </a:r>
          </a:p>
          <a:p>
            <a:pPr marL="723900" lvl="1" indent="-274638" eaLnBrk="1" hangingPunct="1"/>
            <a:r>
              <a:rPr lang="ro-RO" sz="2400" smtClean="0"/>
              <a:t>În 2004 a apărut primul virus în fişiere JPG, prin exploatarea unei depăşiri de buffer</a:t>
            </a:r>
          </a:p>
          <a:p>
            <a:pPr marL="723900" lvl="1" indent="-274638" eaLnBrk="1" hangingPunct="1"/>
            <a:r>
              <a:rPr lang="ro-RO" sz="2400" smtClean="0"/>
              <a:t>JPG memorează, în plus faţă de imagine, comentarii care încep cu valoarea FFFE, urmată de lungimea comentariului minus 2, presupus a fi număr pozitiv</a:t>
            </a:r>
          </a:p>
          <a:p>
            <a:pPr marL="723900" lvl="1" indent="-274638" eaLnBrk="1" hangingPunct="1"/>
            <a:r>
              <a:rPr lang="ro-RO" sz="2400" smtClean="0"/>
              <a:t>Dacă lungimea e zero, rezultatul -2 e interpretat ca fiind 4 GB, deci fişierul JPG poate fi însoţit de 4GB de comentarii care suprascriu zone masive din memoria internă</a:t>
            </a:r>
          </a:p>
          <a:p>
            <a:pPr marL="723900" lvl="1" indent="-274638" eaLnBrk="1" hangingPunct="1"/>
            <a:r>
              <a:rPr lang="ro-RO" sz="2400" smtClean="0"/>
              <a:t>Comentariul poate conţine instrucţiuni în asamblare distructive care să suprascrie zone de memorie executate automat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9027"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smtClean="0"/>
              <a:t>2002 – Microsoft a lansat o iniţiativă de identificare şi înlocuire a funcţiilor C şi C++ suscepitibile la buff.ovf.</a:t>
            </a:r>
          </a:p>
          <a:p>
            <a:pPr marL="609600" indent="-609600" eaLnBrk="1" hangingPunct="1"/>
            <a:r>
              <a:rPr lang="ro-RO" sz="1800" smtClean="0"/>
              <a:t>S-au creat funcţii securizate (safe string functions) cu beneficiile:</a:t>
            </a:r>
          </a:p>
          <a:p>
            <a:pPr marL="723900" lvl="1" indent="-274638" eaLnBrk="1" hangingPunct="1"/>
            <a:r>
              <a:rPr lang="ro-RO" sz="1800" smtClean="0"/>
              <a:t>Fiecare funcţie primeşte ca argument dimensiunea bufferului destinaţie</a:t>
            </a:r>
          </a:p>
          <a:p>
            <a:pPr marL="723900" lvl="1" indent="-274638" eaLnBrk="1" hangingPunct="1"/>
            <a:r>
              <a:rPr lang="ro-RO" sz="1800" smtClean="0"/>
              <a:t>Fiecare funcţie finalizează stringurile cu caracterul NULL, chiar şi la trunchiere forţată</a:t>
            </a:r>
          </a:p>
          <a:p>
            <a:pPr marL="723900" lvl="1" indent="-274638" eaLnBrk="1" hangingPunct="1"/>
            <a:r>
              <a:rPr lang="ro-RO" sz="1800" smtClean="0"/>
              <a:t>Fiecare funcţie returnează un status pentru diagnosticarea succesului operaţiei</a:t>
            </a:r>
          </a:p>
          <a:p>
            <a:pPr marL="723900" lvl="1" indent="-274638" eaLnBrk="1" hangingPunct="1"/>
            <a:r>
              <a:rPr lang="ro-RO" sz="1800" smtClean="0"/>
              <a:t>Fiecare funcţie are două versiuni, ASCII şi Unicode, diferenţiate prin memoria alocată unui caracter</a:t>
            </a:r>
          </a:p>
          <a:p>
            <a:pPr marL="609600" indent="-609600" eaLnBrk="1" hangingPunct="1"/>
            <a:r>
              <a:rPr lang="ro-RO" sz="1800" smtClean="0"/>
              <a:t>Exemple:</a:t>
            </a:r>
          </a:p>
          <a:p>
            <a:pPr marL="723900" lvl="1" indent="-274638" eaLnBrk="1" hangingPunct="1"/>
            <a:r>
              <a:rPr lang="en-US" sz="1800" smtClean="0"/>
              <a:t>Funcţii de cocatenare: Strcat, wcscat, Strncat, wcsncat;</a:t>
            </a:r>
          </a:p>
          <a:p>
            <a:pPr marL="723900" lvl="1" indent="-274638" eaLnBrk="1" hangingPunct="1"/>
            <a:r>
              <a:rPr lang="en-US" sz="1800" smtClean="0"/>
              <a:t>Funcţii de copiere: Strcpy, wcscpy, Strncpy, wcsncpy;</a:t>
            </a:r>
          </a:p>
          <a:p>
            <a:pPr marL="723900" lvl="1" indent="-274638" eaLnBrk="1" hangingPunct="1"/>
            <a:r>
              <a:rPr lang="en-US" sz="1800" smtClean="0"/>
              <a:t>Funcţii de determinare a lungimii: Strlen, wcslen;</a:t>
            </a:r>
          </a:p>
          <a:p>
            <a:pPr marL="723900" lvl="1" indent="-274638" eaLnBrk="1" hangingPunct="1"/>
            <a:r>
              <a:rPr lang="en-US" sz="1800" smtClean="0"/>
              <a:t>Funcţii de creare a şirurilor formatate: Sprintf, swprintf, Vsprintf, vswprintf.</a:t>
            </a:r>
            <a:endParaRPr lang="ro-RO" sz="1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30051"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Vulnerabilităţi implicite – </a:t>
            </a:r>
            <a:r>
              <a:rPr lang="ro-RO" sz="1800" smtClean="0"/>
              <a:t>nu necesită atac din partea hackerilor, sunt rezultate ale neglijenţei utilizatorilor</a:t>
            </a:r>
          </a:p>
          <a:p>
            <a:pPr marL="723900" lvl="1" indent="-274638" eaLnBrk="1" hangingPunct="1"/>
            <a:r>
              <a:rPr lang="ro-RO" sz="1800" smtClean="0"/>
              <a:t>Pachetele cookie</a:t>
            </a:r>
          </a:p>
          <a:p>
            <a:pPr marL="723900" lvl="1" indent="-274638" eaLnBrk="1" hangingPunct="1"/>
            <a:r>
              <a:rPr lang="ro-RO" sz="1800" smtClean="0"/>
              <a:t>Parolele memorate pe PCuri publice</a:t>
            </a:r>
          </a:p>
          <a:p>
            <a:pPr marL="723900" lvl="1" indent="-274638" eaLnBrk="1" hangingPunct="1"/>
            <a:r>
              <a:rPr lang="ro-RO" sz="1800" smtClean="0"/>
              <a:t>Istoricul navigărilor</a:t>
            </a:r>
          </a:p>
          <a:p>
            <a:pPr marL="609600" indent="-609600" eaLnBrk="1" hangingPunct="1"/>
            <a:r>
              <a:rPr lang="ro-RO" sz="1800" smtClean="0"/>
              <a:t>Toate acestea sunt </a:t>
            </a:r>
            <a:r>
              <a:rPr lang="ro-RO" sz="1800" b="1" smtClean="0"/>
              <a:t>date latente</a:t>
            </a:r>
            <a:r>
              <a:rPr lang="ro-RO" sz="1800" smtClean="0"/>
              <a:t> care ar trebui şterse cu regularitate de utilizator dar sunt de regulă ignorate</a:t>
            </a:r>
          </a:p>
          <a:p>
            <a:pPr marL="609600" indent="-609600" eaLnBrk="1" hangingPunct="1"/>
            <a:r>
              <a:rPr lang="ro-RO" sz="1800" smtClean="0"/>
              <a:t>Rolul datelor latente este să îmbunătăţească utilizabilitatea (completarea automată a formularelor, memorarea parolei, funcţionarea butonului Back în browser)</a:t>
            </a:r>
          </a:p>
          <a:p>
            <a:pPr marL="609600" indent="-609600" eaLnBrk="1" hangingPunct="1"/>
            <a:r>
              <a:rPr lang="ro-RO" sz="1800" smtClean="0"/>
              <a:t>Un browser creator de date latente trebuie să se achite de obligaţia de a oferi căi de ştergere sau criptare a acestora, răspunderea revenind astfel utilizatorului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31075"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Datele latente</a:t>
            </a:r>
            <a:r>
              <a:rPr lang="ro-RO" sz="1800" smtClean="0"/>
              <a:t> pot fi dovezi juridice.</a:t>
            </a:r>
          </a:p>
          <a:p>
            <a:pPr marL="723900" lvl="1" indent="-274638" eaLnBrk="1" hangingPunct="1"/>
            <a:r>
              <a:rPr lang="ro-RO" sz="1800" smtClean="0"/>
              <a:t>Ştergerea de fişiere şi formatarea logică a discului nu şterg efectiv informaţia, ci o marchează în vederea suprascrierii</a:t>
            </a:r>
          </a:p>
          <a:p>
            <a:pPr marL="723900" lvl="1" indent="-274638" eaLnBrk="1" hangingPunct="1"/>
            <a:r>
              <a:rPr lang="ro-RO" sz="1800" smtClean="0"/>
              <a:t>La crearea de noi fişiere, o parte din aceste zone sunt suprascrise, dar o parte rămân libere şi informaţia “ştearsă” constituie </a:t>
            </a:r>
            <a:r>
              <a:rPr lang="ro-RO" sz="1800" b="1" smtClean="0"/>
              <a:t>date latente</a:t>
            </a:r>
            <a:r>
              <a:rPr lang="ro-RO" sz="1800" smtClean="0"/>
              <a:t> ce pot fi recuperate</a:t>
            </a:r>
          </a:p>
          <a:p>
            <a:pPr marL="723900" lvl="1" indent="-274638" eaLnBrk="1" hangingPunct="1"/>
            <a:r>
              <a:rPr lang="ro-RO" sz="1800" smtClean="0"/>
              <a:t>Un fişier se stochează într-un număr întreg de clustere şi de regulă ultimul cluster incomplet acoperit păstrează în continuare date latente care nu vor fi suprascrise de alte fişiere</a:t>
            </a:r>
          </a:p>
          <a:p>
            <a:pPr marL="723900" lvl="1" indent="-274638" eaLnBrk="1" hangingPunct="1"/>
            <a:r>
              <a:rPr lang="ro-RO" sz="1800" smtClean="0"/>
              <a:t>Datele latente pot fi fişiere temporare, parole şi alte date utile în investigarea juridică</a:t>
            </a:r>
          </a:p>
          <a:p>
            <a:pPr marL="723900" lvl="1" indent="-274638" eaLnBrk="1" hangingPunct="1"/>
            <a:r>
              <a:rPr lang="ro-RO" sz="1800" smtClean="0"/>
              <a:t>Piraţii software care îşi formatează discurile sunt verificaţi prin extragere de date latente cu instrumente software specializate</a:t>
            </a:r>
          </a:p>
          <a:p>
            <a:pPr marL="723900" lvl="1" indent="-274638" eaLnBrk="1" hangingPunct="1"/>
            <a:r>
              <a:rPr lang="ro-RO" sz="1800" smtClean="0"/>
              <a:t>Modul de tratare a latenţei datelor dpdv al testerului va trebui indicată în specificaţii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pPr marL="609600" indent="-609600" eaLnBrk="1" hangingPunct="1">
              <a:lnSpc>
                <a:spcPct val="80000"/>
              </a:lnSpc>
            </a:pPr>
            <a:r>
              <a:rPr lang="ro-RO" sz="1800" dirty="0"/>
              <a:t>Motivele hackerilor</a:t>
            </a:r>
          </a:p>
          <a:p>
            <a:pPr marL="723900" lvl="1" indent="-274638" eaLnBrk="1" hangingPunct="1">
              <a:lnSpc>
                <a:spcPct val="80000"/>
              </a:lnSpc>
            </a:pPr>
            <a:r>
              <a:rPr lang="ro-RO" sz="1800" dirty="0"/>
              <a:t>Prestigiul - </a:t>
            </a:r>
            <a:r>
              <a:rPr lang="ro-RO" sz="1800" dirty="0" err="1"/>
              <a:t>hacking</a:t>
            </a:r>
            <a:r>
              <a:rPr lang="ro-RO" sz="1800" dirty="0"/>
              <a:t> benign orientat spre încălcarea </a:t>
            </a:r>
            <a:r>
              <a:rPr lang="ro-RO" sz="1800" dirty="0" err="1"/>
              <a:t>protecţiilor</a:t>
            </a:r>
            <a:r>
              <a:rPr lang="ro-RO" sz="1800" dirty="0"/>
              <a:t> </a:t>
            </a:r>
            <a:r>
              <a:rPr lang="ro-RO" sz="1800" dirty="0" err="1"/>
              <a:t>şi</a:t>
            </a:r>
            <a:r>
              <a:rPr lang="ro-RO" sz="1800" dirty="0"/>
              <a:t> nu spre accesarea de resurse protejate</a:t>
            </a:r>
          </a:p>
          <a:p>
            <a:pPr marL="1423988" lvl="2" indent="-457200" eaLnBrk="1" hangingPunct="1">
              <a:lnSpc>
                <a:spcPct val="80000"/>
              </a:lnSpc>
            </a:pPr>
            <a:r>
              <a:rPr lang="ro-RO" sz="1600" dirty="0"/>
              <a:t>util în testarea </a:t>
            </a:r>
            <a:r>
              <a:rPr lang="ro-RO" sz="1600" dirty="0" err="1"/>
              <a:t>securităţii</a:t>
            </a:r>
            <a:r>
              <a:rPr lang="ro-RO" sz="1600" dirty="0"/>
              <a:t>;</a:t>
            </a:r>
          </a:p>
          <a:p>
            <a:pPr marL="723900" lvl="1" indent="-274638" eaLnBrk="1" hangingPunct="1">
              <a:lnSpc>
                <a:spcPct val="80000"/>
              </a:lnSpc>
            </a:pPr>
            <a:r>
              <a:rPr lang="ro-RO" sz="1800" dirty="0"/>
              <a:t>Curiozitatea – implică accesarea de resurse protejate dar nu </a:t>
            </a:r>
            <a:r>
              <a:rPr lang="ro-RO" sz="1800" dirty="0" err="1"/>
              <a:t>şi</a:t>
            </a:r>
            <a:r>
              <a:rPr lang="ro-RO" sz="1800" dirty="0"/>
              <a:t> exploatarea lor</a:t>
            </a:r>
          </a:p>
          <a:p>
            <a:pPr marL="1423988" lvl="2" indent="-457200" eaLnBrk="1" hangingPunct="1">
              <a:lnSpc>
                <a:spcPct val="80000"/>
              </a:lnSpc>
            </a:pPr>
            <a:r>
              <a:rPr lang="ro-RO" sz="1600" dirty="0" err="1"/>
              <a:t>read-only</a:t>
            </a:r>
            <a:r>
              <a:rPr lang="ro-RO" sz="1600" dirty="0"/>
              <a:t> </a:t>
            </a:r>
            <a:r>
              <a:rPr lang="ro-RO" sz="1600" dirty="0" err="1"/>
              <a:t>hacking</a:t>
            </a:r>
            <a:endParaRPr lang="ro-RO" sz="1600" dirty="0"/>
          </a:p>
          <a:p>
            <a:pPr marL="723900" lvl="1" indent="-274638" eaLnBrk="1" hangingPunct="1">
              <a:lnSpc>
                <a:spcPct val="80000"/>
              </a:lnSpc>
            </a:pPr>
            <a:r>
              <a:rPr lang="ro-RO" sz="1800" dirty="0"/>
              <a:t>Utilizarea – implică exploatarea resurselor protejate în interesul hackerului, fără a bloca accesul proprietarului la resurse</a:t>
            </a:r>
          </a:p>
          <a:p>
            <a:pPr marL="1423988" lvl="2" indent="-457200" eaLnBrk="1" hangingPunct="1">
              <a:lnSpc>
                <a:spcPct val="80000"/>
              </a:lnSpc>
            </a:pPr>
            <a:r>
              <a:rPr lang="ro-RO" sz="1600" dirty="0"/>
              <a:t>spyware, </a:t>
            </a:r>
            <a:r>
              <a:rPr lang="ro-RO" sz="1600" dirty="0" err="1"/>
              <a:t>viruşi</a:t>
            </a:r>
            <a:r>
              <a:rPr lang="ro-RO" sz="1600" dirty="0"/>
              <a:t> de e-mail</a:t>
            </a:r>
          </a:p>
          <a:p>
            <a:pPr marL="723900" lvl="1" indent="-274638" eaLnBrk="1" hangingPunct="1">
              <a:lnSpc>
                <a:spcPct val="80000"/>
              </a:lnSpc>
            </a:pPr>
            <a:r>
              <a:rPr lang="ro-RO" sz="1800" dirty="0"/>
              <a:t>Vandalizarea – implică blocarea accesului proprietarului la resurse fără beneficii directe pentru hacker</a:t>
            </a:r>
          </a:p>
          <a:p>
            <a:pPr marL="1423988" lvl="2" indent="-457200" eaLnBrk="1" hangingPunct="1">
              <a:lnSpc>
                <a:spcPct val="80000"/>
              </a:lnSpc>
            </a:pPr>
            <a:r>
              <a:rPr lang="ro-RO" sz="1600" dirty="0"/>
              <a:t>modificarea GUI (frecvent la site-uri Web), distrugerea datelor sau blocarea </a:t>
            </a:r>
            <a:r>
              <a:rPr lang="ro-RO" sz="1600" dirty="0" err="1"/>
              <a:t>funcţionalităţii</a:t>
            </a:r>
            <a:r>
              <a:rPr lang="ro-RO" sz="1600" dirty="0"/>
              <a:t> (</a:t>
            </a:r>
            <a:r>
              <a:rPr lang="ro-RO" sz="1600" dirty="0" err="1"/>
              <a:t>denial</a:t>
            </a:r>
            <a:r>
              <a:rPr lang="ro-RO" sz="1600" dirty="0"/>
              <a:t>-of-service)</a:t>
            </a:r>
          </a:p>
          <a:p>
            <a:pPr marL="723900" lvl="1" indent="-274638" eaLnBrk="1" hangingPunct="1">
              <a:lnSpc>
                <a:spcPct val="80000"/>
              </a:lnSpc>
            </a:pPr>
            <a:r>
              <a:rPr lang="ro-RO" sz="1800" dirty="0"/>
              <a:t>Furtul – exploatarea resurselor în interesul hackerului </a:t>
            </a:r>
            <a:r>
              <a:rPr lang="ro-RO" sz="1800" dirty="0" err="1"/>
              <a:t>şi</a:t>
            </a:r>
            <a:r>
              <a:rPr lang="ro-RO" sz="1800" dirty="0"/>
              <a:t> blocarea accesului proprietarului la resurse</a:t>
            </a:r>
          </a:p>
          <a:p>
            <a:pPr marL="1423988" lvl="2" indent="-457200" eaLnBrk="1" hangingPunct="1">
              <a:lnSpc>
                <a:spcPct val="80000"/>
              </a:lnSpc>
            </a:pPr>
            <a:r>
              <a:rPr lang="ro-RO" sz="1600" dirty="0"/>
              <a:t>furtul de numere de card, bunuri </a:t>
            </a:r>
            <a:r>
              <a:rPr lang="ro-RO" sz="1600" dirty="0" err="1"/>
              <a:t>şi</a:t>
            </a:r>
            <a:r>
              <a:rPr lang="ro-RO" sz="1600" dirty="0"/>
              <a:t> servicii, date personale</a:t>
            </a:r>
          </a:p>
        </p:txBody>
      </p:sp>
    </p:spTree>
    <p:extLst>
      <p:ext uri="{BB962C8B-B14F-4D97-AF65-F5344CB8AC3E}">
        <p14:creationId xmlns:p14="http://schemas.microsoft.com/office/powerpoint/2010/main" val="4206702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752600"/>
          </a:xfrm>
        </p:spPr>
        <p:txBody>
          <a:bodyPr/>
          <a:lstStyle/>
          <a:p>
            <a:r>
              <a:rPr lang="ro-RO" dirty="0" smtClean="0"/>
              <a:t>“</a:t>
            </a:r>
            <a:r>
              <a:rPr lang="en-US" dirty="0" smtClean="0"/>
              <a:t>P</a:t>
            </a:r>
            <a:r>
              <a:rPr lang="ro-RO" dirty="0" err="1" smtClean="0"/>
              <a:t>ortret</a:t>
            </a:r>
            <a:r>
              <a:rPr lang="ro-RO" dirty="0" smtClean="0"/>
              <a:t> </a:t>
            </a:r>
            <a:r>
              <a:rPr lang="ro-RO" dirty="0"/>
              <a:t>robot“</a:t>
            </a:r>
            <a:r>
              <a:rPr lang="en-US" dirty="0"/>
              <a:t> al </a:t>
            </a:r>
            <a:r>
              <a:rPr lang="en-US" dirty="0" err="1"/>
              <a:t>atacatorului</a:t>
            </a:r>
            <a:r>
              <a:rPr lang="en-US" dirty="0"/>
              <a:t> cybernetic - </a:t>
            </a:r>
            <a:r>
              <a:rPr lang="ro-RO" dirty="0"/>
              <a:t>tipul "</a:t>
            </a:r>
            <a:r>
              <a:rPr lang="ro-RO" dirty="0" err="1"/>
              <a:t>criminalităţii</a:t>
            </a:r>
            <a:r>
              <a:rPr lang="ro-RO" dirty="0"/>
              <a:t> gulerelor albe"</a:t>
            </a:r>
          </a:p>
        </p:txBody>
      </p:sp>
      <p:sp>
        <p:nvSpPr>
          <p:cNvPr id="3" name="Content Placeholder 2"/>
          <p:cNvSpPr>
            <a:spLocks noGrp="1"/>
          </p:cNvSpPr>
          <p:nvPr>
            <p:ph idx="1"/>
          </p:nvPr>
        </p:nvSpPr>
        <p:spPr>
          <a:xfrm>
            <a:off x="762000" y="1905000"/>
            <a:ext cx="7661275" cy="3810000"/>
          </a:xfrm>
        </p:spPr>
        <p:txBody>
          <a:bodyPr/>
          <a:lstStyle/>
          <a:p>
            <a:r>
              <a:rPr lang="en-US" dirty="0" smtClean="0"/>
              <a:t>- </a:t>
            </a:r>
            <a:r>
              <a:rPr lang="ro-RO" dirty="0" smtClean="0"/>
              <a:t>bărbat </a:t>
            </a:r>
            <a:r>
              <a:rPr lang="ro-RO" dirty="0"/>
              <a:t>cu vârsta cuprinsă între 15 </a:t>
            </a:r>
            <a:r>
              <a:rPr lang="ro-RO" dirty="0" err="1"/>
              <a:t>şi</a:t>
            </a:r>
            <a:r>
              <a:rPr lang="ro-RO" dirty="0"/>
              <a:t> 45 de ani, având un statut social bun, fără antecedente penale, inteligent </a:t>
            </a:r>
            <a:r>
              <a:rPr lang="ro-RO" dirty="0" err="1"/>
              <a:t>şi</a:t>
            </a:r>
            <a:r>
              <a:rPr lang="ro-RO" dirty="0"/>
              <a:t> motivat. În multe cazuri, autorul este chiar salariat al întreprinderii atacate, sau </a:t>
            </a:r>
            <a:r>
              <a:rPr lang="ro-RO" dirty="0" err="1"/>
              <a:t>cunoaşte</a:t>
            </a:r>
            <a:r>
              <a:rPr lang="ro-RO" dirty="0"/>
              <a:t> modul de </a:t>
            </a:r>
            <a:r>
              <a:rPr lang="ro-RO" dirty="0" err="1"/>
              <a:t>funcţionare</a:t>
            </a:r>
            <a:r>
              <a:rPr lang="ro-RO" dirty="0"/>
              <a:t> a sistemului atacat.</a:t>
            </a:r>
          </a:p>
          <a:p>
            <a:endParaRPr lang="ro-RO" dirty="0"/>
          </a:p>
        </p:txBody>
      </p:sp>
    </p:spTree>
    <p:extLst>
      <p:ext uri="{BB962C8B-B14F-4D97-AF65-F5344CB8AC3E}">
        <p14:creationId xmlns:p14="http://schemas.microsoft.com/office/powerpoint/2010/main" val="1621307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r>
              <a:rPr lang="en-US" dirty="0" smtClean="0"/>
              <a:t>Parole</a:t>
            </a:r>
          </a:p>
          <a:p>
            <a:r>
              <a:rPr lang="en-US" dirty="0" err="1" smtClean="0"/>
              <a:t>Distributia</a:t>
            </a:r>
            <a:r>
              <a:rPr lang="en-US" dirty="0" smtClean="0"/>
              <a:t> </a:t>
            </a:r>
            <a:r>
              <a:rPr lang="en-US" dirty="0" err="1" smtClean="0"/>
              <a:t>initiala</a:t>
            </a:r>
            <a:r>
              <a:rPr lang="en-US" dirty="0" smtClean="0"/>
              <a:t> a </a:t>
            </a:r>
            <a:r>
              <a:rPr lang="en-US" dirty="0" err="1" smtClean="0"/>
              <a:t>parolelor</a:t>
            </a:r>
            <a:endParaRPr lang="en-US" dirty="0" smtClean="0"/>
          </a:p>
          <a:p>
            <a:r>
              <a:rPr lang="en-US" dirty="0" err="1" smtClean="0"/>
              <a:t>Ingineria</a:t>
            </a:r>
            <a:r>
              <a:rPr lang="en-US" dirty="0" smtClean="0"/>
              <a:t> </a:t>
            </a:r>
            <a:r>
              <a:rPr lang="en-US" dirty="0" err="1" smtClean="0"/>
              <a:t>sociala</a:t>
            </a:r>
            <a:endParaRPr lang="ro-RO" dirty="0"/>
          </a:p>
        </p:txBody>
      </p:sp>
    </p:spTree>
    <p:extLst>
      <p:ext uri="{BB962C8B-B14F-4D97-AF65-F5344CB8AC3E}">
        <p14:creationId xmlns:p14="http://schemas.microsoft.com/office/powerpoint/2010/main" val="15886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2643"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1600" b="1" smtClean="0"/>
              <a:t>GUI</a:t>
            </a:r>
          </a:p>
          <a:p>
            <a:pPr marL="723900" lvl="1" indent="-274638" eaLnBrk="1" hangingPunct="1">
              <a:lnSpc>
                <a:spcPct val="90000"/>
              </a:lnSpc>
            </a:pPr>
            <a:r>
              <a:rPr lang="ro-RO" sz="1600" smtClean="0"/>
              <a:t>totalitatea elementelor grafice prin care se realizează interacţiunea cu utilizatorul</a:t>
            </a:r>
          </a:p>
          <a:p>
            <a:pPr marL="723900" lvl="1" indent="-274638" eaLnBrk="1" hangingPunct="1">
              <a:lnSpc>
                <a:spcPct val="90000"/>
              </a:lnSpc>
            </a:pPr>
            <a:r>
              <a:rPr lang="ro-RO" sz="1600" smtClean="0"/>
              <a:t>supusă unor standarde consacrate de Apple şi Microsoft, bazate pe principiul WIMP (Window, Icon, Menu, Pointer)</a:t>
            </a:r>
          </a:p>
          <a:p>
            <a:pPr marL="723900" lvl="1" indent="-274638" eaLnBrk="1" hangingPunct="1">
              <a:lnSpc>
                <a:spcPct val="90000"/>
              </a:lnSpc>
            </a:pPr>
            <a:r>
              <a:rPr lang="ro-RO" sz="1600" smtClean="0"/>
              <a:t>evoluează spre interfeţe verbale şi biometrice</a:t>
            </a:r>
          </a:p>
          <a:p>
            <a:pPr marL="723900" lvl="1" indent="-274638" eaLnBrk="1" hangingPunct="1">
              <a:lnSpc>
                <a:spcPct val="90000"/>
              </a:lnSpc>
            </a:pPr>
            <a:r>
              <a:rPr lang="ro-RO" sz="1600" smtClean="0"/>
              <a:t>face subiectul unor cercetări de psihologia utilizatorului şi ergonomie, î</a:t>
            </a:r>
            <a:r>
              <a:rPr lang="en-US" sz="1600" smtClean="0"/>
              <a:t>n </a:t>
            </a:r>
            <a:r>
              <a:rPr lang="ro-RO" sz="1600" smtClean="0"/>
              <a:t> laboratoare de utilizabilitate:</a:t>
            </a:r>
          </a:p>
          <a:p>
            <a:pPr marL="1423988" lvl="2" indent="-457200" eaLnBrk="1" hangingPunct="1">
              <a:lnSpc>
                <a:spcPct val="90000"/>
              </a:lnSpc>
            </a:pPr>
            <a:r>
              <a:rPr lang="ro-RO" sz="1600" smtClean="0"/>
              <a:t>camere video care urmăresc comportamentul userului)</a:t>
            </a:r>
          </a:p>
          <a:p>
            <a:pPr marL="1423988" lvl="2" indent="-457200" eaLnBrk="1" hangingPunct="1">
              <a:lnSpc>
                <a:spcPct val="90000"/>
              </a:lnSpc>
            </a:pPr>
            <a:r>
              <a:rPr lang="ro-RO" sz="1600" smtClean="0"/>
              <a:t>software care urmăreşte traiectoria cursorului</a:t>
            </a:r>
          </a:p>
          <a:p>
            <a:pPr marL="1423988" lvl="2" indent="-457200" eaLnBrk="1" hangingPunct="1">
              <a:lnSpc>
                <a:spcPct val="90000"/>
              </a:lnSpc>
            </a:pPr>
            <a:r>
              <a:rPr lang="ro-RO" sz="1600" smtClean="0"/>
              <a:t>sisteme eye-tracking care urmăresc traiectoria privirii prin scanarea globului ocular</a:t>
            </a:r>
          </a:p>
          <a:p>
            <a:pPr marL="609600" indent="-609600" eaLnBrk="1" hangingPunct="1">
              <a:lnSpc>
                <a:spcPct val="90000"/>
              </a:lnSpc>
            </a:pPr>
            <a:r>
              <a:rPr lang="ro-RO" sz="2000" smtClean="0"/>
              <a:t>Parametrii utilizabilităţii</a:t>
            </a:r>
          </a:p>
          <a:p>
            <a:pPr marL="723900" lvl="1" indent="-274638" eaLnBrk="1" hangingPunct="1">
              <a:lnSpc>
                <a:spcPct val="90000"/>
              </a:lnSpc>
            </a:pPr>
            <a:r>
              <a:rPr lang="ro-RO" sz="1800" smtClean="0"/>
              <a:t>Alinierea la standardele GUI privind componenta senzorială (look and feel)</a:t>
            </a:r>
          </a:p>
          <a:p>
            <a:pPr marL="723900" lvl="1" indent="-274638" eaLnBrk="1" hangingPunct="1">
              <a:lnSpc>
                <a:spcPct val="90000"/>
              </a:lnSpc>
            </a:pPr>
            <a:r>
              <a:rPr lang="ro-RO" sz="1800" smtClean="0"/>
              <a:t>Caracterul intuitiv</a:t>
            </a:r>
          </a:p>
          <a:p>
            <a:pPr marL="723900" lvl="1" indent="-274638" eaLnBrk="1" hangingPunct="1">
              <a:lnSpc>
                <a:spcPct val="90000"/>
              </a:lnSpc>
            </a:pPr>
            <a:r>
              <a:rPr lang="ro-RO" sz="1800" smtClean="0"/>
              <a:t>Consistenţa</a:t>
            </a:r>
          </a:p>
          <a:p>
            <a:pPr marL="723900" lvl="1" indent="-274638" eaLnBrk="1" hangingPunct="1">
              <a:lnSpc>
                <a:spcPct val="90000"/>
              </a:lnSpc>
            </a:pPr>
            <a:r>
              <a:rPr lang="ro-RO" sz="1800" smtClean="0"/>
              <a:t>Flexibilitatea</a:t>
            </a:r>
          </a:p>
          <a:p>
            <a:pPr marL="723900" lvl="1" indent="-274638" eaLnBrk="1" hangingPunct="1">
              <a:lnSpc>
                <a:spcPct val="90000"/>
              </a:lnSpc>
            </a:pPr>
            <a:r>
              <a:rPr lang="ro-RO" sz="1800" smtClean="0"/>
              <a:t>Confortul</a:t>
            </a:r>
          </a:p>
          <a:p>
            <a:pPr marL="723900" lvl="1" indent="-274638" eaLnBrk="1" hangingPunct="1">
              <a:lnSpc>
                <a:spcPct val="90000"/>
              </a:lnSpc>
            </a:pPr>
            <a:r>
              <a:rPr lang="ro-RO" sz="1800" smtClean="0"/>
              <a:t>Corectitudinea</a:t>
            </a:r>
          </a:p>
          <a:p>
            <a:pPr marL="723900" lvl="1" indent="-274638" eaLnBrk="1" hangingPunct="1">
              <a:lnSpc>
                <a:spcPct val="90000"/>
              </a:lnSpc>
            </a:pPr>
            <a:r>
              <a:rPr lang="ro-RO" sz="1800" smtClean="0"/>
              <a:t>Utilitatea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3667" name="Rectangle 3"/>
          <p:cNvSpPr>
            <a:spLocks noGrp="1" noChangeArrowheads="1"/>
          </p:cNvSpPr>
          <p:nvPr>
            <p:ph type="body" idx="1"/>
          </p:nvPr>
        </p:nvSpPr>
        <p:spPr>
          <a:xfrm>
            <a:off x="0" y="1600200"/>
            <a:ext cx="9144000" cy="5257800"/>
          </a:xfrm>
        </p:spPr>
        <p:txBody>
          <a:bodyPr/>
          <a:lstStyle/>
          <a:p>
            <a:pPr marL="609600" indent="-609600" eaLnBrk="1" hangingPunct="1"/>
            <a:r>
              <a:rPr lang="ro-RO" sz="2000" b="1" smtClean="0"/>
              <a:t>Standardele GUI </a:t>
            </a:r>
            <a:r>
              <a:rPr lang="ro-RO" sz="2000" smtClean="0"/>
              <a:t>– eforturi din partea lui Apple şi Macintosh pentru garantarea calităţii componentei look-and-feel a GUI</a:t>
            </a:r>
          </a:p>
          <a:p>
            <a:pPr marL="723900" lvl="1" indent="-274638" eaLnBrk="1" hangingPunct="1"/>
            <a:r>
              <a:rPr lang="ro-RO" sz="2400" smtClean="0"/>
              <a:t>Macintosh Human Interface </a:t>
            </a:r>
          </a:p>
          <a:p>
            <a:pPr marL="1423988" lvl="2" indent="-457200" eaLnBrk="1" hangingPunct="1"/>
            <a:r>
              <a:rPr lang="en-US" sz="2000" smtClean="0"/>
              <a:t>http:// developer.apple.com/documentation/mac/ HIGuidelines/HIGuidelines-2.html </a:t>
            </a:r>
            <a:endParaRPr lang="ro-RO" sz="2000" smtClean="0"/>
          </a:p>
          <a:p>
            <a:pPr marL="723900" lvl="1" indent="-274638" eaLnBrk="1" hangingPunct="1"/>
            <a:r>
              <a:rPr lang="ro-RO" sz="2400" smtClean="0"/>
              <a:t>Windows User Experience</a:t>
            </a:r>
          </a:p>
          <a:p>
            <a:pPr marL="1423988" lvl="2" indent="-457200" eaLnBrk="1" hangingPunct="1"/>
            <a:r>
              <a:rPr lang="en-US" sz="2000" smtClean="0"/>
              <a:t>msdn.microsoft.com/library/default.asp?url=/library/en-us/dnwue/html/ welcome.asp.</a:t>
            </a:r>
            <a:endParaRPr lang="ro-RO" sz="2000" smtClean="0"/>
          </a:p>
          <a:p>
            <a:pPr marL="723900" lvl="1" indent="-274638" eaLnBrk="1" hangingPunct="1"/>
            <a:r>
              <a:rPr lang="ro-RO" sz="2400" smtClean="0"/>
              <a:t>Aceste ghiduri stabilesc modul de utilizare a obiectelor GUI, clasificarea şi designul mesajelor de eroare</a:t>
            </a:r>
          </a:p>
          <a:p>
            <a:pPr marL="723900" lvl="1" indent="-274638" eaLnBrk="1" hangingPunct="1"/>
            <a:r>
              <a:rPr lang="ro-RO" sz="2400" smtClean="0"/>
              <a:t>E posibil ca aplicaţia în lucru să definească şi să propună propriile standarde, caz în care acestea vor fi explicitate de specs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4691"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Caracterul intuitiv</a:t>
            </a:r>
          </a:p>
          <a:p>
            <a:pPr marL="723900" lvl="1" indent="-274638" eaLnBrk="1" hangingPunct="1">
              <a:lnSpc>
                <a:spcPct val="80000"/>
              </a:lnSpc>
            </a:pPr>
            <a:r>
              <a:rPr lang="ro-RO" sz="1800" smtClean="0"/>
              <a:t>se referă la curba de învăţare</a:t>
            </a:r>
          </a:p>
          <a:p>
            <a:pPr marL="723900" lvl="1" indent="-274638" eaLnBrk="1" hangingPunct="1">
              <a:lnSpc>
                <a:spcPct val="80000"/>
              </a:lnSpc>
            </a:pPr>
            <a:r>
              <a:rPr lang="ro-RO" sz="1800" smtClean="0"/>
              <a:t>factor fundamental în adoptarea domestică a noilor tehnologii (telefoane, TV, software etc.)</a:t>
            </a:r>
          </a:p>
          <a:p>
            <a:pPr marL="723900" lvl="1" indent="-274638" eaLnBrk="1" hangingPunct="1">
              <a:lnSpc>
                <a:spcPct val="80000"/>
              </a:lnSpc>
            </a:pPr>
            <a:r>
              <a:rPr lang="ro-RO" sz="1800" smtClean="0"/>
              <a:t>O GUI intuitivă necesită efort minim de învăţare</a:t>
            </a:r>
          </a:p>
          <a:p>
            <a:pPr marL="723900" lvl="1" indent="-274638" eaLnBrk="1" hangingPunct="1">
              <a:lnSpc>
                <a:spcPct val="80000"/>
              </a:lnSpc>
            </a:pPr>
            <a:r>
              <a:rPr lang="ro-RO" sz="1800" smtClean="0"/>
              <a:t>O GUI intuitivă e utilizată prin mecanisme psihologice automate (apăsarea unui buton GUI), spre deosebire de o interfaţă cu linie de comandă</a:t>
            </a:r>
          </a:p>
          <a:p>
            <a:pPr marL="723900" lvl="1" indent="-274638" eaLnBrk="1" hangingPunct="1">
              <a:lnSpc>
                <a:spcPct val="80000"/>
              </a:lnSpc>
            </a:pPr>
            <a:r>
              <a:rPr lang="ro-RO" sz="1800" smtClean="0"/>
              <a:t>O GUI intuitivă e bazată pe mecanisme invizibile, cu timpi de aşteptare minimi din partea utilizatorului</a:t>
            </a:r>
          </a:p>
          <a:p>
            <a:pPr marL="723900" lvl="1" indent="-274638" eaLnBrk="1" hangingPunct="1">
              <a:lnSpc>
                <a:spcPct val="80000"/>
              </a:lnSpc>
            </a:pPr>
            <a:r>
              <a:rPr lang="ro-RO" sz="1800" smtClean="0"/>
              <a:t>O GUI intuitivă nu creează stări de incertitudine pentru utilizator</a:t>
            </a:r>
          </a:p>
          <a:p>
            <a:pPr marL="723900" lvl="1" indent="-274638" eaLnBrk="1" hangingPunct="1">
              <a:lnSpc>
                <a:spcPct val="80000"/>
              </a:lnSpc>
            </a:pPr>
            <a:r>
              <a:rPr lang="ro-RO" sz="1800" smtClean="0"/>
              <a:t>Obiective în asigurarea caracterului intuitiv:</a:t>
            </a:r>
          </a:p>
          <a:p>
            <a:pPr marL="1423988" lvl="2" indent="-457200" eaLnBrk="1" hangingPunct="1">
              <a:lnSpc>
                <a:spcPct val="80000"/>
              </a:lnSpc>
            </a:pPr>
            <a:r>
              <a:rPr lang="ro-RO" sz="1800" smtClean="0"/>
              <a:t>Minimizarea traiectoriei cursorului (şi a privirii) pentru operaţii uzuale</a:t>
            </a:r>
          </a:p>
          <a:p>
            <a:pPr marL="1423988" lvl="2" indent="-457200" eaLnBrk="1" hangingPunct="1">
              <a:lnSpc>
                <a:spcPct val="80000"/>
              </a:lnSpc>
            </a:pPr>
            <a:r>
              <a:rPr lang="ro-RO" sz="1800" smtClean="0"/>
              <a:t>Balans între</a:t>
            </a:r>
          </a:p>
          <a:p>
            <a:pPr marL="1924050" lvl="3" eaLnBrk="1" hangingPunct="1">
              <a:lnSpc>
                <a:spcPct val="80000"/>
              </a:lnSpc>
            </a:pPr>
            <a:r>
              <a:rPr lang="ro-RO" sz="1800" smtClean="0"/>
              <a:t>Numărul de obiecte GUI vizibile simultan pe ecran (pericol de supraîncărcare)</a:t>
            </a:r>
          </a:p>
          <a:p>
            <a:pPr marL="1924050" lvl="3" eaLnBrk="1" hangingPunct="1">
              <a:lnSpc>
                <a:spcPct val="80000"/>
              </a:lnSpc>
            </a:pPr>
            <a:r>
              <a:rPr lang="ro-RO" sz="1800" smtClean="0"/>
              <a:t>Numărul de nivele din arborele opţiunilor (pericol: clicuri numeroase pentru a ajunge la o opţiune)</a:t>
            </a:r>
          </a:p>
          <a:p>
            <a:pPr marL="1423988" lvl="2" indent="-457200" eaLnBrk="1" hangingPunct="1">
              <a:lnSpc>
                <a:spcPct val="80000"/>
              </a:lnSpc>
            </a:pPr>
            <a:r>
              <a:rPr lang="ro-RO" sz="1800" smtClean="0"/>
              <a:t>Separarea opţiunilor de utilizare uzuală faţă de cele excepţionale (eventual dezactivarea implicită a celor din urmă)</a:t>
            </a:r>
          </a:p>
          <a:p>
            <a:pPr marL="1423988" lvl="2" indent="-457200" eaLnBrk="1" hangingPunct="1">
              <a:lnSpc>
                <a:spcPct val="80000"/>
              </a:lnSpc>
            </a:pPr>
            <a:r>
              <a:rPr lang="ro-RO" sz="1800" smtClean="0"/>
              <a:t>Asigurarea unui sistem Help relevant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5715"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Consistenţa</a:t>
            </a:r>
          </a:p>
          <a:p>
            <a:pPr marL="723900" lvl="1" indent="-274638" eaLnBrk="1" hangingPunct="1">
              <a:lnSpc>
                <a:spcPct val="80000"/>
              </a:lnSpc>
            </a:pPr>
            <a:r>
              <a:rPr lang="ro-RO" sz="1800" smtClean="0"/>
              <a:t>o aceeaşi operaţie </a:t>
            </a:r>
            <a:r>
              <a:rPr lang="ro-RO" sz="1800" b="1" smtClean="0"/>
              <a:t>să poată</a:t>
            </a:r>
            <a:r>
              <a:rPr lang="ro-RO" sz="1800" smtClean="0"/>
              <a:t> fi realizată de fiecare dată </a:t>
            </a:r>
            <a:r>
              <a:rPr lang="ro-RO" sz="1800" b="1" smtClean="0"/>
              <a:t>în acelaşi mod</a:t>
            </a:r>
            <a:r>
              <a:rPr lang="ro-RO" sz="1800" smtClean="0"/>
              <a:t> (chiar dacă există mai multe metode de realizare)</a:t>
            </a:r>
          </a:p>
          <a:p>
            <a:pPr marL="723900" lvl="1" indent="-274638" eaLnBrk="1" hangingPunct="1">
              <a:lnSpc>
                <a:spcPct val="80000"/>
              </a:lnSpc>
            </a:pPr>
            <a:r>
              <a:rPr lang="ro-RO" sz="1800" smtClean="0"/>
              <a:t>Ex. de inconsistenţă: până la Windows Me, operaţia Find se realiza din meniuri diferite în Notepad şi în Wordpad</a:t>
            </a:r>
          </a:p>
          <a:p>
            <a:pPr marL="723900" lvl="1" indent="-274638" eaLnBrk="1" hangingPunct="1">
              <a:lnSpc>
                <a:spcPct val="80000"/>
              </a:lnSpc>
            </a:pPr>
            <a:r>
              <a:rPr lang="ro-RO" sz="1800" smtClean="0"/>
              <a:t>Ex. De consistenţă – opţiunile Cut-Copy-Paste apar în orice aplicaţie în meniul Edit</a:t>
            </a:r>
          </a:p>
          <a:p>
            <a:pPr marL="723900" lvl="1" indent="-274638" eaLnBrk="1" hangingPunct="1">
              <a:lnSpc>
                <a:spcPct val="80000"/>
              </a:lnSpc>
            </a:pPr>
            <a:r>
              <a:rPr lang="ro-RO" sz="1800" smtClean="0"/>
              <a:t>Se vor testa:</a:t>
            </a:r>
          </a:p>
          <a:p>
            <a:pPr marL="1423988" lvl="2" indent="-457200" eaLnBrk="1" hangingPunct="1">
              <a:lnSpc>
                <a:spcPct val="80000"/>
              </a:lnSpc>
            </a:pPr>
            <a:r>
              <a:rPr lang="ro-RO" sz="1800" smtClean="0"/>
              <a:t>Consistenţa tastelor calde (F1,Ctrl-C,Ctrl-V etc.)</a:t>
            </a:r>
          </a:p>
          <a:p>
            <a:pPr marL="1423988" lvl="2" indent="-457200" eaLnBrk="1" hangingPunct="1">
              <a:lnSpc>
                <a:spcPct val="80000"/>
              </a:lnSpc>
            </a:pPr>
            <a:r>
              <a:rPr lang="ro-RO" sz="1800" smtClean="0"/>
              <a:t>Terminologia (denumirea opţiunilor şi meniurilor vor fi aceleaşi – Open, Save etc.)</a:t>
            </a:r>
          </a:p>
          <a:p>
            <a:pPr marL="1423988" lvl="2" indent="-457200" eaLnBrk="1" hangingPunct="1">
              <a:lnSpc>
                <a:spcPct val="80000"/>
              </a:lnSpc>
            </a:pPr>
            <a:r>
              <a:rPr lang="ro-RO" sz="1800" smtClean="0"/>
              <a:t>Consistenţa limbajului – nu trebuie ca unele casete de dialog să aibă limbaj tehnic iar altele limbaj trivial</a:t>
            </a:r>
          </a:p>
          <a:p>
            <a:pPr marL="1423988" lvl="2" indent="-457200" eaLnBrk="1" hangingPunct="1">
              <a:lnSpc>
                <a:spcPct val="80000"/>
              </a:lnSpc>
            </a:pPr>
            <a:r>
              <a:rPr lang="ro-RO" sz="1800" smtClean="0"/>
              <a:t>Consistenţa plasării obiectelor GUI – butonul OK apare întotdeauna la stânga lui Cancel, forma butoanelor e aceeaşi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6739"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Flexibilitatea</a:t>
            </a:r>
          </a:p>
          <a:p>
            <a:pPr marL="723900" lvl="1" indent="-274638" eaLnBrk="1" hangingPunct="1">
              <a:lnSpc>
                <a:spcPct val="80000"/>
              </a:lnSpc>
            </a:pPr>
            <a:r>
              <a:rPr lang="ro-RO" sz="1800" smtClean="0"/>
              <a:t>o aceeaşi operaţie </a:t>
            </a:r>
            <a:r>
              <a:rPr lang="ro-RO" sz="1800" b="1" smtClean="0"/>
              <a:t>să poată</a:t>
            </a:r>
            <a:r>
              <a:rPr lang="ro-RO" sz="1800" smtClean="0"/>
              <a:t> fi realizată </a:t>
            </a:r>
            <a:r>
              <a:rPr lang="ro-RO" sz="1800" b="1" smtClean="0"/>
              <a:t>în mai multe moduri </a:t>
            </a:r>
            <a:r>
              <a:rPr lang="ro-RO" sz="1800" smtClean="0"/>
              <a:t>(meniu, taste calde).</a:t>
            </a:r>
          </a:p>
          <a:p>
            <a:pPr marL="723900" lvl="1" indent="-274638" eaLnBrk="1" hangingPunct="1">
              <a:lnSpc>
                <a:spcPct val="80000"/>
              </a:lnSpc>
            </a:pPr>
            <a:r>
              <a:rPr lang="ro-RO" sz="1800" smtClean="0"/>
              <a:t>mediul de lucru să poată fi personalizat – ascunderea sau activarea elementelor GUI după nevoie (meniul View e folosit în acest scop – vezi MS Office)</a:t>
            </a:r>
          </a:p>
          <a:p>
            <a:pPr marL="723900" lvl="1" indent="-274638" eaLnBrk="1" hangingPunct="1">
              <a:lnSpc>
                <a:spcPct val="80000"/>
              </a:lnSpc>
            </a:pPr>
            <a:r>
              <a:rPr lang="ro-RO" sz="1800" smtClean="0"/>
              <a:t>Flexibilitatea GUI are efecte asupra testării DBB</a:t>
            </a:r>
          </a:p>
          <a:p>
            <a:pPr marL="1423988" lvl="2" indent="-457200" eaLnBrk="1" hangingPunct="1">
              <a:lnSpc>
                <a:spcPct val="80000"/>
              </a:lnSpc>
            </a:pPr>
            <a:r>
              <a:rPr lang="ro-RO" sz="1800" smtClean="0"/>
              <a:t>Apar tranziţii şi stări redundante</a:t>
            </a:r>
          </a:p>
          <a:p>
            <a:pPr marL="1423988" lvl="2" indent="-457200" eaLnBrk="1" hangingPunct="1">
              <a:lnSpc>
                <a:spcPct val="80000"/>
              </a:lnSpc>
            </a:pPr>
            <a:r>
              <a:rPr lang="ro-RO" sz="1800" smtClean="0"/>
              <a:t>Apar stări opţionale peste care utilizatorii avansaţi trebuie să poată sări (Skip, Next – vezi wizardurile)</a:t>
            </a:r>
          </a:p>
          <a:p>
            <a:pPr marL="1423988" lvl="2" indent="-457200" eaLnBrk="1" hangingPunct="1">
              <a:lnSpc>
                <a:spcPct val="80000"/>
              </a:lnSpc>
            </a:pPr>
            <a:r>
              <a:rPr lang="ro-RO" sz="1800" smtClean="0"/>
              <a:t>Apar metode de intrare multiple (mouse, tastatură, drag and drop)</a:t>
            </a:r>
          </a:p>
          <a:p>
            <a:pPr marL="1423988" lvl="2" indent="-457200" eaLnBrk="1" hangingPunct="1">
              <a:lnSpc>
                <a:spcPct val="80000"/>
              </a:lnSpc>
            </a:pPr>
            <a:r>
              <a:rPr lang="ro-RO" sz="1800" smtClean="0"/>
              <a:t>Apar metode de ieşire multiple (viziuni multiple asupra documentelor, configurare de grafice etc.)</a:t>
            </a:r>
          </a:p>
          <a:p>
            <a:pPr marL="609600" indent="-609600" eaLnBrk="1" hangingPunct="1">
              <a:lnSpc>
                <a:spcPct val="80000"/>
              </a:lnSpc>
            </a:pPr>
            <a:r>
              <a:rPr lang="ro-RO" sz="1800" b="1" smtClean="0"/>
              <a:t>Confortul</a:t>
            </a:r>
            <a:r>
              <a:rPr lang="ro-RO" sz="1800" smtClean="0"/>
              <a:t> – dificil de cuantificat, afectat de:</a:t>
            </a:r>
          </a:p>
          <a:p>
            <a:pPr marL="723900" lvl="1" indent="-274638" eaLnBrk="1" hangingPunct="1">
              <a:lnSpc>
                <a:spcPct val="80000"/>
              </a:lnSpc>
            </a:pPr>
            <a:r>
              <a:rPr lang="ro-RO" sz="1800" smtClean="0"/>
              <a:t>Impactul GUI să nu fie prea agresiv vizual sau sonor</a:t>
            </a:r>
          </a:p>
          <a:p>
            <a:pPr marL="723900" lvl="1" indent="-274638" eaLnBrk="1" hangingPunct="1">
              <a:lnSpc>
                <a:spcPct val="80000"/>
              </a:lnSpc>
            </a:pPr>
            <a:r>
              <a:rPr lang="ro-RO" sz="1800" smtClean="0"/>
              <a:t>Posibilitatea de revenire şi recuperare din erori de utilizare (Undo-Redo)</a:t>
            </a:r>
          </a:p>
          <a:p>
            <a:pPr marL="723900" lvl="1" indent="-274638" eaLnBrk="1" hangingPunct="1">
              <a:lnSpc>
                <a:spcPct val="80000"/>
              </a:lnSpc>
            </a:pPr>
            <a:r>
              <a:rPr lang="ro-RO" sz="1800" smtClean="0"/>
              <a:t>Notificări asupra operaţiilor lente şi locaţiei utilizatorului în aplicaţie (preloader, ferestre de progres, Status Bar)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7763"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Corectitudinea =</a:t>
            </a:r>
            <a:r>
              <a:rPr lang="ro-RO" sz="1800" smtClean="0"/>
              <a:t> acurateţea GUI</a:t>
            </a:r>
          </a:p>
          <a:p>
            <a:pPr marL="723900" lvl="1" indent="-274638" eaLnBrk="1" hangingPunct="1">
              <a:lnSpc>
                <a:spcPct val="80000"/>
              </a:lnSpc>
            </a:pPr>
            <a:r>
              <a:rPr lang="ro-RO" sz="1800" smtClean="0"/>
              <a:t>Lipsa de acurateţe</a:t>
            </a:r>
          </a:p>
          <a:p>
            <a:pPr marL="1423988" lvl="2" indent="-457200" eaLnBrk="1" hangingPunct="1">
              <a:lnSpc>
                <a:spcPct val="80000"/>
              </a:lnSpc>
            </a:pPr>
            <a:r>
              <a:rPr lang="ro-RO" sz="1800" smtClean="0"/>
              <a:t>elemente GUI lipsă (ex:lipsa butonului Cancel), elemente GUI active atunci când ar trebui să fie inactive</a:t>
            </a:r>
          </a:p>
          <a:p>
            <a:pPr marL="1423988" lvl="2" indent="-457200" eaLnBrk="1" hangingPunct="1">
              <a:lnSpc>
                <a:spcPct val="80000"/>
              </a:lnSpc>
            </a:pPr>
            <a:r>
              <a:rPr lang="ro-RO" sz="1800" smtClean="0"/>
              <a:t>cauzată de reutilizarea subrutinelor</a:t>
            </a:r>
          </a:p>
          <a:p>
            <a:pPr marL="723900" lvl="1" indent="-274638" eaLnBrk="1" hangingPunct="1">
              <a:lnSpc>
                <a:spcPct val="80000"/>
              </a:lnSpc>
            </a:pPr>
            <a:r>
              <a:rPr lang="ro-RO" sz="1800" smtClean="0"/>
              <a:t>Aspecte susceptibile:</a:t>
            </a:r>
          </a:p>
          <a:p>
            <a:pPr marL="1423988" lvl="2" indent="-457200" eaLnBrk="1" hangingPunct="1">
              <a:lnSpc>
                <a:spcPct val="80000"/>
              </a:lnSpc>
            </a:pPr>
            <a:r>
              <a:rPr lang="ro-RO" sz="1800" smtClean="0"/>
              <a:t>Discrepanţe între aplicaţie şi materialele de antrenare a utilizatorului (tutoriale, wizarduri)</a:t>
            </a:r>
          </a:p>
          <a:p>
            <a:pPr marL="1423988" lvl="2" indent="-457200" eaLnBrk="1" hangingPunct="1">
              <a:lnSpc>
                <a:spcPct val="80000"/>
              </a:lnSpc>
            </a:pPr>
            <a:r>
              <a:rPr lang="ro-RO" sz="1800" smtClean="0"/>
              <a:t>Mesaje de dialog incorecte sau incoerente</a:t>
            </a:r>
          </a:p>
          <a:p>
            <a:pPr marL="1423988" lvl="2" indent="-457200" eaLnBrk="1" hangingPunct="1">
              <a:lnSpc>
                <a:spcPct val="80000"/>
              </a:lnSpc>
            </a:pPr>
            <a:r>
              <a:rPr lang="ro-RO" sz="1800" smtClean="0"/>
              <a:t>Discrepanţe WYSIWYG – GUI nu reflectă starea reală (discrepanţă între Print Preview şi documentul imprimat)</a:t>
            </a:r>
          </a:p>
          <a:p>
            <a:pPr marL="1423988" lvl="2" indent="-457200" eaLnBrk="1" hangingPunct="1">
              <a:lnSpc>
                <a:spcPct val="80000"/>
              </a:lnSpc>
            </a:pPr>
            <a:r>
              <a:rPr lang="ro-RO" sz="1800" smtClean="0"/>
              <a:t>Discrepanţe în elementele multimedia (pictograme şi sunete incorecte, inconsistente faţă de operaţiile asociate lor)</a:t>
            </a:r>
          </a:p>
          <a:p>
            <a:pPr marL="609600" indent="-609600" eaLnBrk="1" hangingPunct="1">
              <a:lnSpc>
                <a:spcPct val="80000"/>
              </a:lnSpc>
            </a:pPr>
            <a:r>
              <a:rPr lang="ro-RO" sz="1800" b="1" smtClean="0"/>
              <a:t>Utilitatea</a:t>
            </a:r>
            <a:r>
              <a:rPr lang="ro-RO" sz="1800" smtClean="0"/>
              <a:t> – nu e vorba de utilitatea aplicaţiei, ci de utilitatea GUI în a garanta accesul la aplicaţie</a:t>
            </a:r>
          </a:p>
          <a:p>
            <a:pPr marL="723900" lvl="1" indent="-274638" eaLnBrk="1" hangingPunct="1">
              <a:lnSpc>
                <a:spcPct val="80000"/>
              </a:lnSpc>
            </a:pPr>
            <a:r>
              <a:rPr lang="ro-RO" sz="1800" smtClean="0"/>
              <a:t>Aspecte vizate:</a:t>
            </a:r>
          </a:p>
          <a:p>
            <a:pPr marL="1423988" lvl="2" indent="-457200" eaLnBrk="1" hangingPunct="1">
              <a:lnSpc>
                <a:spcPct val="80000"/>
              </a:lnSpc>
            </a:pPr>
            <a:r>
              <a:rPr lang="ro-RO" sz="1800" smtClean="0"/>
              <a:t>Eliminarea elementelor GUI inutile, redundante sau inaccesibile</a:t>
            </a:r>
          </a:p>
          <a:p>
            <a:pPr marL="1423988" lvl="2" indent="-457200" eaLnBrk="1" hangingPunct="1">
              <a:lnSpc>
                <a:spcPct val="80000"/>
              </a:lnSpc>
            </a:pPr>
            <a:r>
              <a:rPr lang="ro-RO" sz="1800" smtClean="0"/>
              <a:t>Pericol – semnalarea unor elemente GUI a căror utilitate e subtilă</a:t>
            </a:r>
          </a:p>
          <a:p>
            <a:pPr marL="1423988" lvl="2" indent="-457200" eaLnBrk="1" hangingPunct="1">
              <a:lnSpc>
                <a:spcPct val="80000"/>
              </a:lnSpc>
            </a:pPr>
            <a:r>
              <a:rPr lang="ro-RO" sz="1800" smtClean="0"/>
              <a:t>Prin studiul specificaţiilor, testerul va identifica elementele care apar în plus şi va înţelege exact rostul fiecărui element GUI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8787"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Accesibilitatea – </a:t>
            </a:r>
            <a:r>
              <a:rPr lang="ro-RO" sz="1800" smtClean="0"/>
              <a:t>calitatea de a oferi persoanelor cu disabilităţi metode de acces prin GUI</a:t>
            </a:r>
          </a:p>
          <a:p>
            <a:pPr marL="723900" lvl="1" indent="-274638" eaLnBrk="1" hangingPunct="1">
              <a:lnSpc>
                <a:spcPct val="80000"/>
              </a:lnSpc>
            </a:pPr>
            <a:r>
              <a:rPr lang="ro-RO" sz="1800" smtClean="0"/>
              <a:t>20% din piaţa unui SO e formată din persoane cu disabilităţi</a:t>
            </a:r>
          </a:p>
          <a:p>
            <a:pPr marL="723900" lvl="1" indent="-274638" eaLnBrk="1" hangingPunct="1">
              <a:lnSpc>
                <a:spcPct val="80000"/>
              </a:lnSpc>
            </a:pPr>
            <a:r>
              <a:rPr lang="ro-RO" sz="1800" smtClean="0"/>
              <a:t>Unele persoane cu handicap sunt chiar nevoite să folosească calculatorul</a:t>
            </a:r>
          </a:p>
          <a:p>
            <a:pPr marL="723900" lvl="1" indent="-274638" eaLnBrk="1" hangingPunct="1">
              <a:lnSpc>
                <a:spcPct val="80000"/>
              </a:lnSpc>
            </a:pPr>
            <a:r>
              <a:rPr lang="ro-RO" sz="1800" smtClean="0"/>
              <a:t>SUA impune prin lege suportul pentru persoane cu disabilităţi</a:t>
            </a:r>
          </a:p>
          <a:p>
            <a:pPr marL="723900" lvl="1" indent="-274638" eaLnBrk="1" hangingPunct="1">
              <a:lnSpc>
                <a:spcPct val="80000"/>
              </a:lnSpc>
            </a:pPr>
            <a:r>
              <a:rPr lang="ro-RO" sz="1800" smtClean="0"/>
              <a:t>SO moderne (şi unele browsere) oferă opţiuni de accesibilitate: Control Panel – Accessibility Options</a:t>
            </a:r>
          </a:p>
          <a:p>
            <a:pPr marL="1423988" lvl="2" indent="-457200" eaLnBrk="1" hangingPunct="1">
              <a:lnSpc>
                <a:spcPct val="80000"/>
              </a:lnSpc>
            </a:pPr>
            <a:r>
              <a:rPr lang="ro-RO" sz="1800" smtClean="0"/>
              <a:t>Sticky Keys – permite apăsarea consecutivă în loc de simultană a tastelor Ctrl,Shift,Alt</a:t>
            </a:r>
          </a:p>
          <a:p>
            <a:pPr marL="1423988" lvl="2" indent="-457200" eaLnBrk="1" hangingPunct="1">
              <a:lnSpc>
                <a:spcPct val="80000"/>
              </a:lnSpc>
            </a:pPr>
            <a:r>
              <a:rPr lang="ro-RO" sz="1800" smtClean="0"/>
              <a:t>Filter Keys – previne tastarea repetată accidentală</a:t>
            </a:r>
          </a:p>
          <a:p>
            <a:pPr marL="1423988" lvl="2" indent="-457200" eaLnBrk="1" hangingPunct="1">
              <a:lnSpc>
                <a:spcPct val="80000"/>
              </a:lnSpc>
            </a:pPr>
            <a:r>
              <a:rPr lang="ro-RO" sz="1800" smtClean="0"/>
              <a:t>Toggle Keys – declanşează semnale sonore la apăsarea tastelor Lock</a:t>
            </a:r>
          </a:p>
          <a:p>
            <a:pPr marL="1423988" lvl="2" indent="-457200" eaLnBrk="1" hangingPunct="1">
              <a:lnSpc>
                <a:spcPct val="80000"/>
              </a:lnSpc>
            </a:pPr>
            <a:r>
              <a:rPr lang="ro-RO" sz="1800" smtClean="0"/>
              <a:t>SoundSentry – creează un semnal vizual la fiecare sunet</a:t>
            </a:r>
          </a:p>
          <a:p>
            <a:pPr marL="1423988" lvl="2" indent="-457200" eaLnBrk="1" hangingPunct="1">
              <a:lnSpc>
                <a:spcPct val="80000"/>
              </a:lnSpc>
            </a:pPr>
            <a:r>
              <a:rPr lang="ro-RO" sz="1800" smtClean="0"/>
              <a:t>ShowSounds – componentă reutilizabilă în programe pentru a afişa textul vorbit</a:t>
            </a:r>
          </a:p>
          <a:p>
            <a:pPr marL="1423988" lvl="2" indent="-457200" eaLnBrk="1" hangingPunct="1">
              <a:lnSpc>
                <a:spcPct val="80000"/>
              </a:lnSpc>
            </a:pPr>
            <a:r>
              <a:rPr lang="ro-RO" sz="1800" smtClean="0"/>
              <a:t>High Contrast – culori contrastante</a:t>
            </a:r>
          </a:p>
          <a:p>
            <a:pPr marL="1423988" lvl="2" indent="-457200" eaLnBrk="1" hangingPunct="1">
              <a:lnSpc>
                <a:spcPct val="80000"/>
              </a:lnSpc>
            </a:pPr>
            <a:r>
              <a:rPr lang="ro-RO" sz="1800" smtClean="0"/>
              <a:t>MouseKeys – manevrarea cursorului prin taste</a:t>
            </a:r>
          </a:p>
          <a:p>
            <a:pPr marL="1423988" lvl="2" indent="-457200" eaLnBrk="1" hangingPunct="1">
              <a:lnSpc>
                <a:spcPct val="80000"/>
              </a:lnSpc>
            </a:pPr>
            <a:r>
              <a:rPr lang="ro-RO" sz="1800" smtClean="0"/>
              <a:t>SerialKeys – înlocuirea tastaturii cu un dispozitiv de intrare alternativ pentru simularea tastării</a:t>
            </a:r>
          </a:p>
          <a:p>
            <a:pPr marL="723900" lvl="1" indent="-274638" eaLnBrk="1" hangingPunct="1">
              <a:lnSpc>
                <a:spcPct val="80000"/>
              </a:lnSpc>
              <a:buFont typeface="Wingdings" pitchFamily="2" charset="2"/>
              <a:buNone/>
            </a:pPr>
            <a:r>
              <a:rPr lang="ro-RO" sz="2000" smtClean="0">
                <a:hlinkClick r:id="rId2"/>
              </a:rPr>
              <a:t>www.microsoft.com</a:t>
            </a:r>
            <a:r>
              <a:rPr lang="en-US" sz="2000" smtClean="0">
                <a:hlinkClick r:id="rId2"/>
              </a:rPr>
              <a:t>/enable</a:t>
            </a:r>
            <a:r>
              <a:rPr lang="en-US" sz="2000" smtClean="0"/>
              <a:t> - detalii privind accesibilitatea Windows</a:t>
            </a:r>
            <a:endParaRPr lang="ro-RO"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5060</TotalTime>
  <Words>2466</Words>
  <Application>Microsoft Office PowerPoint</Application>
  <PresentationFormat>On-screen Show (4:3)</PresentationFormat>
  <Paragraphs>258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SimSun</vt:lpstr>
      <vt:lpstr>Arial</vt:lpstr>
      <vt:lpstr>Times New Roman</vt:lpstr>
      <vt:lpstr>Verdana</vt:lpstr>
      <vt:lpstr>Wingdings</vt:lpstr>
      <vt:lpstr>Axis</vt:lpstr>
      <vt:lpstr>PowerPoint Presentation</vt:lpstr>
      <vt:lpstr>Testarea utilizabilităţii</vt:lpstr>
      <vt:lpstr>Testarea utilizabilităţii</vt:lpstr>
      <vt:lpstr>Testarea utilizabilităţii</vt:lpstr>
      <vt:lpstr>Testarea utilizabilităţii</vt:lpstr>
      <vt:lpstr>Testarea utilizabilităţii</vt:lpstr>
      <vt:lpstr>Testarea utilizabilităţii</vt:lpstr>
      <vt:lpstr>Testarea utilizabilităţii</vt:lpstr>
      <vt:lpstr>Testarea utilizabilităţii</vt:lpstr>
      <vt:lpstr>Testarea componentelor auxiliare</vt:lpstr>
      <vt:lpstr>Testarea componentelor auxiliare</vt:lpstr>
      <vt:lpstr>Testarea componentelor auxiliare</vt:lpstr>
      <vt:lpstr>Testarea securităţii</vt:lpstr>
      <vt:lpstr>PowerPoint Presentation</vt:lpstr>
      <vt:lpstr>PowerPoint Presentation</vt:lpstr>
      <vt:lpstr>PowerPoint Presentation</vt:lpstr>
      <vt:lpstr>PowerPoint Presentation</vt:lpstr>
      <vt:lpstr>Testarea securităţii</vt:lpstr>
      <vt:lpstr>Testarea securităţii</vt:lpstr>
      <vt:lpstr>Testarea securităţii</vt:lpstr>
      <vt:lpstr>Testarea securităţii</vt:lpstr>
      <vt:lpstr>Testarea securităţii</vt:lpstr>
      <vt:lpstr>Testarea securităţii</vt:lpstr>
      <vt:lpstr>Testarea securităţii</vt:lpstr>
      <vt:lpstr>Testarea securităţii</vt:lpstr>
      <vt:lpstr>PowerPoint Presentation</vt:lpstr>
      <vt:lpstr>“Portret robot“ al atacatorului cybernetic - tipul "criminalităţii gulerelor albe"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sergiu</cp:lastModifiedBy>
  <cp:revision>187</cp:revision>
  <dcterms:created xsi:type="dcterms:W3CDTF">2006-11-15T17:04:26Z</dcterms:created>
  <dcterms:modified xsi:type="dcterms:W3CDTF">2016-11-23T07:44:52Z</dcterms:modified>
</cp:coreProperties>
</file>