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71c8667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71c8667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71c8667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71c8667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71c8667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71c8667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71c8667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f71c8667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asta sa-i intrebi pe ei. Ce cred ca este testarea ? la ce e buna ? de ce se face ? ce beneficii aduce..   Sa vezi mai intai ce zic ei.</a:t>
            </a:r>
            <a:br>
              <a:rPr lang="en-GB"/>
            </a:b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71c866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71c866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SDLC vs STLC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71c866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71c866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71c866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71c866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71c8667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71c8667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71c8667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71c8667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 exemple practice; eu dau chiar exemple exagerate ce stiu ca raman in minte. George: Agreed!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71c8667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71c8667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71c8667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71c8667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rgiu_jecan@yaho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bogdan.dinga.paul@gmail.com" TargetMode="External"/><Relationship Id="rId4" Type="http://schemas.openxmlformats.org/officeDocument/2006/relationships/hyperlink" Target="mailto:george.boitor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34675"/>
            <a:ext cx="85206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Testarea Produselor Soft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366975" y="4398700"/>
            <a:ext cx="56175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/>
              <a:t>“Quality is not an act, it is a habit” – Aristotle</a:t>
            </a:r>
            <a:endParaRPr sz="1800" b="1" i="1"/>
          </a:p>
        </p:txBody>
      </p:sp>
      <p:sp>
        <p:nvSpPr>
          <p:cNvPr id="56" name="Google Shape;56;p13"/>
          <p:cNvSpPr txBox="1"/>
          <p:nvPr/>
        </p:nvSpPr>
        <p:spPr>
          <a:xfrm>
            <a:off x="943475" y="1410150"/>
            <a:ext cx="7334700" cy="2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292929"/>
                </a:solidFill>
              </a:rPr>
              <a:t>Lect. </a:t>
            </a:r>
            <a:r>
              <a:rPr lang="en-GB" sz="1800" dirty="0" err="1">
                <a:solidFill>
                  <a:srgbClr val="292929"/>
                </a:solidFill>
              </a:rPr>
              <a:t>Dr.</a:t>
            </a:r>
            <a:r>
              <a:rPr lang="en-GB" sz="1800" dirty="0">
                <a:solidFill>
                  <a:srgbClr val="292929"/>
                </a:solidFill>
              </a:rPr>
              <a:t> Sergiu </a:t>
            </a:r>
            <a:r>
              <a:rPr lang="en-GB" sz="1800" dirty="0" err="1">
                <a:solidFill>
                  <a:srgbClr val="292929"/>
                </a:solidFill>
              </a:rPr>
              <a:t>Jecan</a:t>
            </a:r>
            <a:endParaRPr sz="1800" dirty="0"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hlink"/>
                </a:solidFill>
                <a:hlinkClick r:id="rId3"/>
              </a:rPr>
              <a:t>sergiu_jecan@yahoo.com</a:t>
            </a:r>
            <a:endParaRPr sz="1800" dirty="0"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292929"/>
                </a:solidFill>
              </a:rPr>
              <a:t>George </a:t>
            </a:r>
            <a:r>
              <a:rPr lang="en-GB" sz="1800" dirty="0" err="1">
                <a:solidFill>
                  <a:srgbClr val="292929"/>
                </a:solidFill>
              </a:rPr>
              <a:t>Boitor</a:t>
            </a:r>
            <a:r>
              <a:rPr lang="en-GB" sz="1800" dirty="0">
                <a:solidFill>
                  <a:srgbClr val="292929"/>
                </a:solidFill>
              </a:rPr>
              <a:t> - Senior QA Engineer</a:t>
            </a:r>
            <a:endParaRPr sz="1800" dirty="0"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hlink"/>
                </a:solidFill>
                <a:hlinkClick r:id="rId4"/>
              </a:rPr>
              <a:t>george.boitor@gmail.com</a:t>
            </a:r>
            <a:endParaRPr lang="en-GB" sz="18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hlink"/>
                </a:solidFill>
              </a:rPr>
              <a:t>Skype: </a:t>
            </a:r>
            <a:r>
              <a:rPr lang="en-GB" sz="1800" u="sng" dirty="0" err="1">
                <a:solidFill>
                  <a:schemeClr val="hlink"/>
                </a:solidFill>
              </a:rPr>
              <a:t>georgeboitor</a:t>
            </a:r>
            <a:endParaRPr sz="1800" dirty="0"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292929"/>
                </a:solidFill>
              </a:rPr>
              <a:t>Bogdan </a:t>
            </a:r>
            <a:r>
              <a:rPr lang="en-GB" sz="1800" dirty="0" err="1">
                <a:solidFill>
                  <a:srgbClr val="292929"/>
                </a:solidFill>
              </a:rPr>
              <a:t>Dinga</a:t>
            </a:r>
            <a:r>
              <a:rPr lang="en-GB" sz="1800" dirty="0">
                <a:solidFill>
                  <a:srgbClr val="292929"/>
                </a:solidFill>
              </a:rPr>
              <a:t> - Senior QA Engineer</a:t>
            </a:r>
            <a:endParaRPr sz="1800" dirty="0"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u="sng" dirty="0">
                <a:solidFill>
                  <a:schemeClr val="hlink"/>
                </a:solidFill>
                <a:hlinkClick r:id="rId5"/>
              </a:rPr>
              <a:t>bogdan.dinga.paul@gmail.com</a:t>
            </a:r>
            <a:r>
              <a:rPr lang="en-GB" sz="1800" dirty="0">
                <a:solidFill>
                  <a:srgbClr val="292929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GB" sz="1800" dirty="0">
                <a:solidFill>
                  <a:schemeClr val="hlink"/>
                </a:solidFill>
              </a:rPr>
              <a:t>Skype: </a:t>
            </a:r>
            <a:r>
              <a:rPr lang="en-GB" sz="1800" u="sng" dirty="0" err="1">
                <a:solidFill>
                  <a:schemeClr val="hlink"/>
                </a:solidFill>
              </a:rPr>
              <a:t>dinga.bogdan</a:t>
            </a:r>
            <a:endParaRPr lang="en-GB" sz="1800" dirty="0"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2929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Procesul de Testare(1)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Planificare si Control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Obiectivele testării sunt definite și sunt alese activitățile de testare care se pliază cel mai bine pe context. Acest proces e continuu pe toată durata dezvoltării unei aplicații.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Design si Analiza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Re-verificarea bazei de testare - specificații, design-uri, raport-urilor de risc, …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Evaluarea testabilitatii unui Feature/Aplicații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Crearea si prioritizarea scenariilor de testare initiale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Identificarea datelor de test de care este nevoie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Crearea/Validarea mediului de testare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Procesul de Testare(2)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3"/>
            </a:pPr>
            <a:r>
              <a:rPr lang="en-GB">
                <a:solidFill>
                  <a:srgbClr val="000000"/>
                </a:solidFill>
              </a:rPr>
              <a:t>Implementare si Executie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Finalizarea, implementare și execuția scenariilor de testare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Crearea și prioritizarea procedurilor de testare, crearea datelor de test.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Crearea suitelor de testare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Verificarea mediului de testare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Logarea rezultatelor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Compararea rezultatelor cu specificațiile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Raportarea discrepantelor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Raportarea activitatilor de testare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Repetarea activităților de testare ori de cate ori e necesar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Procesul de Testare(3)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4"/>
            </a:pPr>
            <a:r>
              <a:rPr lang="en-GB">
                <a:solidFill>
                  <a:srgbClr val="000000"/>
                </a:solidFill>
              </a:rPr>
              <a:t>Verificarea activitatilor precedente si raportarea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Compararea rezultatelor de testare cu specificațiile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Verificare cantitativa si calitativa a activitatii de testare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Crearea unui Raport de Testare</a:t>
            </a:r>
            <a:endParaRPr sz="14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5"/>
            </a:pPr>
            <a:r>
              <a:rPr lang="en-GB">
                <a:solidFill>
                  <a:srgbClr val="000000"/>
                </a:solidFill>
              </a:rPr>
              <a:t> Activitati Finale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Documentarea tuturor aspectelor de testare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Închiderea incidentelor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Arhivarea artefactelor de testare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Retrospectiva la tot procesul de testare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Feedback si Imbunatatirea activitatilor viitoare de testare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352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Curs 1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1250225"/>
            <a:ext cx="8520600" cy="32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GB">
                <a:solidFill>
                  <a:srgbClr val="000000"/>
                </a:solidFill>
              </a:rPr>
              <a:t>Termeni Cheie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GB">
                <a:solidFill>
                  <a:srgbClr val="000000"/>
                </a:solidFill>
              </a:rPr>
              <a:t>Ce este Testarea?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GB">
                <a:solidFill>
                  <a:srgbClr val="000000"/>
                </a:solidFill>
              </a:rPr>
              <a:t>Obiectivele Testării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GB">
                <a:solidFill>
                  <a:srgbClr val="000000"/>
                </a:solidFill>
              </a:rPr>
              <a:t>Beneficiile Testării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GB">
                <a:solidFill>
                  <a:srgbClr val="000000"/>
                </a:solidFill>
              </a:rPr>
              <a:t>Psihologia Testarii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GB">
                <a:solidFill>
                  <a:srgbClr val="000000"/>
                </a:solidFill>
              </a:rPr>
              <a:t>7 principii ale Testarii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GB">
                <a:solidFill>
                  <a:srgbClr val="000000"/>
                </a:solidFill>
              </a:rPr>
              <a:t>Procesul de Testare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0" y="604425"/>
            <a:ext cx="8520600" cy="3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Termeni Cheie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11700" y="962325"/>
            <a:ext cx="8520600" cy="4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</a:rPr>
              <a:t>Feature – funcţionalitate</a:t>
            </a:r>
            <a:endParaRPr sz="1800">
              <a:solidFill>
                <a:srgbClr val="292929"/>
              </a:solidFill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</a:rPr>
              <a:t>Bug – eroare</a:t>
            </a:r>
            <a:endParaRPr sz="1800">
              <a:solidFill>
                <a:srgbClr val="292929"/>
              </a:solidFill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</a:rPr>
              <a:t>Fixing bugs – “rezolvare” de erori</a:t>
            </a:r>
            <a:endParaRPr sz="1800">
              <a:solidFill>
                <a:srgbClr val="292929"/>
              </a:solidFill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</a:rPr>
              <a:t>Debugging – depanare, depistarea erori</a:t>
            </a:r>
            <a:endParaRPr sz="1800">
              <a:solidFill>
                <a:srgbClr val="292929"/>
              </a:solidFill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</a:rPr>
              <a:t>Design – proiectare</a:t>
            </a:r>
            <a:endParaRPr sz="1800">
              <a:solidFill>
                <a:srgbClr val="292929"/>
              </a:solidFill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</a:rPr>
              <a:t>Specifications, specs – specificaţii</a:t>
            </a:r>
            <a:endParaRPr sz="1800">
              <a:solidFill>
                <a:srgbClr val="292929"/>
              </a:solidFill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</a:rPr>
              <a:t>User requirements – cerințe bazate pe nevoile utilizatorilor produsului</a:t>
            </a:r>
            <a:endParaRPr sz="1800">
              <a:solidFill>
                <a:srgbClr val="292929"/>
              </a:solidFill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</a:rPr>
              <a:t>Unit testing – testare (de regula, automata) a unui modul</a:t>
            </a:r>
            <a:endParaRPr sz="1800">
              <a:solidFill>
                <a:srgbClr val="292929"/>
              </a:solidFill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</a:rPr>
              <a:t>Build – o versiune executabila al unui program</a:t>
            </a:r>
            <a:endParaRPr sz="1800">
              <a:solidFill>
                <a:srgbClr val="292929"/>
              </a:solidFill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</a:rPr>
              <a:t>Deliverable – produs intermediar livrabil (de regulă documente sau module de aplicaţie, buildul in sine)</a:t>
            </a:r>
            <a:endParaRPr sz="1800">
              <a:solidFill>
                <a:srgbClr val="292929"/>
              </a:solidFill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</a:rPr>
              <a:t>Software Development Life Cycle - Procesul de dezvoltare al unei aplicatii/produs</a:t>
            </a:r>
            <a:endParaRPr sz="1800">
              <a:solidFill>
                <a:srgbClr val="292929"/>
              </a:solidFill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</a:rPr>
              <a:t>Software Testing Life Cycle - Procesul de testare al unei aplicatii</a:t>
            </a:r>
            <a:endParaRPr sz="1800">
              <a:solidFill>
                <a:srgbClr val="2929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 este Testarea?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Testarea produselor software este o activitate în procesul de dezvoltare al unei aplicații/produs. Aceasta activitate cuprinde un set de metode, strategii, cunoștințe, abilitați care se folosesc în certificarea calității/funcționalității unui produs, validarea lui în funcție de specificații.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Testarea se face cu un anumit scop: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Sa ne asiguram ca dezvoltam produsul corect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Prevenirea defectelor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Gasirea defectelor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Creșterea încrederii în nivelul de calitate al produsului dezvoltat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Input de informatie legat de calitatea unui produs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Obiectivele Testării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Obiectivele testării difera în funcție de tipurile de testare care se fac.</a:t>
            </a:r>
            <a:endParaRPr>
              <a:solidFill>
                <a:srgbClr val="19191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Development Testing - In timpul procesului de dezvoltare al unui produs (Testarea Componentelor, Testarea de Integrare, Testarea Sistemului) obiectivul principal e găsirea a cat mai multe defecte astfel încât acestea sa fie reperate cat mai repede, la un cost cat mai mic.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Acceptance Testing - obiectivul principal este confirmarea faptului ca produsul dezvoltat funcționează cum trebuie(conform specificațiilor) și creșterea încrederii în produsul dezvoltat.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Maintanance Testing - obiectivul principal e de confirmare ca nu au fost introduse noi defecte.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Beneficiile Testării?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Creste gradul de încredere în produsul dezvoltat;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Creste calitatea produsului;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Scad costurile de mentenanta;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Creste performanta produsului;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Creste gradul de satisfacție al persoanei/persoanelor care au un interes în produs;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Creșterea profitului.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Psihologia testarii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Este indicat ca testarea unei funcționalități/produs sa fie făcuta de o persoana diferita de cea care a scris codul; în acest fel se diminuează riscul ca sentimentele personale sa intervină în calitate.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Raportarea problemelor/greșelilor poate fi interpretata ca și critica pentru cel/cei care au dezvoltat codul; Comunicarea și empatia sunt esențiale în a preveni acest lucru.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Un tester trebuie sa fie curios, cu mintea deschisa, ochi critic bine dezvoltat, atent la detalii.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Expunerea problemelor găsite trebuie făcuta într-un mod constructiv, fără atac la persoana.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31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 Principii ale Testarii(1)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Testarea arata prezenta defectelor: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Testarea nu poate dovedi ca o aplicație/produs nu are nici un defect; poate doar reduce probabilitatea existentei unor defecte nedescoperite.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Testarea exhaustiva e imposibila: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Testarea tuturor scenariilor posibile este imposibila/nefezabila. Testării trebuie sa își prioritizeze activitatea de testare în funcție de anumiți factori.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Early Testing - Testarea facuta cat mai devreme in SDLC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Testare ar trebui făcuta cat mai devreme în procesul de dezvoltare al unei aplicații astfel încât problemele apărute sa fie reparate cat mai repede.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Defect Clustering - Gruparea defectelor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Testarea trebuie concentrata în zonele care prezintă cele mai multe riscuri, cele mai multe defecte(20% din cod conține de obicei 80% din defecte)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7 Principii ale Testarii(2)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Pesticide Paradox (Paradoxul Pesticidului)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Rularea în continuu al aceluiași set de teste o sa valideze doar o anumita parte a aplicației/produsului; testele ar trebuie revizuite constant astfel încât sa acopere o parte mai mare a aplicației/produsului;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Testarea in functie de context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Testarea se face în funcție de zona de funcționalitate care este dezvoltata, în funcție de aplicația creata;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Absence-of-errors fallacy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Găsirea și fixarea defectelor este fără sens dacă aplicația/produsul nu e construit specificațiilor și așteptărilor.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O aplicație oricât de buna ar fi (și fără erori), va fi respinsa de utilizatori dacă e dificila și greu de utilizat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Microsoft Office PowerPoint</Application>
  <PresentationFormat>On-screen Show (16:9)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Testarea Produselor Soft</vt:lpstr>
      <vt:lpstr>Curs 1</vt:lpstr>
      <vt:lpstr>Termeni Cheie</vt:lpstr>
      <vt:lpstr>Ce este Testarea?</vt:lpstr>
      <vt:lpstr>Obiectivele Testării</vt:lpstr>
      <vt:lpstr>Beneficiile Testării?</vt:lpstr>
      <vt:lpstr>Psihologia testarii</vt:lpstr>
      <vt:lpstr>7 Principii ale Testarii(1)</vt:lpstr>
      <vt:lpstr>7 Principii ale Testarii(2)</vt:lpstr>
      <vt:lpstr>Procesul de Testare(1)</vt:lpstr>
      <vt:lpstr>Procesul de Testare(2)</vt:lpstr>
      <vt:lpstr>Procesul de Testare(3)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Testarea Produselor Soft</dc:title>
  <cp:lastModifiedBy>George Boitor</cp:lastModifiedBy>
  <cp:revision>1</cp:revision>
  <dcterms:modified xsi:type="dcterms:W3CDTF">2018-10-05T06:57:21Z</dcterms:modified>
</cp:coreProperties>
</file>