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59EEF8-3714-431E-965C-56DFCB37CEB6}" type="datetimeFigureOut">
              <a:rPr lang="en-US" smtClean="0"/>
              <a:t>05-Oct-21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62BB2-57DB-4B6E-B08C-A1C0A360C546}" type="slidenum">
              <a:rPr lang="en-US" smtClean="0"/>
              <a:t>‹#›</a:t>
            </a:fld>
            <a:endParaRPr lang="en-US"/>
          </a:p>
        </p:txBody>
      </p:sp>
    </p:spTree>
    <p:extLst>
      <p:ext uri="{BB962C8B-B14F-4D97-AF65-F5344CB8AC3E}">
        <p14:creationId xmlns:p14="http://schemas.microsoft.com/office/powerpoint/2010/main" val="1404198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59EEF8-3714-431E-965C-56DFCB37CEB6}" type="datetimeFigureOut">
              <a:rPr lang="en-US" smtClean="0"/>
              <a:t>05-Oct-21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62BB2-57DB-4B6E-B08C-A1C0A360C546}" type="slidenum">
              <a:rPr lang="en-US" smtClean="0"/>
              <a:t>‹#›</a:t>
            </a:fld>
            <a:endParaRPr lang="en-US"/>
          </a:p>
        </p:txBody>
      </p:sp>
    </p:spTree>
    <p:extLst>
      <p:ext uri="{BB962C8B-B14F-4D97-AF65-F5344CB8AC3E}">
        <p14:creationId xmlns:p14="http://schemas.microsoft.com/office/powerpoint/2010/main" val="323018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59EEF8-3714-431E-965C-56DFCB37CEB6}" type="datetimeFigureOut">
              <a:rPr lang="en-US" smtClean="0"/>
              <a:t>05-Oct-21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62BB2-57DB-4B6E-B08C-A1C0A360C546}" type="slidenum">
              <a:rPr lang="en-US" smtClean="0"/>
              <a:t>‹#›</a:t>
            </a:fld>
            <a:endParaRPr lang="en-US"/>
          </a:p>
        </p:txBody>
      </p:sp>
    </p:spTree>
    <p:extLst>
      <p:ext uri="{BB962C8B-B14F-4D97-AF65-F5344CB8AC3E}">
        <p14:creationId xmlns:p14="http://schemas.microsoft.com/office/powerpoint/2010/main" val="258796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59EEF8-3714-431E-965C-56DFCB37CEB6}" type="datetimeFigureOut">
              <a:rPr lang="en-US" smtClean="0"/>
              <a:t>05-Oct-21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62BB2-57DB-4B6E-B08C-A1C0A360C546}" type="slidenum">
              <a:rPr lang="en-US" smtClean="0"/>
              <a:t>‹#›</a:t>
            </a:fld>
            <a:endParaRPr lang="en-US"/>
          </a:p>
        </p:txBody>
      </p:sp>
    </p:spTree>
    <p:extLst>
      <p:ext uri="{BB962C8B-B14F-4D97-AF65-F5344CB8AC3E}">
        <p14:creationId xmlns:p14="http://schemas.microsoft.com/office/powerpoint/2010/main" val="369858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59EEF8-3714-431E-965C-56DFCB37CEB6}" type="datetimeFigureOut">
              <a:rPr lang="en-US" smtClean="0"/>
              <a:t>05-Oct-21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62BB2-57DB-4B6E-B08C-A1C0A360C546}" type="slidenum">
              <a:rPr lang="en-US" smtClean="0"/>
              <a:t>‹#›</a:t>
            </a:fld>
            <a:endParaRPr lang="en-US"/>
          </a:p>
        </p:txBody>
      </p:sp>
    </p:spTree>
    <p:extLst>
      <p:ext uri="{BB962C8B-B14F-4D97-AF65-F5344CB8AC3E}">
        <p14:creationId xmlns:p14="http://schemas.microsoft.com/office/powerpoint/2010/main" val="235502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59EEF8-3714-431E-965C-56DFCB37CEB6}" type="datetimeFigureOut">
              <a:rPr lang="en-US" smtClean="0"/>
              <a:t>05-Oct-21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062BB2-57DB-4B6E-B08C-A1C0A360C546}" type="slidenum">
              <a:rPr lang="en-US" smtClean="0"/>
              <a:t>‹#›</a:t>
            </a:fld>
            <a:endParaRPr lang="en-US"/>
          </a:p>
        </p:txBody>
      </p:sp>
    </p:spTree>
    <p:extLst>
      <p:ext uri="{BB962C8B-B14F-4D97-AF65-F5344CB8AC3E}">
        <p14:creationId xmlns:p14="http://schemas.microsoft.com/office/powerpoint/2010/main" val="163095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59EEF8-3714-431E-965C-56DFCB37CEB6}" type="datetimeFigureOut">
              <a:rPr lang="en-US" smtClean="0"/>
              <a:t>05-Oct-21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062BB2-57DB-4B6E-B08C-A1C0A360C546}" type="slidenum">
              <a:rPr lang="en-US" smtClean="0"/>
              <a:t>‹#›</a:t>
            </a:fld>
            <a:endParaRPr lang="en-US"/>
          </a:p>
        </p:txBody>
      </p:sp>
    </p:spTree>
    <p:extLst>
      <p:ext uri="{BB962C8B-B14F-4D97-AF65-F5344CB8AC3E}">
        <p14:creationId xmlns:p14="http://schemas.microsoft.com/office/powerpoint/2010/main" val="1807874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59EEF8-3714-431E-965C-56DFCB37CEB6}" type="datetimeFigureOut">
              <a:rPr lang="en-US" smtClean="0"/>
              <a:t>05-Oct-21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062BB2-57DB-4B6E-B08C-A1C0A360C546}" type="slidenum">
              <a:rPr lang="en-US" smtClean="0"/>
              <a:t>‹#›</a:t>
            </a:fld>
            <a:endParaRPr lang="en-US"/>
          </a:p>
        </p:txBody>
      </p:sp>
    </p:spTree>
    <p:extLst>
      <p:ext uri="{BB962C8B-B14F-4D97-AF65-F5344CB8AC3E}">
        <p14:creationId xmlns:p14="http://schemas.microsoft.com/office/powerpoint/2010/main" val="493200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59EEF8-3714-431E-965C-56DFCB37CEB6}" type="datetimeFigureOut">
              <a:rPr lang="en-US" smtClean="0"/>
              <a:t>05-Oct-21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062BB2-57DB-4B6E-B08C-A1C0A360C546}" type="slidenum">
              <a:rPr lang="en-US" smtClean="0"/>
              <a:t>‹#›</a:t>
            </a:fld>
            <a:endParaRPr lang="en-US"/>
          </a:p>
        </p:txBody>
      </p:sp>
    </p:spTree>
    <p:extLst>
      <p:ext uri="{BB962C8B-B14F-4D97-AF65-F5344CB8AC3E}">
        <p14:creationId xmlns:p14="http://schemas.microsoft.com/office/powerpoint/2010/main" val="4170093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59EEF8-3714-431E-965C-56DFCB37CEB6}" type="datetimeFigureOut">
              <a:rPr lang="en-US" smtClean="0"/>
              <a:t>05-Oct-21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062BB2-57DB-4B6E-B08C-A1C0A360C546}" type="slidenum">
              <a:rPr lang="en-US" smtClean="0"/>
              <a:t>‹#›</a:t>
            </a:fld>
            <a:endParaRPr lang="en-US"/>
          </a:p>
        </p:txBody>
      </p:sp>
    </p:spTree>
    <p:extLst>
      <p:ext uri="{BB962C8B-B14F-4D97-AF65-F5344CB8AC3E}">
        <p14:creationId xmlns:p14="http://schemas.microsoft.com/office/powerpoint/2010/main" val="2733254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59EEF8-3714-431E-965C-56DFCB37CEB6}" type="datetimeFigureOut">
              <a:rPr lang="en-US" smtClean="0"/>
              <a:t>05-Oct-21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062BB2-57DB-4B6E-B08C-A1C0A360C546}" type="slidenum">
              <a:rPr lang="en-US" smtClean="0"/>
              <a:t>‹#›</a:t>
            </a:fld>
            <a:endParaRPr lang="en-US"/>
          </a:p>
        </p:txBody>
      </p:sp>
    </p:spTree>
    <p:extLst>
      <p:ext uri="{BB962C8B-B14F-4D97-AF65-F5344CB8AC3E}">
        <p14:creationId xmlns:p14="http://schemas.microsoft.com/office/powerpoint/2010/main" val="3523837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59EEF8-3714-431E-965C-56DFCB37CEB6}" type="datetimeFigureOut">
              <a:rPr lang="en-US" smtClean="0"/>
              <a:t>05-Oct-21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062BB2-57DB-4B6E-B08C-A1C0A360C546}" type="slidenum">
              <a:rPr lang="en-US" smtClean="0"/>
              <a:t>‹#›</a:t>
            </a:fld>
            <a:endParaRPr lang="en-US"/>
          </a:p>
        </p:txBody>
      </p:sp>
    </p:spTree>
    <p:extLst>
      <p:ext uri="{BB962C8B-B14F-4D97-AF65-F5344CB8AC3E}">
        <p14:creationId xmlns:p14="http://schemas.microsoft.com/office/powerpoint/2010/main" val="2047507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380999" y="1752600"/>
            <a:ext cx="11357919" cy="5105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lnSpc>
                <a:spcPct val="80000"/>
              </a:lnSpc>
            </a:pPr>
            <a:r>
              <a:rPr lang="ro-RO" sz="2000" smtClean="0"/>
              <a:t>Detecteaza (observa) erori </a:t>
            </a:r>
            <a:r>
              <a:rPr lang="ro-RO" sz="2000" b="1" smtClean="0"/>
              <a:t>cat mai devreme</a:t>
            </a:r>
            <a:r>
              <a:rPr lang="ro-RO" sz="2000" smtClean="0"/>
              <a:t>, pentru a opri propagarea</a:t>
            </a:r>
          </a:p>
          <a:p>
            <a:pPr marL="609600" indent="-609600">
              <a:lnSpc>
                <a:spcPct val="80000"/>
              </a:lnSpc>
            </a:pPr>
            <a:r>
              <a:rPr lang="ro-RO" sz="2000" smtClean="0"/>
              <a:t>Confirma un </a:t>
            </a:r>
            <a:r>
              <a:rPr lang="ro-RO" sz="2000" b="1" smtClean="0"/>
              <a:t>nivel de calitate a produsului</a:t>
            </a:r>
          </a:p>
          <a:p>
            <a:pPr marL="609600" indent="-609600">
              <a:lnSpc>
                <a:spcPct val="80000"/>
              </a:lnSpc>
            </a:pPr>
            <a:r>
              <a:rPr lang="ro-RO" sz="2000" smtClean="0"/>
              <a:t>Lucreaza impotriva programatorilor (succesul testerului = insuccesul progr.)</a:t>
            </a:r>
          </a:p>
          <a:p>
            <a:pPr marL="609600" indent="-609600">
              <a:lnSpc>
                <a:spcPct val="80000"/>
              </a:lnSpc>
            </a:pPr>
            <a:r>
              <a:rPr lang="ro-RO" sz="2000" smtClean="0"/>
              <a:t>Semnalează erorile într-un mod convingător şi sistematic</a:t>
            </a:r>
          </a:p>
          <a:p>
            <a:pPr marL="609600" indent="-609600">
              <a:lnSpc>
                <a:spcPct val="80000"/>
              </a:lnSpc>
            </a:pPr>
            <a:r>
              <a:rPr lang="ro-RO" sz="2000" smtClean="0"/>
              <a:t>Confirmă rezultatele depanării</a:t>
            </a:r>
          </a:p>
          <a:p>
            <a:pPr marL="609600" indent="-609600">
              <a:lnSpc>
                <a:spcPct val="80000"/>
              </a:lnSpc>
              <a:buFont typeface="Wingdings" panose="05000000000000000000" pitchFamily="2" charset="2"/>
              <a:buNone/>
            </a:pPr>
            <a:endParaRPr lang="ro-RO" sz="2000" smtClean="0"/>
          </a:p>
          <a:p>
            <a:pPr marL="609600" indent="-609600">
              <a:lnSpc>
                <a:spcPct val="80000"/>
              </a:lnSpc>
              <a:buFont typeface="Wingdings" panose="05000000000000000000" pitchFamily="2" charset="2"/>
              <a:buNone/>
            </a:pPr>
            <a:r>
              <a:rPr lang="en-US" sz="1600" b="1" smtClean="0"/>
              <a:t>Rezolvare</a:t>
            </a:r>
            <a:r>
              <a:rPr lang="ro-RO" sz="1600" b="1" smtClean="0"/>
              <a:t> erori (Fixing, resolving) </a:t>
            </a:r>
            <a:r>
              <a:rPr lang="en-US" sz="1600" b="1" smtClean="0"/>
              <a:t>&lt;&gt;</a:t>
            </a:r>
            <a:r>
              <a:rPr lang="ro-RO" sz="1600" b="1" smtClean="0"/>
              <a:t> Corectarea erorilor (depanare, debugging)</a:t>
            </a:r>
          </a:p>
          <a:p>
            <a:pPr marL="609600" indent="-609600">
              <a:lnSpc>
                <a:spcPct val="80000"/>
              </a:lnSpc>
              <a:buFont typeface="Wingdings" panose="05000000000000000000" pitchFamily="2" charset="2"/>
              <a:buNone/>
            </a:pPr>
            <a:endParaRPr lang="ro-RO" sz="2000" smtClean="0"/>
          </a:p>
          <a:p>
            <a:pPr marL="609600" indent="-609600">
              <a:lnSpc>
                <a:spcPct val="80000"/>
              </a:lnSpc>
              <a:buFont typeface="Wingdings" panose="05000000000000000000" pitchFamily="2" charset="2"/>
              <a:buNone/>
            </a:pPr>
            <a:r>
              <a:rPr lang="ro-RO" sz="2000" smtClean="0"/>
              <a:t>Metode de </a:t>
            </a:r>
            <a:r>
              <a:rPr lang="en-US" sz="2000" b="1" smtClean="0"/>
              <a:t>rezolvare</a:t>
            </a:r>
            <a:r>
              <a:rPr lang="ro-RO" sz="2000" smtClean="0"/>
              <a:t> care nu presupun </a:t>
            </a:r>
            <a:r>
              <a:rPr lang="ro-RO" sz="2000" b="1" smtClean="0"/>
              <a:t>corectare</a:t>
            </a:r>
            <a:r>
              <a:rPr lang="ro-RO" sz="2000" smtClean="0"/>
              <a:t>:</a:t>
            </a:r>
          </a:p>
          <a:p>
            <a:pPr marL="609600" indent="-609600">
              <a:lnSpc>
                <a:spcPct val="80000"/>
              </a:lnSpc>
            </a:pPr>
            <a:r>
              <a:rPr lang="ro-RO" sz="2000" smtClean="0"/>
              <a:t>Completarea specificaţiilor cu restricţii de utilizare;</a:t>
            </a:r>
          </a:p>
          <a:p>
            <a:pPr marL="609600" indent="-609600">
              <a:lnSpc>
                <a:spcPct val="80000"/>
              </a:lnSpc>
            </a:pPr>
            <a:r>
              <a:rPr lang="ro-RO" sz="2000" smtClean="0"/>
              <a:t>Definirea unor cerinţe de hardware şi compatibilitate;</a:t>
            </a:r>
          </a:p>
          <a:p>
            <a:pPr marL="609600" indent="-609600">
              <a:lnSpc>
                <a:spcPct val="80000"/>
              </a:lnSpc>
            </a:pPr>
            <a:r>
              <a:rPr lang="ro-RO" sz="2000" smtClean="0"/>
              <a:t>Acorduri cu beneficiarii pentru tratarea problemelor create de erori.</a:t>
            </a:r>
          </a:p>
          <a:p>
            <a:pPr marL="609600" indent="-609600">
              <a:lnSpc>
                <a:spcPct val="80000"/>
              </a:lnSpc>
            </a:pPr>
            <a:r>
              <a:rPr lang="ro-RO" sz="2000" smtClean="0"/>
              <a:t>Anuntarea unui patch (programe corectoare) sau upgrade (amanarea publicarii unor module);</a:t>
            </a:r>
          </a:p>
          <a:p>
            <a:pPr marL="982663" lvl="1" indent="-533400">
              <a:lnSpc>
                <a:spcPct val="80000"/>
              </a:lnSpc>
              <a:buFont typeface="Wingdings" panose="05000000000000000000" pitchFamily="2" charset="2"/>
              <a:buAutoNum type="arabicPeriod"/>
            </a:pPr>
            <a:endParaRPr lang="ro-RO" sz="2000" dirty="0"/>
          </a:p>
        </p:txBody>
      </p:sp>
      <p:sp>
        <p:nvSpPr>
          <p:cNvPr id="4" name="TextBox 3"/>
          <p:cNvSpPr txBox="1"/>
          <p:nvPr/>
        </p:nvSpPr>
        <p:spPr>
          <a:xfrm>
            <a:off x="1095632" y="584887"/>
            <a:ext cx="2648161" cy="1015663"/>
          </a:xfrm>
          <a:prstGeom prst="rect">
            <a:avLst/>
          </a:prstGeom>
          <a:noFill/>
        </p:spPr>
        <p:txBody>
          <a:bodyPr wrap="none" rtlCol="0">
            <a:spAutoFit/>
          </a:bodyPr>
          <a:lstStyle/>
          <a:p>
            <a:r>
              <a:rPr lang="en-US" sz="6000" dirty="0" err="1" smtClean="0"/>
              <a:t>Testerul</a:t>
            </a:r>
            <a:endParaRPr lang="ro-RO" dirty="0"/>
          </a:p>
        </p:txBody>
      </p:sp>
    </p:spTree>
    <p:extLst>
      <p:ext uri="{BB962C8B-B14F-4D97-AF65-F5344CB8AC3E}">
        <p14:creationId xmlns:p14="http://schemas.microsoft.com/office/powerpoint/2010/main" val="28532572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726" y="331122"/>
            <a:ext cx="10515600" cy="1325563"/>
          </a:xfrm>
        </p:spPr>
        <p:txBody>
          <a:bodyPr/>
          <a:lstStyle/>
          <a:p>
            <a:r>
              <a:rPr lang="en-US" b="1" dirty="0" smtClean="0">
                <a:effectLst>
                  <a:outerShdw blurRad="38100" dist="38100" dir="2700000" algn="tl">
                    <a:srgbClr val="000000">
                      <a:alpha val="43137"/>
                    </a:srgbClr>
                  </a:outerShdw>
                </a:effectLst>
              </a:rPr>
              <a:t>Ce este testarea?</a:t>
            </a:r>
            <a:endParaRPr lang="en-US" b="1" dirty="0">
              <a:effectLst>
                <a:outerShdw blurRad="38100" dist="38100" dir="2700000" algn="tl">
                  <a:srgbClr val="000000">
                    <a:alpha val="43137"/>
                  </a:srgbClr>
                </a:outerShdw>
              </a:effectLst>
            </a:endParaRPr>
          </a:p>
        </p:txBody>
      </p:sp>
      <p:sp>
        <p:nvSpPr>
          <p:cNvPr id="4" name="Rectangle 3"/>
          <p:cNvSpPr/>
          <p:nvPr/>
        </p:nvSpPr>
        <p:spPr>
          <a:xfrm>
            <a:off x="757726" y="1825625"/>
            <a:ext cx="7138587" cy="1959511"/>
          </a:xfrm>
          <a:prstGeom prst="rect">
            <a:avLst/>
          </a:prstGeom>
        </p:spPr>
        <p:txBody>
          <a:bodyPr wrap="square">
            <a:spAutoFit/>
          </a:bodyPr>
          <a:lstStyle/>
          <a:p>
            <a:pPr lvl="0">
              <a:spcBef>
                <a:spcPts val="1600"/>
              </a:spcBef>
            </a:pPr>
            <a:r>
              <a:rPr lang="en-GB" dirty="0" err="1" smtClean="0">
                <a:solidFill>
                  <a:srgbClr val="000000"/>
                </a:solidFill>
              </a:rPr>
              <a:t>Testarea</a:t>
            </a:r>
            <a:r>
              <a:rPr lang="en-GB" dirty="0" smtClean="0">
                <a:solidFill>
                  <a:srgbClr val="000000"/>
                </a:solidFill>
              </a:rPr>
              <a:t> se face cu un </a:t>
            </a:r>
            <a:r>
              <a:rPr lang="en-GB" dirty="0" err="1" smtClean="0">
                <a:solidFill>
                  <a:srgbClr val="000000"/>
                </a:solidFill>
              </a:rPr>
              <a:t>anumit</a:t>
            </a:r>
            <a:r>
              <a:rPr lang="en-GB" dirty="0" smtClean="0">
                <a:solidFill>
                  <a:srgbClr val="000000"/>
                </a:solidFill>
              </a:rPr>
              <a:t> </a:t>
            </a:r>
            <a:r>
              <a:rPr lang="en-GB" dirty="0" err="1" smtClean="0">
                <a:solidFill>
                  <a:srgbClr val="000000"/>
                </a:solidFill>
              </a:rPr>
              <a:t>scop</a:t>
            </a:r>
            <a:r>
              <a:rPr lang="en-GB" dirty="0" smtClean="0">
                <a:solidFill>
                  <a:srgbClr val="000000"/>
                </a:solidFill>
              </a:rPr>
              <a:t>:</a:t>
            </a:r>
          </a:p>
          <a:p>
            <a:pPr marL="457200" lvl="0" indent="-342900">
              <a:spcBef>
                <a:spcPts val="1600"/>
              </a:spcBef>
              <a:buClr>
                <a:srgbClr val="000000"/>
              </a:buClr>
              <a:buSzPts val="1800"/>
              <a:buChar char="●"/>
            </a:pPr>
            <a:r>
              <a:rPr lang="en-GB" dirty="0" smtClean="0">
                <a:solidFill>
                  <a:srgbClr val="000000"/>
                </a:solidFill>
              </a:rPr>
              <a:t>Sa ne </a:t>
            </a:r>
            <a:r>
              <a:rPr lang="en-GB" dirty="0" err="1" smtClean="0">
                <a:solidFill>
                  <a:srgbClr val="000000"/>
                </a:solidFill>
              </a:rPr>
              <a:t>asiguram</a:t>
            </a:r>
            <a:r>
              <a:rPr lang="en-GB" dirty="0" smtClean="0">
                <a:solidFill>
                  <a:srgbClr val="000000"/>
                </a:solidFill>
              </a:rPr>
              <a:t> </a:t>
            </a:r>
            <a:r>
              <a:rPr lang="en-GB" dirty="0" err="1" smtClean="0">
                <a:solidFill>
                  <a:srgbClr val="000000"/>
                </a:solidFill>
              </a:rPr>
              <a:t>ca</a:t>
            </a:r>
            <a:r>
              <a:rPr lang="en-GB" dirty="0" smtClean="0">
                <a:solidFill>
                  <a:srgbClr val="000000"/>
                </a:solidFill>
              </a:rPr>
              <a:t> </a:t>
            </a:r>
            <a:r>
              <a:rPr lang="en-GB" dirty="0" err="1" smtClean="0">
                <a:solidFill>
                  <a:srgbClr val="000000"/>
                </a:solidFill>
              </a:rPr>
              <a:t>dezvoltam</a:t>
            </a:r>
            <a:r>
              <a:rPr lang="en-GB" dirty="0" smtClean="0">
                <a:solidFill>
                  <a:srgbClr val="000000"/>
                </a:solidFill>
              </a:rPr>
              <a:t> </a:t>
            </a:r>
            <a:r>
              <a:rPr lang="en-GB" dirty="0" err="1" smtClean="0">
                <a:solidFill>
                  <a:srgbClr val="000000"/>
                </a:solidFill>
              </a:rPr>
              <a:t>produsul</a:t>
            </a:r>
            <a:r>
              <a:rPr lang="en-GB" dirty="0" smtClean="0">
                <a:solidFill>
                  <a:srgbClr val="000000"/>
                </a:solidFill>
              </a:rPr>
              <a:t> </a:t>
            </a:r>
            <a:r>
              <a:rPr lang="en-GB" dirty="0" err="1" smtClean="0">
                <a:solidFill>
                  <a:srgbClr val="000000"/>
                </a:solidFill>
              </a:rPr>
              <a:t>corect</a:t>
            </a:r>
            <a:endParaRPr lang="en-GB" dirty="0" smtClean="0">
              <a:solidFill>
                <a:srgbClr val="000000"/>
              </a:solidFill>
            </a:endParaRPr>
          </a:p>
          <a:p>
            <a:pPr marL="457200" lvl="0" indent="-342900">
              <a:buClr>
                <a:srgbClr val="000000"/>
              </a:buClr>
              <a:buSzPts val="1800"/>
              <a:buChar char="●"/>
            </a:pPr>
            <a:r>
              <a:rPr lang="en-GB" dirty="0" err="1" smtClean="0">
                <a:solidFill>
                  <a:srgbClr val="000000"/>
                </a:solidFill>
              </a:rPr>
              <a:t>Prevenirea</a:t>
            </a:r>
            <a:r>
              <a:rPr lang="en-GB" dirty="0" smtClean="0">
                <a:solidFill>
                  <a:srgbClr val="000000"/>
                </a:solidFill>
              </a:rPr>
              <a:t> </a:t>
            </a:r>
            <a:r>
              <a:rPr lang="en-GB" dirty="0" err="1" smtClean="0">
                <a:solidFill>
                  <a:srgbClr val="000000"/>
                </a:solidFill>
              </a:rPr>
              <a:t>defectelor</a:t>
            </a:r>
            <a:endParaRPr lang="en-GB" dirty="0" smtClean="0">
              <a:solidFill>
                <a:srgbClr val="000000"/>
              </a:solidFill>
            </a:endParaRPr>
          </a:p>
          <a:p>
            <a:pPr marL="457200" lvl="0" indent="-342900">
              <a:buClr>
                <a:srgbClr val="000000"/>
              </a:buClr>
              <a:buSzPts val="1800"/>
              <a:buChar char="●"/>
            </a:pPr>
            <a:r>
              <a:rPr lang="en-GB" dirty="0" err="1" smtClean="0">
                <a:solidFill>
                  <a:srgbClr val="000000"/>
                </a:solidFill>
              </a:rPr>
              <a:t>Gasirea</a:t>
            </a:r>
            <a:r>
              <a:rPr lang="en-GB" dirty="0" smtClean="0">
                <a:solidFill>
                  <a:srgbClr val="000000"/>
                </a:solidFill>
              </a:rPr>
              <a:t> </a:t>
            </a:r>
            <a:r>
              <a:rPr lang="en-GB" dirty="0" err="1" smtClean="0">
                <a:solidFill>
                  <a:srgbClr val="000000"/>
                </a:solidFill>
              </a:rPr>
              <a:t>defectelor</a:t>
            </a:r>
            <a:endParaRPr lang="en-GB" dirty="0" smtClean="0">
              <a:solidFill>
                <a:srgbClr val="000000"/>
              </a:solidFill>
            </a:endParaRPr>
          </a:p>
          <a:p>
            <a:pPr marL="457200" lvl="0" indent="-342900">
              <a:buClr>
                <a:srgbClr val="000000"/>
              </a:buClr>
              <a:buSzPts val="1800"/>
              <a:buChar char="●"/>
            </a:pPr>
            <a:r>
              <a:rPr lang="en-GB" dirty="0" err="1" smtClean="0">
                <a:solidFill>
                  <a:srgbClr val="000000"/>
                </a:solidFill>
              </a:rPr>
              <a:t>Creșterea</a:t>
            </a:r>
            <a:r>
              <a:rPr lang="en-GB" dirty="0" smtClean="0">
                <a:solidFill>
                  <a:srgbClr val="000000"/>
                </a:solidFill>
              </a:rPr>
              <a:t> </a:t>
            </a:r>
            <a:r>
              <a:rPr lang="en-GB" dirty="0" err="1" smtClean="0">
                <a:solidFill>
                  <a:srgbClr val="000000"/>
                </a:solidFill>
              </a:rPr>
              <a:t>încrederii</a:t>
            </a:r>
            <a:r>
              <a:rPr lang="en-GB" dirty="0" smtClean="0">
                <a:solidFill>
                  <a:srgbClr val="000000"/>
                </a:solidFill>
              </a:rPr>
              <a:t> </a:t>
            </a:r>
            <a:r>
              <a:rPr lang="en-GB" dirty="0" err="1" smtClean="0">
                <a:solidFill>
                  <a:srgbClr val="000000"/>
                </a:solidFill>
              </a:rPr>
              <a:t>în</a:t>
            </a:r>
            <a:r>
              <a:rPr lang="en-GB" dirty="0" smtClean="0">
                <a:solidFill>
                  <a:srgbClr val="000000"/>
                </a:solidFill>
              </a:rPr>
              <a:t> </a:t>
            </a:r>
            <a:r>
              <a:rPr lang="en-GB" dirty="0" err="1" smtClean="0">
                <a:solidFill>
                  <a:srgbClr val="000000"/>
                </a:solidFill>
              </a:rPr>
              <a:t>nivelul</a:t>
            </a:r>
            <a:r>
              <a:rPr lang="en-GB" dirty="0" smtClean="0">
                <a:solidFill>
                  <a:srgbClr val="000000"/>
                </a:solidFill>
              </a:rPr>
              <a:t> de </a:t>
            </a:r>
            <a:r>
              <a:rPr lang="en-GB" dirty="0" err="1" smtClean="0">
                <a:solidFill>
                  <a:srgbClr val="000000"/>
                </a:solidFill>
              </a:rPr>
              <a:t>calitate</a:t>
            </a:r>
            <a:r>
              <a:rPr lang="en-GB" dirty="0" smtClean="0">
                <a:solidFill>
                  <a:srgbClr val="000000"/>
                </a:solidFill>
              </a:rPr>
              <a:t> al </a:t>
            </a:r>
            <a:r>
              <a:rPr lang="en-GB" dirty="0" err="1" smtClean="0">
                <a:solidFill>
                  <a:srgbClr val="000000"/>
                </a:solidFill>
              </a:rPr>
              <a:t>produsului</a:t>
            </a:r>
            <a:r>
              <a:rPr lang="en-GB" dirty="0" smtClean="0">
                <a:solidFill>
                  <a:srgbClr val="000000"/>
                </a:solidFill>
              </a:rPr>
              <a:t> </a:t>
            </a:r>
            <a:r>
              <a:rPr lang="en-GB" dirty="0" err="1" smtClean="0">
                <a:solidFill>
                  <a:srgbClr val="000000"/>
                </a:solidFill>
              </a:rPr>
              <a:t>dezvoltat</a:t>
            </a:r>
            <a:endParaRPr lang="en-GB" dirty="0" smtClean="0">
              <a:solidFill>
                <a:srgbClr val="000000"/>
              </a:solidFill>
            </a:endParaRPr>
          </a:p>
          <a:p>
            <a:pPr marL="457200" lvl="0" indent="-342900">
              <a:buClr>
                <a:srgbClr val="000000"/>
              </a:buClr>
              <a:buSzPts val="1800"/>
              <a:buChar char="●"/>
            </a:pPr>
            <a:r>
              <a:rPr lang="en-GB" dirty="0" smtClean="0">
                <a:solidFill>
                  <a:srgbClr val="000000"/>
                </a:solidFill>
              </a:rPr>
              <a:t>Input de </a:t>
            </a:r>
            <a:r>
              <a:rPr lang="en-GB" dirty="0" err="1" smtClean="0">
                <a:solidFill>
                  <a:srgbClr val="000000"/>
                </a:solidFill>
              </a:rPr>
              <a:t>informatie</a:t>
            </a:r>
            <a:r>
              <a:rPr lang="en-GB" dirty="0" smtClean="0">
                <a:solidFill>
                  <a:srgbClr val="000000"/>
                </a:solidFill>
              </a:rPr>
              <a:t> </a:t>
            </a:r>
            <a:r>
              <a:rPr lang="en-GB" dirty="0" err="1" smtClean="0">
                <a:solidFill>
                  <a:srgbClr val="000000"/>
                </a:solidFill>
              </a:rPr>
              <a:t>legat</a:t>
            </a:r>
            <a:r>
              <a:rPr lang="en-GB" dirty="0" smtClean="0">
                <a:solidFill>
                  <a:srgbClr val="000000"/>
                </a:solidFill>
              </a:rPr>
              <a:t> de </a:t>
            </a:r>
            <a:r>
              <a:rPr lang="en-GB" dirty="0" err="1" smtClean="0">
                <a:solidFill>
                  <a:srgbClr val="000000"/>
                </a:solidFill>
              </a:rPr>
              <a:t>calitatea</a:t>
            </a:r>
            <a:r>
              <a:rPr lang="en-GB" dirty="0" smtClean="0">
                <a:solidFill>
                  <a:srgbClr val="000000"/>
                </a:solidFill>
              </a:rPr>
              <a:t> </a:t>
            </a:r>
            <a:r>
              <a:rPr lang="en-GB" dirty="0" err="1" smtClean="0">
                <a:solidFill>
                  <a:srgbClr val="000000"/>
                </a:solidFill>
              </a:rPr>
              <a:t>unui</a:t>
            </a:r>
            <a:r>
              <a:rPr lang="en-GB" dirty="0" smtClean="0">
                <a:solidFill>
                  <a:srgbClr val="000000"/>
                </a:solidFill>
              </a:rPr>
              <a:t> </a:t>
            </a:r>
            <a:r>
              <a:rPr lang="en-GB" dirty="0" err="1" smtClean="0">
                <a:solidFill>
                  <a:srgbClr val="000000"/>
                </a:solidFill>
              </a:rPr>
              <a:t>produs</a:t>
            </a:r>
            <a:endParaRPr lang="en-GB" dirty="0">
              <a:solidFill>
                <a:srgbClr val="000000"/>
              </a:solidFill>
            </a:endParaRPr>
          </a:p>
        </p:txBody>
      </p:sp>
    </p:spTree>
    <p:extLst>
      <p:ext uri="{BB962C8B-B14F-4D97-AF65-F5344CB8AC3E}">
        <p14:creationId xmlns:p14="http://schemas.microsoft.com/office/powerpoint/2010/main" val="3134986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380999" y="1752600"/>
            <a:ext cx="11357919" cy="5105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lnSpc>
                <a:spcPct val="80000"/>
              </a:lnSpc>
            </a:pPr>
            <a:r>
              <a:rPr lang="ro-RO" sz="2000" dirty="0" err="1" smtClean="0"/>
              <a:t>Calităţile</a:t>
            </a:r>
            <a:r>
              <a:rPr lang="ro-RO" sz="2000" dirty="0" smtClean="0"/>
              <a:t> testerului:</a:t>
            </a:r>
          </a:p>
          <a:p>
            <a:pPr marL="982663" lvl="1" indent="-533400">
              <a:lnSpc>
                <a:spcPct val="80000"/>
              </a:lnSpc>
            </a:pPr>
            <a:r>
              <a:rPr lang="ro-RO" sz="2000" dirty="0" smtClean="0"/>
              <a:t>Caracter explorator, pentru detectarea neprevăzutului</a:t>
            </a:r>
          </a:p>
          <a:p>
            <a:pPr marL="982663" lvl="1" indent="-533400">
              <a:lnSpc>
                <a:spcPct val="80000"/>
              </a:lnSpc>
            </a:pPr>
            <a:r>
              <a:rPr lang="ro-RO" sz="2000" dirty="0" err="1" smtClean="0"/>
              <a:t>Insistenţă</a:t>
            </a:r>
            <a:r>
              <a:rPr lang="ro-RO" sz="2000" dirty="0" smtClean="0"/>
              <a:t> (</a:t>
            </a:r>
            <a:r>
              <a:rPr lang="ro-RO" sz="2000" dirty="0" err="1" smtClean="0"/>
              <a:t>şi</a:t>
            </a:r>
            <a:r>
              <a:rPr lang="ro-RO" sz="2000" dirty="0" smtClean="0"/>
              <a:t> răbdare) în derularea de </a:t>
            </a:r>
            <a:r>
              <a:rPr lang="ro-RO" sz="2000" dirty="0" err="1" smtClean="0"/>
              <a:t>operaţii</a:t>
            </a:r>
            <a:r>
              <a:rPr lang="ro-RO" sz="2000" dirty="0" smtClean="0"/>
              <a:t> repetitive</a:t>
            </a:r>
          </a:p>
          <a:p>
            <a:pPr marL="982663" lvl="1" indent="-533400">
              <a:lnSpc>
                <a:spcPct val="80000"/>
              </a:lnSpc>
            </a:pPr>
            <a:r>
              <a:rPr lang="ro-RO" sz="2000" dirty="0" smtClean="0"/>
              <a:t>Creativitate, pentru formularea de </a:t>
            </a:r>
            <a:r>
              <a:rPr lang="ro-RO" sz="2000" dirty="0" err="1" smtClean="0"/>
              <a:t>situaţii</a:t>
            </a:r>
            <a:r>
              <a:rPr lang="ro-RO" sz="2000" dirty="0" smtClean="0"/>
              <a:t> neprevăzute de programator</a:t>
            </a:r>
          </a:p>
          <a:p>
            <a:pPr marL="982663" lvl="1" indent="-533400">
              <a:lnSpc>
                <a:spcPct val="80000"/>
              </a:lnSpc>
            </a:pPr>
            <a:r>
              <a:rPr lang="ro-RO" sz="2000" dirty="0" err="1" smtClean="0"/>
              <a:t>Perfecţionism</a:t>
            </a:r>
            <a:r>
              <a:rPr lang="ro-RO" sz="2000" dirty="0" smtClean="0"/>
              <a:t>, pentru a detecta chiar </a:t>
            </a:r>
            <a:r>
              <a:rPr lang="ro-RO" sz="2000" dirty="0" err="1" smtClean="0"/>
              <a:t>şi</a:t>
            </a:r>
            <a:r>
              <a:rPr lang="ro-RO" sz="2000" dirty="0" smtClean="0"/>
              <a:t> erori care nu vor corectate sau eliminate</a:t>
            </a:r>
          </a:p>
          <a:p>
            <a:pPr marL="982663" lvl="1" indent="-533400">
              <a:lnSpc>
                <a:spcPct val="80000"/>
              </a:lnSpc>
            </a:pPr>
            <a:r>
              <a:rPr lang="ro-RO" sz="2000" dirty="0" err="1" smtClean="0"/>
              <a:t>Diplomaţie</a:t>
            </a:r>
            <a:r>
              <a:rPr lang="ro-RO" sz="2000" dirty="0" smtClean="0"/>
              <a:t> în semnalarea erorilor (sistematic </a:t>
            </a:r>
            <a:r>
              <a:rPr lang="ro-RO" sz="2000" dirty="0" err="1" smtClean="0"/>
              <a:t>şi</a:t>
            </a:r>
            <a:r>
              <a:rPr lang="ro-RO" sz="2000" dirty="0" smtClean="0"/>
              <a:t> impersonal), proces care frustrează programatorul</a:t>
            </a:r>
          </a:p>
          <a:p>
            <a:pPr marL="982663" lvl="1" indent="-533400">
              <a:lnSpc>
                <a:spcPct val="80000"/>
              </a:lnSpc>
            </a:pPr>
            <a:r>
              <a:rPr lang="ro-RO" sz="2000" dirty="0" smtClean="0"/>
              <a:t>Persuasiune pentru a indica gravitatea precisă a efectelor erorii (programatorii subestimează erorile)</a:t>
            </a:r>
          </a:p>
          <a:p>
            <a:pPr marL="982663" lvl="1" indent="-533400">
              <a:lnSpc>
                <a:spcPct val="80000"/>
              </a:lnSpc>
            </a:pPr>
            <a:r>
              <a:rPr lang="ro-RO" sz="2000" dirty="0" err="1" smtClean="0"/>
              <a:t>Cunoştinţe</a:t>
            </a:r>
            <a:r>
              <a:rPr lang="ro-RO" sz="2000" dirty="0" smtClean="0"/>
              <a:t> de programare pentru a surprinde </a:t>
            </a:r>
            <a:r>
              <a:rPr lang="ro-RO" sz="2000" dirty="0" err="1" smtClean="0"/>
              <a:t>şabloanele</a:t>
            </a:r>
            <a:r>
              <a:rPr lang="ro-RO" sz="2000" dirty="0" smtClean="0"/>
              <a:t> comportamentale ale programului sau pentru a construi instrumente automate de testare</a:t>
            </a:r>
          </a:p>
          <a:p>
            <a:pPr marL="982663" lvl="1" indent="-533400">
              <a:lnSpc>
                <a:spcPct val="80000"/>
              </a:lnSpc>
            </a:pPr>
            <a:r>
              <a:rPr lang="ro-RO" sz="2000" dirty="0" err="1" smtClean="0"/>
              <a:t>Cunoştinţe</a:t>
            </a:r>
            <a:r>
              <a:rPr lang="ro-RO" sz="2000" dirty="0" smtClean="0"/>
              <a:t> privind beneficiarul </a:t>
            </a:r>
            <a:r>
              <a:rPr lang="ro-RO" sz="2000" dirty="0" err="1" smtClean="0"/>
              <a:t>şi</a:t>
            </a:r>
            <a:r>
              <a:rPr lang="ro-RO" sz="2000" dirty="0" smtClean="0"/>
              <a:t> domeniul de </a:t>
            </a:r>
            <a:r>
              <a:rPr lang="ro-RO" sz="2000" dirty="0" err="1" smtClean="0"/>
              <a:t>aplicaţie</a:t>
            </a:r>
            <a:r>
              <a:rPr lang="ro-RO" sz="2000" dirty="0" smtClean="0"/>
              <a:t> (informatica economică!)</a:t>
            </a:r>
          </a:p>
          <a:p>
            <a:pPr marL="982663" lvl="1" indent="-533400">
              <a:lnSpc>
                <a:spcPct val="80000"/>
              </a:lnSpc>
              <a:buFont typeface="Wingdings" panose="05000000000000000000" pitchFamily="2" charset="2"/>
              <a:buAutoNum type="arabicPeriod"/>
            </a:pPr>
            <a:endParaRPr lang="ro-RO" sz="2000" dirty="0"/>
          </a:p>
        </p:txBody>
      </p:sp>
      <p:sp>
        <p:nvSpPr>
          <p:cNvPr id="4" name="TextBox 3"/>
          <p:cNvSpPr txBox="1"/>
          <p:nvPr/>
        </p:nvSpPr>
        <p:spPr>
          <a:xfrm>
            <a:off x="1095632" y="584887"/>
            <a:ext cx="2648161" cy="1015663"/>
          </a:xfrm>
          <a:prstGeom prst="rect">
            <a:avLst/>
          </a:prstGeom>
          <a:noFill/>
        </p:spPr>
        <p:txBody>
          <a:bodyPr wrap="none" rtlCol="0">
            <a:spAutoFit/>
          </a:bodyPr>
          <a:lstStyle/>
          <a:p>
            <a:r>
              <a:rPr lang="en-US" sz="6000" dirty="0" err="1" smtClean="0"/>
              <a:t>Testerul</a:t>
            </a:r>
            <a:endParaRPr lang="ro-RO" dirty="0"/>
          </a:p>
        </p:txBody>
      </p:sp>
    </p:spTree>
    <p:extLst>
      <p:ext uri="{BB962C8B-B14F-4D97-AF65-F5344CB8AC3E}">
        <p14:creationId xmlns:p14="http://schemas.microsoft.com/office/powerpoint/2010/main" val="311006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7700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effectLst>
                  <a:outerShdw blurRad="38100" dist="38100" dir="2700000" algn="tl">
                    <a:srgbClr val="000000">
                      <a:alpha val="43137"/>
                    </a:srgbClr>
                  </a:outerShdw>
                </a:effectLst>
              </a:rPr>
              <a:t>De ce este necesara testarea?</a:t>
            </a:r>
            <a:endParaRPr lang="en-US" sz="44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7075" y="2101754"/>
            <a:ext cx="10848605" cy="3767339"/>
          </a:xfrm>
        </p:spPr>
        <p:txBody>
          <a:bodyPr>
            <a:normAutofit fontScale="92500" lnSpcReduction="10000"/>
          </a:bodyPr>
          <a:lstStyle/>
          <a:p>
            <a:pPr>
              <a:buFont typeface="Wingdings" panose="05000000000000000000" pitchFamily="2" charset="2"/>
              <a:buChar char="Ø"/>
            </a:pPr>
            <a:r>
              <a:rPr lang="en-US" dirty="0" smtClean="0"/>
              <a:t>Sistemele software fac parte din viata noastra,fie ca este vorba de aplicatii business(ex: banca)pana la produse pentru consumatori (ex: masini)</a:t>
            </a:r>
          </a:p>
          <a:p>
            <a:pPr>
              <a:buFont typeface="Wingdings" panose="05000000000000000000" pitchFamily="2" charset="2"/>
              <a:buChar char="Ø"/>
            </a:pPr>
            <a:r>
              <a:rPr lang="en-US" dirty="0" smtClean="0"/>
              <a:t>Majoritatea persoanelor au avut cel putin o experienta neplacuta cu un program care nu a functionat asa cum se asteptau</a:t>
            </a:r>
          </a:p>
          <a:p>
            <a:pPr>
              <a:buFont typeface="Wingdings" panose="05000000000000000000" pitchFamily="2" charset="2"/>
              <a:buChar char="Ø"/>
            </a:pPr>
            <a:r>
              <a:rPr lang="en-US" dirty="0" smtClean="0"/>
              <a:t>Faptul ca un program nu functioneaza asa cum ne asteptam poate duce la provocarea multor probleme</a:t>
            </a:r>
          </a:p>
          <a:p>
            <a:pPr>
              <a:buFont typeface="Wingdings" panose="05000000000000000000" pitchFamily="2" charset="2"/>
              <a:buChar char="Ø"/>
            </a:pPr>
            <a:r>
              <a:rPr lang="en-US" dirty="0" smtClean="0"/>
              <a:t>Aceste probleme pot sa fie de genul:</a:t>
            </a:r>
          </a:p>
          <a:p>
            <a:pPr lvl="1">
              <a:buFont typeface="Wingdings" panose="05000000000000000000" pitchFamily="2" charset="2"/>
              <a:buChar char="Ø"/>
            </a:pPr>
            <a:r>
              <a:rPr lang="en-US" dirty="0" smtClean="0"/>
              <a:t>Pierderea banilor</a:t>
            </a:r>
          </a:p>
          <a:p>
            <a:pPr lvl="1">
              <a:buFont typeface="Wingdings" panose="05000000000000000000" pitchFamily="2" charset="2"/>
              <a:buChar char="Ø"/>
            </a:pPr>
            <a:r>
              <a:rPr lang="en-US" dirty="0" smtClean="0"/>
              <a:t>Timp sau reputatia business-ului</a:t>
            </a:r>
          </a:p>
          <a:p>
            <a:pPr lvl="1">
              <a:buFont typeface="Wingdings" panose="05000000000000000000" pitchFamily="2" charset="2"/>
              <a:buChar char="Ø"/>
            </a:pPr>
            <a:r>
              <a:rPr lang="en-US" dirty="0" smtClean="0"/>
              <a:t>Ranirea persoanelor sau moartea acestora</a:t>
            </a:r>
            <a:endParaRPr lang="en-US" dirty="0"/>
          </a:p>
        </p:txBody>
      </p:sp>
    </p:spTree>
    <p:extLst>
      <p:ext uri="{BB962C8B-B14F-4D97-AF65-F5344CB8AC3E}">
        <p14:creationId xmlns:p14="http://schemas.microsoft.com/office/powerpoint/2010/main" val="2113502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De ce este necesara testarea?</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0251" y="2132337"/>
            <a:ext cx="10787190" cy="4023360"/>
          </a:xfrm>
        </p:spPr>
        <p:txBody>
          <a:bodyPr>
            <a:normAutofit fontScale="92500" lnSpcReduction="20000"/>
          </a:bodyPr>
          <a:lstStyle/>
          <a:p>
            <a:pPr>
              <a:buFont typeface="Wingdings" panose="05000000000000000000" pitchFamily="2" charset="2"/>
              <a:buChar char="Ø"/>
            </a:pPr>
            <a:r>
              <a:rPr lang="en-US" dirty="0" smtClean="0"/>
              <a:t>O persoana umana poate sa faca o eroare(o greseala) care poate sa produca un defect(o problema, un bug) in codul programului ori in documentatia acestuia.</a:t>
            </a:r>
          </a:p>
          <a:p>
            <a:pPr>
              <a:buFont typeface="Wingdings" panose="05000000000000000000" pitchFamily="2" charset="2"/>
              <a:buChar char="Ø"/>
            </a:pPr>
            <a:r>
              <a:rPr lang="en-US" dirty="0" smtClean="0"/>
              <a:t>Daca defectul care este produs in cod este rulat(executat) atunci programul s-ar putea sa functioneze gresit si nu o sa mai faca ceea ce ar trebui sa faca.Acest lucru va duce la creearea unui bug.</a:t>
            </a:r>
          </a:p>
          <a:p>
            <a:pPr>
              <a:buFont typeface="Wingdings" panose="05000000000000000000" pitchFamily="2" charset="2"/>
              <a:buChar char="Ø"/>
            </a:pPr>
            <a:r>
              <a:rPr lang="en-US" dirty="0" smtClean="0"/>
              <a:t>Motive pentru care apar buguri in aplicatie:</a:t>
            </a:r>
          </a:p>
          <a:p>
            <a:pPr lvl="1">
              <a:buFont typeface="Wingdings" panose="05000000000000000000" pitchFamily="2" charset="2"/>
              <a:buChar char="Ø"/>
            </a:pPr>
            <a:r>
              <a:rPr lang="en-US" dirty="0" smtClean="0"/>
              <a:t>Presiunea timpului</a:t>
            </a:r>
          </a:p>
          <a:p>
            <a:pPr lvl="1">
              <a:buFont typeface="Wingdings" panose="05000000000000000000" pitchFamily="2" charset="2"/>
              <a:buChar char="Ø"/>
            </a:pPr>
            <a:r>
              <a:rPr lang="en-US" dirty="0" smtClean="0"/>
              <a:t>Complexitatea codului</a:t>
            </a:r>
          </a:p>
          <a:p>
            <a:pPr lvl="1">
              <a:buFont typeface="Wingdings" panose="05000000000000000000" pitchFamily="2" charset="2"/>
              <a:buChar char="Ø"/>
            </a:pPr>
            <a:r>
              <a:rPr lang="en-US" dirty="0" smtClean="0"/>
              <a:t>Complexitatea infrastructurii aplicatiei</a:t>
            </a:r>
          </a:p>
          <a:p>
            <a:pPr lvl="1">
              <a:buFont typeface="Wingdings" panose="05000000000000000000" pitchFamily="2" charset="2"/>
              <a:buChar char="Ø"/>
            </a:pPr>
            <a:r>
              <a:rPr lang="en-US" dirty="0" smtClean="0"/>
              <a:t>Schimbarea technologiilor</a:t>
            </a:r>
          </a:p>
          <a:p>
            <a:pPr lvl="1">
              <a:buFont typeface="Wingdings" panose="05000000000000000000" pitchFamily="2" charset="2"/>
              <a:buChar char="Ø"/>
            </a:pPr>
            <a:r>
              <a:rPr lang="en-US" dirty="0" smtClean="0"/>
              <a:t>Interactiunea cu alte sisteme de operare</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825611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outerShdw blurRad="38100" dist="38100" dir="2700000" algn="tl">
                    <a:srgbClr val="000000">
                      <a:alpha val="43137"/>
                    </a:srgbClr>
                  </a:outerShdw>
                </a:effectLst>
              </a:rPr>
              <a:t>De ce este necesara testarea?</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82136" y="2156346"/>
            <a:ext cx="10773543" cy="3712748"/>
          </a:xfrm>
        </p:spPr>
        <p:txBody>
          <a:bodyPr>
            <a:normAutofit fontScale="92500" lnSpcReduction="20000"/>
          </a:bodyPr>
          <a:lstStyle/>
          <a:p>
            <a:pPr>
              <a:buFont typeface="Wingdings" panose="05000000000000000000" pitchFamily="2" charset="2"/>
              <a:buChar char="Ø"/>
            </a:pPr>
            <a:r>
              <a:rPr lang="en-US" dirty="0" smtClean="0"/>
              <a:t>Cu ajutorul testarii ne putem da seama de calitatea un program</a:t>
            </a:r>
          </a:p>
          <a:p>
            <a:pPr>
              <a:buFont typeface="Wingdings" panose="05000000000000000000" pitchFamily="2" charset="2"/>
              <a:buChar char="Ø"/>
            </a:pPr>
            <a:r>
              <a:rPr lang="en-US" dirty="0" smtClean="0"/>
              <a:t>In functie de ce erori descoperim in momentul in care testam ne putem da seama de calitatea acestuia,indiferent daca folosim testarea functionala sau non-functionala pe baza specificatiilor si a documentatiei programului.</a:t>
            </a:r>
          </a:p>
          <a:p>
            <a:pPr>
              <a:buFont typeface="Wingdings" panose="05000000000000000000" pitchFamily="2" charset="2"/>
              <a:buChar char="Ø"/>
            </a:pPr>
            <a:r>
              <a:rPr lang="en-US" dirty="0" smtClean="0"/>
              <a:t>Cu cat erorile sunt gasite mai repede cu atat calitatea programului creste si va oferi mult mai multa incredere clientului inainte de-al scoate pe piata</a:t>
            </a:r>
          </a:p>
          <a:p>
            <a:pPr>
              <a:buFont typeface="Wingdings" panose="05000000000000000000" pitchFamily="2" charset="2"/>
              <a:buChar char="Ø"/>
            </a:pPr>
            <a:r>
              <a:rPr lang="en-US" dirty="0" smtClean="0"/>
              <a:t>Erorile care sunt gasite in timp ce programul este pe piata si trebuie fixate sunt foarte costisitoare,de aceea cu cat gasim erorile mai repede cu atat sunt mai ieftin de fixat.</a:t>
            </a:r>
          </a:p>
          <a:p>
            <a:pPr>
              <a:buFont typeface="Wingdings" panose="05000000000000000000" pitchFamily="2" charset="2"/>
              <a:buChar char="Ø"/>
            </a:pPr>
            <a:r>
              <a:rPr lang="en-US" dirty="0" smtClean="0"/>
              <a:t>Ca testeri avem datoria de a ne asigura de calitatea unui program si de a ne asigura ca functioneaza conform specificatiilor venite de la client</a:t>
            </a:r>
            <a:endParaRPr lang="en-US" dirty="0"/>
          </a:p>
        </p:txBody>
      </p:sp>
    </p:spTree>
    <p:extLst>
      <p:ext uri="{BB962C8B-B14F-4D97-AF65-F5344CB8AC3E}">
        <p14:creationId xmlns:p14="http://schemas.microsoft.com/office/powerpoint/2010/main" val="200869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outerShdw blurRad="38100" dist="38100" dir="2700000" algn="tl">
                    <a:srgbClr val="000000">
                      <a:alpha val="43137"/>
                    </a:srgbClr>
                  </a:outerShdw>
                </a:effectLst>
              </a:rPr>
              <a:t>De ce este necesara testarea?</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02609" y="2790966"/>
            <a:ext cx="10753070" cy="3078127"/>
          </a:xfrm>
        </p:spPr>
        <p:txBody>
          <a:bodyPr/>
          <a:lstStyle/>
          <a:p>
            <a:pPr>
              <a:buFont typeface="Wingdings" panose="05000000000000000000" pitchFamily="2" charset="2"/>
              <a:buChar char="Ø"/>
            </a:pPr>
            <a:r>
              <a:rPr lang="en-US" dirty="0" smtClean="0"/>
              <a:t>Firma de masini Nissan a trebuit sa solicite la 1 milion de cumparatori sa aduca masinile inapoi pentru ca s-a descoperit o problema la senzorii de la airbag.Pana sa isi dea seama de acest defect au fost inregistrare 5 accidente.</a:t>
            </a:r>
          </a:p>
          <a:p>
            <a:pPr>
              <a:buFont typeface="Wingdings" panose="05000000000000000000" pitchFamily="2" charset="2"/>
              <a:buChar char="Ø"/>
            </a:pPr>
            <a:r>
              <a:rPr lang="en-US" dirty="0" smtClean="0"/>
              <a:t>Starbucks au fost fortati sa inchida aproape 60 % din magazinele din U.S si Canada din cauza unui bug in sistemul lor de POS.</a:t>
            </a:r>
            <a:endParaRPr lang="en-US" dirty="0"/>
          </a:p>
        </p:txBody>
      </p:sp>
    </p:spTree>
    <p:extLst>
      <p:ext uri="{BB962C8B-B14F-4D97-AF65-F5344CB8AC3E}">
        <p14:creationId xmlns:p14="http://schemas.microsoft.com/office/powerpoint/2010/main" val="36572575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Ce este testarea?</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32262" y="2139161"/>
            <a:ext cx="10986448" cy="4023360"/>
          </a:xfrm>
        </p:spPr>
        <p:txBody>
          <a:bodyPr>
            <a:normAutofit lnSpcReduction="10000"/>
          </a:bodyPr>
          <a:lstStyle/>
          <a:p>
            <a:pPr>
              <a:buFont typeface="Wingdings" panose="05000000000000000000" pitchFamily="2" charset="2"/>
              <a:buChar char="Ø"/>
            </a:pPr>
            <a:r>
              <a:rPr lang="en-US" dirty="0"/>
              <a:t>“The process consisting of all life cycle activities, both static and dynamic, concerned with planning, preparation and evaluation of software products and related work products to determine that they satisfy specified requirements, to demonstrate that they are fit for purpose and to detect defects.“ – </a:t>
            </a:r>
            <a:r>
              <a:rPr lang="en-US" b="1" dirty="0"/>
              <a:t>ISTQB</a:t>
            </a:r>
          </a:p>
          <a:p>
            <a:pPr>
              <a:buFont typeface="Wingdings" panose="05000000000000000000" pitchFamily="2" charset="2"/>
              <a:buChar char="Ø"/>
            </a:pPr>
            <a:r>
              <a:rPr lang="en-US" dirty="0"/>
              <a:t>“Testing is an infinite process of comparing the invisible to the ambiguous in order to avoid the unthinkable happening to the anonymous.” - </a:t>
            </a:r>
            <a:r>
              <a:rPr lang="en-US" b="1" dirty="0"/>
              <a:t>James Bach</a:t>
            </a:r>
          </a:p>
          <a:p>
            <a:pPr>
              <a:buFont typeface="Wingdings" panose="05000000000000000000" pitchFamily="2" charset="2"/>
              <a:buChar char="Ø"/>
            </a:pPr>
            <a:r>
              <a:rPr lang="en-US" dirty="0"/>
              <a:t>"A technical investigation of the product under test conducted to provide stakeholders with quality-related information”- </a:t>
            </a:r>
            <a:r>
              <a:rPr lang="en-US" b="1" dirty="0"/>
              <a:t>Cem Kaner</a:t>
            </a:r>
          </a:p>
        </p:txBody>
      </p:sp>
    </p:spTree>
    <p:extLst>
      <p:ext uri="{BB962C8B-B14F-4D97-AF65-F5344CB8AC3E}">
        <p14:creationId xmlns:p14="http://schemas.microsoft.com/office/powerpoint/2010/main" val="29505411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Ce este testarea?</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11790" y="2009507"/>
            <a:ext cx="10986448" cy="4023360"/>
          </a:xfrm>
        </p:spPr>
        <p:txBody>
          <a:bodyPr>
            <a:normAutofit fontScale="92500" lnSpcReduction="20000"/>
          </a:bodyPr>
          <a:lstStyle/>
          <a:p>
            <a:pPr>
              <a:buFont typeface="Wingdings" panose="05000000000000000000" pitchFamily="2" charset="2"/>
              <a:buChar char="Ø"/>
            </a:pPr>
            <a:r>
              <a:rPr lang="en-US" dirty="0" smtClean="0"/>
              <a:t>Un raspuns comun oferit de majoritatea persoanelor este acela ca testarea reprezinta rularea unor teste prin executarea programului in sine. Acest lucru este doar o activitate din procesul de testare.</a:t>
            </a:r>
          </a:p>
          <a:p>
            <a:pPr>
              <a:buFont typeface="Wingdings" panose="05000000000000000000" pitchFamily="2" charset="2"/>
              <a:buChar char="Ø"/>
            </a:pPr>
            <a:r>
              <a:rPr lang="en-US" dirty="0" smtClean="0"/>
              <a:t>Activitatile de testare exista inainte si dupa executarea testelor.</a:t>
            </a:r>
          </a:p>
          <a:p>
            <a:pPr>
              <a:buFont typeface="Wingdings" panose="05000000000000000000" pitchFamily="2" charset="2"/>
              <a:buChar char="Ø"/>
            </a:pPr>
            <a:r>
              <a:rPr lang="en-US" dirty="0" smtClean="0"/>
              <a:t>Aceste activitati includ urmatoarele lucruri:</a:t>
            </a:r>
          </a:p>
          <a:p>
            <a:pPr lvl="1">
              <a:buFont typeface="Wingdings" panose="05000000000000000000" pitchFamily="2" charset="2"/>
              <a:buChar char="Ø"/>
            </a:pPr>
            <a:r>
              <a:rPr lang="en-US" dirty="0" smtClean="0"/>
              <a:t>Revizuirea documentatiei programului si analizarea acesteia</a:t>
            </a:r>
          </a:p>
          <a:p>
            <a:pPr lvl="1">
              <a:buFont typeface="Wingdings" panose="05000000000000000000" pitchFamily="2" charset="2"/>
              <a:buChar char="Ø"/>
            </a:pPr>
            <a:r>
              <a:rPr lang="en-US" dirty="0" smtClean="0"/>
              <a:t>Planificarea informatiilor</a:t>
            </a:r>
          </a:p>
          <a:p>
            <a:pPr lvl="1">
              <a:buFont typeface="Wingdings" panose="05000000000000000000" pitchFamily="2" charset="2"/>
              <a:buChar char="Ø"/>
            </a:pPr>
            <a:r>
              <a:rPr lang="en-US" dirty="0" smtClean="0"/>
              <a:t>Alegerea conditiilor de test</a:t>
            </a:r>
          </a:p>
          <a:p>
            <a:pPr lvl="1">
              <a:buFont typeface="Wingdings" panose="05000000000000000000" pitchFamily="2" charset="2"/>
              <a:buChar char="Ø"/>
            </a:pPr>
            <a:r>
              <a:rPr lang="en-US" dirty="0" smtClean="0"/>
              <a:t>Scrierea si executarea testelor din fiecare test design</a:t>
            </a:r>
          </a:p>
          <a:p>
            <a:pPr lvl="1">
              <a:buFont typeface="Wingdings" panose="05000000000000000000" pitchFamily="2" charset="2"/>
              <a:buChar char="Ø"/>
            </a:pPr>
            <a:r>
              <a:rPr lang="en-US" dirty="0" smtClean="0"/>
              <a:t>Verificarea rezultatelor obtinute</a:t>
            </a:r>
          </a:p>
          <a:p>
            <a:pPr lvl="1">
              <a:buFont typeface="Wingdings" panose="05000000000000000000" pitchFamily="2" charset="2"/>
              <a:buChar char="Ø"/>
            </a:pPr>
            <a:r>
              <a:rPr lang="en-US" dirty="0" smtClean="0"/>
              <a:t>Evaluarea rezultatelor obtinute pe baza documentatiei</a:t>
            </a:r>
          </a:p>
          <a:p>
            <a:pPr lvl="1">
              <a:buFont typeface="Wingdings" panose="05000000000000000000" pitchFamily="2" charset="2"/>
              <a:buChar char="Ø"/>
            </a:pPr>
            <a:r>
              <a:rPr lang="en-US" dirty="0" smtClean="0"/>
              <a:t>Raportarea rezultatelor obtinute pe baza activitatilor de mai sus</a:t>
            </a:r>
            <a:endParaRPr lang="en-US" dirty="0"/>
          </a:p>
        </p:txBody>
      </p:sp>
    </p:spTree>
    <p:extLst>
      <p:ext uri="{BB962C8B-B14F-4D97-AF65-F5344CB8AC3E}">
        <p14:creationId xmlns:p14="http://schemas.microsoft.com/office/powerpoint/2010/main" val="38321827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818</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PowerPoint Presentation</vt:lpstr>
      <vt:lpstr>PowerPoint Presentation</vt:lpstr>
      <vt:lpstr>PowerPoint Presentation</vt:lpstr>
      <vt:lpstr>De ce este necesara testarea?</vt:lpstr>
      <vt:lpstr>De ce este necesara testarea?</vt:lpstr>
      <vt:lpstr>De ce este necesara testarea?</vt:lpstr>
      <vt:lpstr>De ce este necesara testarea?</vt:lpstr>
      <vt:lpstr>Ce este testarea?</vt:lpstr>
      <vt:lpstr>Ce este testarea?</vt:lpstr>
      <vt:lpstr>Ce este testarea?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Sergiu</dc:creator>
  <cp:lastModifiedBy>Sergiu</cp:lastModifiedBy>
  <cp:revision>1</cp:revision>
  <dcterms:created xsi:type="dcterms:W3CDTF">2021-10-05T20:14:08Z</dcterms:created>
  <dcterms:modified xsi:type="dcterms:W3CDTF">2021-10-05T20:14:30Z</dcterms:modified>
</cp:coreProperties>
</file>